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1"/>
  </p:notesMasterIdLst>
  <p:sldIdLst>
    <p:sldId id="256" r:id="rId3"/>
    <p:sldId id="335" r:id="rId4"/>
    <p:sldId id="336" r:id="rId5"/>
    <p:sldId id="337" r:id="rId6"/>
    <p:sldId id="339" r:id="rId7"/>
    <p:sldId id="338" r:id="rId8"/>
    <p:sldId id="342" r:id="rId9"/>
    <p:sldId id="34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9"/>
    <a:srgbClr val="DAEEFC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8" autoAdjust="0"/>
    <p:restoredTop sz="87666" autoAdjust="0"/>
  </p:normalViewPr>
  <p:slideViewPr>
    <p:cSldViewPr snapToGrid="0">
      <p:cViewPr varScale="1">
        <p:scale>
          <a:sx n="100" d="100"/>
          <a:sy n="100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-3787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5C292-C267-43D4-812F-B84285734A1E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FC393-51BE-4BCF-BAFC-E107520FC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isn’t final version</a:t>
            </a:r>
          </a:p>
          <a:p>
            <a:r>
              <a:rPr lang="en-GB" dirty="0"/>
              <a:t>Current release scheduled for Feb</a:t>
            </a:r>
          </a:p>
          <a:p>
            <a:r>
              <a:rPr lang="en-GB" dirty="0"/>
              <a:t>We’ll be doing a survey to see how interested in accessing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2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3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2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9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C393-51BE-4BCF-BAFC-E107520FC6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2453"/>
            <a:ext cx="7772400" cy="1277509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315200" cy="1655762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3" b="16300"/>
          <a:stretch/>
        </p:blipFill>
        <p:spPr bwMode="auto">
          <a:xfrm>
            <a:off x="306931" y="294943"/>
            <a:ext cx="2289264" cy="134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484154"/>
            <a:ext cx="26939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01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4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391"/>
            <a:ext cx="7886700" cy="10160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3" b="16300"/>
          <a:stretch/>
        </p:blipFill>
        <p:spPr bwMode="auto">
          <a:xfrm>
            <a:off x="7146130" y="5671595"/>
            <a:ext cx="1885590" cy="110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7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5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0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23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4D45-176A-4D02-9AA7-8E29EB686614}" type="datetimeFigureOut">
              <a:rPr lang="en-GB" smtClean="0"/>
              <a:t>29/10/2021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01CE-5CC4-47DD-A236-FA904C89363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130C-1DE0-4124-8CCD-83DADE929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257" y="2922315"/>
            <a:ext cx="7093040" cy="1277509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005EB8"/>
                </a:solidFill>
              </a:rPr>
              <a:t>The PHM ExploreR:</a:t>
            </a:r>
            <a:br>
              <a:rPr lang="en-GB" sz="3600" b="1" dirty="0">
                <a:solidFill>
                  <a:srgbClr val="005EB8"/>
                </a:solidFill>
              </a:rPr>
            </a:br>
            <a:r>
              <a:rPr lang="en-GB" sz="3600" dirty="0"/>
              <a:t>Data tables</a:t>
            </a:r>
            <a:endParaRPr lang="en-GB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835" y="5179869"/>
            <a:ext cx="2357004" cy="134403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Varady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Anna Powell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Richard Wood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4936" y="6185348"/>
            <a:ext cx="2227667" cy="369332"/>
            <a:chOff x="1201859" y="5485388"/>
            <a:chExt cx="2227667" cy="369332"/>
          </a:xfrm>
        </p:grpSpPr>
        <p:sp>
          <p:nvSpPr>
            <p:cNvPr id="4" name="Rectangle 3"/>
            <p:cNvSpPr/>
            <p:nvPr/>
          </p:nvSpPr>
          <p:spPr>
            <a:xfrm>
              <a:off x="1565361" y="5485388"/>
              <a:ext cx="1864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@BNSSGAnalytics</a:t>
              </a:r>
            </a:p>
          </p:txBody>
        </p:sp>
        <p:pic>
          <p:nvPicPr>
            <p:cNvPr id="1030" name="Picture 6" descr="Image result for grey twitt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859" y="5503567"/>
              <a:ext cx="363502" cy="32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utoShape 2" descr="Population Health Management - Allscripts | Ca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Population Health Management - Allscripts | Ca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567690" y="228391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D4999"/>
                </a:solidFill>
              </a:rPr>
              <a:t>ExploreR Data Tables</a:t>
            </a:r>
            <a:endParaRPr lang="en-GB" dirty="0">
              <a:solidFill>
                <a:srgbClr val="1D4999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63FA01-73F7-4AD4-AFF0-2AFA268F932D}"/>
              </a:ext>
            </a:extLst>
          </p:cNvPr>
          <p:cNvGrpSpPr/>
          <p:nvPr/>
        </p:nvGrpSpPr>
        <p:grpSpPr>
          <a:xfrm>
            <a:off x="155575" y="1746737"/>
            <a:ext cx="5479642" cy="1913622"/>
            <a:chOff x="-174217" y="1289514"/>
            <a:chExt cx="5479642" cy="191362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25AD4D-82E3-4DF4-989B-13F77EC5ED4D}"/>
                </a:ext>
              </a:extLst>
            </p:cNvPr>
            <p:cNvPicPr/>
            <p:nvPr/>
          </p:nvPicPr>
          <p:blipFill rotWithShape="1">
            <a:blip r:embed="rId3"/>
            <a:srcRect r="32251" b="68008"/>
            <a:stretch/>
          </p:blipFill>
          <p:spPr>
            <a:xfrm>
              <a:off x="307975" y="1833901"/>
              <a:ext cx="4997450" cy="1369235"/>
            </a:xfrm>
            <a:prstGeom prst="rect">
              <a:avLst/>
            </a:prstGeom>
            <a:ln w="28575">
              <a:solidFill>
                <a:srgbClr val="1D4999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8FC507-E7B5-4599-99A3-9ECE8A26334C}"/>
                </a:ext>
              </a:extLst>
            </p:cNvPr>
            <p:cNvSpPr/>
            <p:nvPr/>
          </p:nvSpPr>
          <p:spPr>
            <a:xfrm>
              <a:off x="-174217" y="1289514"/>
              <a:ext cx="1878784" cy="670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Attributes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B3ED5C-EB68-41FE-914C-47EB3EC9116C}"/>
              </a:ext>
            </a:extLst>
          </p:cNvPr>
          <p:cNvGrpSpPr/>
          <p:nvPr/>
        </p:nvGrpSpPr>
        <p:grpSpPr>
          <a:xfrm>
            <a:off x="2292758" y="3838263"/>
            <a:ext cx="6500722" cy="1563394"/>
            <a:chOff x="2292758" y="3319478"/>
            <a:chExt cx="6500722" cy="156339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3DF897-E8F0-4F43-9E47-E5BE7D3BC67C}"/>
                </a:ext>
              </a:extLst>
            </p:cNvPr>
            <p:cNvPicPr/>
            <p:nvPr/>
          </p:nvPicPr>
          <p:blipFill rotWithShape="1">
            <a:blip r:embed="rId4"/>
            <a:srcRect b="75636"/>
            <a:stretch/>
          </p:blipFill>
          <p:spPr>
            <a:xfrm>
              <a:off x="2888824" y="3866807"/>
              <a:ext cx="5904656" cy="1016065"/>
            </a:xfrm>
            <a:prstGeom prst="rect">
              <a:avLst/>
            </a:prstGeom>
            <a:ln w="28575">
              <a:solidFill>
                <a:srgbClr val="1D4999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5ED44-B761-4D20-9B5C-E728630CC4F3}"/>
                </a:ext>
              </a:extLst>
            </p:cNvPr>
            <p:cNvSpPr/>
            <p:nvPr/>
          </p:nvSpPr>
          <p:spPr>
            <a:xfrm>
              <a:off x="2292758" y="3319478"/>
              <a:ext cx="1878784" cy="670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2FC911-6EED-4BF7-8C81-6BECB5477479}"/>
              </a:ext>
            </a:extLst>
          </p:cNvPr>
          <p:cNvSpPr txBox="1"/>
          <p:nvPr/>
        </p:nvSpPr>
        <p:spPr>
          <a:xfrm>
            <a:off x="567690" y="1196559"/>
            <a:ext cx="77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separate data files (.csv or .</a:t>
            </a:r>
            <a:r>
              <a:rPr lang="en-GB" dirty="0" err="1"/>
              <a:t>rds</a:t>
            </a:r>
            <a:r>
              <a:rPr lang="en-GB" dirty="0"/>
              <a:t> format) </a:t>
            </a:r>
            <a:r>
              <a:rPr lang="en-GB" b="1" dirty="0"/>
              <a:t>linked </a:t>
            </a:r>
            <a:r>
              <a:rPr lang="en-GB" dirty="0"/>
              <a:t>by patient ID</a:t>
            </a:r>
          </a:p>
        </p:txBody>
      </p:sp>
    </p:spTree>
    <p:extLst>
      <p:ext uri="{BB962C8B-B14F-4D97-AF65-F5344CB8AC3E}">
        <p14:creationId xmlns:p14="http://schemas.microsoft.com/office/powerpoint/2010/main" val="293805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567690" y="228391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D4999"/>
                </a:solidFill>
              </a:rPr>
              <a:t>Attributes table</a:t>
            </a:r>
            <a:endParaRPr lang="en-GB" dirty="0">
              <a:solidFill>
                <a:srgbClr val="1D499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72B47-EFFA-4EC0-9A94-5EB117F332F8}"/>
              </a:ext>
            </a:extLst>
          </p:cNvPr>
          <p:cNvSpPr txBox="1"/>
          <p:nvPr/>
        </p:nvSpPr>
        <p:spPr>
          <a:xfrm>
            <a:off x="460374" y="972235"/>
            <a:ext cx="580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Demographic, clinical and socio-economic attributes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C24360-7D94-41DA-B437-5A486F1DB67B}"/>
              </a:ext>
            </a:extLst>
          </p:cNvPr>
          <p:cNvGrpSpPr/>
          <p:nvPr/>
        </p:nvGrpSpPr>
        <p:grpSpPr>
          <a:xfrm>
            <a:off x="334989" y="2085411"/>
            <a:ext cx="8474022" cy="3097100"/>
            <a:chOff x="257175" y="1075179"/>
            <a:chExt cx="8474022" cy="30971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DA555C-506B-45CF-B649-D267A29473E8}"/>
                </a:ext>
              </a:extLst>
            </p:cNvPr>
            <p:cNvPicPr/>
            <p:nvPr/>
          </p:nvPicPr>
          <p:blipFill rotWithShape="1">
            <a:blip r:embed="rId3"/>
            <a:srcRect b="59906"/>
            <a:stretch/>
          </p:blipFill>
          <p:spPr>
            <a:xfrm>
              <a:off x="412803" y="1628775"/>
              <a:ext cx="8318393" cy="1800225"/>
            </a:xfrm>
            <a:prstGeom prst="rect">
              <a:avLst/>
            </a:prstGeom>
            <a:ln w="28575">
              <a:solidFill>
                <a:srgbClr val="1D4999"/>
              </a:solidFill>
            </a:ln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A9F856-E236-43D1-B551-C16262DA6D77}"/>
                </a:ext>
              </a:extLst>
            </p:cNvPr>
            <p:cNvSpPr/>
            <p:nvPr/>
          </p:nvSpPr>
          <p:spPr>
            <a:xfrm>
              <a:off x="257175" y="2074719"/>
              <a:ext cx="8474022" cy="3048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BA16C4-3FF6-4D2C-AE3A-C08F379238D9}"/>
                </a:ext>
              </a:extLst>
            </p:cNvPr>
            <p:cNvSpPr txBox="1"/>
            <p:nvPr/>
          </p:nvSpPr>
          <p:spPr>
            <a:xfrm>
              <a:off x="412803" y="3833725"/>
              <a:ext cx="1901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One patient per row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B6A7F2-7091-4A9D-BE52-FF1970012F74}"/>
                </a:ext>
              </a:extLst>
            </p:cNvPr>
            <p:cNvCxnSpPr/>
            <p:nvPr/>
          </p:nvCxnSpPr>
          <p:spPr>
            <a:xfrm flipH="1" flipV="1">
              <a:off x="857250" y="2295525"/>
              <a:ext cx="133350" cy="1517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8BB262-05F5-42B2-9976-7A9A116C622E}"/>
                </a:ext>
              </a:extLst>
            </p:cNvPr>
            <p:cNvSpPr txBox="1"/>
            <p:nvPr/>
          </p:nvSpPr>
          <p:spPr>
            <a:xfrm>
              <a:off x="1717726" y="1075179"/>
              <a:ext cx="4568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Header </a:t>
              </a:r>
              <a:r>
                <a:rPr lang="en-GB" sz="1600" b="1" dirty="0">
                  <a:solidFill>
                    <a:schemeClr val="tx1"/>
                  </a:solidFill>
                </a:rPr>
                <a:t>prefixes</a:t>
              </a:r>
              <a:r>
                <a:rPr lang="en-GB" sz="1600" dirty="0">
                  <a:solidFill>
                    <a:schemeClr val="tx1"/>
                  </a:solidFill>
                </a:rPr>
                <a:t> </a:t>
              </a:r>
              <a:r>
                <a:rPr lang="en-GB" sz="1600" dirty="0"/>
                <a:t>define </a:t>
              </a:r>
              <a:r>
                <a:rPr lang="en-GB" sz="1600" dirty="0">
                  <a:solidFill>
                    <a:schemeClr val="tx1"/>
                  </a:solidFill>
                </a:rPr>
                <a:t>data type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60DFD04-1456-4005-BF6C-DAF79C3F6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2961" y="1413733"/>
              <a:ext cx="455614" cy="312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6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567690" y="228391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D4999"/>
                </a:solidFill>
              </a:rPr>
              <a:t>Attributes table: minimum data requirements</a:t>
            </a:r>
            <a:endParaRPr lang="en-GB" dirty="0">
              <a:solidFill>
                <a:srgbClr val="1D499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4908D-76A4-4741-BB78-EAFA241AC14F}"/>
              </a:ext>
            </a:extLst>
          </p:cNvPr>
          <p:cNvSpPr txBox="1"/>
          <p:nvPr/>
        </p:nvSpPr>
        <p:spPr>
          <a:xfrm>
            <a:off x="765175" y="1633500"/>
            <a:ext cx="6521450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Ethnicity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Deprivation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least one geographical field (e.g. locality, PCN)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least one clinical condition</a:t>
            </a:r>
          </a:p>
        </p:txBody>
      </p:sp>
    </p:spTree>
    <p:extLst>
      <p:ext uri="{BB962C8B-B14F-4D97-AF65-F5344CB8AC3E}">
        <p14:creationId xmlns:p14="http://schemas.microsoft.com/office/powerpoint/2010/main" val="94217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567690" y="228391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D4999"/>
                </a:solidFill>
              </a:rPr>
              <a:t>Activity table</a:t>
            </a:r>
            <a:endParaRPr lang="en-GB" dirty="0">
              <a:solidFill>
                <a:srgbClr val="1D4999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CF5CA-9865-4A57-9D52-726949BEDD8F}"/>
              </a:ext>
            </a:extLst>
          </p:cNvPr>
          <p:cNvGrpSpPr/>
          <p:nvPr/>
        </p:nvGrpSpPr>
        <p:grpSpPr>
          <a:xfrm>
            <a:off x="73369" y="1702352"/>
            <a:ext cx="8720111" cy="2960090"/>
            <a:chOff x="88900" y="1616627"/>
            <a:chExt cx="8720111" cy="29600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02F4E0-4758-4885-A19D-3314EA0AFBB8}"/>
                </a:ext>
              </a:extLst>
            </p:cNvPr>
            <p:cNvSpPr/>
            <p:nvPr/>
          </p:nvSpPr>
          <p:spPr>
            <a:xfrm>
              <a:off x="88900" y="1616627"/>
              <a:ext cx="3389415" cy="670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Patient IDs links to attribute table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209DDD-6568-477F-BDB2-AC181DEE19EB}"/>
                </a:ext>
              </a:extLst>
            </p:cNvPr>
            <p:cNvGrpSpPr/>
            <p:nvPr/>
          </p:nvGrpSpPr>
          <p:grpSpPr>
            <a:xfrm>
              <a:off x="334989" y="2102930"/>
              <a:ext cx="8474022" cy="2473787"/>
              <a:chOff x="334989" y="2102930"/>
              <a:chExt cx="8474022" cy="24737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72BD992-00F6-4364-B7CD-832FD21EAB99}"/>
                  </a:ext>
                </a:extLst>
              </p:cNvPr>
              <p:cNvPicPr/>
              <p:nvPr/>
            </p:nvPicPr>
            <p:blipFill rotWithShape="1">
              <a:blip r:embed="rId3"/>
              <a:srcRect b="73016"/>
              <a:stretch/>
            </p:blipFill>
            <p:spPr>
              <a:xfrm>
                <a:off x="648016" y="2381250"/>
                <a:ext cx="7676515" cy="1457325"/>
              </a:xfrm>
              <a:prstGeom prst="rect">
                <a:avLst/>
              </a:prstGeom>
              <a:ln w="28575">
                <a:solidFill>
                  <a:srgbClr val="1D4999"/>
                </a:solidFill>
              </a:ln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BEB9558-1DFA-4B4D-8353-39186005F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469" y="2102930"/>
                <a:ext cx="361631" cy="4825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1BA84-8A2E-4D35-A284-70D99BD06E3E}"/>
                  </a:ext>
                </a:extLst>
              </p:cNvPr>
              <p:cNvSpPr txBox="1"/>
              <p:nvPr/>
            </p:nvSpPr>
            <p:spPr>
              <a:xfrm>
                <a:off x="567690" y="4238163"/>
                <a:ext cx="29106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One activity event per row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31C96C-47DB-424F-8408-879F31EA3D53}"/>
                  </a:ext>
                </a:extLst>
              </p:cNvPr>
              <p:cNvSpPr/>
              <p:nvPr/>
            </p:nvSpPr>
            <p:spPr>
              <a:xfrm>
                <a:off x="334989" y="3119392"/>
                <a:ext cx="8474022" cy="3048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AEE651A-16C2-4DDC-8DA2-4365C57D6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0284" y="3356202"/>
                <a:ext cx="104616" cy="8819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44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567690" y="228391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D4999"/>
                </a:solidFill>
              </a:rPr>
              <a:t>Activity table: minimum data requirements</a:t>
            </a:r>
            <a:endParaRPr lang="en-GB" dirty="0">
              <a:solidFill>
                <a:srgbClr val="1D499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4908D-76A4-4741-BB78-EAFA241AC14F}"/>
              </a:ext>
            </a:extLst>
          </p:cNvPr>
          <p:cNvSpPr txBox="1"/>
          <p:nvPr/>
        </p:nvSpPr>
        <p:spPr>
          <a:xfrm>
            <a:off x="612775" y="1881150"/>
            <a:ext cx="7940675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of Delivery (POD): classifies activity types (as many as convenient)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Date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 Date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66353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isk Icon Vector Images (over 140,0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Risk Icon Vector Images (over 140,00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level of risk icon,low risk icon,low speed icon Stock Vector | Adobe 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38203E0-F29B-4E8E-9E88-F4F8F10FE481}"/>
              </a:ext>
            </a:extLst>
          </p:cNvPr>
          <p:cNvSpPr txBox="1">
            <a:spLocks/>
          </p:cNvSpPr>
          <p:nvPr/>
        </p:nvSpPr>
        <p:spPr>
          <a:xfrm>
            <a:off x="459105" y="2200066"/>
            <a:ext cx="8225790" cy="101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rgbClr val="1D4999"/>
                </a:solidFill>
              </a:rPr>
              <a:t>We will now start the interactive part of the workshop! </a:t>
            </a:r>
            <a:endParaRPr lang="en-GB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32" y="2598465"/>
            <a:ext cx="7093040" cy="1277509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005EB8"/>
                </a:solidFill>
              </a:rPr>
              <a:t>Any questions?</a:t>
            </a:r>
            <a:br>
              <a:rPr lang="en-GB" sz="3600" b="1" dirty="0">
                <a:solidFill>
                  <a:srgbClr val="005EB8"/>
                </a:solidFill>
              </a:rPr>
            </a:br>
            <a:endParaRPr lang="en-GB" sz="28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4936" y="6185348"/>
            <a:ext cx="2227667" cy="369332"/>
            <a:chOff x="1201859" y="5485388"/>
            <a:chExt cx="2227667" cy="369332"/>
          </a:xfrm>
        </p:grpSpPr>
        <p:sp>
          <p:nvSpPr>
            <p:cNvPr id="4" name="Rectangle 3"/>
            <p:cNvSpPr/>
            <p:nvPr/>
          </p:nvSpPr>
          <p:spPr>
            <a:xfrm>
              <a:off x="1565361" y="5485388"/>
              <a:ext cx="1864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@BNSSGAnalytics</a:t>
              </a:r>
            </a:p>
          </p:txBody>
        </p:sp>
        <p:pic>
          <p:nvPicPr>
            <p:cNvPr id="1030" name="Picture 6" descr="Image result for grey twitt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859" y="5503567"/>
              <a:ext cx="363502" cy="32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utoShape 2" descr="Population Health Management - Allscripts | Ca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Population Health Management - Allscripts | Ca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8DE6E-EE24-4469-80C6-5A955D62AD23}"/>
              </a:ext>
            </a:extLst>
          </p:cNvPr>
          <p:cNvSpPr txBox="1">
            <a:spLocks/>
          </p:cNvSpPr>
          <p:nvPr/>
        </p:nvSpPr>
        <p:spPr>
          <a:xfrm>
            <a:off x="865632" y="4151040"/>
            <a:ext cx="7093040" cy="1277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Please fill out our survey to be kept up to date with developments  (link in chat) – thank you!</a:t>
            </a:r>
            <a:br>
              <a:rPr lang="en-GB" sz="2000" b="1" dirty="0">
                <a:solidFill>
                  <a:srgbClr val="005EB8"/>
                </a:solidFill>
              </a:rPr>
            </a:b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009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3280</TotalTime>
  <Words>190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Design</vt:lpstr>
      <vt:lpstr>The PHM ExploreR: Data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 </vt:lpstr>
    </vt:vector>
  </TitlesOfParts>
  <Company>South, Central and West Commissioning Support Unit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 Richard (BNSSG CCG)</dc:creator>
  <cp:lastModifiedBy>POWELL, Anna (NHS BRISTOL, NORTH SOMERSET AND SOUTH GLOUCESTERSHIRE CCG)</cp:lastModifiedBy>
  <cp:revision>488</cp:revision>
  <dcterms:created xsi:type="dcterms:W3CDTF">2019-08-21T15:16:31Z</dcterms:created>
  <dcterms:modified xsi:type="dcterms:W3CDTF">2021-10-29T12:39:14Z</dcterms:modified>
</cp:coreProperties>
</file>