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2"/>
  </p:notesMasterIdLst>
  <p:sldIdLst>
    <p:sldId id="256" r:id="rId3"/>
    <p:sldId id="336" r:id="rId4"/>
    <p:sldId id="323" r:id="rId5"/>
    <p:sldId id="334" r:id="rId6"/>
    <p:sldId id="321" r:id="rId7"/>
    <p:sldId id="302" r:id="rId8"/>
    <p:sldId id="325" r:id="rId9"/>
    <p:sldId id="324" r:id="rId10"/>
    <p:sldId id="33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EFC"/>
    <a:srgbClr val="1D4999"/>
    <a:srgbClr val="005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8" autoAdjust="0"/>
    <p:restoredTop sz="87666" autoAdjust="0"/>
  </p:normalViewPr>
  <p:slideViewPr>
    <p:cSldViewPr snapToGrid="0">
      <p:cViewPr varScale="1">
        <p:scale>
          <a:sx n="83" d="100"/>
          <a:sy n="83" d="100"/>
        </p:scale>
        <p:origin x="108" y="2670"/>
      </p:cViewPr>
      <p:guideLst>
        <p:guide orient="horz" pos="2160"/>
        <p:guide pos="2880"/>
      </p:guideLst>
    </p:cSldViewPr>
  </p:slideViewPr>
  <p:notesTextViewPr>
    <p:cViewPr>
      <p:scale>
        <a:sx n="1" d="1"/>
        <a:sy n="1" d="1"/>
      </p:scale>
      <p:origin x="0" y="0"/>
    </p:cViewPr>
  </p:notesTextViewPr>
  <p:notesViewPr>
    <p:cSldViewPr snapToGrid="0">
      <p:cViewPr varScale="1">
        <p:scale>
          <a:sx n="89" d="100"/>
          <a:sy n="89" d="100"/>
        </p:scale>
        <p:origin x="-3787"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5C292-C267-43D4-812F-B84285734A1E}" type="datetimeFigureOut">
              <a:rPr lang="en-GB" smtClean="0"/>
              <a:t>29/10/2021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FC393-51BE-4BCF-BAFC-E107520FC65C}" type="slidenum">
              <a:rPr lang="en-GB" smtClean="0"/>
              <a:t>‹#›</a:t>
            </a:fld>
            <a:endParaRPr lang="en-GB"/>
          </a:p>
        </p:txBody>
      </p:sp>
    </p:spTree>
    <p:extLst>
      <p:ext uri="{BB962C8B-B14F-4D97-AF65-F5344CB8AC3E}">
        <p14:creationId xmlns:p14="http://schemas.microsoft.com/office/powerpoint/2010/main" val="192158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isn’t final version</a:t>
            </a:r>
          </a:p>
          <a:p>
            <a:r>
              <a:rPr lang="en-GB" dirty="0"/>
              <a:t>Current release scheduled for Feb</a:t>
            </a:r>
          </a:p>
          <a:p>
            <a:r>
              <a:rPr lang="en-GB" dirty="0"/>
              <a:t>We’ll be doing a survey to see how interested in accessing </a:t>
            </a:r>
          </a:p>
        </p:txBody>
      </p:sp>
      <p:sp>
        <p:nvSpPr>
          <p:cNvPr id="4" name="Slide Number Placeholder 3"/>
          <p:cNvSpPr>
            <a:spLocks noGrp="1"/>
          </p:cNvSpPr>
          <p:nvPr>
            <p:ph type="sldNum" sz="quarter" idx="10"/>
          </p:nvPr>
        </p:nvSpPr>
        <p:spPr/>
        <p:txBody>
          <a:bodyPr/>
          <a:lstStyle/>
          <a:p>
            <a:fld id="{4ADFC393-51BE-4BCF-BAFC-E107520FC65C}" type="slidenum">
              <a:rPr lang="en-GB" smtClean="0"/>
              <a:t>1</a:t>
            </a:fld>
            <a:endParaRPr lang="en-GB"/>
          </a:p>
        </p:txBody>
      </p:sp>
    </p:spTree>
    <p:extLst>
      <p:ext uri="{BB962C8B-B14F-4D97-AF65-F5344CB8AC3E}">
        <p14:creationId xmlns:p14="http://schemas.microsoft.com/office/powerpoint/2010/main" val="762221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2</a:t>
            </a:fld>
            <a:endParaRPr lang="en-GB"/>
          </a:p>
        </p:txBody>
      </p:sp>
    </p:spTree>
    <p:extLst>
      <p:ext uri="{BB962C8B-B14F-4D97-AF65-F5344CB8AC3E}">
        <p14:creationId xmlns:p14="http://schemas.microsoft.com/office/powerpoint/2010/main" val="426690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a:t>
            </a:r>
          </a:p>
        </p:txBody>
      </p:sp>
      <p:sp>
        <p:nvSpPr>
          <p:cNvPr id="4" name="Slide Number Placeholder 3"/>
          <p:cNvSpPr>
            <a:spLocks noGrp="1"/>
          </p:cNvSpPr>
          <p:nvPr>
            <p:ph type="sldNum" sz="quarter" idx="10"/>
          </p:nvPr>
        </p:nvSpPr>
        <p:spPr/>
        <p:txBody>
          <a:bodyPr/>
          <a:lstStyle/>
          <a:p>
            <a:fld id="{4ADFC393-51BE-4BCF-BAFC-E107520FC65C}" type="slidenum">
              <a:rPr lang="en-GB" smtClean="0"/>
              <a:t>3</a:t>
            </a:fld>
            <a:endParaRPr lang="en-GB"/>
          </a:p>
        </p:txBody>
      </p:sp>
    </p:spTree>
    <p:extLst>
      <p:ext uri="{BB962C8B-B14F-4D97-AF65-F5344CB8AC3E}">
        <p14:creationId xmlns:p14="http://schemas.microsoft.com/office/powerpoint/2010/main" val="180418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will be time to ask questions as we go</a:t>
            </a:r>
          </a:p>
          <a:p>
            <a:r>
              <a:rPr lang="en-GB" dirty="0"/>
              <a:t>I’ll be watching the chat to key an eye in question</a:t>
            </a:r>
          </a:p>
        </p:txBody>
      </p:sp>
      <p:sp>
        <p:nvSpPr>
          <p:cNvPr id="4" name="Slide Number Placeholder 3"/>
          <p:cNvSpPr>
            <a:spLocks noGrp="1"/>
          </p:cNvSpPr>
          <p:nvPr>
            <p:ph type="sldNum" sz="quarter" idx="10"/>
          </p:nvPr>
        </p:nvSpPr>
        <p:spPr/>
        <p:txBody>
          <a:bodyPr/>
          <a:lstStyle/>
          <a:p>
            <a:fld id="{4ADFC393-51BE-4BCF-BAFC-E107520FC65C}" type="slidenum">
              <a:rPr lang="en-GB" smtClean="0"/>
              <a:t>4</a:t>
            </a:fld>
            <a:endParaRPr lang="en-GB"/>
          </a:p>
        </p:txBody>
      </p:sp>
    </p:spTree>
    <p:extLst>
      <p:ext uri="{BB962C8B-B14F-4D97-AF65-F5344CB8AC3E}">
        <p14:creationId xmlns:p14="http://schemas.microsoft.com/office/powerpoint/2010/main" val="3605156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Astonishingly, only around 20% of a person’s health outcomes are attributable to their ability to access good quality health care. The other 80% are made up of ‘social determinants of health’. These include health related behaviours, socio-economic factors, and environmental factors, and they all play a part in the chances of someone living a long, happy and healthy life.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PHM aims to deliver the NHS Long Term Plan’s goal to move from delivering care that mainly responds when someone becomes unwell to a system of targeted early intervention and prevention</a:t>
            </a:r>
            <a:endParaRPr lang="en-GB" dirty="0"/>
          </a:p>
        </p:txBody>
      </p:sp>
      <p:sp>
        <p:nvSpPr>
          <p:cNvPr id="4" name="Slide Number Placeholder 3"/>
          <p:cNvSpPr>
            <a:spLocks noGrp="1"/>
          </p:cNvSpPr>
          <p:nvPr>
            <p:ph type="sldNum" sz="quarter" idx="10"/>
          </p:nvPr>
        </p:nvSpPr>
        <p:spPr/>
        <p:txBody>
          <a:bodyPr/>
          <a:lstStyle/>
          <a:p>
            <a:fld id="{4ADFC393-51BE-4BCF-BAFC-E107520FC65C}" type="slidenum">
              <a:rPr lang="en-GB" smtClean="0"/>
              <a:t>5</a:t>
            </a:fld>
            <a:endParaRPr lang="en-GB"/>
          </a:p>
        </p:txBody>
      </p:sp>
    </p:spTree>
    <p:extLst>
      <p:ext uri="{BB962C8B-B14F-4D97-AF65-F5344CB8AC3E}">
        <p14:creationId xmlns:p14="http://schemas.microsoft.com/office/powerpoint/2010/main" val="269529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Change in approach </a:t>
            </a:r>
          </a:p>
          <a:p>
            <a:endParaRPr lang="en-GB" dirty="0"/>
          </a:p>
          <a:p>
            <a:r>
              <a:rPr lang="en-GB" dirty="0"/>
              <a:t>In our</a:t>
            </a:r>
            <a:r>
              <a:rPr lang="en-GB" baseline="0" dirty="0"/>
              <a:t> system we now have record level linked data  for our entire population, including demographic information, primary and secondary care and community – and I know linked data is a high priority for many systems</a:t>
            </a:r>
          </a:p>
          <a:p>
            <a:endParaRPr lang="en-GB" baseline="0" dirty="0"/>
          </a:p>
          <a:p>
            <a:r>
              <a:rPr lang="en-GB" baseline="0" dirty="0"/>
              <a:t>Focus on tackling health inequalities and challenges presented by COVID means there is a growing awareness of the value of population level analysis.</a:t>
            </a:r>
          </a:p>
          <a:p>
            <a:endParaRPr lang="en-GB" baseline="0" dirty="0"/>
          </a:p>
          <a:p>
            <a:r>
              <a:rPr lang="en-GB" baseline="0" dirty="0"/>
              <a:t>Whilst this is a relatively new area of analysis that moves us away from routine reporting there is enthusiasm to learn new techniques and approaches to analysing population level data</a:t>
            </a:r>
          </a:p>
          <a:p>
            <a:endParaRPr lang="en-GB" baseline="0" dirty="0"/>
          </a:p>
          <a:p>
            <a:r>
              <a:rPr lang="en-GB" baseline="0" dirty="0"/>
              <a:t>One of the values of having an easy to use tool is that it can be easily interrogated to produced graphical summaries to help structure and drive discussions </a:t>
            </a:r>
          </a:p>
        </p:txBody>
      </p:sp>
      <p:sp>
        <p:nvSpPr>
          <p:cNvPr id="4" name="Slide Number Placeholder 3"/>
          <p:cNvSpPr>
            <a:spLocks noGrp="1"/>
          </p:cNvSpPr>
          <p:nvPr>
            <p:ph type="sldNum" sz="quarter" idx="10"/>
          </p:nvPr>
        </p:nvSpPr>
        <p:spPr/>
        <p:txBody>
          <a:bodyPr/>
          <a:lstStyle/>
          <a:p>
            <a:fld id="{4ADFC393-51BE-4BCF-BAFC-E107520FC65C}" type="slidenum">
              <a:rPr lang="en-GB" smtClean="0"/>
              <a:t>6</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One of the values of having an easy to use tool is that it can be easily interrogated to produced graphical summaries to help structure and drive discussions </a:t>
            </a:r>
          </a:p>
          <a:p>
            <a:endParaRPr lang="en-GB" baseline="0" dirty="0"/>
          </a:p>
          <a:p>
            <a:r>
              <a:rPr lang="en-GB" baseline="0" dirty="0"/>
              <a:t>Difficulty walking the line between flexibility and user friendliness</a:t>
            </a:r>
          </a:p>
        </p:txBody>
      </p:sp>
      <p:sp>
        <p:nvSpPr>
          <p:cNvPr id="4" name="Slide Number Placeholder 3"/>
          <p:cNvSpPr>
            <a:spLocks noGrp="1"/>
          </p:cNvSpPr>
          <p:nvPr>
            <p:ph type="sldNum" sz="quarter" idx="10"/>
          </p:nvPr>
        </p:nvSpPr>
        <p:spPr/>
        <p:txBody>
          <a:bodyPr/>
          <a:lstStyle/>
          <a:p>
            <a:fld id="{4ADFC393-51BE-4BCF-BAFC-E107520FC65C}" type="slidenum">
              <a:rPr lang="en-GB" smtClean="0"/>
              <a:t>7</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4ADFC393-51BE-4BCF-BAFC-E107520FC65C}" type="slidenum">
              <a:rPr lang="en-GB" smtClean="0"/>
              <a:t>8</a:t>
            </a:fld>
            <a:endParaRPr lang="en-GB"/>
          </a:p>
        </p:txBody>
      </p:sp>
    </p:spTree>
    <p:extLst>
      <p:ext uri="{BB962C8B-B14F-4D97-AF65-F5344CB8AC3E}">
        <p14:creationId xmlns:p14="http://schemas.microsoft.com/office/powerpoint/2010/main" val="283760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https://github.com/nhs-bnssg-analytics/ExploreR</a:t>
            </a:r>
          </a:p>
        </p:txBody>
      </p:sp>
      <p:sp>
        <p:nvSpPr>
          <p:cNvPr id="4" name="Slide Number Placeholder 3"/>
          <p:cNvSpPr>
            <a:spLocks noGrp="1"/>
          </p:cNvSpPr>
          <p:nvPr>
            <p:ph type="sldNum" sz="quarter" idx="10"/>
          </p:nvPr>
        </p:nvSpPr>
        <p:spPr/>
        <p:txBody>
          <a:bodyPr/>
          <a:lstStyle/>
          <a:p>
            <a:fld id="{4ADFC393-51BE-4BCF-BAFC-E107520FC65C}" type="slidenum">
              <a:rPr lang="en-GB" smtClean="0"/>
              <a:t>9</a:t>
            </a:fld>
            <a:endParaRPr lang="en-GB"/>
          </a:p>
        </p:txBody>
      </p:sp>
    </p:spTree>
    <p:extLst>
      <p:ext uri="{BB962C8B-B14F-4D97-AF65-F5344CB8AC3E}">
        <p14:creationId xmlns:p14="http://schemas.microsoft.com/office/powerpoint/2010/main" val="2235090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32453"/>
            <a:ext cx="7772400" cy="1277509"/>
          </a:xfrm>
        </p:spPr>
        <p:txBody>
          <a:bodyPr anchor="b">
            <a:normAutofit/>
          </a:bodyPr>
          <a:lstStyle>
            <a:lvl1pPr algn="l">
              <a:defRPr sz="4000" b="0"/>
            </a:lvl1pPr>
          </a:lstStyle>
          <a:p>
            <a:endParaRPr lang="en-US" dirty="0"/>
          </a:p>
        </p:txBody>
      </p:sp>
      <p:sp>
        <p:nvSpPr>
          <p:cNvPr id="3" name="Subtitle 2"/>
          <p:cNvSpPr>
            <a:spLocks noGrp="1"/>
          </p:cNvSpPr>
          <p:nvPr>
            <p:ph type="subTitle" idx="1"/>
          </p:nvPr>
        </p:nvSpPr>
        <p:spPr>
          <a:xfrm>
            <a:off x="1143000" y="3602038"/>
            <a:ext cx="7315200" cy="1655762"/>
          </a:xfr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pic>
        <p:nvPicPr>
          <p:cNvPr id="1027"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6013" b="16300"/>
          <a:stretch/>
        </p:blipFill>
        <p:spPr bwMode="auto">
          <a:xfrm>
            <a:off x="306931" y="294943"/>
            <a:ext cx="2289264" cy="134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18200" y="484154"/>
            <a:ext cx="26939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01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701CE-5CC4-47DD-A236-FA904C893638}" type="datetimeFigureOut">
              <a:rPr lang="en-GB" smtClean="0"/>
              <a:t>29/10/2021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56022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701CE-5CC4-47DD-A236-FA904C893638}" type="datetimeFigureOut">
              <a:rPr lang="en-GB" smtClean="0"/>
              <a:t>29/10/2021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393230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133324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4256398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28391"/>
            <a:ext cx="7886700" cy="1016065"/>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6013" b="16300"/>
          <a:stretch/>
        </p:blipFill>
        <p:spPr bwMode="auto">
          <a:xfrm>
            <a:off x="7146130" y="5671595"/>
            <a:ext cx="1885590" cy="110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32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91448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205609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701CE-5CC4-47DD-A236-FA904C893638}" type="datetimeFigureOut">
              <a:rPr lang="en-GB" smtClean="0"/>
              <a:t>29/10/2021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2539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57701CE-5CC4-47DD-A236-FA904C893638}" type="datetimeFigureOut">
              <a:rPr lang="en-GB" smtClean="0"/>
              <a:t>29/10/2021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535075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57701CE-5CC4-47DD-A236-FA904C893638}" type="datetimeFigureOut">
              <a:rPr lang="en-GB" smtClean="0"/>
              <a:t>29/10/2021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380405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57701CE-5CC4-47DD-A236-FA904C893638}" type="datetimeFigureOut">
              <a:rPr lang="en-GB" smtClean="0"/>
              <a:t>29/10/2021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247502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701CE-5CC4-47DD-A236-FA904C893638}" type="datetimeFigureOut">
              <a:rPr lang="en-GB" smtClean="0"/>
              <a:t>29/10/2021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1C130C-1DE0-4124-8CCD-83DADE929CCD}" type="slidenum">
              <a:rPr lang="en-GB" smtClean="0"/>
              <a:t>‹#›</a:t>
            </a:fld>
            <a:endParaRPr lang="en-GB"/>
          </a:p>
        </p:txBody>
      </p:sp>
    </p:spTree>
    <p:extLst>
      <p:ext uri="{BB962C8B-B14F-4D97-AF65-F5344CB8AC3E}">
        <p14:creationId xmlns:p14="http://schemas.microsoft.com/office/powerpoint/2010/main" val="5742381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614D45-176A-4D02-9AA7-8E29EB686614}" type="datetimeFigureOut">
              <a:rPr lang="en-GB" smtClean="0"/>
              <a:t>29/10/2021</a:t>
            </a:fld>
            <a:endParaRPr lang="en-GB" dirty="0"/>
          </a:p>
        </p:txBody>
      </p:sp>
    </p:spTree>
    <p:extLst>
      <p:ext uri="{BB962C8B-B14F-4D97-AF65-F5344CB8AC3E}">
        <p14:creationId xmlns:p14="http://schemas.microsoft.com/office/powerpoint/2010/main" val="132556365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701CE-5CC4-47DD-A236-FA904C893638}" type="datetimeFigureOut">
              <a:rPr lang="en-GB" smtClean="0"/>
              <a:t>29/10/2021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C130C-1DE0-4124-8CCD-83DADE929CCD}" type="slidenum">
              <a:rPr lang="en-GB" smtClean="0"/>
              <a:t>‹#›</a:t>
            </a:fld>
            <a:endParaRPr lang="en-GB"/>
          </a:p>
        </p:txBody>
      </p:sp>
    </p:spTree>
    <p:extLst>
      <p:ext uri="{BB962C8B-B14F-4D97-AF65-F5344CB8AC3E}">
        <p14:creationId xmlns:p14="http://schemas.microsoft.com/office/powerpoint/2010/main" val="22695790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microsoft.com/office/2007/relationships/hdphoto" Target="../media/hdphoto1.wdp"/><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257" y="2922315"/>
            <a:ext cx="7093040" cy="1277509"/>
          </a:xfrm>
        </p:spPr>
        <p:txBody>
          <a:bodyPr>
            <a:noAutofit/>
          </a:bodyPr>
          <a:lstStyle/>
          <a:p>
            <a:r>
              <a:rPr lang="en-GB" sz="4800" b="1" dirty="0">
                <a:solidFill>
                  <a:srgbClr val="005EB8"/>
                </a:solidFill>
              </a:rPr>
              <a:t>The PHM ExploreR</a:t>
            </a:r>
            <a:br>
              <a:rPr lang="en-GB" sz="3600" b="1" dirty="0">
                <a:solidFill>
                  <a:srgbClr val="005EB8"/>
                </a:solidFill>
              </a:rPr>
            </a:br>
            <a:r>
              <a:rPr lang="en-GB" sz="2000" dirty="0">
                <a:latin typeface="+mn-lt"/>
              </a:rPr>
              <a:t>An open-source suite to facilitate engagement in Population Health Management</a:t>
            </a:r>
            <a:endParaRPr lang="en-GB" sz="2800" dirty="0">
              <a:latin typeface="+mn-lt"/>
            </a:endParaRPr>
          </a:p>
        </p:txBody>
      </p:sp>
      <p:sp>
        <p:nvSpPr>
          <p:cNvPr id="3" name="Subtitle 2"/>
          <p:cNvSpPr>
            <a:spLocks noGrp="1"/>
          </p:cNvSpPr>
          <p:nvPr>
            <p:ph type="subTitle" idx="1"/>
          </p:nvPr>
        </p:nvSpPr>
        <p:spPr>
          <a:xfrm>
            <a:off x="6324835" y="5179869"/>
            <a:ext cx="2357004" cy="1344033"/>
          </a:xfrm>
        </p:spPr>
        <p:txBody>
          <a:bodyPr>
            <a:normAutofit/>
          </a:bodyPr>
          <a:lstStyle/>
          <a:p>
            <a:r>
              <a:rPr lang="en-GB" sz="2000" dirty="0">
                <a:solidFill>
                  <a:schemeClr val="tx1">
                    <a:lumMod val="75000"/>
                    <a:lumOff val="25000"/>
                  </a:schemeClr>
                </a:solidFill>
              </a:rPr>
              <a:t>Andras Varady</a:t>
            </a:r>
          </a:p>
          <a:p>
            <a:r>
              <a:rPr lang="en-GB" sz="2000" dirty="0">
                <a:solidFill>
                  <a:schemeClr val="tx1">
                    <a:lumMod val="75000"/>
                    <a:lumOff val="25000"/>
                  </a:schemeClr>
                </a:solidFill>
              </a:rPr>
              <a:t>Anna Powell</a:t>
            </a:r>
          </a:p>
          <a:p>
            <a:r>
              <a:rPr lang="en-GB" sz="2000" dirty="0">
                <a:solidFill>
                  <a:schemeClr val="tx1">
                    <a:lumMod val="75000"/>
                    <a:lumOff val="25000"/>
                  </a:schemeClr>
                </a:solidFill>
              </a:rPr>
              <a:t>Richard Wood</a:t>
            </a:r>
          </a:p>
        </p:txBody>
      </p:sp>
      <p:grpSp>
        <p:nvGrpSpPr>
          <p:cNvPr id="5" name="Group 4"/>
          <p:cNvGrpSpPr/>
          <p:nvPr/>
        </p:nvGrpSpPr>
        <p:grpSpPr>
          <a:xfrm>
            <a:off x="354936" y="5829300"/>
            <a:ext cx="4125563" cy="664931"/>
            <a:chOff x="1201859" y="5485388"/>
            <a:chExt cx="2583989" cy="338554"/>
          </a:xfrm>
        </p:grpSpPr>
        <p:sp>
          <p:nvSpPr>
            <p:cNvPr id="4" name="Rectangle 3"/>
            <p:cNvSpPr/>
            <p:nvPr/>
          </p:nvSpPr>
          <p:spPr>
            <a:xfrm>
              <a:off x="1565361" y="5485388"/>
              <a:ext cx="2220487" cy="329084"/>
            </a:xfrm>
            <a:prstGeom prst="rect">
              <a:avLst/>
            </a:prstGeom>
          </p:spPr>
          <p:txBody>
            <a:bodyPr wrap="none">
              <a:spAutoFit/>
            </a:bodyPr>
            <a:lstStyle/>
            <a:p>
              <a:r>
                <a:rPr lang="en-GB" sz="3600" dirty="0">
                  <a:solidFill>
                    <a:schemeClr val="accent5">
                      <a:lumMod val="60000"/>
                      <a:lumOff val="40000"/>
                    </a:schemeClr>
                  </a:solidFill>
                </a:rPr>
                <a:t>@BNSSGAnalytics</a:t>
              </a:r>
            </a:p>
          </p:txBody>
        </p:sp>
        <p:pic>
          <p:nvPicPr>
            <p:cNvPr id="1030" name="Picture 6" descr="Image result for grey twitte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1859" y="5503567"/>
              <a:ext cx="363502" cy="320375"/>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AutoShape 2" descr="Population Health Management - Allscripts | Canad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4" descr="Population Health Management - Allscripts | Canad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75770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89" y="1695776"/>
            <a:ext cx="3209831" cy="4339650"/>
          </a:xfrm>
          <a:prstGeom prst="rect">
            <a:avLst/>
          </a:prstGeom>
          <a:noFill/>
        </p:spPr>
        <p:txBody>
          <a:bodyPr wrap="square" rtlCol="0">
            <a:spAutoFit/>
          </a:bodyPr>
          <a:lstStyle/>
          <a:p>
            <a:r>
              <a:rPr lang="en-GB" sz="2400" dirty="0"/>
              <a:t>We gratefully acknowledge the support to this project provided by The Health Foundation.</a:t>
            </a:r>
          </a:p>
          <a:p>
            <a:endParaRPr lang="en-GB" sz="2400" dirty="0"/>
          </a:p>
          <a:p>
            <a:r>
              <a:rPr lang="en-GB" sz="2400" dirty="0"/>
              <a:t>This has been funded under Round 4 of the Advancing Applied Analytics award.</a:t>
            </a:r>
          </a:p>
          <a:p>
            <a:endParaRPr lang="en-GB" dirty="0"/>
          </a:p>
          <a:p>
            <a:endParaRPr lang="en-GB" dirty="0"/>
          </a:p>
        </p:txBody>
      </p:sp>
      <p:sp>
        <p:nvSpPr>
          <p:cNvPr id="6" name="Title 1">
            <a:extLst>
              <a:ext uri="{FF2B5EF4-FFF2-40B4-BE49-F238E27FC236}">
                <a16:creationId xmlns:a16="http://schemas.microsoft.com/office/drawing/2014/main"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Funding and support</a:t>
            </a:r>
            <a:endParaRPr lang="en-GB" dirty="0">
              <a:solidFill>
                <a:srgbClr val="1D4999"/>
              </a:solidFill>
            </a:endParaRPr>
          </a:p>
        </p:txBody>
      </p:sp>
      <p:pic>
        <p:nvPicPr>
          <p:cNvPr id="4" name="Picture 3">
            <a:extLst>
              <a:ext uri="{FF2B5EF4-FFF2-40B4-BE49-F238E27FC236}">
                <a16:creationId xmlns:a16="http://schemas.microsoft.com/office/drawing/2014/main" id="{F418D1C9-FB1E-4ADC-91D5-AF452B0F5F14}"/>
              </a:ext>
            </a:extLst>
          </p:cNvPr>
          <p:cNvPicPr>
            <a:picLocks noChangeAspect="1"/>
          </p:cNvPicPr>
          <p:nvPr/>
        </p:nvPicPr>
        <p:blipFill>
          <a:blip r:embed="rId3"/>
          <a:stretch>
            <a:fillRect/>
          </a:stretch>
        </p:blipFill>
        <p:spPr>
          <a:xfrm>
            <a:off x="4601980" y="766403"/>
            <a:ext cx="4437090" cy="5953125"/>
          </a:xfrm>
          <a:prstGeom prst="rect">
            <a:avLst/>
          </a:prstGeom>
          <a:ln>
            <a:solidFill>
              <a:srgbClr val="0070C0"/>
            </a:solidFill>
          </a:ln>
        </p:spPr>
      </p:pic>
    </p:spTree>
    <p:extLst>
      <p:ext uri="{BB962C8B-B14F-4D97-AF65-F5344CB8AC3E}">
        <p14:creationId xmlns:p14="http://schemas.microsoft.com/office/powerpoint/2010/main" val="149749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769F5922-70B0-4DF6-9DDB-2C0601C98738}"/>
              </a:ext>
            </a:extLst>
          </p:cNvPr>
          <p:cNvGrpSpPr/>
          <p:nvPr/>
        </p:nvGrpSpPr>
        <p:grpSpPr>
          <a:xfrm>
            <a:off x="1476375" y="1314090"/>
            <a:ext cx="5581650" cy="5277987"/>
            <a:chOff x="1476375" y="1314090"/>
            <a:chExt cx="5581650" cy="5277987"/>
          </a:xfrm>
        </p:grpSpPr>
        <p:pic>
          <p:nvPicPr>
            <p:cNvPr id="15" name="Picture 14">
              <a:extLst>
                <a:ext uri="{FF2B5EF4-FFF2-40B4-BE49-F238E27FC236}">
                  <a16:creationId xmlns:a16="http://schemas.microsoft.com/office/drawing/2014/main" id="{0C766C27-2385-4182-9B22-7F2DFD6C18F6}"/>
                </a:ext>
              </a:extLst>
            </p:cNvPr>
            <p:cNvPicPr>
              <a:picLocks noChangeAspect="1"/>
            </p:cNvPicPr>
            <p:nvPr/>
          </p:nvPicPr>
          <p:blipFill rotWithShape="1">
            <a:blip r:embed="rId3"/>
            <a:srcRect r="32432" b="22633"/>
            <a:stretch/>
          </p:blipFill>
          <p:spPr>
            <a:xfrm>
              <a:off x="1476375" y="1314090"/>
              <a:ext cx="5581650" cy="5277987"/>
            </a:xfrm>
            <a:prstGeom prst="rect">
              <a:avLst/>
            </a:prstGeom>
          </p:spPr>
        </p:pic>
        <p:sp>
          <p:nvSpPr>
            <p:cNvPr id="16" name="Oval 15">
              <a:extLst>
                <a:ext uri="{FF2B5EF4-FFF2-40B4-BE49-F238E27FC236}">
                  <a16:creationId xmlns:a16="http://schemas.microsoft.com/office/drawing/2014/main" id="{5EFB9725-F334-4D2D-8E0E-F08B97B017B3}"/>
                </a:ext>
              </a:extLst>
            </p:cNvPr>
            <p:cNvSpPr/>
            <p:nvPr/>
          </p:nvSpPr>
          <p:spPr>
            <a:xfrm>
              <a:off x="2203450" y="5308744"/>
              <a:ext cx="100965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17">
              <a:extLst>
                <a:ext uri="{FF2B5EF4-FFF2-40B4-BE49-F238E27FC236}">
                  <a16:creationId xmlns:a16="http://schemas.microsoft.com/office/drawing/2014/main" id="{B42DA7A0-7D98-4E99-A503-7C7BB997CE81}"/>
                </a:ext>
              </a:extLst>
            </p:cNvPr>
            <p:cNvPicPr>
              <a:picLocks noChangeAspect="1"/>
            </p:cNvPicPr>
            <p:nvPr/>
          </p:nvPicPr>
          <p:blipFill rotWithShape="1">
            <a:blip r:embed="rId4"/>
            <a:srcRect l="4912" t="18045" r="43760" b="58294"/>
            <a:stretch/>
          </p:blipFill>
          <p:spPr>
            <a:xfrm>
              <a:off x="1964055" y="3429000"/>
              <a:ext cx="2764410" cy="1051560"/>
            </a:xfrm>
            <a:prstGeom prst="rect">
              <a:avLst/>
            </a:prstGeom>
          </p:spPr>
        </p:pic>
        <p:sp>
          <p:nvSpPr>
            <p:cNvPr id="17" name="Oval 16">
              <a:extLst>
                <a:ext uri="{FF2B5EF4-FFF2-40B4-BE49-F238E27FC236}">
                  <a16:creationId xmlns:a16="http://schemas.microsoft.com/office/drawing/2014/main" id="{E208A56B-8E91-469D-A395-E369E8C401AA}"/>
                </a:ext>
              </a:extLst>
            </p:cNvPr>
            <p:cNvSpPr/>
            <p:nvPr/>
          </p:nvSpPr>
          <p:spPr>
            <a:xfrm>
              <a:off x="2203450" y="4099560"/>
              <a:ext cx="1009650"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49A2282-B5DD-46A9-8D40-4F7D38542C75}"/>
                </a:ext>
              </a:extLst>
            </p:cNvPr>
            <p:cNvSpPr/>
            <p:nvPr/>
          </p:nvSpPr>
          <p:spPr>
            <a:xfrm>
              <a:off x="2514600" y="2336166"/>
              <a:ext cx="1079500" cy="48323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Title 1">
            <a:extLst>
              <a:ext uri="{FF2B5EF4-FFF2-40B4-BE49-F238E27FC236}">
                <a16:creationId xmlns:a16="http://schemas.microsoft.com/office/drawing/2014/main" id="{43BE3A92-3C24-4ECB-9437-4BD5238F6DF8}"/>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To Get Started:</a:t>
            </a:r>
            <a:endParaRPr lang="en-GB" dirty="0">
              <a:solidFill>
                <a:srgbClr val="1D4999"/>
              </a:solidFill>
            </a:endParaRPr>
          </a:p>
        </p:txBody>
      </p:sp>
    </p:spTree>
    <p:extLst>
      <p:ext uri="{BB962C8B-B14F-4D97-AF65-F5344CB8AC3E}">
        <p14:creationId xmlns:p14="http://schemas.microsoft.com/office/powerpoint/2010/main" val="7878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90" y="1515891"/>
            <a:ext cx="8321040" cy="2862322"/>
          </a:xfrm>
          <a:prstGeom prst="rect">
            <a:avLst/>
          </a:prstGeom>
          <a:noFill/>
        </p:spPr>
        <p:txBody>
          <a:bodyPr wrap="square" rtlCol="0">
            <a:spAutoFit/>
          </a:bodyPr>
          <a:lstStyle/>
          <a:p>
            <a:r>
              <a:rPr lang="en-GB" dirty="0"/>
              <a:t>10:00 - 10:15  Introduction to Population Health Management &amp; the PHM ExploreR</a:t>
            </a:r>
          </a:p>
          <a:p>
            <a:endParaRPr lang="en-GB" dirty="0"/>
          </a:p>
          <a:p>
            <a:r>
              <a:rPr lang="en-GB" dirty="0"/>
              <a:t>10:15 -  11:00  Workshop Part 1: Data format, demographics, segmentation</a:t>
            </a:r>
          </a:p>
          <a:p>
            <a:endParaRPr lang="en-GB" dirty="0"/>
          </a:p>
          <a:p>
            <a:r>
              <a:rPr lang="en-GB" dirty="0"/>
              <a:t>11:00 - 11:05   Break</a:t>
            </a:r>
          </a:p>
          <a:p>
            <a:endParaRPr lang="en-GB" dirty="0"/>
          </a:p>
          <a:p>
            <a:r>
              <a:rPr lang="en-GB" dirty="0"/>
              <a:t>11:05 - 11:45    Risk stratification, </a:t>
            </a:r>
            <a:r>
              <a:rPr lang="en-GB" dirty="0" err="1"/>
              <a:t>Theoplots</a:t>
            </a:r>
            <a:endParaRPr lang="en-GB" dirty="0"/>
          </a:p>
          <a:p>
            <a:endParaRPr lang="en-GB" dirty="0"/>
          </a:p>
          <a:p>
            <a:r>
              <a:rPr lang="en-GB" dirty="0"/>
              <a:t>11:45 – 12:00   Questions and survey</a:t>
            </a:r>
          </a:p>
          <a:p>
            <a:endParaRPr lang="en-GB" dirty="0"/>
          </a:p>
        </p:txBody>
      </p:sp>
      <p:sp>
        <p:nvSpPr>
          <p:cNvPr id="6" name="Title 1">
            <a:extLst>
              <a:ext uri="{FF2B5EF4-FFF2-40B4-BE49-F238E27FC236}">
                <a16:creationId xmlns:a16="http://schemas.microsoft.com/office/drawing/2014/main"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Workshop schedule</a:t>
            </a:r>
            <a:endParaRPr lang="en-GB" dirty="0">
              <a:solidFill>
                <a:srgbClr val="1D4999"/>
              </a:solidFill>
            </a:endParaRPr>
          </a:p>
        </p:txBody>
      </p:sp>
    </p:spTree>
    <p:extLst>
      <p:ext uri="{BB962C8B-B14F-4D97-AF65-F5344CB8AC3E}">
        <p14:creationId xmlns:p14="http://schemas.microsoft.com/office/powerpoint/2010/main" val="31924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2659" y="1263534"/>
            <a:ext cx="4306462" cy="2114141"/>
            <a:chOff x="252659" y="1384480"/>
            <a:chExt cx="4306462" cy="2114141"/>
          </a:xfrm>
        </p:grpSpPr>
        <p:sp>
          <p:nvSpPr>
            <p:cNvPr id="4" name="Cloud 3"/>
            <p:cNvSpPr/>
            <p:nvPr/>
          </p:nvSpPr>
          <p:spPr>
            <a:xfrm>
              <a:off x="252659" y="1384480"/>
              <a:ext cx="4306462" cy="1906072"/>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focuses on </a:t>
              </a:r>
              <a:r>
                <a:rPr lang="en-GB" sz="1400" b="1" i="1" dirty="0">
                  <a:solidFill>
                    <a:schemeClr val="tx1"/>
                  </a:solidFill>
                  <a:latin typeface="Utopia W01"/>
                </a:rPr>
                <a:t>key outcomes for identified groups</a:t>
              </a:r>
              <a:r>
                <a:rPr lang="en-GB" sz="1400" i="1" dirty="0">
                  <a:solidFill>
                    <a:schemeClr val="tx1"/>
                  </a:solidFill>
                  <a:latin typeface="Utopia W01"/>
                </a:rPr>
                <a:t>. Often these groups share more specific common characteristics, not just a disease diagnosis”</a:t>
              </a:r>
              <a:endParaRPr lang="en-GB" sz="1400" i="1" dirty="0">
                <a:solidFill>
                  <a:schemeClr val="tx1"/>
                </a:solidFill>
              </a:endParaRPr>
            </a:p>
          </p:txBody>
        </p:sp>
        <p:sp>
          <p:nvSpPr>
            <p:cNvPr id="6" name="TextBox 5"/>
            <p:cNvSpPr txBox="1"/>
            <p:nvPr/>
          </p:nvSpPr>
          <p:spPr>
            <a:xfrm>
              <a:off x="294682" y="3065829"/>
              <a:ext cx="1235944" cy="432792"/>
            </a:xfrm>
            <a:prstGeom prst="ellipse">
              <a:avLst/>
            </a:prstGeom>
            <a:noFill/>
          </p:spPr>
          <p:txBody>
            <a:bodyPr wrap="square" rtlCol="0">
              <a:spAutoFit/>
            </a:bodyPr>
            <a:lstStyle/>
            <a:p>
              <a:r>
                <a:rPr lang="en-GB" sz="1400" dirty="0">
                  <a:solidFill>
                    <a:schemeClr val="tx1">
                      <a:lumMod val="75000"/>
                      <a:lumOff val="25000"/>
                    </a:schemeClr>
                  </a:solidFill>
                </a:rPr>
                <a:t>Deloitte</a:t>
              </a:r>
            </a:p>
          </p:txBody>
        </p:sp>
      </p:grpSp>
      <p:grpSp>
        <p:nvGrpSpPr>
          <p:cNvPr id="8" name="Group 7"/>
          <p:cNvGrpSpPr/>
          <p:nvPr/>
        </p:nvGrpSpPr>
        <p:grpSpPr>
          <a:xfrm>
            <a:off x="154247" y="4185606"/>
            <a:ext cx="4791595" cy="2500734"/>
            <a:chOff x="1507986" y="4374434"/>
            <a:chExt cx="5618721" cy="2693625"/>
          </a:xfrm>
        </p:grpSpPr>
        <p:sp>
          <p:nvSpPr>
            <p:cNvPr id="5" name="Oval 4"/>
            <p:cNvSpPr/>
            <p:nvPr/>
          </p:nvSpPr>
          <p:spPr>
            <a:xfrm>
              <a:off x="1507986" y="4374434"/>
              <a:ext cx="5284573" cy="2621325"/>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“PHM is the concept of gathering data and insights about population health and wellbeing across multiple care and service settings, with a view to identifying the </a:t>
              </a:r>
              <a:r>
                <a:rPr lang="en-GB" sz="1400" b="1" i="1" dirty="0">
                  <a:solidFill>
                    <a:schemeClr val="tx1"/>
                  </a:solidFill>
                  <a:latin typeface="Utopia W01"/>
                </a:rPr>
                <a:t>main health care needs of the community</a:t>
              </a:r>
              <a:r>
                <a:rPr lang="en-GB" sz="1400" i="1" dirty="0">
                  <a:solidFill>
                    <a:schemeClr val="tx1"/>
                  </a:solidFill>
                  <a:latin typeface="Utopia W01"/>
                </a:rPr>
                <a:t> and adapting services accordingly</a:t>
              </a:r>
              <a:r>
                <a:rPr lang="en-GB" sz="1600" i="1" dirty="0">
                  <a:solidFill>
                    <a:schemeClr val="tx1"/>
                  </a:solidFill>
                  <a:latin typeface="Utopia W01"/>
                </a:rPr>
                <a:t>”</a:t>
              </a:r>
            </a:p>
          </p:txBody>
        </p:sp>
        <p:sp>
          <p:nvSpPr>
            <p:cNvPr id="7" name="TextBox 6"/>
            <p:cNvSpPr txBox="1"/>
            <p:nvPr/>
          </p:nvSpPr>
          <p:spPr>
            <a:xfrm>
              <a:off x="5592687" y="6736542"/>
              <a:ext cx="1534020" cy="331517"/>
            </a:xfrm>
            <a:prstGeom prst="rect">
              <a:avLst/>
            </a:prstGeom>
            <a:noFill/>
          </p:spPr>
          <p:txBody>
            <a:bodyPr wrap="square" rtlCol="0">
              <a:spAutoFit/>
            </a:bodyPr>
            <a:lstStyle/>
            <a:p>
              <a:r>
                <a:rPr lang="en-GB" sz="1400" dirty="0">
                  <a:solidFill>
                    <a:schemeClr val="tx1">
                      <a:lumMod val="75000"/>
                      <a:lumOff val="25000"/>
                    </a:schemeClr>
                  </a:solidFill>
                </a:rPr>
                <a:t>Nuffield Trust</a:t>
              </a:r>
            </a:p>
          </p:txBody>
        </p:sp>
      </p:grpSp>
      <p:grpSp>
        <p:nvGrpSpPr>
          <p:cNvPr id="11" name="Group 10"/>
          <p:cNvGrpSpPr/>
          <p:nvPr/>
        </p:nvGrpSpPr>
        <p:grpSpPr>
          <a:xfrm>
            <a:off x="4084683" y="2213270"/>
            <a:ext cx="4855334" cy="3201083"/>
            <a:chOff x="4122783" y="2182790"/>
            <a:chExt cx="4855334" cy="3201083"/>
          </a:xfrm>
        </p:grpSpPr>
        <p:sp>
          <p:nvSpPr>
            <p:cNvPr id="10" name="Oval 9"/>
            <p:cNvSpPr/>
            <p:nvPr/>
          </p:nvSpPr>
          <p:spPr>
            <a:xfrm>
              <a:off x="4122783" y="2182790"/>
              <a:ext cx="4855334" cy="2943001"/>
            </a:xfrm>
            <a:prstGeom prst="ellipse">
              <a:avLst/>
            </a:prstGeom>
            <a:noFill/>
            <a:ln w="3810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400" i="1" dirty="0">
                  <a:solidFill>
                    <a:schemeClr val="tx1"/>
                  </a:solidFill>
                  <a:latin typeface="Utopia W01"/>
                </a:rPr>
                <a:t>“During 2019, we will deploy PHM solutions to support ICSs to understand the areas of greatest health need and match NHS services to meet them. Over the coming years these solutions will become increasingly sophisticated in </a:t>
              </a:r>
              <a:r>
                <a:rPr lang="en-GB" sz="1400" b="1" i="1" dirty="0">
                  <a:solidFill>
                    <a:schemeClr val="tx1"/>
                  </a:solidFill>
                  <a:latin typeface="Utopia W01"/>
                </a:rPr>
                <a:t>identifying those groups of people who are at risk of adverse health outcomes”</a:t>
              </a:r>
            </a:p>
          </p:txBody>
        </p:sp>
        <p:sp>
          <p:nvSpPr>
            <p:cNvPr id="12" name="TextBox 11"/>
            <p:cNvSpPr txBox="1"/>
            <p:nvPr/>
          </p:nvSpPr>
          <p:spPr>
            <a:xfrm>
              <a:off x="7225479" y="5076096"/>
              <a:ext cx="1688244" cy="307777"/>
            </a:xfrm>
            <a:prstGeom prst="rect">
              <a:avLst/>
            </a:prstGeom>
            <a:noFill/>
          </p:spPr>
          <p:txBody>
            <a:bodyPr wrap="square" rtlCol="0">
              <a:spAutoFit/>
            </a:bodyPr>
            <a:lstStyle/>
            <a:p>
              <a:r>
                <a:rPr lang="en-GB" sz="1400" dirty="0">
                  <a:solidFill>
                    <a:schemeClr val="tx1">
                      <a:lumMod val="75000"/>
                      <a:lumOff val="25000"/>
                    </a:schemeClr>
                  </a:solidFill>
                </a:rPr>
                <a:t>NHS Long Term Plan</a:t>
              </a:r>
            </a:p>
          </p:txBody>
        </p:sp>
      </p:grpSp>
      <p:sp>
        <p:nvSpPr>
          <p:cNvPr id="13" name="Title 1">
            <a:extLst>
              <a:ext uri="{FF2B5EF4-FFF2-40B4-BE49-F238E27FC236}">
                <a16:creationId xmlns:a16="http://schemas.microsoft.com/office/drawing/2014/main" id="{3668F200-080C-4CAB-880D-87552AE2EA92}"/>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is Population Health Management?</a:t>
            </a:r>
            <a:endParaRPr lang="en-GB" dirty="0">
              <a:solidFill>
                <a:srgbClr val="1D4999"/>
              </a:solidFill>
            </a:endParaRPr>
          </a:p>
        </p:txBody>
      </p:sp>
    </p:spTree>
    <p:extLst>
      <p:ext uri="{BB962C8B-B14F-4D97-AF65-F5344CB8AC3E}">
        <p14:creationId xmlns:p14="http://schemas.microsoft.com/office/powerpoint/2010/main" val="237746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BEEF-17F4-483A-B41E-0C1DED6C6150}"/>
              </a:ext>
            </a:extLst>
          </p:cNvPr>
          <p:cNvPicPr>
            <a:picLocks noChangeAspect="1"/>
          </p:cNvPicPr>
          <p:nvPr/>
        </p:nvPicPr>
        <p:blipFill>
          <a:blip r:embed="rId3"/>
          <a:stretch>
            <a:fillRect/>
          </a:stretch>
        </p:blipFill>
        <p:spPr>
          <a:xfrm>
            <a:off x="1045029" y="1552946"/>
            <a:ext cx="6531999" cy="4160233"/>
          </a:xfrm>
          <a:prstGeom prst="rect">
            <a:avLst/>
          </a:prstGeom>
        </p:spPr>
      </p:pic>
      <p:sp>
        <p:nvSpPr>
          <p:cNvPr id="22" name="Title 1">
            <a:extLst>
              <a:ext uri="{FF2B5EF4-FFF2-40B4-BE49-F238E27FC236}">
                <a16:creationId xmlns:a16="http://schemas.microsoft.com/office/drawing/2014/main" id="{E4F620BA-3F71-42AD-ACB4-66EDFCD4DCF0}"/>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are the </a:t>
            </a:r>
            <a:r>
              <a:rPr lang="en-GB" sz="3300" b="1" dirty="0">
                <a:solidFill>
                  <a:srgbClr val="1D4999"/>
                </a:solidFill>
              </a:rPr>
              <a:t>challenges</a:t>
            </a:r>
            <a:r>
              <a:rPr lang="en-GB" b="1" dirty="0">
                <a:solidFill>
                  <a:srgbClr val="1D4999"/>
                </a:solidFill>
              </a:rPr>
              <a:t> to embedding PHM in healthcare analytics?</a:t>
            </a:r>
            <a:endParaRPr lang="en-GB" dirty="0">
              <a:solidFill>
                <a:srgbClr val="1D4999"/>
              </a:solidFill>
            </a:endParaRPr>
          </a:p>
        </p:txBody>
      </p:sp>
    </p:spTree>
    <p:extLst>
      <p:ext uri="{BB962C8B-B14F-4D97-AF65-F5344CB8AC3E}">
        <p14:creationId xmlns:p14="http://schemas.microsoft.com/office/powerpoint/2010/main" val="200091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284BB3-20D4-4C53-974B-34DA96C332AD}"/>
              </a:ext>
            </a:extLst>
          </p:cNvPr>
          <p:cNvPicPr>
            <a:picLocks noChangeAspect="1"/>
          </p:cNvPicPr>
          <p:nvPr/>
        </p:nvPicPr>
        <p:blipFill>
          <a:blip r:embed="rId3"/>
          <a:stretch>
            <a:fillRect/>
          </a:stretch>
        </p:blipFill>
        <p:spPr>
          <a:xfrm>
            <a:off x="1304851" y="1722565"/>
            <a:ext cx="6534298" cy="3847871"/>
          </a:xfrm>
          <a:prstGeom prst="rect">
            <a:avLst/>
          </a:prstGeom>
        </p:spPr>
      </p:pic>
      <p:sp>
        <p:nvSpPr>
          <p:cNvPr id="22" name="Title 1">
            <a:extLst>
              <a:ext uri="{FF2B5EF4-FFF2-40B4-BE49-F238E27FC236}">
                <a16:creationId xmlns:a16="http://schemas.microsoft.com/office/drawing/2014/main" id="{7268D7E6-7F50-4BBD-B355-F6C19FB33DA4}"/>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What are the benefits of using the PHM ExploreR?</a:t>
            </a:r>
            <a:endParaRPr lang="en-GB" dirty="0">
              <a:solidFill>
                <a:srgbClr val="1D4999"/>
              </a:solidFill>
            </a:endParaRPr>
          </a:p>
        </p:txBody>
      </p:sp>
    </p:spTree>
    <p:extLst>
      <p:ext uri="{BB962C8B-B14F-4D97-AF65-F5344CB8AC3E}">
        <p14:creationId xmlns:p14="http://schemas.microsoft.com/office/powerpoint/2010/main" val="135483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10" descr="Risk Icon Vector Images (over 140,00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12" descr="Risk Icon Vector Images (over 140,000)"/>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14" descr="level of risk icon,low risk icon,low speed icon Stock Vector | Adobe Stoc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1" name="Group 10"/>
          <p:cNvGrpSpPr/>
          <p:nvPr/>
        </p:nvGrpSpPr>
        <p:grpSpPr>
          <a:xfrm>
            <a:off x="969932" y="1384299"/>
            <a:ext cx="2994660" cy="2322516"/>
            <a:chOff x="258086" y="1701563"/>
            <a:chExt cx="2994660" cy="2322516"/>
          </a:xfrm>
        </p:grpSpPr>
        <p:pic>
          <p:nvPicPr>
            <p:cNvPr id="1026" name="Picture 2" descr="Demographic Icons - Download Free Vector Icons | Noun Project"/>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5175" y="170156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58086" y="3654747"/>
              <a:ext cx="2994660" cy="369332"/>
            </a:xfrm>
            <a:prstGeom prst="rect">
              <a:avLst/>
            </a:prstGeom>
            <a:noFill/>
          </p:spPr>
          <p:txBody>
            <a:bodyPr wrap="square" rtlCol="0">
              <a:spAutoFit/>
            </a:bodyPr>
            <a:lstStyle/>
            <a:p>
              <a:pPr algn="ctr"/>
              <a:r>
                <a:rPr lang="en-GB" dirty="0"/>
                <a:t>Population demographics</a:t>
              </a:r>
            </a:p>
          </p:txBody>
        </p:sp>
      </p:grpSp>
      <p:grpSp>
        <p:nvGrpSpPr>
          <p:cNvPr id="14" name="Group 13"/>
          <p:cNvGrpSpPr/>
          <p:nvPr/>
        </p:nvGrpSpPr>
        <p:grpSpPr>
          <a:xfrm>
            <a:off x="765175" y="4551658"/>
            <a:ext cx="2994660" cy="1763792"/>
            <a:chOff x="2991423" y="4526280"/>
            <a:chExt cx="2994660" cy="1763792"/>
          </a:xfrm>
        </p:grpSpPr>
        <p:pic>
          <p:nvPicPr>
            <p:cNvPr id="1041" name="Picture 17"/>
            <p:cNvPicPr>
              <a:picLocks noChangeAspect="1" noChangeArrowheads="1"/>
            </p:cNvPicPr>
            <p:nvPr/>
          </p:nvPicPr>
          <p:blipFill rotWithShape="1">
            <a:blip r:embed="rId4">
              <a:duotone>
                <a:srgbClr val="4472C4">
                  <a:shade val="45000"/>
                  <a:satMod val="135000"/>
                </a:srgbClr>
                <a:prstClr val="white"/>
              </a:duotone>
              <a:extLst>
                <a:ext uri="{BEBA8EAE-BF5A-486C-A8C5-ECC9F3942E4B}">
                  <a14:imgProps xmlns:a14="http://schemas.microsoft.com/office/drawing/2010/main">
                    <a14:imgLayer r:embed="rId5">
                      <a14:imgEffect>
                        <a14:backgroundRemoval t="25278" b="78333" l="18148" r="79630">
                          <a14:foregroundMark x1="31481" y1="37500" x2="31481" y2="37500"/>
                          <a14:foregroundMark x1="50185" y1="28056" x2="50185" y2="28056"/>
                          <a14:foregroundMark x1="65370" y1="33056" x2="65370" y2="33056"/>
                          <a14:foregroundMark x1="79630" y1="61111" x2="79630" y2="61111"/>
                          <a14:foregroundMark x1="21852" y1="49722" x2="21852" y2="49722"/>
                          <a14:foregroundMark x1="21111" y1="68333" x2="21111" y2="68333"/>
                          <a14:foregroundMark x1="18148" y1="57500" x2="18148" y2="57500"/>
                        </a14:backgroundRemoval>
                      </a14:imgEffect>
                      <a14:imgEffect>
                        <a14:colorTemperature colorTemp="11200"/>
                      </a14:imgEffect>
                    </a14:imgLayer>
                  </a14:imgProps>
                </a:ext>
                <a:ext uri="{28A0092B-C50C-407E-A947-70E740481C1C}">
                  <a14:useLocalDpi xmlns:a14="http://schemas.microsoft.com/office/drawing/2010/main" val="0"/>
                </a:ext>
              </a:extLst>
            </a:blip>
            <a:srcRect l="11481" t="18889" r="15482" b="14667"/>
            <a:stretch/>
          </p:blipFill>
          <p:spPr bwMode="auto">
            <a:xfrm>
              <a:off x="3252746" y="4526280"/>
              <a:ext cx="2299227" cy="139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2991423" y="5920740"/>
              <a:ext cx="2994660" cy="369332"/>
            </a:xfrm>
            <a:prstGeom prst="rect">
              <a:avLst/>
            </a:prstGeom>
            <a:noFill/>
          </p:spPr>
          <p:txBody>
            <a:bodyPr wrap="square" rtlCol="0">
              <a:spAutoFit/>
            </a:bodyPr>
            <a:lstStyle/>
            <a:p>
              <a:pPr algn="ctr"/>
              <a:r>
                <a:rPr lang="en-GB" dirty="0"/>
                <a:t>Risk stratification</a:t>
              </a:r>
            </a:p>
          </p:txBody>
        </p:sp>
      </p:grpSp>
      <p:grpSp>
        <p:nvGrpSpPr>
          <p:cNvPr id="16" name="Group 15"/>
          <p:cNvGrpSpPr/>
          <p:nvPr/>
        </p:nvGrpSpPr>
        <p:grpSpPr>
          <a:xfrm>
            <a:off x="3094979" y="1223880"/>
            <a:ext cx="4572000" cy="2482935"/>
            <a:chOff x="4572000" y="1765381"/>
            <a:chExt cx="4572000" cy="2482935"/>
          </a:xfrm>
        </p:grpSpPr>
        <p:pic>
          <p:nvPicPr>
            <p:cNvPr id="1032" name="Picture 8" descr="Customer segmentation icon illustration. Audience, market segment concept.  Stock Illustration | Adobe Stock"/>
            <p:cNvPicPr>
              <a:picLocks noChangeAspect="1" noChangeArrowheads="1"/>
            </p:cNvPicPr>
            <p:nvPr/>
          </p:nvPicPr>
          <p:blipFill rotWithShape="1">
            <a:blip r:embed="rId6">
              <a:duotone>
                <a:schemeClr val="accent5">
                  <a:shade val="45000"/>
                  <a:satMod val="135000"/>
                </a:schemeClr>
                <a:prstClr val="white"/>
              </a:duotone>
              <a:extLst>
                <a:ext uri="{28A0092B-C50C-407E-A947-70E740481C1C}">
                  <a14:useLocalDpi xmlns:a14="http://schemas.microsoft.com/office/drawing/2010/main" val="0"/>
                </a:ext>
              </a:extLst>
            </a:blip>
            <a:srcRect l="6848"/>
            <a:stretch/>
          </p:blipFill>
          <p:spPr bwMode="auto">
            <a:xfrm>
              <a:off x="5986083" y="1765381"/>
              <a:ext cx="1996358"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572000" y="3878984"/>
              <a:ext cx="4572000" cy="369332"/>
            </a:xfrm>
            <a:prstGeom prst="rect">
              <a:avLst/>
            </a:prstGeom>
          </p:spPr>
          <p:txBody>
            <a:bodyPr>
              <a:spAutoFit/>
            </a:bodyPr>
            <a:lstStyle/>
            <a:p>
              <a:pPr algn="ctr"/>
              <a:r>
                <a:rPr lang="en-GB" dirty="0"/>
                <a:t>Population segmentation</a:t>
              </a:r>
            </a:p>
          </p:txBody>
        </p:sp>
      </p:grpSp>
      <p:grpSp>
        <p:nvGrpSpPr>
          <p:cNvPr id="9" name="Group 8">
            <a:extLst>
              <a:ext uri="{FF2B5EF4-FFF2-40B4-BE49-F238E27FC236}">
                <a16:creationId xmlns:a16="http://schemas.microsoft.com/office/drawing/2014/main" id="{238AA326-590A-4AF3-86CB-2684C6D93EC4}"/>
              </a:ext>
            </a:extLst>
          </p:cNvPr>
          <p:cNvGrpSpPr/>
          <p:nvPr/>
        </p:nvGrpSpPr>
        <p:grpSpPr>
          <a:xfrm>
            <a:off x="3759835" y="4063246"/>
            <a:ext cx="2994660" cy="2252204"/>
            <a:chOff x="3587048" y="3878580"/>
            <a:chExt cx="2994660" cy="2252204"/>
          </a:xfrm>
        </p:grpSpPr>
        <p:pic>
          <p:nvPicPr>
            <p:cNvPr id="4" name="Picture 3">
              <a:extLst>
                <a:ext uri="{FF2B5EF4-FFF2-40B4-BE49-F238E27FC236}">
                  <a16:creationId xmlns:a16="http://schemas.microsoft.com/office/drawing/2014/main" id="{C358C8E0-C74C-410C-BF27-80B2796BC9A2}"/>
                </a:ext>
              </a:extLst>
            </p:cNvPr>
            <p:cNvPicPr>
              <a:picLocks noChangeAspect="1"/>
            </p:cNvPicPr>
            <p:nvPr/>
          </p:nvPicPr>
          <p:blipFill>
            <a:blip r:embed="rId7">
              <a:duotone>
                <a:schemeClr val="accent5">
                  <a:shade val="45000"/>
                  <a:satMod val="135000"/>
                </a:schemeClr>
                <a:prstClr val="white"/>
              </a:duotone>
            </a:blip>
            <a:stretch>
              <a:fillRect/>
            </a:stretch>
          </p:blipFill>
          <p:spPr>
            <a:xfrm>
              <a:off x="4411980" y="3878580"/>
              <a:ext cx="1905000" cy="1905000"/>
            </a:xfrm>
            <a:prstGeom prst="rect">
              <a:avLst/>
            </a:prstGeom>
          </p:spPr>
        </p:pic>
        <p:sp>
          <p:nvSpPr>
            <p:cNvPr id="17" name="TextBox 16">
              <a:extLst>
                <a:ext uri="{FF2B5EF4-FFF2-40B4-BE49-F238E27FC236}">
                  <a16:creationId xmlns:a16="http://schemas.microsoft.com/office/drawing/2014/main" id="{DF5DCC62-4721-4F60-BA0E-672025966613}"/>
                </a:ext>
              </a:extLst>
            </p:cNvPr>
            <p:cNvSpPr txBox="1"/>
            <p:nvPr/>
          </p:nvSpPr>
          <p:spPr>
            <a:xfrm>
              <a:off x="3587048" y="5761452"/>
              <a:ext cx="2994660" cy="369332"/>
            </a:xfrm>
            <a:prstGeom prst="rect">
              <a:avLst/>
            </a:prstGeom>
            <a:noFill/>
          </p:spPr>
          <p:txBody>
            <a:bodyPr wrap="square" rtlCol="0">
              <a:spAutoFit/>
            </a:bodyPr>
            <a:lstStyle/>
            <a:p>
              <a:pPr algn="ctr"/>
              <a:r>
                <a:rPr lang="en-GB" dirty="0"/>
                <a:t>Patient pathways</a:t>
              </a:r>
            </a:p>
          </p:txBody>
        </p:sp>
      </p:grpSp>
      <p:sp>
        <p:nvSpPr>
          <p:cNvPr id="19" name="Title 1">
            <a:extLst>
              <a:ext uri="{FF2B5EF4-FFF2-40B4-BE49-F238E27FC236}">
                <a16:creationId xmlns:a16="http://schemas.microsoft.com/office/drawing/2014/main" id="{B38203E0-F29B-4E8E-9E88-F4F8F10FE481}"/>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PHM ExploreR functionality</a:t>
            </a:r>
            <a:endParaRPr lang="en-GB" dirty="0">
              <a:solidFill>
                <a:srgbClr val="1D4999"/>
              </a:solidFill>
            </a:endParaRPr>
          </a:p>
        </p:txBody>
      </p:sp>
    </p:spTree>
    <p:extLst>
      <p:ext uri="{BB962C8B-B14F-4D97-AF65-F5344CB8AC3E}">
        <p14:creationId xmlns:p14="http://schemas.microsoft.com/office/powerpoint/2010/main" val="3259577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7690" y="1515891"/>
            <a:ext cx="8321040" cy="2862322"/>
          </a:xfrm>
          <a:prstGeom prst="rect">
            <a:avLst/>
          </a:prstGeom>
          <a:noFill/>
        </p:spPr>
        <p:txBody>
          <a:bodyPr wrap="square" rtlCol="0">
            <a:spAutoFit/>
          </a:bodyPr>
          <a:lstStyle/>
          <a:p>
            <a:r>
              <a:rPr lang="en-GB" dirty="0"/>
              <a:t>10:00 - 10:15  Introduction to Population Health Management &amp; the PHM ExploreR</a:t>
            </a:r>
          </a:p>
          <a:p>
            <a:endParaRPr lang="en-GB" dirty="0"/>
          </a:p>
          <a:p>
            <a:r>
              <a:rPr lang="en-GB" dirty="0"/>
              <a:t>10:15 -  11:00  Workshop Part 1: Data format, demographics, segmentation</a:t>
            </a:r>
          </a:p>
          <a:p>
            <a:endParaRPr lang="en-GB" dirty="0"/>
          </a:p>
          <a:p>
            <a:r>
              <a:rPr lang="en-GB" dirty="0"/>
              <a:t>11:00 - 11:05   Break</a:t>
            </a:r>
          </a:p>
          <a:p>
            <a:endParaRPr lang="en-GB" dirty="0"/>
          </a:p>
          <a:p>
            <a:r>
              <a:rPr lang="en-GB" dirty="0"/>
              <a:t>11:15 - 11:45    Risk stratification, </a:t>
            </a:r>
            <a:r>
              <a:rPr lang="en-GB" dirty="0" err="1"/>
              <a:t>Theoplots</a:t>
            </a:r>
            <a:endParaRPr lang="en-GB" dirty="0"/>
          </a:p>
          <a:p>
            <a:endParaRPr lang="en-GB" dirty="0"/>
          </a:p>
          <a:p>
            <a:r>
              <a:rPr lang="en-GB" dirty="0"/>
              <a:t>11:45 – 12:00   Questions and survey</a:t>
            </a:r>
          </a:p>
          <a:p>
            <a:endParaRPr lang="en-GB" dirty="0"/>
          </a:p>
        </p:txBody>
      </p:sp>
      <p:sp>
        <p:nvSpPr>
          <p:cNvPr id="6" name="Title 1">
            <a:extLst>
              <a:ext uri="{FF2B5EF4-FFF2-40B4-BE49-F238E27FC236}">
                <a16:creationId xmlns:a16="http://schemas.microsoft.com/office/drawing/2014/main" id="{CF4E3377-B73F-4501-9426-5CA638150593}"/>
              </a:ext>
            </a:extLst>
          </p:cNvPr>
          <p:cNvSpPr txBox="1">
            <a:spLocks/>
          </p:cNvSpPr>
          <p:nvPr/>
        </p:nvSpPr>
        <p:spPr>
          <a:xfrm>
            <a:off x="567690" y="228391"/>
            <a:ext cx="8225790" cy="101606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b="1" dirty="0">
                <a:solidFill>
                  <a:srgbClr val="1D4999"/>
                </a:solidFill>
              </a:rPr>
              <a:t>Workshop schedule</a:t>
            </a:r>
            <a:endParaRPr lang="en-GB" dirty="0">
              <a:solidFill>
                <a:srgbClr val="1D4999"/>
              </a:solidFill>
            </a:endParaRPr>
          </a:p>
        </p:txBody>
      </p:sp>
    </p:spTree>
    <p:extLst>
      <p:ext uri="{BB962C8B-B14F-4D97-AF65-F5344CB8AC3E}">
        <p14:creationId xmlns:p14="http://schemas.microsoft.com/office/powerpoint/2010/main" val="10569565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3286</TotalTime>
  <Words>664</Words>
  <Application>Microsoft Office PowerPoint</Application>
  <PresentationFormat>On-screen Show (4:3)</PresentationFormat>
  <Paragraphs>78</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Calibri</vt:lpstr>
      <vt:lpstr>Calibri Light</vt:lpstr>
      <vt:lpstr>Utopia W01</vt:lpstr>
      <vt:lpstr>Office Theme</vt:lpstr>
      <vt:lpstr>Custom Design</vt:lpstr>
      <vt:lpstr>The PHM ExploreR An open-source suite to facilitate engagement in Population Health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South, Central and West Commissioning Support Unit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Wood Richard (BNSSG CCG)</dc:creator>
  <cp:lastModifiedBy>POWELL, Anna (NHS BRISTOL, NORTH SOMERSET AND SOUTH GLOUCESTERSHIRE CCG)</cp:lastModifiedBy>
  <cp:revision>488</cp:revision>
  <dcterms:created xsi:type="dcterms:W3CDTF">2019-08-21T15:16:31Z</dcterms:created>
  <dcterms:modified xsi:type="dcterms:W3CDTF">2021-10-29T12:27:36Z</dcterms:modified>
</cp:coreProperties>
</file>