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1985-B295-1B01-73CC-192FAC3C3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507EF-E521-D727-21A7-5F8866DB3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3E17-E4BA-EE4B-79E8-853A8A82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60422-D7A1-A011-E869-7E3BFD2F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B8D85-7DBE-1C2B-0700-7F43D0DE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3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7C5B-FC67-4CEF-F15C-DBBC2919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E4DF0-3E8D-715F-4E5A-7EEFB1937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38820-1D77-465C-DE42-0F0CF218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268A9-7929-2EED-7AFB-6DF8688C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84672-BBA3-E128-C0D5-29E09553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8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94D31-D9E6-4E48-BAA9-4D387502E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F8F24-6763-01A3-31E0-201FF0C44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A897C-574F-70DF-1C03-3E0AA274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6E676-6EC7-C5E8-301D-1F323531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2351B-FF9C-A6AD-CBAD-1EF009CC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2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B419-610A-4D0D-0947-038DA9B7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BC4B-82AD-7B42-0A0D-0EE09E1B6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528CC-63D1-D7C7-20C5-19274FBD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DD63B-EC51-E318-3A0E-BD904DB4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4CEA-484A-8E44-1641-9E5F31D0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5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7CAD-28CC-5F4E-1F0C-43EF3205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E0083-F81A-BE3F-B1BC-825BA331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479E4-1C00-40CF-91FF-40FDF222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4AA1-D08E-A2F2-D831-D82A5AD3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2E0F-F05A-7C91-CB72-7E0B5E71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ABB9-6608-2F25-86D5-DE9DFFBF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5EC1-EF3E-3F42-659A-62F292E86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A9123-AD71-868B-7B4A-C4FA46C1B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66FAD-8045-E224-CE3A-971A5A66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DC8ED-C8FC-4D46-01E2-3381E006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29246-007E-29B9-762E-A3C69EDE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0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13A6-E28A-5B0F-B85C-CF2232C1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6A11A-8BD6-3A51-A96A-1D36FA8E7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0DA09-58D8-59F2-1370-C49E199C9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C2774-CA10-DBB8-CEA9-50DD5D74F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07BE6-8E74-F23F-D025-B30443948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E89CA-BB5E-5D14-49B1-05905D40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1E978-22F8-AF21-CD1D-9E4A5E86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B1E3A-50B7-90F7-1F50-70B1138D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8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DB7F-7341-1257-DEE5-D7A208B4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7D974-D9CC-B4E4-5DBE-624BD70E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7A52C-FCC5-CB43-C70D-58B6031E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274E0-53F2-3BE8-01FE-936F1F38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6BA78-2EBA-0660-269E-32A040DF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A215D-A4B0-BB44-AAB8-D9FAB4FB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CE0CD-F28B-66D7-BDD9-DEE91607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4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84ED-C5BC-576B-5045-598C17E9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F4CB7-5C57-F30A-933A-9A4A4266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A5A24-6D5F-7909-13C7-A569D756A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EE993-C701-0719-FFE1-D3B9125F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73BE0-3B16-3808-07EE-3E707CF3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095F3-EBAE-6C71-3445-EBAA0947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0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3099-2BC3-1359-341A-5961BD90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CFE9C-6D5D-6A79-B294-F6A66C055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FDF1A-67CF-9E3B-F56A-884D3C085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DCEF1-684D-9E8C-4DB2-1E352A12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6CE90-C27B-9D24-CF15-133D2107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7B411-6D5B-0E90-2432-9EAEC72E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A5ED7-9F69-2D8B-0025-EFDE7947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D3323-2420-166A-27FC-AB0ECF66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66583-6B50-914E-2C01-32C6F9F19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D3E6-8DBD-40D8-8E98-DE404A5510D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C732-4FE4-3E14-A42E-B6529D85E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0DE4C-C00E-1AEA-0F10-CFFE6FE46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6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119464-ADAD-E7EC-FEAF-187ED0959701}"/>
              </a:ext>
            </a:extLst>
          </p:cNvPr>
          <p:cNvSpPr txBox="1"/>
          <p:nvPr/>
        </p:nvSpPr>
        <p:spPr>
          <a:xfrm>
            <a:off x="834189" y="882316"/>
            <a:ext cx="10507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Priority landscapes/hubs revealed by Ian’s corridor prioritization scheme</a:t>
            </a:r>
          </a:p>
          <a:p>
            <a:endParaRPr lang="en-US" sz="2400" dirty="0"/>
          </a:p>
          <a:p>
            <a:r>
              <a:rPr lang="en-US" sz="2400" dirty="0"/>
              <a:t>8-28-23</a:t>
            </a:r>
          </a:p>
        </p:txBody>
      </p:sp>
    </p:spTree>
    <p:extLst>
      <p:ext uri="{BB962C8B-B14F-4D97-AF65-F5344CB8AC3E}">
        <p14:creationId xmlns:p14="http://schemas.microsoft.com/office/powerpoint/2010/main" val="126122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B1BD64-C68E-EBA0-BC05-DA52631F6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07" y="0"/>
            <a:ext cx="969798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357C85-A48C-3DD5-9C8A-32D5D93573C4}"/>
              </a:ext>
            </a:extLst>
          </p:cNvPr>
          <p:cNvSpPr/>
          <p:nvPr/>
        </p:nvSpPr>
        <p:spPr>
          <a:xfrm>
            <a:off x="3523126" y="1277470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F94B05-B56F-CD02-675E-28B9DF26FE7C}"/>
              </a:ext>
            </a:extLst>
          </p:cNvPr>
          <p:cNvSpPr/>
          <p:nvPr/>
        </p:nvSpPr>
        <p:spPr>
          <a:xfrm>
            <a:off x="5020229" y="1456764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709F21-180E-F424-64B4-C2FA242972D7}"/>
              </a:ext>
            </a:extLst>
          </p:cNvPr>
          <p:cNvSpPr/>
          <p:nvPr/>
        </p:nvSpPr>
        <p:spPr>
          <a:xfrm>
            <a:off x="3899645" y="1882585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3F94C-B6D0-E8D9-6683-9A2E6C701696}"/>
              </a:ext>
            </a:extLst>
          </p:cNvPr>
          <p:cNvSpPr/>
          <p:nvPr/>
        </p:nvSpPr>
        <p:spPr>
          <a:xfrm>
            <a:off x="3052479" y="2675968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54502-1E6D-91FD-7CBA-D18D0939D4B2}"/>
              </a:ext>
            </a:extLst>
          </p:cNvPr>
          <p:cNvSpPr/>
          <p:nvPr/>
        </p:nvSpPr>
        <p:spPr>
          <a:xfrm>
            <a:off x="3648630" y="2976285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87F576-656A-28DE-BF1B-FFEF99495F9E}"/>
              </a:ext>
            </a:extLst>
          </p:cNvPr>
          <p:cNvSpPr/>
          <p:nvPr/>
        </p:nvSpPr>
        <p:spPr>
          <a:xfrm>
            <a:off x="5598452" y="2034995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1B30F1-668B-7094-EE66-B963CAC2B8DF}"/>
              </a:ext>
            </a:extLst>
          </p:cNvPr>
          <p:cNvSpPr/>
          <p:nvPr/>
        </p:nvSpPr>
        <p:spPr>
          <a:xfrm>
            <a:off x="6620431" y="3514165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1560ED-06FE-7F2C-7848-8A30C7D72153}"/>
              </a:ext>
            </a:extLst>
          </p:cNvPr>
          <p:cNvSpPr/>
          <p:nvPr/>
        </p:nvSpPr>
        <p:spPr>
          <a:xfrm>
            <a:off x="6889375" y="4199963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2BE951-5019-3466-6CC3-C05FE6F28BD7}"/>
              </a:ext>
            </a:extLst>
          </p:cNvPr>
          <p:cNvSpPr/>
          <p:nvPr/>
        </p:nvSpPr>
        <p:spPr>
          <a:xfrm>
            <a:off x="8704732" y="4482350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5284D-ED76-AC51-D806-9F3E83ACDC21}"/>
              </a:ext>
            </a:extLst>
          </p:cNvPr>
          <p:cNvSpPr txBox="1"/>
          <p:nvPr/>
        </p:nvSpPr>
        <p:spPr>
          <a:xfrm>
            <a:off x="7363590" y="1367917"/>
            <a:ext cx="324706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Maya-Montebello</a:t>
            </a:r>
          </a:p>
          <a:p>
            <a:pPr marL="342900" indent="-342900">
              <a:buAutoNum type="alphaUcParenR" startAt="2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San Román</a:t>
            </a:r>
          </a:p>
          <a:p>
            <a:pPr marL="342900" indent="-342900">
              <a:buFontTx/>
              <a:buAutoNum type="alphaUcParenR" startAt="2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Chiquibui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-Las Minas</a:t>
            </a:r>
          </a:p>
          <a:p>
            <a:pPr marL="342900" indent="-342900">
              <a:buFontTx/>
              <a:buAutoNum type="alphaUcParenR" startAt="2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Gancho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Murillo/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Manchón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Guamuchal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lphaUcParenR" startAt="2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Sipacate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-Naranjo</a:t>
            </a:r>
          </a:p>
          <a:p>
            <a:pPr marL="342900" indent="-342900">
              <a:buFontTx/>
              <a:buAutoNum type="alphaUcParenR" startAt="2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Plátano-Agalta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lphaUcParenR" startAt="2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Indio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Maíz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-Braulio Carrillo</a:t>
            </a:r>
          </a:p>
          <a:p>
            <a:pPr marL="342900" indent="-342900">
              <a:buFontTx/>
              <a:buAutoNum type="alphaUcParenR" startAt="2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AmistOsa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/Palo-Seco Amistad</a:t>
            </a:r>
          </a:p>
          <a:p>
            <a:pPr marL="342900" indent="-342900">
              <a:buFontTx/>
              <a:buAutoNum type="alphaUcParenR" startAt="2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Darién</a:t>
            </a:r>
          </a:p>
        </p:txBody>
      </p:sp>
    </p:spTree>
    <p:extLst>
      <p:ext uri="{BB962C8B-B14F-4D97-AF65-F5344CB8AC3E}">
        <p14:creationId xmlns:p14="http://schemas.microsoft.com/office/powerpoint/2010/main" val="265939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71F95F-2677-9B44-A90E-E5B1D2985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798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AA7453C-B1ED-3C1F-73EA-C5267BA1FA70}"/>
              </a:ext>
            </a:extLst>
          </p:cNvPr>
          <p:cNvSpPr/>
          <p:nvPr/>
        </p:nvSpPr>
        <p:spPr>
          <a:xfrm>
            <a:off x="4383741" y="2145890"/>
            <a:ext cx="842138" cy="11217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FDF23F-B445-6F97-C429-C2C7ADE229B0}"/>
              </a:ext>
            </a:extLst>
          </p:cNvPr>
          <p:cNvSpPr/>
          <p:nvPr/>
        </p:nvSpPr>
        <p:spPr>
          <a:xfrm>
            <a:off x="4866035" y="3267635"/>
            <a:ext cx="647259" cy="11833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72A1BD-3284-B88D-B6A1-A643718E8660}"/>
              </a:ext>
            </a:extLst>
          </p:cNvPr>
          <p:cNvSpPr/>
          <p:nvPr/>
        </p:nvSpPr>
        <p:spPr>
          <a:xfrm rot="6271473">
            <a:off x="5019283" y="4336108"/>
            <a:ext cx="844811" cy="9704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EA578F-7CBE-AD9F-77F9-86067E8AEC68}"/>
              </a:ext>
            </a:extLst>
          </p:cNvPr>
          <p:cNvSpPr/>
          <p:nvPr/>
        </p:nvSpPr>
        <p:spPr>
          <a:xfrm>
            <a:off x="2028714" y="2407024"/>
            <a:ext cx="492434" cy="412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C8FBB8-C4BF-7CD0-3EC9-ED4F7562D346}"/>
              </a:ext>
            </a:extLst>
          </p:cNvPr>
          <p:cNvSpPr/>
          <p:nvPr/>
        </p:nvSpPr>
        <p:spPr>
          <a:xfrm rot="6271473">
            <a:off x="7068029" y="4932682"/>
            <a:ext cx="844811" cy="479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32CBFD-8D10-AE40-AE0B-F0364CE15099}"/>
              </a:ext>
            </a:extLst>
          </p:cNvPr>
          <p:cNvSpPr/>
          <p:nvPr/>
        </p:nvSpPr>
        <p:spPr>
          <a:xfrm rot="6271473">
            <a:off x="2746843" y="1968297"/>
            <a:ext cx="540211" cy="5050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A54ED1-99C3-10E2-3000-87AE5186BB82}"/>
              </a:ext>
            </a:extLst>
          </p:cNvPr>
          <p:cNvSpPr/>
          <p:nvPr/>
        </p:nvSpPr>
        <p:spPr>
          <a:xfrm rot="2999145">
            <a:off x="2582791" y="866544"/>
            <a:ext cx="385259" cy="14685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83C5B4-F0B9-F5DD-0D8B-0C1B41926599}"/>
              </a:ext>
            </a:extLst>
          </p:cNvPr>
          <p:cNvSpPr/>
          <p:nvPr/>
        </p:nvSpPr>
        <p:spPr>
          <a:xfrm rot="6271473">
            <a:off x="2576333" y="691730"/>
            <a:ext cx="2731754" cy="1288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DA3C34-2C78-216B-DC39-D21EB9FD832F}"/>
              </a:ext>
            </a:extLst>
          </p:cNvPr>
          <p:cNvSpPr/>
          <p:nvPr/>
        </p:nvSpPr>
        <p:spPr>
          <a:xfrm>
            <a:off x="2420471" y="2597787"/>
            <a:ext cx="479260" cy="412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7343A-28F0-6491-ABC5-24E85301162F}"/>
              </a:ext>
            </a:extLst>
          </p:cNvPr>
          <p:cNvSpPr txBox="1"/>
          <p:nvPr/>
        </p:nvSpPr>
        <p:spPr>
          <a:xfrm>
            <a:off x="7152321" y="4421221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074591-25C9-99DB-067D-18F667D22517}"/>
              </a:ext>
            </a:extLst>
          </p:cNvPr>
          <p:cNvSpPr txBox="1"/>
          <p:nvPr/>
        </p:nvSpPr>
        <p:spPr>
          <a:xfrm>
            <a:off x="4668253" y="5209386"/>
            <a:ext cx="236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AmistOsa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Palo Seco-Amistad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ED136D-2044-1139-7B53-B6E381348E1F}"/>
              </a:ext>
            </a:extLst>
          </p:cNvPr>
          <p:cNvSpPr txBox="1"/>
          <p:nvPr/>
        </p:nvSpPr>
        <p:spPr>
          <a:xfrm>
            <a:off x="5441688" y="3549447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Indio </a:t>
            </a:r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Maiz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-Braulio Carrillo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7C5247-7FD3-1E5E-AD4C-8FAD41EB6500}"/>
              </a:ext>
            </a:extLst>
          </p:cNvPr>
          <p:cNvSpPr txBox="1"/>
          <p:nvPr/>
        </p:nvSpPr>
        <p:spPr>
          <a:xfrm>
            <a:off x="5441688" y="2378517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Platano-Agalta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9251B-49A6-B119-99D0-55DA8B4CB66F}"/>
              </a:ext>
            </a:extLst>
          </p:cNvPr>
          <p:cNvSpPr txBox="1"/>
          <p:nvPr/>
        </p:nvSpPr>
        <p:spPr>
          <a:xfrm>
            <a:off x="624599" y="418015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Maya-Montebello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7D8C07-73BA-CFA6-6922-2EDEB3E4B5B9}"/>
              </a:ext>
            </a:extLst>
          </p:cNvPr>
          <p:cNvSpPr txBox="1"/>
          <p:nvPr/>
        </p:nvSpPr>
        <p:spPr>
          <a:xfrm>
            <a:off x="4527885" y="-11634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Chiquibui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-Las Minas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A2BE76-0E60-B55D-992F-CE036450D3E8}"/>
              </a:ext>
            </a:extLst>
          </p:cNvPr>
          <p:cNvCxnSpPr/>
          <p:nvPr/>
        </p:nvCxnSpPr>
        <p:spPr>
          <a:xfrm>
            <a:off x="2404429" y="769999"/>
            <a:ext cx="284260" cy="64170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8361D1A-4FDC-CB71-106A-0B9A97DF932A}"/>
              </a:ext>
            </a:extLst>
          </p:cNvPr>
          <p:cNvSpPr txBox="1"/>
          <p:nvPr/>
        </p:nvSpPr>
        <p:spPr>
          <a:xfrm>
            <a:off x="9881570" y="176463"/>
            <a:ext cx="2310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 Guatemala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</a:t>
            </a:r>
            <a:r>
              <a:rPr lang="en-US" dirty="0" err="1"/>
              <a:t>Chiquibui</a:t>
            </a:r>
            <a:r>
              <a:rPr lang="en-US" dirty="0"/>
              <a:t> Las Minas</a:t>
            </a:r>
          </a:p>
          <a:p>
            <a:endParaRPr lang="en-US" dirty="0"/>
          </a:p>
          <a:p>
            <a:r>
              <a:rPr lang="en-US" b="1" dirty="0"/>
              <a:t>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 Salvador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Volcan-</a:t>
            </a:r>
            <a:r>
              <a:rPr lang="en-US" dirty="0" err="1"/>
              <a:t>Botija</a:t>
            </a:r>
            <a:r>
              <a:rPr lang="en-US" dirty="0"/>
              <a:t> (western Nicaragua)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Guanacaste-Tenorio (NW Costa Rica)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8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811B78-7DE2-A111-E313-3A88854A8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798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74DFBE3-9928-8713-6D9E-4429F633960D}"/>
              </a:ext>
            </a:extLst>
          </p:cNvPr>
          <p:cNvSpPr/>
          <p:nvPr/>
        </p:nvSpPr>
        <p:spPr>
          <a:xfrm>
            <a:off x="4383741" y="2145890"/>
            <a:ext cx="842138" cy="11217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A24990-1F5F-B230-DDBD-B628DDD00B99}"/>
              </a:ext>
            </a:extLst>
          </p:cNvPr>
          <p:cNvSpPr/>
          <p:nvPr/>
        </p:nvSpPr>
        <p:spPr>
          <a:xfrm>
            <a:off x="4866035" y="3267635"/>
            <a:ext cx="647259" cy="11833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363DCC-E237-C88A-3788-9F0AC63BDE36}"/>
              </a:ext>
            </a:extLst>
          </p:cNvPr>
          <p:cNvSpPr/>
          <p:nvPr/>
        </p:nvSpPr>
        <p:spPr>
          <a:xfrm rot="6271473">
            <a:off x="5019283" y="4336108"/>
            <a:ext cx="844811" cy="9704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EDEB25-3B10-FE3F-41DB-01868C585630}"/>
              </a:ext>
            </a:extLst>
          </p:cNvPr>
          <p:cNvSpPr/>
          <p:nvPr/>
        </p:nvSpPr>
        <p:spPr>
          <a:xfrm>
            <a:off x="2028714" y="2407024"/>
            <a:ext cx="492434" cy="412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421FA7-7510-6AE8-DE5D-54F2211D6F38}"/>
              </a:ext>
            </a:extLst>
          </p:cNvPr>
          <p:cNvSpPr/>
          <p:nvPr/>
        </p:nvSpPr>
        <p:spPr>
          <a:xfrm rot="6271473">
            <a:off x="7068029" y="4932682"/>
            <a:ext cx="844811" cy="479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BF1EB1-75AA-E7D0-C602-008A0D26C607}"/>
              </a:ext>
            </a:extLst>
          </p:cNvPr>
          <p:cNvSpPr/>
          <p:nvPr/>
        </p:nvSpPr>
        <p:spPr>
          <a:xfrm rot="6271473">
            <a:off x="2746843" y="1968297"/>
            <a:ext cx="540211" cy="5050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44C1E4-BE7E-0D03-25E6-EE0E34E01F8D}"/>
              </a:ext>
            </a:extLst>
          </p:cNvPr>
          <p:cNvSpPr/>
          <p:nvPr/>
        </p:nvSpPr>
        <p:spPr>
          <a:xfrm rot="2999145">
            <a:off x="2582791" y="866544"/>
            <a:ext cx="385259" cy="14685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4C5825-7963-7DBB-C3A6-80D213164F15}"/>
              </a:ext>
            </a:extLst>
          </p:cNvPr>
          <p:cNvSpPr/>
          <p:nvPr/>
        </p:nvSpPr>
        <p:spPr>
          <a:xfrm rot="6271473">
            <a:off x="2576333" y="691730"/>
            <a:ext cx="2731754" cy="1288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2D22E1-5999-7743-7A17-E07CABAF57F7}"/>
              </a:ext>
            </a:extLst>
          </p:cNvPr>
          <p:cNvSpPr/>
          <p:nvPr/>
        </p:nvSpPr>
        <p:spPr>
          <a:xfrm>
            <a:off x="2420471" y="2597787"/>
            <a:ext cx="479260" cy="412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4591E5-713A-9800-42F5-8F87564239DB}"/>
              </a:ext>
            </a:extLst>
          </p:cNvPr>
          <p:cNvSpPr txBox="1"/>
          <p:nvPr/>
        </p:nvSpPr>
        <p:spPr>
          <a:xfrm>
            <a:off x="7152321" y="4421221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067C7-CF6D-B7DA-80BD-FF729321C234}"/>
              </a:ext>
            </a:extLst>
          </p:cNvPr>
          <p:cNvSpPr txBox="1"/>
          <p:nvPr/>
        </p:nvSpPr>
        <p:spPr>
          <a:xfrm>
            <a:off x="4668253" y="5209386"/>
            <a:ext cx="236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AmistOsa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Palo Seco-Amistad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F7DF64-0455-925B-8E40-311C0AB67ED3}"/>
              </a:ext>
            </a:extLst>
          </p:cNvPr>
          <p:cNvSpPr txBox="1"/>
          <p:nvPr/>
        </p:nvSpPr>
        <p:spPr>
          <a:xfrm>
            <a:off x="5441688" y="3549447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Indio </a:t>
            </a:r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Maiz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-Braulio Carrillo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D79921-3F5F-40DE-29EE-EB1EB78DCD9B}"/>
              </a:ext>
            </a:extLst>
          </p:cNvPr>
          <p:cNvSpPr txBox="1"/>
          <p:nvPr/>
        </p:nvSpPr>
        <p:spPr>
          <a:xfrm>
            <a:off x="5441688" y="2378517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Platano-Agalta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2F2AD5-DCA6-F707-2C24-8F9D3480E28A}"/>
              </a:ext>
            </a:extLst>
          </p:cNvPr>
          <p:cNvSpPr txBox="1"/>
          <p:nvPr/>
        </p:nvSpPr>
        <p:spPr>
          <a:xfrm>
            <a:off x="624599" y="418015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Maya-Montebello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36A5C6-EA56-1190-678A-2BE8FB36F5F6}"/>
              </a:ext>
            </a:extLst>
          </p:cNvPr>
          <p:cNvSpPr txBox="1"/>
          <p:nvPr/>
        </p:nvSpPr>
        <p:spPr>
          <a:xfrm>
            <a:off x="4527885" y="-11634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Chiquibui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-Las Minas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1EB438-534C-835D-3AD5-9D06DE642CD8}"/>
              </a:ext>
            </a:extLst>
          </p:cNvPr>
          <p:cNvCxnSpPr/>
          <p:nvPr/>
        </p:nvCxnSpPr>
        <p:spPr>
          <a:xfrm>
            <a:off x="2404429" y="769999"/>
            <a:ext cx="284260" cy="64170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A947237-2E0B-974B-4490-522202E33088}"/>
              </a:ext>
            </a:extLst>
          </p:cNvPr>
          <p:cNvSpPr txBox="1"/>
          <p:nvPr/>
        </p:nvSpPr>
        <p:spPr>
          <a:xfrm>
            <a:off x="9881570" y="176463"/>
            <a:ext cx="23104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 Guatemala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</a:t>
            </a:r>
            <a:r>
              <a:rPr lang="en-US" dirty="0" err="1"/>
              <a:t>Chiquibui</a:t>
            </a:r>
            <a:r>
              <a:rPr lang="en-US" dirty="0"/>
              <a:t> Las Minas</a:t>
            </a:r>
          </a:p>
          <a:p>
            <a:endParaRPr lang="en-US" dirty="0"/>
          </a:p>
          <a:p>
            <a:r>
              <a:rPr lang="en-US" b="1" dirty="0"/>
              <a:t>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 Salvador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Volcan-</a:t>
            </a:r>
            <a:r>
              <a:rPr lang="en-US" dirty="0" err="1"/>
              <a:t>Botija</a:t>
            </a:r>
            <a:r>
              <a:rPr lang="en-US" dirty="0"/>
              <a:t> (western Nicaragua)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Guanacaste-Tenorio (NW Costa Rica)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Same map, but with medium-priority corridors shown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2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BF0C1C-5018-370E-E611-C39ED9DA8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53263" cy="68669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43CA37-8054-3425-AF98-1FACB3BF88DE}"/>
              </a:ext>
            </a:extLst>
          </p:cNvPr>
          <p:cNvSpPr txBox="1"/>
          <p:nvPr/>
        </p:nvSpPr>
        <p:spPr>
          <a:xfrm>
            <a:off x="5903494" y="1235242"/>
            <a:ext cx="47163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Climate lifeboats from brochure</a:t>
            </a:r>
          </a:p>
          <a:p>
            <a:pPr marL="342900" indent="-342900">
              <a:buAutoNum type="arabicPeriod"/>
            </a:pPr>
            <a:r>
              <a:rPr lang="en-US" dirty="0"/>
              <a:t>Maya-Montebello Landscape</a:t>
            </a:r>
          </a:p>
          <a:p>
            <a:pPr marL="342900" indent="-342900">
              <a:buAutoNum type="arabicPeriod"/>
            </a:pPr>
            <a:r>
              <a:rPr lang="en-US" dirty="0" err="1"/>
              <a:t>Chiquibui</a:t>
            </a:r>
            <a:r>
              <a:rPr lang="en-US" dirty="0"/>
              <a:t>-Las Minas Landscape</a:t>
            </a:r>
          </a:p>
          <a:p>
            <a:pPr marL="342900" indent="-342900">
              <a:buAutoNum type="arabicPeriod"/>
            </a:pPr>
            <a:r>
              <a:rPr lang="en-US" dirty="0" err="1"/>
              <a:t>Complejo-Jilguero</a:t>
            </a:r>
            <a:r>
              <a:rPr lang="en-US" dirty="0"/>
              <a:t> Landscape</a:t>
            </a:r>
          </a:p>
          <a:p>
            <a:pPr marL="342900" indent="-342900">
              <a:buAutoNum type="arabicPeriod"/>
            </a:pPr>
            <a:r>
              <a:rPr lang="en-US" dirty="0" err="1"/>
              <a:t>Platano-Agalta</a:t>
            </a:r>
            <a:r>
              <a:rPr lang="en-US" dirty="0"/>
              <a:t> Landscape</a:t>
            </a:r>
          </a:p>
          <a:p>
            <a:pPr marL="342900" indent="-342900">
              <a:buAutoNum type="arabicPeriod"/>
            </a:pPr>
            <a:r>
              <a:rPr lang="en-US" dirty="0"/>
              <a:t>Volcan-</a:t>
            </a:r>
            <a:r>
              <a:rPr lang="en-US" dirty="0" err="1"/>
              <a:t>Botija</a:t>
            </a:r>
            <a:r>
              <a:rPr lang="en-US" dirty="0"/>
              <a:t> Landscape</a:t>
            </a:r>
          </a:p>
          <a:p>
            <a:pPr marL="342900" indent="-342900">
              <a:buAutoNum type="arabicPeriod"/>
            </a:pPr>
            <a:r>
              <a:rPr lang="en-US" dirty="0"/>
              <a:t>Indio </a:t>
            </a:r>
            <a:r>
              <a:rPr lang="en-US" dirty="0" err="1"/>
              <a:t>Maiz</a:t>
            </a:r>
            <a:r>
              <a:rPr lang="en-US" dirty="0"/>
              <a:t>-Braulio Carrillo Landscape</a:t>
            </a:r>
          </a:p>
          <a:p>
            <a:pPr marL="342900" indent="-342900">
              <a:buAutoNum type="arabicPeriod"/>
            </a:pPr>
            <a:r>
              <a:rPr lang="en-US" dirty="0"/>
              <a:t>Guanacaste-Tenorio Landscape</a:t>
            </a:r>
          </a:p>
          <a:p>
            <a:pPr marL="342900" indent="-342900">
              <a:buAutoNum type="arabicPeriod"/>
            </a:pPr>
            <a:r>
              <a:rPr lang="en-US" dirty="0" err="1"/>
              <a:t>AmistOsa</a:t>
            </a:r>
            <a:r>
              <a:rPr lang="en-US" dirty="0"/>
              <a:t> Landscape</a:t>
            </a:r>
          </a:p>
          <a:p>
            <a:pPr marL="342900" indent="-342900">
              <a:buAutoNum type="arabicPeriod"/>
            </a:pPr>
            <a:r>
              <a:rPr lang="en-US" dirty="0"/>
              <a:t>Palo Seco-Amistad Landscape</a:t>
            </a:r>
          </a:p>
          <a:p>
            <a:pPr marL="342900" indent="-342900">
              <a:buAutoNum type="arabicPeriod"/>
            </a:pPr>
            <a:r>
              <a:rPr lang="en-US" dirty="0"/>
              <a:t>Darien Landscape (not shown in this map)</a:t>
            </a:r>
          </a:p>
        </p:txBody>
      </p:sp>
    </p:spTree>
    <p:extLst>
      <p:ext uri="{BB962C8B-B14F-4D97-AF65-F5344CB8AC3E}">
        <p14:creationId xmlns:p14="http://schemas.microsoft.com/office/powerpoint/2010/main" val="211134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AB9A3F-C8C5-A014-FC3D-FE091451D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78" y="526254"/>
            <a:ext cx="7678222" cy="5420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145D4-A62B-933D-F39A-84D3C5EF4C54}"/>
              </a:ext>
            </a:extLst>
          </p:cNvPr>
          <p:cNvSpPr txBox="1"/>
          <p:nvPr/>
        </p:nvSpPr>
        <p:spPr>
          <a:xfrm>
            <a:off x="8630653" y="513347"/>
            <a:ext cx="33848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approach for delineating priority landscapes: select least cost paths of interest and create a minimum convex hull around them. This could be further buffered to increase the area.</a:t>
            </a:r>
          </a:p>
          <a:p>
            <a:endParaRPr lang="en-US" dirty="0"/>
          </a:p>
          <a:p>
            <a:r>
              <a:rPr lang="en-US" dirty="0"/>
              <a:t>This example is based on the </a:t>
            </a:r>
            <a:r>
              <a:rPr lang="en-US" dirty="0" err="1"/>
              <a:t>Platano-Agalta</a:t>
            </a:r>
            <a:r>
              <a:rPr lang="en-US" dirty="0"/>
              <a:t> region in Honduras and Nicaragua.</a:t>
            </a:r>
          </a:p>
        </p:txBody>
      </p:sp>
    </p:spTree>
    <p:extLst>
      <p:ext uri="{BB962C8B-B14F-4D97-AF65-F5344CB8AC3E}">
        <p14:creationId xmlns:p14="http://schemas.microsoft.com/office/powerpoint/2010/main" val="136369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B0C44DA-D35B-682B-D68A-407AAC840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183" y="-11634"/>
            <a:ext cx="969798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9EF1748-BA82-F4CD-E8AB-752ED8E23B2D}"/>
              </a:ext>
            </a:extLst>
          </p:cNvPr>
          <p:cNvSpPr/>
          <p:nvPr/>
        </p:nvSpPr>
        <p:spPr>
          <a:xfrm>
            <a:off x="4383741" y="2145890"/>
            <a:ext cx="842138" cy="11217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85E91F-73F8-1D22-F935-193878F21F09}"/>
              </a:ext>
            </a:extLst>
          </p:cNvPr>
          <p:cNvSpPr/>
          <p:nvPr/>
        </p:nvSpPr>
        <p:spPr>
          <a:xfrm>
            <a:off x="4866035" y="3267635"/>
            <a:ext cx="647259" cy="11833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FDE95D-4815-B18F-0AFB-58409914F9FF}"/>
              </a:ext>
            </a:extLst>
          </p:cNvPr>
          <p:cNvSpPr/>
          <p:nvPr/>
        </p:nvSpPr>
        <p:spPr>
          <a:xfrm rot="6271473">
            <a:off x="5019283" y="4336108"/>
            <a:ext cx="844811" cy="9704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45A54E-F4A2-6CC7-21AC-A7E5913DCBED}"/>
              </a:ext>
            </a:extLst>
          </p:cNvPr>
          <p:cNvSpPr/>
          <p:nvPr/>
        </p:nvSpPr>
        <p:spPr>
          <a:xfrm>
            <a:off x="2028714" y="2407024"/>
            <a:ext cx="492434" cy="412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DBCF09-2B89-926F-F98B-C3C1BAD8473F}"/>
              </a:ext>
            </a:extLst>
          </p:cNvPr>
          <p:cNvSpPr/>
          <p:nvPr/>
        </p:nvSpPr>
        <p:spPr>
          <a:xfrm rot="6271473">
            <a:off x="7068029" y="4932682"/>
            <a:ext cx="844811" cy="479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B42AC2-EDD6-5438-2DF5-6C9822DDA404}"/>
              </a:ext>
            </a:extLst>
          </p:cNvPr>
          <p:cNvSpPr/>
          <p:nvPr/>
        </p:nvSpPr>
        <p:spPr>
          <a:xfrm rot="6271473">
            <a:off x="2746843" y="1968297"/>
            <a:ext cx="540211" cy="5050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E67BB0-43B5-2F1E-18F6-BBFDBE68C737}"/>
              </a:ext>
            </a:extLst>
          </p:cNvPr>
          <p:cNvSpPr/>
          <p:nvPr/>
        </p:nvSpPr>
        <p:spPr>
          <a:xfrm rot="2999145">
            <a:off x="2582791" y="866544"/>
            <a:ext cx="385259" cy="14685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488116-E523-9416-DC23-CDA11709076C}"/>
              </a:ext>
            </a:extLst>
          </p:cNvPr>
          <p:cNvSpPr/>
          <p:nvPr/>
        </p:nvSpPr>
        <p:spPr>
          <a:xfrm rot="6271473">
            <a:off x="2576333" y="691730"/>
            <a:ext cx="2731754" cy="1288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F35B8D-6F23-4A5D-ADE8-91C6E7AD4900}"/>
              </a:ext>
            </a:extLst>
          </p:cNvPr>
          <p:cNvSpPr/>
          <p:nvPr/>
        </p:nvSpPr>
        <p:spPr>
          <a:xfrm>
            <a:off x="2420471" y="2597787"/>
            <a:ext cx="479260" cy="412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5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02A968-BBF8-4AFA-DD28-B0A2ED0F7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43" y="422923"/>
            <a:ext cx="7725853" cy="5420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FCDD03-74F7-AF93-C7B6-88204D7C6851}"/>
              </a:ext>
            </a:extLst>
          </p:cNvPr>
          <p:cNvSpPr txBox="1"/>
          <p:nvPr/>
        </p:nvSpPr>
        <p:spPr>
          <a:xfrm>
            <a:off x="8404412" y="422923"/>
            <a:ext cx="310627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manually aggregated high-priority corridors into “hubs” and then used minimum bounding geometry (convex hull) to create priority landscapes (which I then clipped to the country boundaries so they would not bleed into the ocean).</a:t>
            </a:r>
          </a:p>
          <a:p>
            <a:endParaRPr lang="en-US" dirty="0"/>
          </a:p>
          <a:p>
            <a:r>
              <a:rPr lang="en-US" dirty="0"/>
              <a:t>These could be buffered or perhaps we buffer the corridors before aggregating into hubs.</a:t>
            </a:r>
          </a:p>
          <a:p>
            <a:endParaRPr lang="en-US" dirty="0"/>
          </a:p>
          <a:p>
            <a:r>
              <a:rPr lang="en-US" dirty="0"/>
              <a:t>We might also consider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Naming or numbering the hubs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Dropping the one in Colombia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Breaking up or combining what I have here</a:t>
            </a:r>
          </a:p>
        </p:txBody>
      </p:sp>
    </p:spTree>
    <p:extLst>
      <p:ext uri="{BB962C8B-B14F-4D97-AF65-F5344CB8AC3E}">
        <p14:creationId xmlns:p14="http://schemas.microsoft.com/office/powerpoint/2010/main" val="157793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B1BD64-C68E-EBA0-BC05-DA52631F6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07" y="0"/>
            <a:ext cx="96979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86E6E9-DDC1-645E-A2A6-E0889284D769}"/>
              </a:ext>
            </a:extLst>
          </p:cNvPr>
          <p:cNvSpPr/>
          <p:nvPr/>
        </p:nvSpPr>
        <p:spPr>
          <a:xfrm>
            <a:off x="8377519" y="4787153"/>
            <a:ext cx="645457" cy="7395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6097E-DC2D-1701-D582-572D14D3F34F}"/>
              </a:ext>
            </a:extLst>
          </p:cNvPr>
          <p:cNvSpPr/>
          <p:nvPr/>
        </p:nvSpPr>
        <p:spPr>
          <a:xfrm>
            <a:off x="5598460" y="2209800"/>
            <a:ext cx="694764" cy="101749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981B5D-8A35-5550-AB5C-A1CA86B86757}"/>
              </a:ext>
            </a:extLst>
          </p:cNvPr>
          <p:cNvSpPr/>
          <p:nvPr/>
        </p:nvSpPr>
        <p:spPr>
          <a:xfrm>
            <a:off x="4518212" y="62752"/>
            <a:ext cx="1071284" cy="245184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1334C-BCBB-DFC3-B8C7-D74D2E1B3F10}"/>
              </a:ext>
            </a:extLst>
          </p:cNvPr>
          <p:cNvSpPr/>
          <p:nvPr/>
        </p:nvSpPr>
        <p:spPr>
          <a:xfrm>
            <a:off x="6293224" y="4450976"/>
            <a:ext cx="860611" cy="7395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D4FC7F-E1A4-DC44-35C0-589D2CF2ADEB}"/>
              </a:ext>
            </a:extLst>
          </p:cNvPr>
          <p:cNvSpPr/>
          <p:nvPr/>
        </p:nvSpPr>
        <p:spPr>
          <a:xfrm>
            <a:off x="6033248" y="3321424"/>
            <a:ext cx="694764" cy="112955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C6D339-8786-9006-0115-567B4B6C5713}"/>
              </a:ext>
            </a:extLst>
          </p:cNvPr>
          <p:cNvSpPr/>
          <p:nvPr/>
        </p:nvSpPr>
        <p:spPr>
          <a:xfrm>
            <a:off x="3281081" y="2407024"/>
            <a:ext cx="820271" cy="5782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D8C4B-3D3B-1840-B837-FE0D9FC2AE4B}"/>
              </a:ext>
            </a:extLst>
          </p:cNvPr>
          <p:cNvSpPr/>
          <p:nvPr/>
        </p:nvSpPr>
        <p:spPr>
          <a:xfrm>
            <a:off x="3991534" y="1920688"/>
            <a:ext cx="526678" cy="5782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F54FDE-36A6-9D1E-070D-A0F067BC3840}"/>
              </a:ext>
            </a:extLst>
          </p:cNvPr>
          <p:cNvSpPr/>
          <p:nvPr/>
        </p:nvSpPr>
        <p:spPr>
          <a:xfrm>
            <a:off x="3446928" y="1062317"/>
            <a:ext cx="1071284" cy="9491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88F259-1F9C-D526-C020-7B2B77F0205C}"/>
              </a:ext>
            </a:extLst>
          </p:cNvPr>
          <p:cNvSpPr/>
          <p:nvPr/>
        </p:nvSpPr>
        <p:spPr>
          <a:xfrm>
            <a:off x="8700247" y="5190564"/>
            <a:ext cx="694764" cy="166743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1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B1BD64-C68E-EBA0-BC05-DA52631F6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07" y="0"/>
            <a:ext cx="969798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357C85-A48C-3DD5-9C8A-32D5D93573C4}"/>
              </a:ext>
            </a:extLst>
          </p:cNvPr>
          <p:cNvSpPr/>
          <p:nvPr/>
        </p:nvSpPr>
        <p:spPr>
          <a:xfrm>
            <a:off x="3523126" y="1277470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F94B05-B56F-CD02-675E-28B9DF26FE7C}"/>
              </a:ext>
            </a:extLst>
          </p:cNvPr>
          <p:cNvSpPr/>
          <p:nvPr/>
        </p:nvSpPr>
        <p:spPr>
          <a:xfrm>
            <a:off x="5020229" y="1456764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709F21-180E-F424-64B4-C2FA242972D7}"/>
              </a:ext>
            </a:extLst>
          </p:cNvPr>
          <p:cNvSpPr/>
          <p:nvPr/>
        </p:nvSpPr>
        <p:spPr>
          <a:xfrm>
            <a:off x="3899645" y="1882585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3F94C-B6D0-E8D9-6683-9A2E6C701696}"/>
              </a:ext>
            </a:extLst>
          </p:cNvPr>
          <p:cNvSpPr/>
          <p:nvPr/>
        </p:nvSpPr>
        <p:spPr>
          <a:xfrm>
            <a:off x="3052479" y="2675968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54502-1E6D-91FD-7CBA-D18D0939D4B2}"/>
              </a:ext>
            </a:extLst>
          </p:cNvPr>
          <p:cNvSpPr/>
          <p:nvPr/>
        </p:nvSpPr>
        <p:spPr>
          <a:xfrm>
            <a:off x="3648630" y="2976285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87F576-656A-28DE-BF1B-FFEF99495F9E}"/>
              </a:ext>
            </a:extLst>
          </p:cNvPr>
          <p:cNvSpPr/>
          <p:nvPr/>
        </p:nvSpPr>
        <p:spPr>
          <a:xfrm>
            <a:off x="5598452" y="2034995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1B30F1-668B-7094-EE66-B963CAC2B8DF}"/>
              </a:ext>
            </a:extLst>
          </p:cNvPr>
          <p:cNvSpPr/>
          <p:nvPr/>
        </p:nvSpPr>
        <p:spPr>
          <a:xfrm>
            <a:off x="6620431" y="3514165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1560ED-06FE-7F2C-7848-8A30C7D72153}"/>
              </a:ext>
            </a:extLst>
          </p:cNvPr>
          <p:cNvSpPr/>
          <p:nvPr/>
        </p:nvSpPr>
        <p:spPr>
          <a:xfrm>
            <a:off x="6889375" y="4199963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2BE951-5019-3466-6CC3-C05FE6F28BD7}"/>
              </a:ext>
            </a:extLst>
          </p:cNvPr>
          <p:cNvSpPr/>
          <p:nvPr/>
        </p:nvSpPr>
        <p:spPr>
          <a:xfrm>
            <a:off x="8704732" y="4482350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57D891-D888-5AF1-9FBF-19C41326521D}"/>
              </a:ext>
            </a:extLst>
          </p:cNvPr>
          <p:cNvSpPr/>
          <p:nvPr/>
        </p:nvSpPr>
        <p:spPr>
          <a:xfrm>
            <a:off x="8408894" y="5800166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5284D-ED76-AC51-D806-9F3E83ACDC21}"/>
              </a:ext>
            </a:extLst>
          </p:cNvPr>
          <p:cNvSpPr txBox="1"/>
          <p:nvPr/>
        </p:nvSpPr>
        <p:spPr>
          <a:xfrm>
            <a:off x="7363590" y="1367917"/>
            <a:ext cx="3247060" cy="2616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Maya-Montebello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B) ?</a:t>
            </a:r>
          </a:p>
          <a:p>
            <a:pPr marL="342900" indent="-342900">
              <a:buAutoNum type="alphaUcParenR" startAt="3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Chiquibui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-Las Minas</a:t>
            </a:r>
          </a:p>
          <a:p>
            <a:pPr marL="342900" indent="-342900">
              <a:buAutoNum type="alphaUcParenR" startAt="3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indent="-342900">
              <a:buAutoNum type="alphaUcParenR" startAt="3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indent="-342900">
              <a:buAutoNum type="alphaUcParenR" startAt="3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Platano-Agalta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UcParenR" startAt="3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Maiz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-Braulio Carrillo</a:t>
            </a:r>
          </a:p>
          <a:p>
            <a:pPr marL="342900" indent="-342900">
              <a:buAutoNum type="alphaUcParenR" startAt="3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AmistOsa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/Palo-Seco Amistad</a:t>
            </a:r>
          </a:p>
          <a:p>
            <a:pPr marL="342900" indent="-342900">
              <a:buAutoNum type="alphaUcParenR" startAt="3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Darien</a:t>
            </a:r>
          </a:p>
          <a:p>
            <a:pPr marL="342900" indent="-342900">
              <a:buAutoNum type="alphaUcParenR" startAt="3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251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301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Ian McCullough</cp:lastModifiedBy>
  <cp:revision>14</cp:revision>
  <dcterms:created xsi:type="dcterms:W3CDTF">2023-08-28T15:53:48Z</dcterms:created>
  <dcterms:modified xsi:type="dcterms:W3CDTF">2023-09-26T16:19:55Z</dcterms:modified>
</cp:coreProperties>
</file>