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2" d="100"/>
          <a:sy n="122" d="100"/>
        </p:scale>
        <p:origin x="-12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D:\DMT\Telethon%20Kids%20Institute%20Hospitalisation%20Data\Total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D:\DMT\Telethon%20Kids%20Institute%20Hospitalisation%20Data\Total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D:\DMT\Telethon%20Kids%20Institute%20Hospitalisation%20Data\Total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3600" dirty="0"/>
              <a:t>Admissions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Admissions!$B$1</c:f>
              <c:strCache>
                <c:ptCount val="1"/>
                <c:pt idx="0">
                  <c:v>Count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Admissions!$A$2:$A$11</c:f>
              <c:strCache>
                <c:ptCount val="1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</c:strCache>
            </c:strRef>
          </c:cat>
          <c:val>
            <c:numRef>
              <c:f>Admissions!$B$2:$B$11</c:f>
              <c:numCache>
                <c:formatCode>General</c:formatCode>
                <c:ptCount val="10"/>
                <c:pt idx="0">
                  <c:v>437</c:v>
                </c:pt>
                <c:pt idx="1">
                  <c:v>95144</c:v>
                </c:pt>
                <c:pt idx="2">
                  <c:v>99007</c:v>
                </c:pt>
                <c:pt idx="3">
                  <c:v>103997</c:v>
                </c:pt>
                <c:pt idx="4">
                  <c:v>104826</c:v>
                </c:pt>
                <c:pt idx="5">
                  <c:v>111633</c:v>
                </c:pt>
                <c:pt idx="6">
                  <c:v>117474</c:v>
                </c:pt>
                <c:pt idx="7">
                  <c:v>124678</c:v>
                </c:pt>
                <c:pt idx="8">
                  <c:v>91301</c:v>
                </c:pt>
                <c:pt idx="9">
                  <c:v>10472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186176"/>
        <c:axId val="183187712"/>
      </c:lineChart>
      <c:catAx>
        <c:axId val="183186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187712"/>
        <c:crosses val="autoZero"/>
        <c:auto val="1"/>
        <c:lblAlgn val="ctr"/>
        <c:lblOffset val="100"/>
        <c:noMultiLvlLbl val="0"/>
      </c:catAx>
      <c:valAx>
        <c:axId val="183187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186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3600" dirty="0"/>
              <a:t>Top </a:t>
            </a:r>
            <a:r>
              <a:rPr lang="en-AU" sz="3600" dirty="0" smtClean="0"/>
              <a:t>10 Diagnoses</a:t>
            </a:r>
            <a:endParaRPr lang="en-AU" sz="36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'Diagnosys per year'!$A$2</c:f>
              <c:strCache>
                <c:ptCount val="1"/>
                <c:pt idx="0">
                  <c:v>Z38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'Diagnosys per year'!$B$1:$K$1</c:f>
              <c:strCache>
                <c:ptCount val="1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</c:strCache>
            </c:strRef>
          </c:cat>
          <c:val>
            <c:numRef>
              <c:f>'Diagnosys per year'!$B$2:$K$2</c:f>
              <c:numCache>
                <c:formatCode>General</c:formatCode>
                <c:ptCount val="10"/>
                <c:pt idx="0">
                  <c:v>137</c:v>
                </c:pt>
                <c:pt idx="1">
                  <c:v>24683</c:v>
                </c:pt>
                <c:pt idx="2">
                  <c:v>24302</c:v>
                </c:pt>
                <c:pt idx="3">
                  <c:v>24147</c:v>
                </c:pt>
                <c:pt idx="4">
                  <c:v>23931</c:v>
                </c:pt>
                <c:pt idx="5">
                  <c:v>24753</c:v>
                </c:pt>
                <c:pt idx="6">
                  <c:v>26136</c:v>
                </c:pt>
                <c:pt idx="7">
                  <c:v>27572</c:v>
                </c:pt>
                <c:pt idx="8">
                  <c:v>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'Diagnosys per year'!$A$3</c:f>
              <c:strCache>
                <c:ptCount val="1"/>
                <c:pt idx="0">
                  <c:v>Z72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'Diagnosys per year'!$B$1:$K$1</c:f>
              <c:strCache>
                <c:ptCount val="1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</c:strCache>
            </c:strRef>
          </c:cat>
          <c:val>
            <c:numRef>
              <c:f>'Diagnosys per year'!$B$3:$K$3</c:f>
              <c:numCache>
                <c:formatCode>General</c:formatCode>
                <c:ptCount val="10"/>
                <c:pt idx="0">
                  <c:v>12</c:v>
                </c:pt>
                <c:pt idx="1">
                  <c:v>2454</c:v>
                </c:pt>
                <c:pt idx="2">
                  <c:v>3558</c:v>
                </c:pt>
                <c:pt idx="3">
                  <c:v>4054</c:v>
                </c:pt>
                <c:pt idx="4">
                  <c:v>4843</c:v>
                </c:pt>
                <c:pt idx="5">
                  <c:v>5794</c:v>
                </c:pt>
                <c:pt idx="6">
                  <c:v>6601</c:v>
                </c:pt>
                <c:pt idx="7">
                  <c:v>7763</c:v>
                </c:pt>
                <c:pt idx="8">
                  <c:v>8584</c:v>
                </c:pt>
                <c:pt idx="9">
                  <c:v>1216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'Diagnosys per year'!$A$4</c:f>
              <c:strCache>
                <c:ptCount val="1"/>
                <c:pt idx="0">
                  <c:v>K01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'Diagnosys per year'!$B$1:$K$1</c:f>
              <c:strCache>
                <c:ptCount val="1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</c:strCache>
            </c:strRef>
          </c:cat>
          <c:val>
            <c:numRef>
              <c:f>'Diagnosys per year'!$B$4:$K$4</c:f>
              <c:numCache>
                <c:formatCode>General</c:formatCode>
                <c:ptCount val="10"/>
                <c:pt idx="0">
                  <c:v>7</c:v>
                </c:pt>
                <c:pt idx="1">
                  <c:v>2665</c:v>
                </c:pt>
                <c:pt idx="2">
                  <c:v>3219</c:v>
                </c:pt>
                <c:pt idx="3">
                  <c:v>3933</c:v>
                </c:pt>
                <c:pt idx="4">
                  <c:v>4242</c:v>
                </c:pt>
                <c:pt idx="5">
                  <c:v>4601</c:v>
                </c:pt>
                <c:pt idx="6">
                  <c:v>4865</c:v>
                </c:pt>
                <c:pt idx="7">
                  <c:v>5466</c:v>
                </c:pt>
                <c:pt idx="8">
                  <c:v>5561</c:v>
                </c:pt>
                <c:pt idx="9">
                  <c:v>637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'Diagnosys per year'!$A$5</c:f>
              <c:strCache>
                <c:ptCount val="1"/>
                <c:pt idx="0">
                  <c:v>J35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'Diagnosys per year'!$B$1:$K$1</c:f>
              <c:strCache>
                <c:ptCount val="1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</c:strCache>
            </c:strRef>
          </c:cat>
          <c:val>
            <c:numRef>
              <c:f>'Diagnosys per year'!$B$5:$K$5</c:f>
              <c:numCache>
                <c:formatCode>General</c:formatCode>
                <c:ptCount val="10"/>
                <c:pt idx="0">
                  <c:v>4</c:v>
                </c:pt>
                <c:pt idx="1">
                  <c:v>3219</c:v>
                </c:pt>
                <c:pt idx="2">
                  <c:v>3291</c:v>
                </c:pt>
                <c:pt idx="3">
                  <c:v>3596</c:v>
                </c:pt>
                <c:pt idx="4">
                  <c:v>3269</c:v>
                </c:pt>
                <c:pt idx="5">
                  <c:v>3401</c:v>
                </c:pt>
                <c:pt idx="6">
                  <c:v>3251</c:v>
                </c:pt>
                <c:pt idx="7">
                  <c:v>3660</c:v>
                </c:pt>
                <c:pt idx="8">
                  <c:v>3820</c:v>
                </c:pt>
                <c:pt idx="9">
                  <c:v>465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'Diagnosys per year'!$A$6</c:f>
              <c:strCache>
                <c:ptCount val="1"/>
                <c:pt idx="0">
                  <c:v>Z37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'Diagnosys per year'!$B$1:$K$1</c:f>
              <c:strCache>
                <c:ptCount val="1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</c:strCache>
            </c:strRef>
          </c:cat>
          <c:val>
            <c:numRef>
              <c:f>'Diagnosys per year'!$B$6:$K$6</c:f>
              <c:numCache>
                <c:formatCode>General</c:formatCode>
                <c:ptCount val="10"/>
                <c:pt idx="0">
                  <c:v>14</c:v>
                </c:pt>
                <c:pt idx="1">
                  <c:v>1310</c:v>
                </c:pt>
                <c:pt idx="2">
                  <c:v>1750</c:v>
                </c:pt>
                <c:pt idx="3">
                  <c:v>2275</c:v>
                </c:pt>
                <c:pt idx="4">
                  <c:v>2570</c:v>
                </c:pt>
                <c:pt idx="5">
                  <c:v>3348</c:v>
                </c:pt>
                <c:pt idx="6">
                  <c:v>4113</c:v>
                </c:pt>
                <c:pt idx="7">
                  <c:v>5131</c:v>
                </c:pt>
                <c:pt idx="8">
                  <c:v>6035</c:v>
                </c:pt>
                <c:pt idx="9">
                  <c:v>913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'Diagnosys per year'!$A$7</c:f>
              <c:strCache>
                <c:ptCount val="1"/>
                <c:pt idx="0">
                  <c:v>Z76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'Diagnosys per year'!$B$1:$K$1</c:f>
              <c:strCache>
                <c:ptCount val="1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</c:strCache>
            </c:strRef>
          </c:cat>
          <c:val>
            <c:numRef>
              <c:f>'Diagnosys per year'!$B$7:$K$7</c:f>
              <c:numCache>
                <c:formatCode>General</c:formatCode>
                <c:ptCount val="10"/>
                <c:pt idx="0">
                  <c:v>18</c:v>
                </c:pt>
                <c:pt idx="1">
                  <c:v>2578</c:v>
                </c:pt>
                <c:pt idx="2">
                  <c:v>2562</c:v>
                </c:pt>
                <c:pt idx="3">
                  <c:v>3021</c:v>
                </c:pt>
                <c:pt idx="4">
                  <c:v>3230</c:v>
                </c:pt>
                <c:pt idx="5">
                  <c:v>3341</c:v>
                </c:pt>
                <c:pt idx="6">
                  <c:v>3592</c:v>
                </c:pt>
                <c:pt idx="7">
                  <c:v>4143</c:v>
                </c:pt>
                <c:pt idx="8">
                  <c:v>3335</c:v>
                </c:pt>
                <c:pt idx="9">
                  <c:v>583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'Diagnosys per year'!$A$8</c:f>
              <c:strCache>
                <c:ptCount val="1"/>
                <c:pt idx="0">
                  <c:v>P07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'Diagnosys per year'!$B$1:$K$1</c:f>
              <c:strCache>
                <c:ptCount val="1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</c:strCache>
            </c:strRef>
          </c:cat>
          <c:val>
            <c:numRef>
              <c:f>'Diagnosys per year'!$B$8:$K$8</c:f>
              <c:numCache>
                <c:formatCode>General</c:formatCode>
                <c:ptCount val="10"/>
                <c:pt idx="0">
                  <c:v>28</c:v>
                </c:pt>
                <c:pt idx="1">
                  <c:v>3333</c:v>
                </c:pt>
                <c:pt idx="2">
                  <c:v>3480</c:v>
                </c:pt>
                <c:pt idx="3">
                  <c:v>3254</c:v>
                </c:pt>
                <c:pt idx="4">
                  <c:v>3493</c:v>
                </c:pt>
                <c:pt idx="5">
                  <c:v>3954</c:v>
                </c:pt>
                <c:pt idx="6">
                  <c:v>4108</c:v>
                </c:pt>
                <c:pt idx="7">
                  <c:v>4498</c:v>
                </c:pt>
                <c:pt idx="8">
                  <c:v>46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'Diagnosys per year'!$A$9</c:f>
              <c:strCache>
                <c:ptCount val="1"/>
                <c:pt idx="0">
                  <c:v>H65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'Diagnosys per year'!$B$1:$K$1</c:f>
              <c:strCache>
                <c:ptCount val="1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</c:strCache>
            </c:strRef>
          </c:cat>
          <c:val>
            <c:numRef>
              <c:f>'Diagnosys per year'!$B$9:$K$9</c:f>
              <c:numCache>
                <c:formatCode>General</c:formatCode>
                <c:ptCount val="10"/>
                <c:pt idx="0">
                  <c:v>2</c:v>
                </c:pt>
                <c:pt idx="1">
                  <c:v>3037</c:v>
                </c:pt>
                <c:pt idx="2">
                  <c:v>3134</c:v>
                </c:pt>
                <c:pt idx="3">
                  <c:v>3615</c:v>
                </c:pt>
                <c:pt idx="4">
                  <c:v>3215</c:v>
                </c:pt>
                <c:pt idx="5">
                  <c:v>2861</c:v>
                </c:pt>
                <c:pt idx="6">
                  <c:v>2482</c:v>
                </c:pt>
                <c:pt idx="7">
                  <c:v>2367</c:v>
                </c:pt>
                <c:pt idx="8">
                  <c:v>2375</c:v>
                </c:pt>
                <c:pt idx="9">
                  <c:v>262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'Diagnosys per year'!$A$10</c:f>
              <c:strCache>
                <c:ptCount val="1"/>
                <c:pt idx="0">
                  <c:v>Z03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'Diagnosys per year'!$B$1:$K$1</c:f>
              <c:strCache>
                <c:ptCount val="1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</c:strCache>
            </c:strRef>
          </c:cat>
          <c:val>
            <c:numRef>
              <c:f>'Diagnosys per year'!$B$10:$K$10</c:f>
              <c:numCache>
                <c:formatCode>General</c:formatCode>
                <c:ptCount val="10"/>
                <c:pt idx="0">
                  <c:v>14</c:v>
                </c:pt>
                <c:pt idx="1">
                  <c:v>2103</c:v>
                </c:pt>
                <c:pt idx="2">
                  <c:v>2440</c:v>
                </c:pt>
                <c:pt idx="3">
                  <c:v>2690</c:v>
                </c:pt>
                <c:pt idx="4">
                  <c:v>2736</c:v>
                </c:pt>
                <c:pt idx="5">
                  <c:v>3144</c:v>
                </c:pt>
                <c:pt idx="6">
                  <c:v>4079</c:v>
                </c:pt>
                <c:pt idx="7">
                  <c:v>3929</c:v>
                </c:pt>
                <c:pt idx="8">
                  <c:v>147</c:v>
                </c:pt>
                <c:pt idx="9">
                  <c:v>13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'Diagnosys per year'!$A$11</c:f>
              <c:strCache>
                <c:ptCount val="1"/>
                <c:pt idx="0">
                  <c:v>J45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'Diagnosys per year'!$B$1:$K$1</c:f>
              <c:strCache>
                <c:ptCount val="1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</c:strCache>
            </c:strRef>
          </c:cat>
          <c:val>
            <c:numRef>
              <c:f>'Diagnosys per year'!$B$11:$K$11</c:f>
              <c:numCache>
                <c:formatCode>General</c:formatCode>
                <c:ptCount val="10"/>
                <c:pt idx="0">
                  <c:v>10</c:v>
                </c:pt>
                <c:pt idx="1">
                  <c:v>2850</c:v>
                </c:pt>
                <c:pt idx="2">
                  <c:v>2739</c:v>
                </c:pt>
                <c:pt idx="3">
                  <c:v>2637</c:v>
                </c:pt>
                <c:pt idx="4">
                  <c:v>2317</c:v>
                </c:pt>
                <c:pt idx="5">
                  <c:v>2228</c:v>
                </c:pt>
                <c:pt idx="6">
                  <c:v>2345</c:v>
                </c:pt>
                <c:pt idx="7">
                  <c:v>2099</c:v>
                </c:pt>
                <c:pt idx="8">
                  <c:v>1978</c:v>
                </c:pt>
                <c:pt idx="9">
                  <c:v>127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777664"/>
        <c:axId val="217779200"/>
      </c:lineChart>
      <c:catAx>
        <c:axId val="21777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7779200"/>
        <c:crosses val="autoZero"/>
        <c:auto val="1"/>
        <c:lblAlgn val="ctr"/>
        <c:lblOffset val="100"/>
        <c:noMultiLvlLbl val="0"/>
      </c:catAx>
      <c:valAx>
        <c:axId val="217779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777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3600" dirty="0"/>
              <a:t>Top </a:t>
            </a:r>
            <a:r>
              <a:rPr lang="en-AU" sz="3600" dirty="0" smtClean="0"/>
              <a:t>10 Procedures</a:t>
            </a:r>
            <a:endParaRPr lang="en-AU" sz="3600" dirty="0"/>
          </a:p>
        </c:rich>
      </c:tx>
      <c:layout>
        <c:manualLayout>
          <c:xMode val="edge"/>
          <c:yMode val="edge"/>
          <c:x val="0.440312087348043"/>
          <c:y val="9.8939662854139725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7160689013874402E-2"/>
          <c:y val="1.0868560917150419E-2"/>
          <c:w val="0.94283931098612561"/>
          <c:h val="0.8354368528898094"/>
        </c:manualLayout>
      </c:layout>
      <c:lineChart>
        <c:grouping val="standard"/>
        <c:varyColors val="0"/>
        <c:ser>
          <c:idx val="0"/>
          <c:order val="0"/>
          <c:tx>
            <c:strRef>
              <c:f>'Procedure per year'!$A$2</c:f>
              <c:strCache>
                <c:ptCount val="1"/>
                <c:pt idx="0">
                  <c:v>92168-00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'Procedure per year'!$B$1:$K$1</c:f>
              <c:strCache>
                <c:ptCount val="1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</c:strCache>
            </c:strRef>
          </c:cat>
          <c:val>
            <c:numRef>
              <c:f>'Procedure per year'!$B$2:$K$2</c:f>
              <c:numCache>
                <c:formatCode>General</c:formatCode>
                <c:ptCount val="10"/>
                <c:pt idx="0">
                  <c:v>6</c:v>
                </c:pt>
                <c:pt idx="1">
                  <c:v>8945</c:v>
                </c:pt>
                <c:pt idx="2">
                  <c:v>18028</c:v>
                </c:pt>
                <c:pt idx="3">
                  <c:v>18612</c:v>
                </c:pt>
                <c:pt idx="4">
                  <c:v>16672</c:v>
                </c:pt>
                <c:pt idx="5">
                  <c:v>9928</c:v>
                </c:pt>
                <c:pt idx="6">
                  <c:v>8249</c:v>
                </c:pt>
                <c:pt idx="7">
                  <c:v>7473</c:v>
                </c:pt>
                <c:pt idx="8">
                  <c:v>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'Procedure per year'!$A$3</c:f>
              <c:strCache>
                <c:ptCount val="1"/>
                <c:pt idx="0">
                  <c:v>92514-19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'Procedure per year'!$B$1:$K$1</c:f>
              <c:strCache>
                <c:ptCount val="1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</c:strCache>
            </c:strRef>
          </c:cat>
          <c:val>
            <c:numRef>
              <c:f>'Procedure per year'!$B$3:$K$3</c:f>
              <c:numCache>
                <c:formatCode>General</c:formatCode>
                <c:ptCount val="10"/>
                <c:pt idx="3">
                  <c:v>7247</c:v>
                </c:pt>
                <c:pt idx="4">
                  <c:v>14497</c:v>
                </c:pt>
                <c:pt idx="5">
                  <c:v>14269</c:v>
                </c:pt>
                <c:pt idx="6">
                  <c:v>15187</c:v>
                </c:pt>
                <c:pt idx="7">
                  <c:v>16811</c:v>
                </c:pt>
                <c:pt idx="8">
                  <c:v>16737</c:v>
                </c:pt>
                <c:pt idx="9">
                  <c:v>1823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'Procedure per year'!$A$4</c:f>
              <c:strCache>
                <c:ptCount val="1"/>
                <c:pt idx="0">
                  <c:v>92514-99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'Procedure per year'!$B$1:$K$1</c:f>
              <c:strCache>
                <c:ptCount val="1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</c:strCache>
            </c:strRef>
          </c:cat>
          <c:val>
            <c:numRef>
              <c:f>'Procedure per year'!$B$4:$K$4</c:f>
              <c:numCache>
                <c:formatCode>General</c:formatCode>
                <c:ptCount val="10"/>
                <c:pt idx="3">
                  <c:v>6024</c:v>
                </c:pt>
                <c:pt idx="4">
                  <c:v>10810</c:v>
                </c:pt>
                <c:pt idx="5">
                  <c:v>11954</c:v>
                </c:pt>
                <c:pt idx="6">
                  <c:v>11033</c:v>
                </c:pt>
                <c:pt idx="7">
                  <c:v>10308</c:v>
                </c:pt>
                <c:pt idx="8">
                  <c:v>9723</c:v>
                </c:pt>
                <c:pt idx="9">
                  <c:v>958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'Procedure per year'!$A$5</c:f>
              <c:strCache>
                <c:ptCount val="1"/>
                <c:pt idx="0">
                  <c:v>95550-09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'Procedure per year'!$B$1:$K$1</c:f>
              <c:strCache>
                <c:ptCount val="1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</c:strCache>
            </c:strRef>
          </c:cat>
          <c:val>
            <c:numRef>
              <c:f>'Procedure per year'!$B$5:$K$5</c:f>
              <c:numCache>
                <c:formatCode>General</c:formatCode>
                <c:ptCount val="10"/>
                <c:pt idx="1">
                  <c:v>4055</c:v>
                </c:pt>
                <c:pt idx="2">
                  <c:v>6915</c:v>
                </c:pt>
                <c:pt idx="3">
                  <c:v>6783</c:v>
                </c:pt>
                <c:pt idx="4">
                  <c:v>5753</c:v>
                </c:pt>
                <c:pt idx="5">
                  <c:v>5759</c:v>
                </c:pt>
                <c:pt idx="6">
                  <c:v>6130</c:v>
                </c:pt>
                <c:pt idx="7">
                  <c:v>5041</c:v>
                </c:pt>
                <c:pt idx="8">
                  <c:v>1695</c:v>
                </c:pt>
                <c:pt idx="9">
                  <c:v>79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'Procedure per year'!$A$6</c:f>
              <c:strCache>
                <c:ptCount val="1"/>
                <c:pt idx="0">
                  <c:v>92502-02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'Procedure per year'!$B$1:$K$1</c:f>
              <c:strCache>
                <c:ptCount val="1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</c:strCache>
            </c:strRef>
          </c:cat>
          <c:val>
            <c:numRef>
              <c:f>'Procedure per year'!$B$6:$K$6</c:f>
              <c:numCache>
                <c:formatCode>General</c:formatCode>
                <c:ptCount val="10"/>
                <c:pt idx="1">
                  <c:v>7545</c:v>
                </c:pt>
                <c:pt idx="2">
                  <c:v>17672</c:v>
                </c:pt>
                <c:pt idx="3">
                  <c:v>10257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'Procedure per year'!$A$7</c:f>
              <c:strCache>
                <c:ptCount val="1"/>
                <c:pt idx="0">
                  <c:v>97323-00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'Procedure per year'!$B$1:$K$1</c:f>
              <c:strCache>
                <c:ptCount val="1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</c:strCache>
            </c:strRef>
          </c:cat>
          <c:val>
            <c:numRef>
              <c:f>'Procedure per year'!$B$7:$K$7</c:f>
              <c:numCache>
                <c:formatCode>General</c:formatCode>
                <c:ptCount val="10"/>
                <c:pt idx="0">
                  <c:v>7</c:v>
                </c:pt>
                <c:pt idx="1">
                  <c:v>2729</c:v>
                </c:pt>
                <c:pt idx="2">
                  <c:v>3279</c:v>
                </c:pt>
                <c:pt idx="3">
                  <c:v>3879</c:v>
                </c:pt>
                <c:pt idx="4">
                  <c:v>4127</c:v>
                </c:pt>
                <c:pt idx="5">
                  <c:v>4465</c:v>
                </c:pt>
                <c:pt idx="6">
                  <c:v>4809</c:v>
                </c:pt>
                <c:pt idx="7">
                  <c:v>5088</c:v>
                </c:pt>
                <c:pt idx="8">
                  <c:v>5137</c:v>
                </c:pt>
                <c:pt idx="9">
                  <c:v>598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'Procedure per year'!$A$8</c:f>
              <c:strCache>
                <c:ptCount val="1"/>
                <c:pt idx="0">
                  <c:v>41632-01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'Procedure per year'!$B$1:$K$1</c:f>
              <c:strCache>
                <c:ptCount val="1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</c:strCache>
            </c:strRef>
          </c:cat>
          <c:val>
            <c:numRef>
              <c:f>'Procedure per year'!$B$8:$K$8</c:f>
              <c:numCache>
                <c:formatCode>General</c:formatCode>
                <c:ptCount val="10"/>
                <c:pt idx="1">
                  <c:v>3267</c:v>
                </c:pt>
                <c:pt idx="2">
                  <c:v>3268</c:v>
                </c:pt>
                <c:pt idx="3">
                  <c:v>3521</c:v>
                </c:pt>
                <c:pt idx="4">
                  <c:v>3141</c:v>
                </c:pt>
                <c:pt idx="5">
                  <c:v>3084</c:v>
                </c:pt>
                <c:pt idx="6">
                  <c:v>2707</c:v>
                </c:pt>
                <c:pt idx="7">
                  <c:v>2573</c:v>
                </c:pt>
                <c:pt idx="8">
                  <c:v>2565</c:v>
                </c:pt>
                <c:pt idx="9">
                  <c:v>294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'Procedure per year'!$A$9</c:f>
              <c:strCache>
                <c:ptCount val="1"/>
                <c:pt idx="0">
                  <c:v>92514-29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'Procedure per year'!$B$1:$K$1</c:f>
              <c:strCache>
                <c:ptCount val="1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</c:strCache>
            </c:strRef>
          </c:cat>
          <c:val>
            <c:numRef>
              <c:f>'Procedure per year'!$B$9:$K$9</c:f>
              <c:numCache>
                <c:formatCode>General</c:formatCode>
                <c:ptCount val="10"/>
                <c:pt idx="3">
                  <c:v>1804</c:v>
                </c:pt>
                <c:pt idx="4">
                  <c:v>3830</c:v>
                </c:pt>
                <c:pt idx="5">
                  <c:v>3922</c:v>
                </c:pt>
                <c:pt idx="6">
                  <c:v>4112</c:v>
                </c:pt>
                <c:pt idx="7">
                  <c:v>4663</c:v>
                </c:pt>
                <c:pt idx="8">
                  <c:v>4664</c:v>
                </c:pt>
                <c:pt idx="9">
                  <c:v>513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'Procedure per year'!$A$10</c:f>
              <c:strCache>
                <c:ptCount val="1"/>
                <c:pt idx="0">
                  <c:v>95550-03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'Procedure per year'!$B$1:$K$1</c:f>
              <c:strCache>
                <c:ptCount val="1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</c:strCache>
            </c:strRef>
          </c:cat>
          <c:val>
            <c:numRef>
              <c:f>'Procedure per year'!$B$10:$K$10</c:f>
              <c:numCache>
                <c:formatCode>General</c:formatCode>
                <c:ptCount val="10"/>
                <c:pt idx="0">
                  <c:v>4</c:v>
                </c:pt>
                <c:pt idx="1">
                  <c:v>1298</c:v>
                </c:pt>
                <c:pt idx="2">
                  <c:v>1490</c:v>
                </c:pt>
                <c:pt idx="3">
                  <c:v>1677</c:v>
                </c:pt>
                <c:pt idx="4">
                  <c:v>2078</c:v>
                </c:pt>
                <c:pt idx="5">
                  <c:v>2984</c:v>
                </c:pt>
                <c:pt idx="6">
                  <c:v>3808</c:v>
                </c:pt>
                <c:pt idx="7">
                  <c:v>4383</c:v>
                </c:pt>
                <c:pt idx="8">
                  <c:v>5036</c:v>
                </c:pt>
                <c:pt idx="9">
                  <c:v>681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'Procedure per year'!$A$11</c:f>
              <c:strCache>
                <c:ptCount val="1"/>
                <c:pt idx="0">
                  <c:v>90467-00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'Procedure per year'!$B$1:$K$1</c:f>
              <c:strCache>
                <c:ptCount val="1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</c:strCache>
            </c:strRef>
          </c:cat>
          <c:val>
            <c:numRef>
              <c:f>'Procedure per year'!$B$11:$K$11</c:f>
              <c:numCache>
                <c:formatCode>General</c:formatCode>
                <c:ptCount val="10"/>
                <c:pt idx="0">
                  <c:v>7</c:v>
                </c:pt>
                <c:pt idx="1">
                  <c:v>926</c:v>
                </c:pt>
                <c:pt idx="2">
                  <c:v>1277</c:v>
                </c:pt>
                <c:pt idx="3">
                  <c:v>1620</c:v>
                </c:pt>
                <c:pt idx="4">
                  <c:v>1867</c:v>
                </c:pt>
                <c:pt idx="5">
                  <c:v>2325</c:v>
                </c:pt>
                <c:pt idx="6">
                  <c:v>2829</c:v>
                </c:pt>
                <c:pt idx="7">
                  <c:v>3523</c:v>
                </c:pt>
                <c:pt idx="8">
                  <c:v>3962</c:v>
                </c:pt>
                <c:pt idx="9">
                  <c:v>592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848448"/>
        <c:axId val="217850240"/>
      </c:lineChart>
      <c:catAx>
        <c:axId val="21784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7850240"/>
        <c:crosses val="autoZero"/>
        <c:auto val="1"/>
        <c:lblAlgn val="ctr"/>
        <c:lblOffset val="100"/>
        <c:noMultiLvlLbl val="0"/>
      </c:catAx>
      <c:valAx>
        <c:axId val="217850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7848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0B86-D0FA-4F84-8741-B57308D16384}" type="datetimeFigureOut">
              <a:rPr lang="en-AU" smtClean="0"/>
              <a:t>25/10/2015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5206-0617-486C-BDA7-09847C3B48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857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0B86-D0FA-4F84-8741-B57308D16384}" type="datetimeFigureOut">
              <a:rPr lang="en-AU" smtClean="0"/>
              <a:t>25/10/2015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5206-0617-486C-BDA7-09847C3B48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220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0B86-D0FA-4F84-8741-B57308D16384}" type="datetimeFigureOut">
              <a:rPr lang="en-AU" smtClean="0"/>
              <a:t>25/10/2015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5206-0617-486C-BDA7-09847C3B48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4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0B86-D0FA-4F84-8741-B57308D16384}" type="datetimeFigureOut">
              <a:rPr lang="en-AU" smtClean="0"/>
              <a:t>25/10/2015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5206-0617-486C-BDA7-09847C3B48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439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0B86-D0FA-4F84-8741-B57308D16384}" type="datetimeFigureOut">
              <a:rPr lang="en-AU" smtClean="0"/>
              <a:t>25/10/2015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5206-0617-486C-BDA7-09847C3B48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620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0B86-D0FA-4F84-8741-B57308D16384}" type="datetimeFigureOut">
              <a:rPr lang="en-AU" smtClean="0"/>
              <a:t>25/10/2015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5206-0617-486C-BDA7-09847C3B48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37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0B86-D0FA-4F84-8741-B57308D16384}" type="datetimeFigureOut">
              <a:rPr lang="en-AU" smtClean="0"/>
              <a:t>25/10/2015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5206-0617-486C-BDA7-09847C3B48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43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0B86-D0FA-4F84-8741-B57308D16384}" type="datetimeFigureOut">
              <a:rPr lang="en-AU" smtClean="0"/>
              <a:t>25/10/2015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5206-0617-486C-BDA7-09847C3B48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298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0B86-D0FA-4F84-8741-B57308D16384}" type="datetimeFigureOut">
              <a:rPr lang="en-AU" smtClean="0"/>
              <a:t>25/10/2015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5206-0617-486C-BDA7-09847C3B48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985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0B86-D0FA-4F84-8741-B57308D16384}" type="datetimeFigureOut">
              <a:rPr lang="en-AU" smtClean="0"/>
              <a:t>25/10/2015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5206-0617-486C-BDA7-09847C3B48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576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0B86-D0FA-4F84-8741-B57308D16384}" type="datetimeFigureOut">
              <a:rPr lang="en-AU" smtClean="0"/>
              <a:t>25/10/2015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5206-0617-486C-BDA7-09847C3B48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441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0B86-D0FA-4F84-8741-B57308D16384}" type="datetimeFigureOut">
              <a:rPr lang="en-AU" smtClean="0"/>
              <a:t>25/10/2015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25206-0617-486C-BDA7-09847C3B48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710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51408"/>
              </p:ext>
            </p:extLst>
          </p:nvPr>
        </p:nvGraphicFramePr>
        <p:xfrm>
          <a:off x="1190445" y="500330"/>
          <a:ext cx="9842739" cy="5822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048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8810306"/>
              </p:ext>
            </p:extLst>
          </p:nvPr>
        </p:nvGraphicFramePr>
        <p:xfrm>
          <a:off x="569343" y="276045"/>
          <a:ext cx="10938295" cy="6323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928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0154697"/>
              </p:ext>
            </p:extLst>
          </p:nvPr>
        </p:nvGraphicFramePr>
        <p:xfrm>
          <a:off x="474453" y="163901"/>
          <a:ext cx="10808897" cy="6418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91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50" t="28287" r="53633" b="7589"/>
          <a:stretch/>
        </p:blipFill>
        <p:spPr>
          <a:xfrm>
            <a:off x="1926336" y="512064"/>
            <a:ext cx="8031480" cy="634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Custom</PresentationFormat>
  <Paragraphs>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Tatsiy</dc:creator>
  <cp:lastModifiedBy>Chris</cp:lastModifiedBy>
  <cp:revision>2</cp:revision>
  <dcterms:created xsi:type="dcterms:W3CDTF">2015-10-25T04:34:48Z</dcterms:created>
  <dcterms:modified xsi:type="dcterms:W3CDTF">2015-10-25T05:06:22Z</dcterms:modified>
</cp:coreProperties>
</file>