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  <p:sldId id="262" r:id="rId9"/>
    <p:sldId id="266" r:id="rId10"/>
    <p:sldId id="268" r:id="rId11"/>
    <p:sldId id="267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BAC99-248A-4B97-A310-9A68CEB80C4C}" v="2042" dt="2017-08-02T03:48:13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7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2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3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5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4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236D65C-F663-4C36-AFBA-DFC6CC4178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7651B4F-AD3A-4C71-B4B4-8B4D9BFB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CitiBike</a:t>
            </a:r>
            <a:r>
              <a:rPr lang="en-US" dirty="0"/>
              <a:t> Trip Duration Mean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MSDS 6370 – 8/02/17</a:t>
            </a:r>
          </a:p>
          <a:p>
            <a:r>
              <a:rPr lang="en-US" dirty="0"/>
              <a:t>Chris Boomhower, </a:t>
            </a:r>
            <a:r>
              <a:rPr lang="en-US"/>
              <a:t>Alex Frye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4421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D7C7-8670-4E95-8A2F-5C1C1744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– Design Effect: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6FCEB-8EBB-463D-951C-7CC4D4340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𝐷𝑒𝑓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𝑐𝑜𝑚𝑝𝑙𝑒𝑥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8.4397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8.2137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=1.0275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𝐷𝑒𝑓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=33472×1.0275=34393.13≈34394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39725" indent="-339725">
                  <a:buFont typeface="Arial" panose="020B0604020202020204" pitchFamily="34" charset="0"/>
                  <a:buChar char="•"/>
                </a:pPr>
                <a:r>
                  <a:rPr lang="en-US" dirty="0"/>
                  <a:t>Design Effect &gt; 1 indicates </a:t>
                </a:r>
                <a:r>
                  <a:rPr lang="en-US" dirty="0" err="1"/>
                  <a:t>Neyman</a:t>
                </a:r>
                <a:r>
                  <a:rPr lang="en-US" dirty="0"/>
                  <a:t> less precise</a:t>
                </a:r>
              </a:p>
              <a:p>
                <a:pPr marL="595757" lvl="1" indent="-339725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2.75% larger sample size than </a:t>
                </a:r>
                <a:r>
                  <a:rPr lang="en-US" sz="2000" i="1" dirty="0"/>
                  <a:t>n</a:t>
                </a:r>
                <a:r>
                  <a:rPr lang="en-US" sz="2000" i="1" baseline="-25000" dirty="0"/>
                  <a:t>0,srs</a:t>
                </a:r>
                <a:r>
                  <a:rPr lang="en-US" sz="2000" i="1" dirty="0"/>
                  <a:t> required</a:t>
                </a:r>
              </a:p>
              <a:p>
                <a:pPr marL="595757" lvl="1" indent="-339725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Equates to 922 more samples required than SRS for similar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6FCEB-8EBB-463D-951C-7CC4D4340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9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Post-</a:t>
            </a:r>
            <a:r>
              <a:rPr lang="en-US" dirty="0" err="1"/>
              <a:t>Deff</a:t>
            </a:r>
            <a:r>
              <a:rPr lang="en-US" dirty="0"/>
              <a:t>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EEEF3C-F127-4E34-85BA-3B9CB769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Proportional allocation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F853B9-FC06-4F78-AC13-D29BB04E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2007293"/>
          </a:xfrm>
        </p:spPr>
        <p:txBody>
          <a:bodyPr>
            <a:normAutofit lnSpcReduction="10000"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000" dirty="0"/>
              <a:t>Post-</a:t>
            </a:r>
            <a:r>
              <a:rPr lang="en-US" sz="2000" dirty="0" err="1"/>
              <a:t>Deff</a:t>
            </a:r>
            <a:r>
              <a:rPr lang="en-US" sz="2000" dirty="0"/>
              <a:t> total sample size 33081 used</a:t>
            </a: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000" dirty="0"/>
              <a:t>Manual adjustment of single stratum size required</a:t>
            </a:r>
            <a:endParaRPr lang="en-US" sz="1800" i="1" dirty="0"/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859.57 seconds estimate with a standard error of 7.3067</a:t>
            </a:r>
          </a:p>
          <a:p>
            <a:pPr marL="540893" lvl="2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1.408 seconds less than true mean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DD21DA-91B7-48EB-B965-DD383FB1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Neyman</a:t>
            </a:r>
            <a:r>
              <a:rPr lang="en-US" dirty="0"/>
              <a:t> allocation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A65F42-EF22-4EC2-BB8F-0BF22525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2009387"/>
          </a:xfrm>
        </p:spPr>
        <p:txBody>
          <a:bodyPr>
            <a:normAutofit lnSpcReduction="10000"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000" dirty="0"/>
              <a:t>Post-</a:t>
            </a:r>
            <a:r>
              <a:rPr lang="en-US" sz="2000" dirty="0" err="1"/>
              <a:t>Deff</a:t>
            </a:r>
            <a:r>
              <a:rPr lang="en-US" sz="2000" dirty="0"/>
              <a:t> total sample size </a:t>
            </a:r>
            <a:r>
              <a:rPr lang="en-US" sz="2000" dirty="0"/>
              <a:t>34394 </a:t>
            </a:r>
            <a:r>
              <a:rPr lang="en-US" sz="2000" dirty="0"/>
              <a:t>used</a:t>
            </a: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000" dirty="0"/>
              <a:t>Manual adjustment of single stratum size required</a:t>
            </a:r>
            <a:endParaRPr lang="en-US" sz="1800" i="1" dirty="0"/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858.362 seconds estimate with a standard error of 7.193</a:t>
            </a:r>
          </a:p>
          <a:p>
            <a:pPr marL="540893" lvl="2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2.62 seconds less than true mean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3"/>
          <a:stretch/>
        </p:blipFill>
        <p:spPr bwMode="auto">
          <a:xfrm>
            <a:off x="676656" y="4903558"/>
            <a:ext cx="4658995" cy="1543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3" y="5020822"/>
            <a:ext cx="4598564" cy="1425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E9D2C-6E78-4B7B-94A7-EA6CE6B05C3E}"/>
              </a:ext>
            </a:extLst>
          </p:cNvPr>
          <p:cNvSpPr/>
          <p:nvPr/>
        </p:nvSpPr>
        <p:spPr>
          <a:xfrm>
            <a:off x="1007910" y="4672073"/>
            <a:ext cx="403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2. Post-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Deff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Proportional Sample Count Derivations (First 10 Strata)</a:t>
            </a:r>
            <a:endParaRPr lang="en-US" sz="10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D82E3-1AD4-4689-9410-85E32584A13E}"/>
              </a:ext>
            </a:extLst>
          </p:cNvPr>
          <p:cNvSpPr/>
          <p:nvPr/>
        </p:nvSpPr>
        <p:spPr>
          <a:xfrm>
            <a:off x="6222974" y="4760377"/>
            <a:ext cx="4149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4.  Post-</a:t>
            </a:r>
            <a:r>
              <a:rPr lang="en-US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Deff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Neyman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Sample Count Derivations (First 10 Strata)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673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3954"/>
          </a:xfrm>
        </p:spPr>
        <p:txBody>
          <a:bodyPr>
            <a:normAutofit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dirty="0"/>
              <a:t>Top Considerations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dirty="0"/>
              <a:t>Interested in post-</a:t>
            </a:r>
            <a:r>
              <a:rPr lang="en-US" dirty="0" err="1"/>
              <a:t>Deff</a:t>
            </a:r>
            <a:r>
              <a:rPr lang="en-US" dirty="0"/>
              <a:t> sampling designs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dirty="0"/>
              <a:t>Estimate accuracy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dirty="0"/>
              <a:t>Standard error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dirty="0"/>
              <a:t>Required sample size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endParaRPr lang="en-US" dirty="0"/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True Population Mean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/>
              <a:t>860.978 seconds</a:t>
            </a: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SRS </a:t>
            </a:r>
            <a:r>
              <a:rPr lang="en-US" dirty="0">
                <a:sym typeface="Wingdings" panose="05000000000000000000" pitchFamily="2" charset="2"/>
              </a:rPr>
              <a:t> </a:t>
            </a:r>
            <a:r>
              <a:rPr lang="en-US" dirty="0"/>
              <a:t>11.5 seconds over; 8.214 SE</a:t>
            </a: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Proportional </a:t>
            </a:r>
            <a:r>
              <a:rPr lang="en-US" dirty="0">
                <a:sym typeface="Wingdings" panose="05000000000000000000" pitchFamily="2" charset="2"/>
              </a:rPr>
              <a:t> 1.4 seconds under; </a:t>
            </a:r>
            <a:r>
              <a:rPr lang="en-US" dirty="0"/>
              <a:t>7.307 SE</a:t>
            </a:r>
            <a:endParaRPr lang="en-US" dirty="0">
              <a:sym typeface="Wingdings" panose="05000000000000000000" pitchFamily="2" charset="2"/>
            </a:endParaRP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Neyman</a:t>
            </a:r>
            <a:r>
              <a:rPr lang="en-US" dirty="0">
                <a:sym typeface="Wingdings" panose="05000000000000000000" pitchFamily="2" charset="2"/>
              </a:rPr>
              <a:t>  2.6 seconds under; </a:t>
            </a:r>
            <a:r>
              <a:rPr lang="en-US" dirty="0"/>
              <a:t>7.193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 – 5 Sampling Iterations and CI’s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2283594"/>
          </a:xfrm>
        </p:spPr>
        <p:txBody>
          <a:bodyPr numCol="3">
            <a:normAutofit lnSpcReduction="10000"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dirty="0"/>
              <a:t>Simple Random Sample: 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3/5 within CI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Most variance</a:t>
            </a:r>
          </a:p>
          <a:p>
            <a:pPr marL="3429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Proportional Allocation: </a:t>
            </a:r>
          </a:p>
          <a:p>
            <a:pPr marL="801688" lvl="2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4/5 within CI</a:t>
            </a:r>
          </a:p>
          <a:p>
            <a:pPr marL="801688" lvl="2" indent="-33972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/>
              <a:t>Lowest </a:t>
            </a:r>
            <a:r>
              <a:rPr lang="en-US" dirty="0" err="1"/>
              <a:t>avg</a:t>
            </a:r>
            <a:r>
              <a:rPr lang="en-US" dirty="0"/>
              <a:t> SE</a:t>
            </a:r>
          </a:p>
          <a:p>
            <a:pPr marL="801688" lvl="2" indent="-33972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/>
              <a:t>Missed estimate still </a:t>
            </a:r>
            <a:br>
              <a:rPr lang="en-US" dirty="0"/>
            </a:br>
            <a:r>
              <a:rPr lang="en-US" dirty="0"/>
              <a:t>  within 15 second MOE</a:t>
            </a:r>
            <a:br>
              <a:rPr lang="en-US" dirty="0"/>
            </a:br>
            <a:endParaRPr lang="en-US" dirty="0"/>
          </a:p>
          <a:p>
            <a:pPr marL="339725" indent="-33972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Neyman</a:t>
            </a:r>
            <a:r>
              <a:rPr lang="en-US" dirty="0"/>
              <a:t> Allocation: </a:t>
            </a:r>
          </a:p>
          <a:p>
            <a:pPr marL="801688" lvl="2" indent="-3397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5/5 within CI</a:t>
            </a:r>
          </a:p>
          <a:p>
            <a:pPr marL="801688" lvl="2" indent="-3397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Highest sample size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A8736-625D-420B-B681-13A3DAEAFA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1" y="4228549"/>
            <a:ext cx="6049275" cy="2271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426DD-88ED-434E-AF98-6726AAA46F83}"/>
              </a:ext>
            </a:extLst>
          </p:cNvPr>
          <p:cNvSpPr/>
          <p:nvPr/>
        </p:nvSpPr>
        <p:spPr>
          <a:xfrm>
            <a:off x="4009403" y="4055338"/>
            <a:ext cx="36853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5. Actual Mean Comparison across 5 unique random seeds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26573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A246-BF28-49E0-AC1B-D2E821BC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Winner: Proportional Allocation!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718A-AE3C-40BD-958F-68D0F086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Lowest Design Effect Calculation against SRS</a:t>
            </a: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Smallest Sample Size, for effective results</a:t>
            </a: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Lowest average SE across test iterations</a:t>
            </a:r>
          </a:p>
          <a:p>
            <a:pPr marL="339725" lvl="1" indent="-339725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dirty="0"/>
              <a:t>1 Missed estimate still within 15 second MOE, as defined by n</a:t>
            </a:r>
            <a:r>
              <a:rPr lang="en-US" baseline="-25000" dirty="0"/>
              <a:t>0,srs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1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Background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Outlier Removal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Task 1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SRS Prep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Proportional Allocation Design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 err="1"/>
              <a:t>Neyman</a:t>
            </a:r>
            <a:r>
              <a:rPr lang="en-US" dirty="0"/>
              <a:t> Allocation Design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Design Effect and Post-</a:t>
            </a:r>
            <a:r>
              <a:rPr lang="en-US" dirty="0" err="1"/>
              <a:t>Deff</a:t>
            </a:r>
            <a:r>
              <a:rPr lang="en-US" dirty="0"/>
              <a:t> Results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Method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Task 2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5 Sampling Iterations and Confidence Interval Analysis</a:t>
            </a:r>
          </a:p>
        </p:txBody>
      </p:sp>
    </p:spTree>
    <p:extLst>
      <p:ext uri="{BB962C8B-B14F-4D97-AF65-F5344CB8AC3E}">
        <p14:creationId xmlns:p14="http://schemas.microsoft.com/office/powerpoint/2010/main" val="33982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41D7-341E-44E0-977D-F4E670F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2002-C9E6-4B6D-8858-F539767C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CitiBike</a:t>
            </a:r>
            <a:r>
              <a:rPr lang="en-US" dirty="0"/>
              <a:t> NYC dataset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10,000+ bikes and 600 stations across NYC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55 total neighborhoods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Date range = July 1st, 2013 to February 28th, 2014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Total of ~5.5 Million trip observations observed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Interested in trip durations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Population mean no problem since data shared by </a:t>
            </a:r>
            <a:r>
              <a:rPr lang="en-US" dirty="0" err="1"/>
              <a:t>CitiBike</a:t>
            </a:r>
            <a:endParaRPr lang="en-US" dirty="0"/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What happens when such data isn’t available?</a:t>
            </a:r>
          </a:p>
          <a:p>
            <a:pPr marL="801688" lvl="2" indent="-339725">
              <a:buFont typeface="Arial" panose="020B0604020202020204" pitchFamily="34" charset="0"/>
              <a:buChar char="•"/>
            </a:pPr>
            <a:r>
              <a:rPr lang="en-US" dirty="0"/>
              <a:t>Great test case for sampling application</a:t>
            </a:r>
          </a:p>
        </p:txBody>
      </p:sp>
      <p:pic>
        <p:nvPicPr>
          <p:cNvPr id="1026" name="Picture 2" descr="https://github.com/msmith-ds/DataMining/blob/master/Project2_Full/Images/Citi-Bike.jp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05" y="2538661"/>
            <a:ext cx="3210426" cy="17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2618" y="4336165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(http://newyorkeronthetown.com, 2017)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466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992781"/>
            <a:ext cx="6936105" cy="4023360"/>
          </a:xfrm>
        </p:spPr>
        <p:txBody>
          <a:bodyPr>
            <a:normAutofit/>
          </a:bodyPr>
          <a:lstStyle/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Trip durations up to 72 days</a:t>
            </a:r>
          </a:p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Removal of outliers &gt; 24 hour duration</a:t>
            </a:r>
          </a:p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457 total removed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9FFC-D6A2-4D47-A3C4-7A34B0F3C1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" b="18975"/>
          <a:stretch/>
        </p:blipFill>
        <p:spPr bwMode="auto">
          <a:xfrm>
            <a:off x="709976" y="3612935"/>
            <a:ext cx="5024301" cy="2256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17">
            <a:extLst>
              <a:ext uri="{FF2B5EF4-FFF2-40B4-BE49-F238E27FC236}">
                <a16:creationId xmlns:a16="http://schemas.microsoft.com/office/drawing/2014/main" id="{C6074C0F-BAE5-4773-8F77-8AF4ACA6B0FD}"/>
              </a:ext>
            </a:extLst>
          </p:cNvPr>
          <p:cNvSpPr txBox="1"/>
          <p:nvPr/>
        </p:nvSpPr>
        <p:spPr>
          <a:xfrm>
            <a:off x="1910808" y="5869094"/>
            <a:ext cx="2622636" cy="29409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1 - Boxplot </a:t>
            </a:r>
            <a:r>
              <a:rPr lang="en-US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TripDuration</a:t>
            </a: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75848-83FB-49D5-AB39-377F0675F1D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2" b="20820"/>
          <a:stretch/>
        </p:blipFill>
        <p:spPr bwMode="auto">
          <a:xfrm>
            <a:off x="5734276" y="3612935"/>
            <a:ext cx="5186502" cy="2259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429C5D50-626F-4D07-A4F2-99BB7DE83116}"/>
              </a:ext>
            </a:extLst>
          </p:cNvPr>
          <p:cNvSpPr txBox="1"/>
          <p:nvPr/>
        </p:nvSpPr>
        <p:spPr>
          <a:xfrm>
            <a:off x="6834007" y="5869094"/>
            <a:ext cx="2987040" cy="26606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2 - Boxplot </a:t>
            </a:r>
            <a:r>
              <a:rPr lang="en-US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TripDuration</a:t>
            </a: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9008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0927-BBBD-44EB-89B5-E67EAD7F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Design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F35D2-C3B3-4631-8A00-C432EEFC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936105" cy="4023360"/>
          </a:xfrm>
        </p:spPr>
        <p:txBody>
          <a:bodyPr/>
          <a:lstStyle/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First Attempt: Trip duration by Day</a:t>
            </a:r>
          </a:p>
          <a:p>
            <a:pPr marL="595757" lvl="1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Expectation for variability between </a:t>
            </a:r>
            <a:br>
              <a:rPr lang="en-US" sz="1900" i="1" dirty="0"/>
            </a:br>
            <a:r>
              <a:rPr lang="en-US" sz="1900" i="1" dirty="0"/>
              <a:t>  Weekday vs. Weekend</a:t>
            </a:r>
          </a:p>
          <a:p>
            <a:pPr marL="595757" lvl="1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Consistent distribution across strata</a:t>
            </a:r>
            <a:br>
              <a:rPr lang="en-US" dirty="0"/>
            </a:br>
            <a:endParaRPr lang="en-US" dirty="0"/>
          </a:p>
          <a:p>
            <a:pPr marL="339725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Second Attempt: Trip duration by Day &amp; Time of Day</a:t>
            </a:r>
          </a:p>
          <a:p>
            <a:pPr marL="595757" lvl="1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Work Commute vs. Lunch commute vs. Leisure</a:t>
            </a:r>
          </a:p>
          <a:p>
            <a:pPr marL="595757" lvl="1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Easily identifiable variance between time of day</a:t>
            </a:r>
          </a:p>
          <a:p>
            <a:pPr marL="595757" lvl="1" indent="-33972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Some variance between days in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3ACF0-1822-4DCE-AACA-39DCBF8CD1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 b="5719"/>
          <a:stretch/>
        </p:blipFill>
        <p:spPr>
          <a:xfrm>
            <a:off x="8182198" y="1938391"/>
            <a:ext cx="2910840" cy="1541780"/>
          </a:xfrm>
          <a:prstGeom prst="rect">
            <a:avLst/>
          </a:prstGeom>
        </p:spPr>
      </p:pic>
      <p:sp>
        <p:nvSpPr>
          <p:cNvPr id="6" name="Text Box 37">
            <a:extLst>
              <a:ext uri="{FF2B5EF4-FFF2-40B4-BE49-F238E27FC236}">
                <a16:creationId xmlns:a16="http://schemas.microsoft.com/office/drawing/2014/main" id="{D6AD900A-04B7-4659-80A3-193DE1124099}"/>
              </a:ext>
            </a:extLst>
          </p:cNvPr>
          <p:cNvSpPr txBox="1"/>
          <p:nvPr/>
        </p:nvSpPr>
        <p:spPr>
          <a:xfrm>
            <a:off x="8182198" y="3528167"/>
            <a:ext cx="3091180" cy="15303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3 - Trip Duration by Day 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04B7E-86EC-4F78-93DE-8636071CD34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6658"/>
          <a:stretch/>
        </p:blipFill>
        <p:spPr>
          <a:xfrm>
            <a:off x="8182198" y="3908549"/>
            <a:ext cx="3091180" cy="1628775"/>
          </a:xfrm>
          <a:prstGeom prst="rect">
            <a:avLst/>
          </a:prstGeom>
        </p:spPr>
      </p:pic>
      <p:sp>
        <p:nvSpPr>
          <p:cNvPr id="8" name="Text Box 38">
            <a:extLst>
              <a:ext uri="{FF2B5EF4-FFF2-40B4-BE49-F238E27FC236}">
                <a16:creationId xmlns:a16="http://schemas.microsoft.com/office/drawing/2014/main" id="{3C0DC8CC-F134-4806-A029-367598A0783F}"/>
              </a:ext>
            </a:extLst>
          </p:cNvPr>
          <p:cNvSpPr txBox="1"/>
          <p:nvPr/>
        </p:nvSpPr>
        <p:spPr>
          <a:xfrm>
            <a:off x="8349203" y="5529704"/>
            <a:ext cx="2678430" cy="18605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 – Trip Duration by Day &amp; Time of Day Boxplot</a:t>
            </a:r>
          </a:p>
        </p:txBody>
      </p:sp>
    </p:spTree>
    <p:extLst>
      <p:ext uri="{BB962C8B-B14F-4D97-AF65-F5344CB8AC3E}">
        <p14:creationId xmlns:p14="http://schemas.microsoft.com/office/powerpoint/2010/main" val="33866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SRS Prep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39725" indent="-339725">
                  <a:lnSpc>
                    <a:spcPct val="95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Calculate sample size for…</a:t>
                </a:r>
              </a:p>
              <a:p>
                <a:pPr marL="595757" lvl="1" indent="-339725">
                  <a:lnSpc>
                    <a:spcPct val="95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95% confidence</a:t>
                </a:r>
              </a:p>
              <a:p>
                <a:pPr marL="595757" lvl="1" indent="-339725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Margin of Error (MOE) of 15 seconds</a:t>
                </a:r>
              </a:p>
              <a:p>
                <a:pPr marL="595757" lvl="1" indent="-339725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endParaRPr lang="en-US" sz="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𝑠𝑟𝑠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𝑚𝑜𝑒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1.96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1400.1478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(15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=33471.6752≈33472</m:t>
                      </m:r>
                    </m:oMath>
                  </m:oMathPara>
                </a14:m>
                <a:endParaRPr lang="en-US" dirty="0"/>
              </a:p>
              <a:p>
                <a:pPr marL="339725" indent="-339725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Sample size is 0.6018% of the original population size, therefore we ignore </a:t>
                </a:r>
                <a:r>
                  <a:rPr lang="en-US" dirty="0" err="1"/>
                  <a:t>fpc</a:t>
                </a:r>
                <a:r>
                  <a:rPr lang="en-US" dirty="0"/>
                  <a:t> adjustments</a:t>
                </a:r>
              </a:p>
              <a:p>
                <a:pPr marL="339725" indent="-339725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SRS computed for 33472 samples &amp; mean trip duration estimated</a:t>
                </a:r>
              </a:p>
              <a:p>
                <a:pPr marL="595757" lvl="1" indent="-339725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en-US" sz="2100" i="1" dirty="0"/>
                  <a:t>872.5 seconds with 8.2137 standard error</a:t>
                </a:r>
              </a:p>
              <a:p>
                <a:pPr marL="595757" lvl="1" indent="-339725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en-US" sz="2100" i="1" dirty="0"/>
                  <a:t>11.522 seconds less than true mean of 860.978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 t="-1618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DADA093-2665-42E9-9959-A3BC67B3A260}"/>
              </a:ext>
            </a:extLst>
          </p:cNvPr>
          <p:cNvSpPr/>
          <p:nvPr/>
        </p:nvSpPr>
        <p:spPr>
          <a:xfrm>
            <a:off x="6522406" y="5777865"/>
            <a:ext cx="5403304" cy="875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>
              <a:lnSpc>
                <a:spcPct val="85000"/>
              </a:lnSpc>
              <a:spcBef>
                <a:spcPts val="1300"/>
              </a:spcBef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Create </a:t>
            </a:r>
            <a:r>
              <a:rPr lang="en-US" sz="1100" i="1" dirty="0" err="1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SurveyDesign</a:t>
            </a:r>
            <a:b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svydesign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 =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=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pop.data.SRSSampled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atinLnBrk="1">
              <a:spcAft>
                <a:spcPts val="1000"/>
              </a:spcAft>
            </a:pP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srsMean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(~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tripduration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design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48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– Proportional Allocation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dirty="0"/>
              <a:t>Calculated Proportional strata sample sizes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Total sample size greater than n</a:t>
            </a:r>
            <a:r>
              <a:rPr lang="en-US" sz="2000" i="1" baseline="-25000" dirty="0"/>
              <a:t>0,srs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33474 vs. 33472 </a:t>
            </a:r>
            <a:r>
              <a:rPr lang="en-US" sz="2000" i="1" dirty="0">
                <a:sym typeface="Wingdings" panose="05000000000000000000" pitchFamily="2" charset="2"/>
              </a:rPr>
              <a:t></a:t>
            </a:r>
            <a:r>
              <a:rPr lang="en-US" sz="2000" i="1" dirty="0">
                <a:sym typeface="Wingdings" panose="05000000000000000000" pitchFamily="2" charset="2"/>
              </a:rPr>
              <a:t> Problem for </a:t>
            </a:r>
            <a:r>
              <a:rPr lang="en-US" sz="2000" i="1" dirty="0" err="1">
                <a:sym typeface="Wingdings" panose="05000000000000000000" pitchFamily="2" charset="2"/>
              </a:rPr>
              <a:t>Deff</a:t>
            </a:r>
            <a:endParaRPr lang="en-US" sz="2000" i="1" dirty="0"/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Force rounding down for two strata</a:t>
            </a:r>
          </a:p>
          <a:p>
            <a:pPr marL="256032" lvl="1" indent="0">
              <a:buNone/>
            </a:pPr>
            <a:endParaRPr lang="en-US" sz="2000" i="1" dirty="0"/>
          </a:p>
          <a:p>
            <a:pPr marL="339725" lvl="1" indent="-339725">
              <a:buFont typeface="Arial" panose="020B0604020202020204" pitchFamily="34" charset="0"/>
              <a:buChar char="•"/>
            </a:pPr>
            <a:r>
              <a:rPr lang="en-US" dirty="0"/>
              <a:t>SRS of calculated sizes among strata</a:t>
            </a:r>
          </a:p>
          <a:p>
            <a:pPr marL="339725" lvl="1" indent="-339725">
              <a:buFont typeface="Arial" panose="020B0604020202020204" pitchFamily="34" charset="0"/>
              <a:buChar char="•"/>
            </a:pPr>
            <a:endParaRPr lang="en-US" dirty="0"/>
          </a:p>
          <a:p>
            <a:pPr marL="339725" lvl="1" indent="-339725">
              <a:buFont typeface="Arial" panose="020B0604020202020204" pitchFamily="34" charset="0"/>
              <a:buChar char="•"/>
            </a:pPr>
            <a:r>
              <a:rPr lang="en-US" dirty="0"/>
              <a:t>Compute mean trip duration estimation</a:t>
            </a:r>
          </a:p>
          <a:p>
            <a:pPr marL="574675" lvl="2" indent="-339725">
              <a:buFont typeface="Arial" panose="020B0604020202020204" pitchFamily="34" charset="0"/>
              <a:buChar char="•"/>
            </a:pPr>
            <a:r>
              <a:rPr lang="en-US" dirty="0"/>
              <a:t>868.4 seconds with 8.1176 standard error</a:t>
            </a:r>
          </a:p>
          <a:p>
            <a:pPr marL="574675" lvl="2" indent="-339725">
              <a:buFont typeface="Arial" panose="020B0604020202020204" pitchFamily="34" charset="0"/>
              <a:buChar char="•"/>
            </a:pPr>
            <a:r>
              <a:rPr lang="en-US" dirty="0"/>
              <a:t>7.422 seconds less than true mean of 860.978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51E5E6-FDC3-41F4-9DAE-E2FE5632832F}"/>
              </a:ext>
            </a:extLst>
          </p:cNvPr>
          <p:cNvGrpSpPr/>
          <p:nvPr/>
        </p:nvGrpSpPr>
        <p:grpSpPr>
          <a:xfrm>
            <a:off x="6579453" y="2713314"/>
            <a:ext cx="4412615" cy="1789460"/>
            <a:chOff x="6579453" y="2713314"/>
            <a:chExt cx="4412615" cy="17894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5602EC-3B5A-4C81-9528-614BF7CC2BB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9453" y="2913369"/>
              <a:ext cx="4412615" cy="15894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9FD96-AE7D-443E-9465-F7766017FD02}"/>
                </a:ext>
              </a:extLst>
            </p:cNvPr>
            <p:cNvSpPr txBox="1"/>
            <p:nvPr/>
          </p:nvSpPr>
          <p:spPr>
            <a:xfrm>
              <a:off x="7469147" y="2713314"/>
              <a:ext cx="25122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Table 1. Proportional Sample Count Derivations (First 10 Strata)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A7369F9-B892-4C5E-A92C-CF142B555073}"/>
              </a:ext>
            </a:extLst>
          </p:cNvPr>
          <p:cNvSpPr/>
          <p:nvPr/>
        </p:nvSpPr>
        <p:spPr>
          <a:xfrm>
            <a:off x="6410573" y="5636622"/>
            <a:ext cx="5403304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Create </a:t>
            </a:r>
            <a:r>
              <a:rPr lang="en-US" sz="1100" i="1" dirty="0" err="1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SurveyDesign</a:t>
            </a: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strata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paste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DayOfWeek,TimeOfDay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pop.data.PropSampled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NeyMean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(~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tripduration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design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664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</a:t>
            </a:r>
            <a:r>
              <a:rPr lang="en-US" dirty="0" err="1"/>
              <a:t>Neyman</a:t>
            </a:r>
            <a:r>
              <a:rPr lang="en-US" dirty="0"/>
              <a:t> Allocation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9783"/>
          </a:xfrm>
        </p:spPr>
        <p:txBody>
          <a:bodyPr>
            <a:normAutofit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dirty="0"/>
              <a:t>Calculated </a:t>
            </a:r>
            <a:r>
              <a:rPr lang="en-US" dirty="0" err="1"/>
              <a:t>Neyman</a:t>
            </a:r>
            <a:r>
              <a:rPr lang="en-US" dirty="0"/>
              <a:t> strata sample sizes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Standard Deviation considerations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Total sample size greater than n</a:t>
            </a:r>
            <a:r>
              <a:rPr lang="en-US" sz="2000" i="1" baseline="-25000" dirty="0"/>
              <a:t>0,srs</a:t>
            </a:r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33474 vs. 33472 </a:t>
            </a:r>
            <a:r>
              <a:rPr lang="en-US" sz="2000" i="1" dirty="0">
                <a:sym typeface="Wingdings" panose="05000000000000000000" pitchFamily="2" charset="2"/>
              </a:rPr>
              <a:t> Problem for </a:t>
            </a:r>
            <a:r>
              <a:rPr lang="en-US" sz="2000" i="1" dirty="0" err="1">
                <a:sym typeface="Wingdings" panose="05000000000000000000" pitchFamily="2" charset="2"/>
              </a:rPr>
              <a:t>Deff</a:t>
            </a:r>
            <a:endParaRPr lang="en-US" sz="2000" i="1" dirty="0"/>
          </a:p>
          <a:p>
            <a:pPr marL="595757" lvl="1" indent="-339725">
              <a:buFont typeface="Arial" panose="020B0604020202020204" pitchFamily="34" charset="0"/>
              <a:buChar char="•"/>
            </a:pPr>
            <a:r>
              <a:rPr lang="en-US" sz="2000" i="1" dirty="0"/>
              <a:t>Force rounding down for two strata</a:t>
            </a:r>
          </a:p>
          <a:p>
            <a:pPr marL="256032" lvl="1" indent="0">
              <a:buNone/>
            </a:pPr>
            <a:endParaRPr lang="en-US" sz="2000" i="1" dirty="0"/>
          </a:p>
          <a:p>
            <a:pPr marL="339725" lvl="1" indent="-339725">
              <a:buFont typeface="Arial" panose="020B0604020202020204" pitchFamily="34" charset="0"/>
              <a:buChar char="•"/>
            </a:pPr>
            <a:r>
              <a:rPr lang="en-US" dirty="0"/>
              <a:t>SRS of calculated sizes among strata</a:t>
            </a:r>
          </a:p>
          <a:p>
            <a:pPr marL="339725" lvl="1" indent="-339725">
              <a:buFont typeface="Arial" panose="020B0604020202020204" pitchFamily="34" charset="0"/>
              <a:buChar char="•"/>
            </a:pPr>
            <a:endParaRPr lang="en-US" dirty="0"/>
          </a:p>
          <a:p>
            <a:pPr marL="339725" lvl="1" indent="-339725">
              <a:buFont typeface="Arial" panose="020B0604020202020204" pitchFamily="34" charset="0"/>
              <a:buChar char="•"/>
            </a:pPr>
            <a:r>
              <a:rPr lang="en-US" dirty="0"/>
              <a:t>Compute mean trip duration estimation</a:t>
            </a:r>
          </a:p>
          <a:p>
            <a:pPr marL="574675" lvl="2" indent="-339725">
              <a:buFont typeface="Arial" panose="020B0604020202020204" pitchFamily="34" charset="0"/>
              <a:buChar char="•"/>
            </a:pPr>
            <a:r>
              <a:rPr lang="en-US" dirty="0"/>
              <a:t>870.75 seconds with 8.4397 standard error</a:t>
            </a:r>
          </a:p>
          <a:p>
            <a:pPr marL="574675" lvl="2" indent="-339725">
              <a:buFont typeface="Arial" panose="020B0604020202020204" pitchFamily="34" charset="0"/>
              <a:buChar char="•"/>
            </a:pPr>
            <a:r>
              <a:rPr lang="en-US" dirty="0"/>
              <a:t>9.772 seconds less than true mean of 860.978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DC8B43-B74B-4284-9CB2-72C5151A50BF}"/>
              </a:ext>
            </a:extLst>
          </p:cNvPr>
          <p:cNvGrpSpPr/>
          <p:nvPr/>
        </p:nvGrpSpPr>
        <p:grpSpPr>
          <a:xfrm>
            <a:off x="6550975" y="3125967"/>
            <a:ext cx="5122501" cy="1603716"/>
            <a:chOff x="3000221" y="3857414"/>
            <a:chExt cx="5122501" cy="1603716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000221" y="4057469"/>
              <a:ext cx="5122501" cy="14036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47613-0695-4EE3-A247-1455D818FAF9}"/>
                </a:ext>
              </a:extLst>
            </p:cNvPr>
            <p:cNvSpPr/>
            <p:nvPr/>
          </p:nvSpPr>
          <p:spPr>
            <a:xfrm>
              <a:off x="4376030" y="3857414"/>
              <a:ext cx="23711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Table 3.  </a:t>
              </a:r>
              <a:r>
                <a:rPr lang="en-US" sz="700" i="1" dirty="0" err="1"/>
                <a:t>Neyman</a:t>
              </a:r>
              <a:r>
                <a:rPr lang="en-US" sz="700" i="1" dirty="0"/>
                <a:t> Sample Count Derivations (First 10 Strata)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944277" y="2247168"/>
                <a:ext cx="2673039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NhSh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Sh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NhSh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77" y="2247168"/>
                <a:ext cx="2673039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10573" y="5642238"/>
            <a:ext cx="54033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Create </a:t>
            </a:r>
            <a:r>
              <a:rPr lang="en-US" sz="1100" i="1" dirty="0" err="1">
                <a:solidFill>
                  <a:srgbClr val="8F590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SurveyDesign</a:t>
            </a: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strata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paste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DayOfWeek,TimeOfDay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NeySamp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NeyMean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svymean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(~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tripduration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design =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mydesign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22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D7C7-8670-4E95-8A2F-5C1C1744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 – Design Effect: Proportional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6FCEB-8EBB-463D-951C-7CC4D4340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𝑐𝑜𝑚𝑝𝑙𝑒𝑥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8.1176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8.2137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=0.9883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𝑐𝑜𝑚𝑝𝑙𝑒𝑥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=33472×0.9883=33080.25≈33081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39725" indent="-339725">
                  <a:buFont typeface="Arial" panose="020B0604020202020204" pitchFamily="34" charset="0"/>
                  <a:buChar char="•"/>
                </a:pPr>
                <a:r>
                  <a:rPr lang="en-US" dirty="0"/>
                  <a:t>Design Effect &lt; 1 indicates proportional allocation more precise</a:t>
                </a:r>
              </a:p>
              <a:p>
                <a:pPr marL="595757" lvl="1" indent="-339725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1.17% smaller sample size than n</a:t>
                </a:r>
                <a:r>
                  <a:rPr lang="en-US" sz="2000" i="1" baseline="-25000" dirty="0"/>
                  <a:t>0,srs</a:t>
                </a:r>
                <a:r>
                  <a:rPr lang="en-US" sz="2000" i="1" dirty="0"/>
                  <a:t> required</a:t>
                </a:r>
              </a:p>
              <a:p>
                <a:pPr marL="595757" lvl="1" indent="-339725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Equates to 391 less samples required than SRS for similar performance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6FCEB-8EBB-463D-951C-7CC4D4340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7088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136</TotalTime>
  <Words>715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Metropolitan</vt:lpstr>
      <vt:lpstr>CitiBike Trip Duration Mean Estimation</vt:lpstr>
      <vt:lpstr>Agenda</vt:lpstr>
      <vt:lpstr>Background</vt:lpstr>
      <vt:lpstr>Outlier Removal</vt:lpstr>
      <vt:lpstr>Stratification Design</vt:lpstr>
      <vt:lpstr>Task 1 – SRS Prep</vt:lpstr>
      <vt:lpstr>Task 1 – Proportional Allocation Design</vt:lpstr>
      <vt:lpstr>Task 1 – Neyman Allocation Design</vt:lpstr>
      <vt:lpstr>Task 1 – Design Effect: Proportional Allocation</vt:lpstr>
      <vt:lpstr>Task 1 – Design Effect: Neyman Allocation</vt:lpstr>
      <vt:lpstr>Task 1 - Post-Deff Results</vt:lpstr>
      <vt:lpstr>Task 1 – Comparison</vt:lpstr>
      <vt:lpstr>Task 2 – 5 Sampling Iterations and CI’s</vt:lpstr>
      <vt:lpstr>The Winner: Proportional Allocation!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Trip Duration Mean Estimation</dc:title>
  <dc:creator>Chris Boomhower</dc:creator>
  <cp:lastModifiedBy>Boomhower, Christopher</cp:lastModifiedBy>
  <cp:revision>69</cp:revision>
  <dcterms:created xsi:type="dcterms:W3CDTF">2017-08-02T02:06:29Z</dcterms:created>
  <dcterms:modified xsi:type="dcterms:W3CDTF">2017-08-02T04:23:02Z</dcterms:modified>
</cp:coreProperties>
</file>