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9" r:id="rId14"/>
    <p:sldId id="270" r:id="rId15"/>
    <p:sldId id="271" r:id="rId16"/>
    <p:sldId id="272" r:id="rId17"/>
    <p:sldId id="273" r:id="rId18"/>
    <p:sldId id="274" r:id="rId19"/>
    <p:sldId id="275" r:id="rId20"/>
    <p:sldId id="276" r:id="rId21"/>
    <p:sldId id="282" r:id="rId22"/>
    <p:sldId id="277" r:id="rId23"/>
    <p:sldId id="278" r:id="rId24"/>
    <p:sldId id="279" r:id="rId25"/>
    <p:sldId id="292" r:id="rId26"/>
    <p:sldId id="284" r:id="rId27"/>
    <p:sldId id="288" r:id="rId28"/>
    <p:sldId id="289" r:id="rId29"/>
    <p:sldId id="290" r:id="rId30"/>
    <p:sldId id="291" r:id="rId31"/>
    <p:sldId id="283" r:id="rId32"/>
    <p:sldId id="286" r:id="rId33"/>
    <p:sldId id="293" r:id="rId34"/>
    <p:sldId id="294" r:id="rId35"/>
    <p:sldId id="295" r:id="rId36"/>
    <p:sldId id="297" r:id="rId37"/>
    <p:sldId id="298" r:id="rId38"/>
    <p:sldId id="280" r:id="rId39"/>
    <p:sldId id="281"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47" autoAdjust="0"/>
    <p:restoredTop sz="99739" autoAdjust="0"/>
  </p:normalViewPr>
  <p:slideViewPr>
    <p:cSldViewPr showGuides="1">
      <p:cViewPr>
        <p:scale>
          <a:sx n="100" d="100"/>
          <a:sy n="100" d="100"/>
        </p:scale>
        <p:origin x="1032" y="312"/>
      </p:cViewPr>
      <p:guideLst>
        <p:guide orient="horz" pos="2160"/>
        <p:guide pos="2880"/>
      </p:guideLst>
    </p:cSldViewPr>
  </p:slideViewPr>
  <p:notesTextViewPr>
    <p:cViewPr>
      <p:scale>
        <a:sx n="1" d="1"/>
        <a:sy n="1" d="1"/>
      </p:scale>
      <p:origin x="0" y="0"/>
    </p:cViewPr>
  </p:notesTextViewPr>
  <p:sorterViewPr>
    <p:cViewPr>
      <p:scale>
        <a:sx n="100" d="100"/>
        <a:sy n="100" d="100"/>
      </p:scale>
      <p:origin x="0" y="12030"/>
    </p:cViewPr>
  </p:sorterViewPr>
  <p:notesViewPr>
    <p:cSldViewPr showGuides="1">
      <p:cViewPr varScale="1">
        <p:scale>
          <a:sx n="34" d="100"/>
          <a:sy n="34" d="100"/>
        </p:scale>
        <p:origin x="-145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628E8A-0528-482F-A1B2-43011CF103FA}" type="datetimeFigureOut">
              <a:rPr lang="en-US" smtClean="0"/>
              <a:t>11/25/2016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A03608-E58A-4BA3-8B39-82E07E64AF9F}" type="slidenum">
              <a:rPr lang="en-US" smtClean="0"/>
              <a:t>‹#›</a:t>
            </a:fld>
            <a:endParaRPr lang="en-US"/>
          </a:p>
        </p:txBody>
      </p:sp>
    </p:spTree>
    <p:extLst>
      <p:ext uri="{BB962C8B-B14F-4D97-AF65-F5344CB8AC3E}">
        <p14:creationId xmlns:p14="http://schemas.microsoft.com/office/powerpoint/2010/main" val="3863806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03608-E58A-4BA3-8B39-82E07E64AF9F}" type="slidenum">
              <a:rPr lang="en-US" smtClean="0"/>
              <a:t>1</a:t>
            </a:fld>
            <a:endParaRPr lang="en-US"/>
          </a:p>
        </p:txBody>
      </p:sp>
    </p:spTree>
    <p:extLst>
      <p:ext uri="{BB962C8B-B14F-4D97-AF65-F5344CB8AC3E}">
        <p14:creationId xmlns:p14="http://schemas.microsoft.com/office/powerpoint/2010/main" val="2466924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A03608-E58A-4BA3-8B39-82E07E64AF9F}" type="slidenum">
              <a:rPr lang="en-US" smtClean="0"/>
              <a:t>22</a:t>
            </a:fld>
            <a:endParaRPr lang="en-US"/>
          </a:p>
        </p:txBody>
      </p:sp>
    </p:spTree>
    <p:extLst>
      <p:ext uri="{BB962C8B-B14F-4D97-AF65-F5344CB8AC3E}">
        <p14:creationId xmlns:p14="http://schemas.microsoft.com/office/powerpoint/2010/main" val="1994577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A03608-E58A-4BA3-8B39-82E07E64AF9F}" type="slidenum">
              <a:rPr lang="en-US" smtClean="0"/>
              <a:t>8</a:t>
            </a:fld>
            <a:endParaRPr lang="en-US"/>
          </a:p>
        </p:txBody>
      </p:sp>
    </p:spTree>
    <p:extLst>
      <p:ext uri="{BB962C8B-B14F-4D97-AF65-F5344CB8AC3E}">
        <p14:creationId xmlns:p14="http://schemas.microsoft.com/office/powerpoint/2010/main" val="3618015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A03608-E58A-4BA3-8B39-82E07E64AF9F}" type="slidenum">
              <a:rPr lang="en-US" smtClean="0"/>
              <a:t>9</a:t>
            </a:fld>
            <a:endParaRPr lang="en-US"/>
          </a:p>
        </p:txBody>
      </p:sp>
    </p:spTree>
    <p:extLst>
      <p:ext uri="{BB962C8B-B14F-4D97-AF65-F5344CB8AC3E}">
        <p14:creationId xmlns:p14="http://schemas.microsoft.com/office/powerpoint/2010/main" val="796010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performing all computations at the same location as the data residing in the SQL Server 2016 database. As data storage/management becomes more integrated with data analysis via this approach, data science roles become more centralized, efficient, and cost-effective. These benefits culminate into a sustainable workflow within an organization, and this enhancement is founded upon data movement reduction and, therefore, increased speed.  </a:t>
            </a:r>
            <a:endParaRPr lang="en-US" dirty="0"/>
          </a:p>
        </p:txBody>
      </p:sp>
      <p:sp>
        <p:nvSpPr>
          <p:cNvPr id="4" name="Slide Number Placeholder 3"/>
          <p:cNvSpPr>
            <a:spLocks noGrp="1"/>
          </p:cNvSpPr>
          <p:nvPr>
            <p:ph type="sldNum" sz="quarter" idx="10"/>
          </p:nvPr>
        </p:nvSpPr>
        <p:spPr/>
        <p:txBody>
          <a:bodyPr/>
          <a:lstStyle/>
          <a:p>
            <a:fld id="{14A03608-E58A-4BA3-8B39-82E07E64AF9F}" type="slidenum">
              <a:rPr lang="en-US" smtClean="0"/>
              <a:t>11</a:t>
            </a:fld>
            <a:endParaRPr lang="en-US"/>
          </a:p>
        </p:txBody>
      </p:sp>
    </p:spTree>
    <p:extLst>
      <p:ext uri="{BB962C8B-B14F-4D97-AF65-F5344CB8AC3E}">
        <p14:creationId xmlns:p14="http://schemas.microsoft.com/office/powerpoint/2010/main" val="364893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In order to test our theory of increased speed due to reduced need for data movement, we performed a simple experiment using a dummy data set containing 10 million records. These records were first stored within a SQL Server 2016 database. Next, all 10 million records were loaded into the R environment via two approaches and their completion times recorded. The first approach represents the traditional means of data analysis by pulling the data into an external, running instance of R, and the second represents the noted R Services approach of loading the data into an R instance running within the data’s database location. Loading a data set of this magnitude from a DBMS into an independent R process took 19 minutes and 52 seconds on our data science </a:t>
            </a:r>
            <a:r>
              <a:rPr lang="en-US" sz="1200" b="0" i="0" kern="1200" dirty="0" err="1">
                <a:solidFill>
                  <a:schemeClr val="tx1"/>
                </a:solidFill>
                <a:effectLst/>
                <a:latin typeface="+mn-lt"/>
                <a:ea typeface="+mn-ea"/>
                <a:cs typeface="+mn-cs"/>
              </a:rPr>
              <a:t>workstation.</a:t>
            </a:r>
            <a:r>
              <a:rPr lang="en-US" sz="1200" b="0" i="0" kern="1200" baseline="30000" dirty="0" err="1">
                <a:solidFill>
                  <a:schemeClr val="tx1"/>
                </a:solidFill>
                <a:effectLst/>
                <a:latin typeface="+mn-lt"/>
                <a:ea typeface="+mn-ea"/>
                <a:cs typeface="+mn-cs"/>
              </a:rPr>
              <a:t>iv</a:t>
            </a:r>
            <a:r>
              <a:rPr lang="en-US" sz="1200" b="0" i="0" kern="1200" dirty="0">
                <a:solidFill>
                  <a:schemeClr val="tx1"/>
                </a:solidFill>
                <a:effectLst/>
                <a:latin typeface="+mn-lt"/>
                <a:ea typeface="+mn-ea"/>
                <a:cs typeface="+mn-cs"/>
              </a:rPr>
              <a:t> Loading the same data from the same database, on the same workstation, into a R Services instance running at the data’s location within the database, completed in 1 minute and 20 </a:t>
            </a:r>
            <a:r>
              <a:rPr lang="en-US" sz="1200" b="0" i="0" kern="1200" dirty="0" err="1">
                <a:solidFill>
                  <a:schemeClr val="tx1"/>
                </a:solidFill>
                <a:effectLst/>
                <a:latin typeface="+mn-lt"/>
                <a:ea typeface="+mn-ea"/>
                <a:cs typeface="+mn-cs"/>
              </a:rPr>
              <a:t>seconds!</a:t>
            </a:r>
            <a:r>
              <a:rPr lang="en-US" sz="1200" b="0" i="0" kern="1200" baseline="30000" dirty="0" err="1">
                <a:solidFill>
                  <a:schemeClr val="tx1"/>
                </a:solidFill>
                <a:effectLst/>
                <a:latin typeface="+mn-lt"/>
                <a:ea typeface="+mn-ea"/>
                <a:cs typeface="+mn-cs"/>
              </a:rPr>
              <a:t>v</a:t>
            </a:r>
            <a:r>
              <a:rPr lang="en-US" sz="1200" b="0" i="0" kern="1200" dirty="0">
                <a:solidFill>
                  <a:schemeClr val="tx1"/>
                </a:solidFill>
                <a:effectLst/>
                <a:latin typeface="+mn-lt"/>
                <a:ea typeface="+mn-ea"/>
                <a:cs typeface="+mn-cs"/>
              </a:rPr>
              <a:t> Clearly, the R Services method using </a:t>
            </a:r>
            <a:r>
              <a:rPr lang="en-US" sz="1200" b="0" i="1" kern="1200" dirty="0" err="1">
                <a:solidFill>
                  <a:schemeClr val="tx1"/>
                </a:solidFill>
                <a:effectLst/>
                <a:latin typeface="+mn-lt"/>
                <a:ea typeface="+mn-ea"/>
                <a:cs typeface="+mn-cs"/>
              </a:rPr>
              <a:t>RevoScaleR</a:t>
            </a:r>
            <a:r>
              <a:rPr lang="en-US" sz="1200" b="0" i="0" kern="1200" dirty="0">
                <a:solidFill>
                  <a:schemeClr val="tx1"/>
                </a:solidFill>
                <a:effectLst/>
                <a:latin typeface="+mn-lt"/>
                <a:ea typeface="+mn-ea"/>
                <a:cs typeface="+mn-cs"/>
              </a:rPr>
              <a:t> takes the win for speed, and in turn, efficiency. Bear in mind that once the data is processed and analyzed it may very well require write-back to the database, extending the duration of data movement even further.</a:t>
            </a:r>
          </a:p>
          <a:p>
            <a:endParaRPr lang="en-US" b="1" dirty="0"/>
          </a:p>
        </p:txBody>
      </p:sp>
      <p:sp>
        <p:nvSpPr>
          <p:cNvPr id="4" name="Slide Number Placeholder 3"/>
          <p:cNvSpPr>
            <a:spLocks noGrp="1"/>
          </p:cNvSpPr>
          <p:nvPr>
            <p:ph type="sldNum" sz="quarter" idx="10"/>
          </p:nvPr>
        </p:nvSpPr>
        <p:spPr/>
        <p:txBody>
          <a:bodyPr/>
          <a:lstStyle/>
          <a:p>
            <a:fld id="{14A03608-E58A-4BA3-8B39-82E07E64AF9F}" type="slidenum">
              <a:rPr lang="en-US" smtClean="0"/>
              <a:t>12</a:t>
            </a:fld>
            <a:endParaRPr lang="en-US"/>
          </a:p>
        </p:txBody>
      </p:sp>
    </p:spTree>
    <p:extLst>
      <p:ext uri="{BB962C8B-B14F-4D97-AF65-F5344CB8AC3E}">
        <p14:creationId xmlns:p14="http://schemas.microsoft.com/office/powerpoint/2010/main" val="1144270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Of equal challenge to modern big data analyses is that of maximizing scalability and performance. On its own, the performance and speed of R is somewhat constrained as it depends heavily on the environment in which it is being used.  R holds all objects in virtual memory, and depending on one's operating system, it might have limitations placed on it to the amount of resources that can be used at one time. When trying to process large datasets, or use a library with poorly written or cumbersome code, one can easily find himself/herself receiving error messages with R unable to obtain enough memory to process the needed computation.</a:t>
            </a:r>
          </a:p>
          <a:p>
            <a:endParaRPr lang="en-US" dirty="0"/>
          </a:p>
        </p:txBody>
      </p:sp>
      <p:sp>
        <p:nvSpPr>
          <p:cNvPr id="4" name="Slide Number Placeholder 3"/>
          <p:cNvSpPr>
            <a:spLocks noGrp="1"/>
          </p:cNvSpPr>
          <p:nvPr>
            <p:ph type="sldNum" sz="quarter" idx="10"/>
          </p:nvPr>
        </p:nvSpPr>
        <p:spPr/>
        <p:txBody>
          <a:bodyPr/>
          <a:lstStyle/>
          <a:p>
            <a:fld id="{14A03608-E58A-4BA3-8B39-82E07E64AF9F}" type="slidenum">
              <a:rPr lang="en-US" smtClean="0"/>
              <a:t>15</a:t>
            </a:fld>
            <a:endParaRPr lang="en-US"/>
          </a:p>
        </p:txBody>
      </p:sp>
    </p:spTree>
    <p:extLst>
      <p:ext uri="{BB962C8B-B14F-4D97-AF65-F5344CB8AC3E}">
        <p14:creationId xmlns:p14="http://schemas.microsoft.com/office/powerpoint/2010/main" val="3615306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A03608-E58A-4BA3-8B39-82E07E64AF9F}" type="slidenum">
              <a:rPr lang="en-US" smtClean="0"/>
              <a:t>17</a:t>
            </a:fld>
            <a:endParaRPr lang="en-US"/>
          </a:p>
        </p:txBody>
      </p:sp>
    </p:spTree>
    <p:extLst>
      <p:ext uri="{BB962C8B-B14F-4D97-AF65-F5344CB8AC3E}">
        <p14:creationId xmlns:p14="http://schemas.microsoft.com/office/powerpoint/2010/main" val="1521866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A03608-E58A-4BA3-8B39-82E07E64AF9F}" type="slidenum">
              <a:rPr lang="en-US" smtClean="0"/>
              <a:t>18</a:t>
            </a:fld>
            <a:endParaRPr lang="en-US"/>
          </a:p>
        </p:txBody>
      </p:sp>
    </p:spTree>
    <p:extLst>
      <p:ext uri="{BB962C8B-B14F-4D97-AF65-F5344CB8AC3E}">
        <p14:creationId xmlns:p14="http://schemas.microsoft.com/office/powerpoint/2010/main" val="55755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A03608-E58A-4BA3-8B39-82E07E64AF9F}" type="slidenum">
              <a:rPr lang="en-US" smtClean="0"/>
              <a:t>19</a:t>
            </a:fld>
            <a:endParaRPr lang="en-US"/>
          </a:p>
        </p:txBody>
      </p:sp>
    </p:spTree>
    <p:extLst>
      <p:ext uri="{BB962C8B-B14F-4D97-AF65-F5344CB8AC3E}">
        <p14:creationId xmlns:p14="http://schemas.microsoft.com/office/powerpoint/2010/main" val="1759936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24C381-53DC-4EA5-8271-112D6AB989EE}"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83490-F7E6-47B6-9B34-4F049678DF2D}"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24C381-53DC-4EA5-8271-112D6AB989EE}"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83490-F7E6-47B6-9B34-4F049678DF2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4C381-53DC-4EA5-8271-112D6AB989EE}"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83490-F7E6-47B6-9B34-4F049678DF2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24C381-53DC-4EA5-8271-112D6AB989EE}"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83490-F7E6-47B6-9B34-4F049678DF2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4C381-53DC-4EA5-8271-112D6AB989EE}"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83490-F7E6-47B6-9B34-4F049678DF2D}"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24C381-53DC-4EA5-8271-112D6AB989EE}" type="datetimeFigureOut">
              <a:rPr lang="en-US" smtClean="0"/>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83490-F7E6-47B6-9B34-4F049678DF2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24C381-53DC-4EA5-8271-112D6AB989EE}" type="datetimeFigureOut">
              <a:rPr lang="en-US" smtClean="0"/>
              <a:t>11/25/2016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83490-F7E6-47B6-9B34-4F049678DF2D}"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24C381-53DC-4EA5-8271-112D6AB989EE}" type="datetimeFigureOut">
              <a:rPr lang="en-US" smtClean="0"/>
              <a:t>11/25/2016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83490-F7E6-47B6-9B34-4F049678DF2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24C381-53DC-4EA5-8271-112D6AB989EE}" type="datetimeFigureOut">
              <a:rPr lang="en-US" smtClean="0"/>
              <a:t>11/25/2016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83490-F7E6-47B6-9B34-4F049678DF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24C381-53DC-4EA5-8271-112D6AB989EE}" type="datetimeFigureOut">
              <a:rPr lang="en-US" smtClean="0"/>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83490-F7E6-47B6-9B34-4F049678DF2D}"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24C381-53DC-4EA5-8271-112D6AB989EE}" type="datetimeFigureOut">
              <a:rPr lang="en-US" smtClean="0"/>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83490-F7E6-47B6-9B34-4F049678DF2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24C381-53DC-4EA5-8271-112D6AB989EE}" type="datetimeFigureOut">
              <a:rPr lang="en-US" smtClean="0"/>
              <a:t>11/25/2016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6C83490-F7E6-47B6-9B34-4F049678DF2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amfrye777/MSDS7330_RServicesDem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sz="4000" dirty="0"/>
              <a:t>SQL Server 2016 R Services </a:t>
            </a:r>
            <a:br>
              <a:rPr lang="pt-BR" sz="4000" dirty="0"/>
            </a:br>
            <a:r>
              <a:rPr lang="pt-BR" sz="4000" dirty="0"/>
              <a:t>Deep-DivE</a:t>
            </a:r>
            <a:endParaRPr lang="en-US" sz="4000" dirty="0"/>
          </a:p>
        </p:txBody>
      </p:sp>
      <p:sp>
        <p:nvSpPr>
          <p:cNvPr id="3" name="Subtitle 2"/>
          <p:cNvSpPr>
            <a:spLocks noGrp="1"/>
          </p:cNvSpPr>
          <p:nvPr>
            <p:ph type="subTitle" idx="1"/>
          </p:nvPr>
        </p:nvSpPr>
        <p:spPr>
          <a:xfrm>
            <a:off x="685800" y="3505200"/>
            <a:ext cx="7772400" cy="3124200"/>
          </a:xfrm>
        </p:spPr>
        <p:txBody>
          <a:bodyPr/>
          <a:lstStyle/>
          <a:p>
            <a:r>
              <a:rPr lang="en-US" b="1" dirty="0"/>
              <a:t>Christopher </a:t>
            </a:r>
            <a:r>
              <a:rPr lang="en-US" b="1" dirty="0" err="1"/>
              <a:t>Boomhower</a:t>
            </a:r>
            <a:r>
              <a:rPr lang="en-US" b="1" dirty="0"/>
              <a:t>, </a:t>
            </a:r>
            <a:r>
              <a:rPr lang="en-US" dirty="0"/>
              <a:t>cboomhower@smu.edu </a:t>
            </a:r>
          </a:p>
          <a:p>
            <a:r>
              <a:rPr lang="en-US" b="1" dirty="0"/>
              <a:t>Alex Frye</a:t>
            </a:r>
            <a:r>
              <a:rPr lang="en-US" dirty="0"/>
              <a:t>, amfrye@smu.edu</a:t>
            </a:r>
          </a:p>
          <a:p>
            <a:r>
              <a:rPr lang="en-US" b="1" dirty="0"/>
              <a:t>Lindsay Vitovsky</a:t>
            </a:r>
            <a:r>
              <a:rPr lang="en-US" dirty="0"/>
              <a:t>, lvitovsky@smu.edu</a:t>
            </a:r>
          </a:p>
          <a:p>
            <a:endParaRPr lang="en-US" dirty="0"/>
          </a:p>
          <a:p>
            <a:r>
              <a:rPr lang="en-US" dirty="0"/>
              <a:t>MSDS 7330, Fall 2016</a:t>
            </a:r>
          </a:p>
        </p:txBody>
      </p:sp>
    </p:spTree>
    <p:extLst>
      <p:ext uri="{BB962C8B-B14F-4D97-AF65-F5344CB8AC3E}">
        <p14:creationId xmlns:p14="http://schemas.microsoft.com/office/powerpoint/2010/main" val="344201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Movement</a:t>
            </a:r>
          </a:p>
        </p:txBody>
      </p:sp>
      <p:sp>
        <p:nvSpPr>
          <p:cNvPr id="3" name="Content Placeholder 2"/>
          <p:cNvSpPr>
            <a:spLocks noGrp="1"/>
          </p:cNvSpPr>
          <p:nvPr>
            <p:ph idx="1"/>
          </p:nvPr>
        </p:nvSpPr>
        <p:spPr/>
        <p:txBody>
          <a:bodyPr/>
          <a:lstStyle/>
          <a:p>
            <a:r>
              <a:rPr lang="en-US" dirty="0"/>
              <a:t>Existing resources cont’d</a:t>
            </a:r>
          </a:p>
          <a:p>
            <a:pPr lvl="1"/>
            <a:r>
              <a:rPr lang="en-US" dirty="0"/>
              <a:t>Serial loading</a:t>
            </a:r>
          </a:p>
          <a:p>
            <a:pPr lvl="2"/>
            <a:r>
              <a:rPr lang="en-US" dirty="0"/>
              <a:t>Copying all records</a:t>
            </a:r>
          </a:p>
          <a:p>
            <a:pPr lvl="2"/>
            <a:r>
              <a:rPr lang="en-US" dirty="0"/>
              <a:t>Outdated if not timed right</a:t>
            </a:r>
          </a:p>
          <a:p>
            <a:pPr lvl="2"/>
            <a:r>
              <a:rPr lang="en-US" dirty="0"/>
              <a:t>Could expand the functionality of MySQL’s binary log</a:t>
            </a:r>
          </a:p>
        </p:txBody>
      </p:sp>
    </p:spTree>
    <p:extLst>
      <p:ext uri="{BB962C8B-B14F-4D97-AF65-F5344CB8AC3E}">
        <p14:creationId xmlns:p14="http://schemas.microsoft.com/office/powerpoint/2010/main" val="730210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Movement</a:t>
            </a:r>
          </a:p>
        </p:txBody>
      </p:sp>
      <p:sp>
        <p:nvSpPr>
          <p:cNvPr id="3" name="Content Placeholder 2"/>
          <p:cNvSpPr>
            <a:spLocks noGrp="1"/>
          </p:cNvSpPr>
          <p:nvPr>
            <p:ph idx="1"/>
          </p:nvPr>
        </p:nvSpPr>
        <p:spPr/>
        <p:txBody>
          <a:bodyPr/>
          <a:lstStyle/>
          <a:p>
            <a:r>
              <a:rPr lang="en-US" dirty="0"/>
              <a:t>What makes R Services different?</a:t>
            </a:r>
          </a:p>
          <a:p>
            <a:pPr lvl="2"/>
            <a:r>
              <a:rPr lang="en-US" dirty="0"/>
              <a:t>Performs all computations at the same location as the data</a:t>
            </a:r>
          </a:p>
          <a:p>
            <a:pPr lvl="2"/>
            <a:r>
              <a:rPr lang="en-US" dirty="0"/>
              <a:t>Data science roles become more </a:t>
            </a:r>
            <a:r>
              <a:rPr lang="en-US" b="1" dirty="0"/>
              <a:t>centralized, efficient, and cost-effective</a:t>
            </a:r>
          </a:p>
        </p:txBody>
      </p:sp>
      <p:pic>
        <p:nvPicPr>
          <p:cNvPr id="2052" name="Picture 4" descr="C:\Users\lmcginle\AppData\Local\Microsoft\Windows\Temporary Internet Files\Content.IE5\8WBQ6HR5\programador-feliz[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758" y="3429000"/>
            <a:ext cx="1809750" cy="1857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638800" y="6548538"/>
            <a:ext cx="3505200" cy="253916"/>
          </a:xfrm>
          <a:prstGeom prst="rect">
            <a:avLst/>
          </a:prstGeom>
          <a:noFill/>
        </p:spPr>
        <p:txBody>
          <a:bodyPr wrap="square" rtlCol="0">
            <a:spAutoFit/>
          </a:bodyPr>
          <a:lstStyle/>
          <a:p>
            <a:pPr algn="r"/>
            <a:r>
              <a:rPr lang="en-US" sz="1050" dirty="0"/>
              <a:t>(Image courtesy of Ron Leishman.com, 2016)</a:t>
            </a:r>
          </a:p>
        </p:txBody>
      </p:sp>
    </p:spTree>
    <p:extLst>
      <p:ext uri="{BB962C8B-B14F-4D97-AF65-F5344CB8AC3E}">
        <p14:creationId xmlns:p14="http://schemas.microsoft.com/office/powerpoint/2010/main" val="408254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Movement - test</a:t>
            </a:r>
          </a:p>
        </p:txBody>
      </p:sp>
      <p:sp>
        <p:nvSpPr>
          <p:cNvPr id="3" name="Content Placeholder 2"/>
          <p:cNvSpPr>
            <a:spLocks noGrp="1"/>
          </p:cNvSpPr>
          <p:nvPr>
            <p:ph idx="1"/>
          </p:nvPr>
        </p:nvSpPr>
        <p:spPr/>
        <p:txBody>
          <a:bodyPr/>
          <a:lstStyle/>
          <a:p>
            <a:r>
              <a:rPr lang="en-US" dirty="0"/>
              <a:t>Created a dummy data set of 10M records</a:t>
            </a:r>
          </a:p>
          <a:p>
            <a:r>
              <a:rPr lang="en-US" dirty="0"/>
              <a:t>Stored in SQL Server 2016</a:t>
            </a:r>
          </a:p>
          <a:p>
            <a:endParaRPr lang="en-US" dirty="0"/>
          </a:p>
          <a:p>
            <a:endParaRPr lang="en-US" dirty="0"/>
          </a:p>
          <a:p>
            <a:endParaRPr lang="en-US" dirty="0"/>
          </a:p>
          <a:p>
            <a:endParaRPr lang="en-US" dirty="0"/>
          </a:p>
          <a:p>
            <a:r>
              <a:rPr lang="en-US" dirty="0"/>
              <a:t>Consider write-backs to the database!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98139146"/>
              </p:ext>
            </p:extLst>
          </p:nvPr>
        </p:nvGraphicFramePr>
        <p:xfrm>
          <a:off x="1524000" y="2743200"/>
          <a:ext cx="6096000" cy="1112520"/>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b="1" dirty="0"/>
                        <a:t>Traditional</a:t>
                      </a:r>
                    </a:p>
                  </a:txBody>
                  <a:tcPr>
                    <a:solidFill>
                      <a:schemeClr val="bg1">
                        <a:lumMod val="85000"/>
                      </a:schemeClr>
                    </a:solidFill>
                  </a:tcPr>
                </a:tc>
                <a:tc>
                  <a:txBody>
                    <a:bodyPr/>
                    <a:lstStyle/>
                    <a:p>
                      <a:r>
                        <a:rPr lang="en-US" b="1" dirty="0"/>
                        <a:t>New</a:t>
                      </a: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r>
                        <a:rPr lang="en-US" dirty="0"/>
                        <a:t>Local instance of R</a:t>
                      </a:r>
                    </a:p>
                  </a:txBody>
                  <a:tcPr/>
                </a:tc>
                <a:tc>
                  <a:txBody>
                    <a:bodyPr/>
                    <a:lstStyle/>
                    <a:p>
                      <a:r>
                        <a:rPr lang="EN-US"/>
                        <a:t>Microsoft R Services</a:t>
                      </a:r>
                      <a:endParaRPr lang="en-US"/>
                    </a:p>
                  </a:txBody>
                  <a:tcPr/>
                </a:tc>
                <a:extLst>
                  <a:ext uri="{0D108BD9-81ED-4DB2-BD59-A6C34878D82A}">
                    <a16:rowId xmlns:a16="http://schemas.microsoft.com/office/drawing/2014/main" val="10001"/>
                  </a:ext>
                </a:extLst>
              </a:tr>
              <a:tr h="370840">
                <a:tc>
                  <a:txBody>
                    <a:bodyPr/>
                    <a:lstStyle/>
                    <a:p>
                      <a:r>
                        <a:rPr lang="en-US" dirty="0"/>
                        <a:t>Total time: 19m 52s</a:t>
                      </a:r>
                    </a:p>
                  </a:txBody>
                  <a:tcPr/>
                </a:tc>
                <a:tc>
                  <a:txBody>
                    <a:bodyPr/>
                    <a:lstStyle/>
                    <a:p>
                      <a:r>
                        <a:rPr lang="en-US" dirty="0"/>
                        <a:t>1m 20s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0041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Movement</a:t>
            </a:r>
          </a:p>
        </p:txBody>
      </p:sp>
      <p:sp>
        <p:nvSpPr>
          <p:cNvPr id="3" name="Content Placeholder 2"/>
          <p:cNvSpPr>
            <a:spLocks noGrp="1"/>
          </p:cNvSpPr>
          <p:nvPr>
            <p:ph idx="1"/>
          </p:nvPr>
        </p:nvSpPr>
        <p:spPr>
          <a:xfrm>
            <a:off x="381000" y="1600200"/>
            <a:ext cx="8229600" cy="4876800"/>
          </a:xfrm>
        </p:spPr>
        <p:txBody>
          <a:bodyPr/>
          <a:lstStyle/>
          <a:p>
            <a:r>
              <a:rPr lang="en-US" dirty="0"/>
              <a:t>Installing SQL Server Enterprise on both “ends”…</a:t>
            </a:r>
          </a:p>
          <a:p>
            <a:endParaRPr lang="en-US" dirty="0"/>
          </a:p>
        </p:txBody>
      </p:sp>
      <p:pic>
        <p:nvPicPr>
          <p:cNvPr id="4" name="picture"/>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055078" y="2286000"/>
            <a:ext cx="7033844" cy="3657600"/>
          </a:xfrm>
          <a:prstGeom prst="rect">
            <a:avLst/>
          </a:prstGeom>
        </p:spPr>
      </p:pic>
      <p:sp>
        <p:nvSpPr>
          <p:cNvPr id="5" name="TextBox 4"/>
          <p:cNvSpPr txBox="1"/>
          <p:nvPr/>
        </p:nvSpPr>
        <p:spPr>
          <a:xfrm>
            <a:off x="5955322" y="5953664"/>
            <a:ext cx="2133600" cy="253916"/>
          </a:xfrm>
          <a:prstGeom prst="rect">
            <a:avLst/>
          </a:prstGeom>
          <a:noFill/>
        </p:spPr>
        <p:txBody>
          <a:bodyPr wrap="square" rtlCol="0">
            <a:spAutoFit/>
          </a:bodyPr>
          <a:lstStyle/>
          <a:p>
            <a:pPr algn="r"/>
            <a:r>
              <a:rPr lang="en-US" sz="1050" dirty="0"/>
              <a:t>(Microsoft Cloud Platform, 2016)</a:t>
            </a:r>
          </a:p>
        </p:txBody>
      </p:sp>
    </p:spTree>
    <p:extLst>
      <p:ext uri="{BB962C8B-B14F-4D97-AF65-F5344CB8AC3E}">
        <p14:creationId xmlns:p14="http://schemas.microsoft.com/office/powerpoint/2010/main" val="228558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Movement</a:t>
            </a:r>
          </a:p>
        </p:txBody>
      </p:sp>
      <p:sp>
        <p:nvSpPr>
          <p:cNvPr id="3" name="Content Placeholder 2"/>
          <p:cNvSpPr>
            <a:spLocks noGrp="1"/>
          </p:cNvSpPr>
          <p:nvPr>
            <p:ph idx="1"/>
          </p:nvPr>
        </p:nvSpPr>
        <p:spPr/>
        <p:txBody>
          <a:bodyPr/>
          <a:lstStyle/>
          <a:p>
            <a:r>
              <a:rPr lang="en-US" dirty="0"/>
              <a:t>Drawbacks</a:t>
            </a:r>
          </a:p>
          <a:p>
            <a:pPr lvl="1"/>
            <a:r>
              <a:rPr lang="en-US" dirty="0"/>
              <a:t>R might not fit analysis desired</a:t>
            </a:r>
          </a:p>
          <a:p>
            <a:pPr lvl="1"/>
            <a:r>
              <a:rPr lang="en-US" dirty="0"/>
              <a:t>Still might not be fast enough in a world that wants “instant results”</a:t>
            </a:r>
          </a:p>
        </p:txBody>
      </p:sp>
    </p:spTree>
    <p:extLst>
      <p:ext uri="{BB962C8B-B14F-4D97-AF65-F5344CB8AC3E}">
        <p14:creationId xmlns:p14="http://schemas.microsoft.com/office/powerpoint/2010/main" val="94050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 Performance</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R </a:t>
            </a:r>
            <a:r>
              <a:rPr lang="en-US" dirty="0">
                <a:sym typeface="Wingdings" panose="05000000000000000000" pitchFamily="2" charset="2"/>
              </a:rPr>
              <a:t> main memory</a:t>
            </a:r>
          </a:p>
          <a:p>
            <a:pPr lvl="1"/>
            <a:r>
              <a:rPr lang="en-US" dirty="0">
                <a:sym typeface="Wingdings" panose="05000000000000000000" pitchFamily="2" charset="2"/>
              </a:rPr>
              <a:t>Fast, but single threaded</a:t>
            </a:r>
          </a:p>
          <a:p>
            <a:pPr lvl="1"/>
            <a:r>
              <a:rPr lang="en-US" dirty="0">
                <a:sym typeface="Wingdings" panose="05000000000000000000" pitchFamily="2" charset="2"/>
              </a:rPr>
              <a:t>Large datasets an issue</a:t>
            </a:r>
          </a:p>
          <a:p>
            <a:pPr lvl="1"/>
            <a:r>
              <a:rPr lang="en-US" dirty="0">
                <a:sym typeface="Wingdings" panose="05000000000000000000" pitchFamily="2" charset="2"/>
              </a:rPr>
              <a:t>Cumbersome code</a:t>
            </a:r>
          </a:p>
          <a:p>
            <a:r>
              <a:rPr lang="en-US" dirty="0">
                <a:sym typeface="Wingdings" panose="05000000000000000000" pitchFamily="2" charset="2"/>
              </a:rPr>
              <a:t>R Services addresses this by using SQL Server’s query optimization</a:t>
            </a:r>
          </a:p>
        </p:txBody>
      </p:sp>
    </p:spTree>
    <p:extLst>
      <p:ext uri="{BB962C8B-B14F-4D97-AF65-F5344CB8AC3E}">
        <p14:creationId xmlns:p14="http://schemas.microsoft.com/office/powerpoint/2010/main" val="87624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 Performance</a:t>
            </a:r>
          </a:p>
        </p:txBody>
      </p:sp>
      <p:pic>
        <p:nvPicPr>
          <p:cNvPr id="4" name="Content Placeholder 3"/>
          <p:cNvPicPr>
            <a:picLocks noGrp="1"/>
          </p:cNvPicPr>
          <p:nvPr>
            <p:ph idx="1"/>
          </p:nvPr>
        </p:nvPicPr>
        <p:blipFill>
          <a:blip r:embed="rId2"/>
          <a:stretch>
            <a:fillRect/>
          </a:stretch>
        </p:blipFill>
        <p:spPr>
          <a:xfrm>
            <a:off x="2133600" y="1981200"/>
            <a:ext cx="4876800" cy="696686"/>
          </a:xfrm>
          <a:prstGeom prst="rect">
            <a:avLst/>
          </a:prstGeom>
        </p:spPr>
      </p:pic>
      <p:pic>
        <p:nvPicPr>
          <p:cNvPr id="5" name="Picture 4"/>
          <p:cNvPicPr/>
          <p:nvPr/>
        </p:nvPicPr>
        <p:blipFill>
          <a:blip r:embed="rId3"/>
          <a:stretch>
            <a:fillRect/>
          </a:stretch>
        </p:blipFill>
        <p:spPr>
          <a:xfrm>
            <a:off x="1883246" y="3657600"/>
            <a:ext cx="5377508" cy="2187280"/>
          </a:xfrm>
          <a:prstGeom prst="rect">
            <a:avLst/>
          </a:prstGeom>
        </p:spPr>
      </p:pic>
      <p:sp>
        <p:nvSpPr>
          <p:cNvPr id="6" name="TextBox 5"/>
          <p:cNvSpPr txBox="1"/>
          <p:nvPr/>
        </p:nvSpPr>
        <p:spPr>
          <a:xfrm>
            <a:off x="533400" y="1371600"/>
            <a:ext cx="29718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Simple query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Complex query</a:t>
            </a:r>
          </a:p>
        </p:txBody>
      </p:sp>
      <p:sp>
        <p:nvSpPr>
          <p:cNvPr id="7" name="TextBox 6"/>
          <p:cNvSpPr txBox="1"/>
          <p:nvPr/>
        </p:nvSpPr>
        <p:spPr>
          <a:xfrm>
            <a:off x="5638800" y="6548538"/>
            <a:ext cx="3505200" cy="253916"/>
          </a:xfrm>
          <a:prstGeom prst="rect">
            <a:avLst/>
          </a:prstGeom>
          <a:noFill/>
        </p:spPr>
        <p:txBody>
          <a:bodyPr wrap="square" rtlCol="0">
            <a:spAutoFit/>
          </a:bodyPr>
          <a:lstStyle/>
          <a:p>
            <a:pPr algn="r"/>
            <a:r>
              <a:rPr lang="en-US" sz="1050" dirty="0"/>
              <a:t>(Images courtesy of Paul White, 2011)</a:t>
            </a:r>
          </a:p>
        </p:txBody>
      </p:sp>
    </p:spTree>
    <p:extLst>
      <p:ext uri="{BB962C8B-B14F-4D97-AF65-F5344CB8AC3E}">
        <p14:creationId xmlns:p14="http://schemas.microsoft.com/office/powerpoint/2010/main" val="1317828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 Performance</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Parallel processing, managed automatically with RevoScaleR</a:t>
            </a:r>
          </a:p>
          <a:p>
            <a:r>
              <a:rPr lang="en-US"/>
              <a:t>Also configurable </a:t>
            </a:r>
            <a:r>
              <a:rPr lang="en-US" dirty="0"/>
              <a:t>by the data scientist</a:t>
            </a:r>
          </a:p>
          <a:p>
            <a:pPr lvl="1"/>
            <a:r>
              <a:rPr lang="en-US" dirty="0"/>
              <a:t>numtasks</a:t>
            </a:r>
          </a:p>
          <a:p>
            <a:pPr lvl="1"/>
            <a:r>
              <a:rPr lang="en-US" dirty="0"/>
              <a:t>rowsPerRead</a:t>
            </a:r>
          </a:p>
          <a:p>
            <a:r>
              <a:rPr lang="en-US" dirty="0"/>
              <a:t>Still need more support for operationalization</a:t>
            </a:r>
          </a:p>
          <a:p>
            <a:pPr lvl="1"/>
            <a:endParaRPr lang="en-US"/>
          </a:p>
          <a:p>
            <a:pPr lvl="1"/>
            <a:endParaRPr lang="en-US"/>
          </a:p>
        </p:txBody>
      </p:sp>
    </p:spTree>
    <p:extLst>
      <p:ext uri="{BB962C8B-B14F-4D97-AF65-F5344CB8AC3E}">
        <p14:creationId xmlns:p14="http://schemas.microsoft.com/office/powerpoint/2010/main" val="193019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Operationalization</a:t>
            </a:r>
          </a:p>
        </p:txBody>
      </p:sp>
      <p:sp>
        <p:nvSpPr>
          <p:cNvPr id="3" name="Content Placeholder 2"/>
          <p:cNvSpPr>
            <a:spLocks noGrp="1"/>
          </p:cNvSpPr>
          <p:nvPr>
            <p:ph idx="1"/>
          </p:nvPr>
        </p:nvSpPr>
        <p:spPr/>
        <p:txBody>
          <a:bodyPr vert="horz" lIns="91440" tIns="45720" rIns="91440" bIns="45720" rtlCol="0" anchor="t">
            <a:normAutofit/>
          </a:bodyPr>
          <a:lstStyle/>
          <a:p>
            <a:r>
              <a:rPr lang="en-US" b="1" dirty="0"/>
              <a:t>The challenge</a:t>
            </a:r>
            <a:r>
              <a:rPr lang="en-US" dirty="0"/>
              <a:t> = streamlining big data projects into production systems</a:t>
            </a:r>
          </a:p>
          <a:p>
            <a:r>
              <a:rPr lang="en-US" dirty="0"/>
              <a:t>Algorithms and models are typically created on the data scientist's workstation</a:t>
            </a:r>
          </a:p>
          <a:p>
            <a:r>
              <a:rPr lang="en-US" dirty="0"/>
              <a:t>Connected to DBMS systems, .csv files, or web data</a:t>
            </a:r>
          </a:p>
          <a:p>
            <a:endParaRPr lang="en-US"/>
          </a:p>
        </p:txBody>
      </p:sp>
    </p:spTree>
    <p:extLst>
      <p:ext uri="{BB962C8B-B14F-4D97-AF65-F5344CB8AC3E}">
        <p14:creationId xmlns:p14="http://schemas.microsoft.com/office/powerpoint/2010/main" val="293174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Operationalization - result</a:t>
            </a:r>
          </a:p>
        </p:txBody>
      </p:sp>
      <p:pic>
        <p:nvPicPr>
          <p:cNvPr id="6" name="Content Placeholder 5" descr="project pic 2.png"/>
          <p:cNvPicPr>
            <a:picLocks noGrp="1" noChangeAspect="1"/>
          </p:cNvPicPr>
          <p:nvPr>
            <p:ph idx="1"/>
          </p:nvPr>
        </p:nvPicPr>
        <p:blipFill>
          <a:blip r:embed="rId3"/>
          <a:stretch>
            <a:fillRect/>
          </a:stretch>
        </p:blipFill>
        <p:spPr>
          <a:xfrm>
            <a:off x="1403157" y="1533153"/>
            <a:ext cx="6065603" cy="5096247"/>
          </a:xfrm>
        </p:spPr>
      </p:pic>
      <p:sp>
        <p:nvSpPr>
          <p:cNvPr id="4" name="TextBox 3"/>
          <p:cNvSpPr txBox="1"/>
          <p:nvPr/>
        </p:nvSpPr>
        <p:spPr>
          <a:xfrm>
            <a:off x="5867400" y="2743200"/>
            <a:ext cx="2895600" cy="3277820"/>
          </a:xfrm>
          <a:prstGeom prst="rect">
            <a:avLst/>
          </a:prstGeom>
          <a:noFill/>
        </p:spPr>
        <p:txBody>
          <a:bodyPr wrap="square" rtlCol="0">
            <a:spAutoFit/>
          </a:bodyPr>
          <a:lstStyle/>
          <a:p>
            <a:r>
              <a:rPr lang="en-US" dirty="0"/>
              <a:t>Results:</a:t>
            </a:r>
          </a:p>
          <a:p>
            <a:pPr marL="285750" indent="-285750">
              <a:lnSpc>
                <a:spcPct val="150000"/>
              </a:lnSpc>
              <a:buFont typeface="Arial" panose="020B0604020202020204" pitchFamily="34" charset="0"/>
              <a:buChar char="•"/>
            </a:pPr>
            <a:r>
              <a:rPr lang="en-US" dirty="0"/>
              <a:t>Data scientist can focus on adding new value, not as much on maintenance</a:t>
            </a:r>
          </a:p>
          <a:p>
            <a:pPr marL="285750" indent="-285750">
              <a:lnSpc>
                <a:spcPct val="150000"/>
              </a:lnSpc>
              <a:buFont typeface="Arial" panose="020B0604020202020204" pitchFamily="34" charset="0"/>
              <a:buChar char="•"/>
            </a:pPr>
            <a:r>
              <a:rPr lang="en-US" dirty="0"/>
              <a:t>Algorithms are built into the production process</a:t>
            </a:r>
          </a:p>
          <a:p>
            <a:pPr marL="285750" indent="-285750">
              <a:lnSpc>
                <a:spcPct val="150000"/>
              </a:lnSpc>
              <a:buFont typeface="Arial" panose="020B0604020202020204" pitchFamily="34" charset="0"/>
              <a:buChar char="•"/>
            </a:pPr>
            <a:r>
              <a:rPr lang="en-US" dirty="0"/>
              <a:t>Data is more secure</a:t>
            </a:r>
          </a:p>
        </p:txBody>
      </p:sp>
    </p:spTree>
    <p:extLst>
      <p:ext uri="{BB962C8B-B14F-4D97-AF65-F5344CB8AC3E}">
        <p14:creationId xmlns:p14="http://schemas.microsoft.com/office/powerpoint/2010/main" val="226553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6"/>
                                        </p:tgtEl>
                                      </p:cBhvr>
                                      <p:by x="75000" y="75000"/>
                                    </p:animScale>
                                  </p:childTnLst>
                                </p:cTn>
                              </p:par>
                              <p:par>
                                <p:cTn id="7" presetID="35" presetClass="path" presetSubtype="0" accel="50000" decel="50000" fill="hold" nodeType="withEffect">
                                  <p:stCondLst>
                                    <p:cond delay="0"/>
                                  </p:stCondLst>
                                  <p:childTnLst>
                                    <p:animMotion origin="layout" path="M 0 0 L -0.25 0 E" pathEditMode="relative" ptsTypes="">
                                      <p:cBhvr>
                                        <p:cTn id="8" dur="2000" fill="hold"/>
                                        <p:tgtEl>
                                          <p:spTgt spid="6"/>
                                        </p:tgtEl>
                                        <p:attrNameLst>
                                          <p:attrName>ppt_x</p:attrName>
                                          <p:attrName>ppt_y</p:attrName>
                                        </p:attrNameLst>
                                      </p:cBhvr>
                                    </p:animMotion>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The problem</a:t>
            </a:r>
          </a:p>
          <a:p>
            <a:r>
              <a:rPr lang="en-US" dirty="0"/>
              <a:t>What is SQL Server 2016 R Services?</a:t>
            </a:r>
          </a:p>
          <a:p>
            <a:r>
              <a:rPr lang="en-US" dirty="0"/>
              <a:t>Data Movement</a:t>
            </a:r>
          </a:p>
          <a:p>
            <a:r>
              <a:rPr lang="en-US" dirty="0"/>
              <a:t>Scale and Performance</a:t>
            </a:r>
          </a:p>
          <a:p>
            <a:r>
              <a:rPr lang="en-US" dirty="0"/>
              <a:t>Operationalization</a:t>
            </a:r>
          </a:p>
          <a:p>
            <a:r>
              <a:rPr lang="en-US" dirty="0"/>
              <a:t>Conclusion</a:t>
            </a:r>
          </a:p>
          <a:p>
            <a:endParaRPr lang="en-US" dirty="0"/>
          </a:p>
        </p:txBody>
      </p:sp>
    </p:spTree>
    <p:extLst>
      <p:ext uri="{BB962C8B-B14F-4D97-AF65-F5344CB8AC3E}">
        <p14:creationId xmlns:p14="http://schemas.microsoft.com/office/powerpoint/2010/main" val="21197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operationalization is not a new concept.</a:t>
            </a:r>
          </a:p>
        </p:txBody>
      </p:sp>
      <p:sp>
        <p:nvSpPr>
          <p:cNvPr id="3" name="Content Placeholder 2"/>
          <p:cNvSpPr>
            <a:spLocks noGrp="1"/>
          </p:cNvSpPr>
          <p:nvPr>
            <p:ph idx="1"/>
          </p:nvPr>
        </p:nvSpPr>
        <p:spPr/>
        <p:txBody>
          <a:bodyPr/>
          <a:lstStyle/>
          <a:p>
            <a:r>
              <a:rPr lang="en-US" dirty="0"/>
              <a:t>Other methods</a:t>
            </a:r>
          </a:p>
          <a:p>
            <a:pPr lvl="1"/>
            <a:r>
              <a:rPr lang="en-US" dirty="0"/>
              <a:t>Ex., </a:t>
            </a:r>
            <a:r>
              <a:rPr lang="en-US" dirty="0" err="1"/>
              <a:t>shinyapps</a:t>
            </a:r>
            <a:r>
              <a:rPr lang="en-US" dirty="0"/>
              <a:t>, </a:t>
            </a:r>
            <a:r>
              <a:rPr lang="en-US" dirty="0" err="1"/>
              <a:t>R.Net</a:t>
            </a:r>
            <a:r>
              <a:rPr lang="en-US" dirty="0"/>
              <a:t> packages, command line batch scripts</a:t>
            </a:r>
          </a:p>
          <a:p>
            <a:pPr lvl="1"/>
            <a:r>
              <a:rPr lang="en-US" dirty="0"/>
              <a:t>Many still hinder system implementation or require re-write of the R script</a:t>
            </a:r>
          </a:p>
          <a:p>
            <a:pPr lvl="1"/>
            <a:endParaRPr lang="en-US" dirty="0"/>
          </a:p>
          <a:p>
            <a:pPr marL="274320" lvl="1" indent="0">
              <a:buNone/>
            </a:pPr>
            <a:endParaRPr lang="en-US" dirty="0"/>
          </a:p>
          <a:p>
            <a:r>
              <a:rPr lang="en-US" dirty="0"/>
              <a:t>So what makes R Services advantageous?</a:t>
            </a:r>
          </a:p>
        </p:txBody>
      </p:sp>
    </p:spTree>
    <p:extLst>
      <p:ext uri="{BB962C8B-B14F-4D97-AF65-F5344CB8AC3E}">
        <p14:creationId xmlns:p14="http://schemas.microsoft.com/office/powerpoint/2010/main" val="144158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Operationalization w/ R Services</a:t>
            </a:r>
          </a:p>
        </p:txBody>
      </p:sp>
      <p:sp>
        <p:nvSpPr>
          <p:cNvPr id="3" name="Content Placeholder 2"/>
          <p:cNvSpPr>
            <a:spLocks noGrp="1"/>
          </p:cNvSpPr>
          <p:nvPr>
            <p:ph idx="1"/>
          </p:nvPr>
        </p:nvSpPr>
        <p:spPr>
          <a:xfrm>
            <a:off x="457200" y="1600200"/>
            <a:ext cx="8686800" cy="561163"/>
          </a:xfrm>
        </p:spPr>
        <p:txBody>
          <a:bodyPr numCol="2"/>
          <a:lstStyle/>
          <a:p>
            <a:r>
              <a:rPr lang="en-US" dirty="0"/>
              <a:t>Example of R.net and C# </a:t>
            </a:r>
          </a:p>
          <a:p>
            <a:r>
              <a:rPr lang="en-US" dirty="0"/>
              <a:t>Example of SQL R Services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61363"/>
            <a:ext cx="3775333" cy="4257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stretch>
            <a:fillRect/>
          </a:stretch>
        </p:blipFill>
        <p:spPr>
          <a:xfrm>
            <a:off x="4191000" y="2161363"/>
            <a:ext cx="4953000" cy="3673800"/>
          </a:xfrm>
          <a:prstGeom prst="rect">
            <a:avLst/>
          </a:prstGeom>
        </p:spPr>
      </p:pic>
    </p:spTree>
    <p:extLst>
      <p:ext uri="{BB962C8B-B14F-4D97-AF65-F5344CB8AC3E}">
        <p14:creationId xmlns:p14="http://schemas.microsoft.com/office/powerpoint/2010/main" val="382407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fade">
                                      <p:cBhvr>
                                        <p:cTn id="10" dur="500"/>
                                        <p:tgtEl>
                                          <p:spTgt spid="10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Operationalization w/ R Services</a:t>
            </a:r>
          </a:p>
        </p:txBody>
      </p:sp>
      <p:sp>
        <p:nvSpPr>
          <p:cNvPr id="3" name="Content Placeholder 2"/>
          <p:cNvSpPr>
            <a:spLocks noGrp="1"/>
          </p:cNvSpPr>
          <p:nvPr>
            <p:ph idx="1"/>
          </p:nvPr>
        </p:nvSpPr>
        <p:spPr/>
        <p:txBody>
          <a:bodyPr/>
          <a:lstStyle/>
          <a:p>
            <a:r>
              <a:rPr lang="en-US" dirty="0"/>
              <a:t>With R Services, the applications are capable of pushing all computations to the DBMS.  </a:t>
            </a:r>
          </a:p>
          <a:p>
            <a:endParaRPr lang="en-US" dirty="0"/>
          </a:p>
        </p:txBody>
      </p:sp>
      <p:pic>
        <p:nvPicPr>
          <p:cNvPr id="5" name="picture"/>
          <p:cNvPicPr/>
          <p:nvPr/>
        </p:nvPicPr>
        <p:blipFill>
          <a:blip r:embed="rId3" cstate="print">
            <a:extLst>
              <a:ext uri="{28A0092B-C50C-407E-A947-70E740481C1C}">
                <a14:useLocalDpi xmlns:a14="http://schemas.microsoft.com/office/drawing/2010/main" val="0"/>
              </a:ext>
            </a:extLst>
          </a:blip>
          <a:stretch>
            <a:fillRect/>
          </a:stretch>
        </p:blipFill>
        <p:spPr>
          <a:xfrm>
            <a:off x="1196439" y="2514600"/>
            <a:ext cx="6751122" cy="3429000"/>
          </a:xfrm>
          <a:prstGeom prst="rect">
            <a:avLst/>
          </a:prstGeom>
        </p:spPr>
      </p:pic>
      <p:sp>
        <p:nvSpPr>
          <p:cNvPr id="6" name="TextBox 5"/>
          <p:cNvSpPr txBox="1"/>
          <p:nvPr/>
        </p:nvSpPr>
        <p:spPr>
          <a:xfrm>
            <a:off x="5813961" y="5956384"/>
            <a:ext cx="2133600" cy="253916"/>
          </a:xfrm>
          <a:prstGeom prst="rect">
            <a:avLst/>
          </a:prstGeom>
          <a:noFill/>
        </p:spPr>
        <p:txBody>
          <a:bodyPr wrap="square" rtlCol="0">
            <a:spAutoFit/>
          </a:bodyPr>
          <a:lstStyle/>
          <a:p>
            <a:pPr algn="r"/>
            <a:r>
              <a:rPr lang="en-US" sz="1050" dirty="0"/>
              <a:t>(Microsoft Cloud Platform, 2016)</a:t>
            </a:r>
          </a:p>
        </p:txBody>
      </p:sp>
    </p:spTree>
    <p:extLst>
      <p:ext uri="{BB962C8B-B14F-4D97-AF65-F5344CB8AC3E}">
        <p14:creationId xmlns:p14="http://schemas.microsoft.com/office/powerpoint/2010/main" val="39450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Operationalization w/ R Services</a:t>
            </a:r>
          </a:p>
        </p:txBody>
      </p:sp>
      <p:sp>
        <p:nvSpPr>
          <p:cNvPr id="3" name="Content Placeholder 2"/>
          <p:cNvSpPr>
            <a:spLocks noGrp="1"/>
          </p:cNvSpPr>
          <p:nvPr>
            <p:ph idx="1"/>
          </p:nvPr>
        </p:nvSpPr>
        <p:spPr/>
        <p:txBody>
          <a:bodyPr/>
          <a:lstStyle/>
          <a:p>
            <a:r>
              <a:rPr lang="en-US" dirty="0"/>
              <a:t>Procedures can include R script, SQL data manipulation statements, and SQL data transformation statements all together</a:t>
            </a:r>
          </a:p>
          <a:p>
            <a:endParaRPr lang="en-US" dirty="0"/>
          </a:p>
          <a:p>
            <a:r>
              <a:rPr lang="en-US" dirty="0"/>
              <a:t>Output may include relational data values, R Model objects, plot graphics… generally any type of data that can be stored in an R variable.</a:t>
            </a:r>
          </a:p>
          <a:p>
            <a:endParaRPr lang="en-US" dirty="0"/>
          </a:p>
          <a:p>
            <a:r>
              <a:rPr lang="en-US" dirty="0"/>
              <a:t>To test this, our team performed a discriminant analysis on cancer data…</a:t>
            </a:r>
          </a:p>
        </p:txBody>
      </p:sp>
    </p:spTree>
    <p:extLst>
      <p:ext uri="{BB962C8B-B14F-4D97-AF65-F5344CB8AC3E}">
        <p14:creationId xmlns:p14="http://schemas.microsoft.com/office/powerpoint/2010/main" val="388970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Operationalization w/ R Services</a:t>
            </a:r>
            <a:br>
              <a:rPr lang="en-US" dirty="0"/>
            </a:br>
            <a:r>
              <a:rPr lang="en-US" dirty="0"/>
              <a:t>Example</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a:t>Performed Quadratic Discriminant Analysis on a dataset of &gt; 500 tumors, classifying them as benign or malignant.  R script included generating box plots of thirty variables.</a:t>
            </a:r>
          </a:p>
          <a:p>
            <a:pPr marL="457200" indent="-457200">
              <a:buFont typeface="+mj-lt"/>
              <a:buAutoNum type="arabicPeriod"/>
            </a:pPr>
            <a:endParaRPr lang="en-US" sz="2000" dirty="0"/>
          </a:p>
          <a:p>
            <a:pPr marL="457200" indent="-457200">
              <a:buFont typeface="+mj-lt"/>
              <a:buAutoNum type="arabicPeriod"/>
            </a:pPr>
            <a:r>
              <a:rPr lang="en-US" sz="2000" dirty="0"/>
              <a:t>Created a procedure to facilitate the execution of the R script.</a:t>
            </a:r>
          </a:p>
          <a:p>
            <a:pPr marL="457200" indent="-457200">
              <a:buFont typeface="+mj-lt"/>
              <a:buAutoNum type="arabicPeriod"/>
            </a:pPr>
            <a:endParaRPr lang="en-US" sz="2000" dirty="0"/>
          </a:p>
          <a:p>
            <a:pPr marL="457200" indent="-457200">
              <a:buFont typeface="+mj-lt"/>
              <a:buAutoNum type="arabicPeriod"/>
            </a:pPr>
            <a:r>
              <a:rPr lang="en-US" sz="2000" dirty="0"/>
              <a:t>R Services created a serialized value for the model and box plots, which was saved into the DBMS environment.</a:t>
            </a:r>
          </a:p>
          <a:p>
            <a:pPr marL="457200" indent="-457200">
              <a:buFont typeface="+mj-lt"/>
              <a:buAutoNum type="arabicPeriod"/>
            </a:pPr>
            <a:endParaRPr lang="en-US" sz="2000" dirty="0"/>
          </a:p>
          <a:p>
            <a:pPr marL="457200" indent="-457200">
              <a:buFont typeface="+mj-lt"/>
              <a:buAutoNum type="arabicPeriod"/>
            </a:pPr>
            <a:r>
              <a:rPr lang="en-US" sz="2000" dirty="0"/>
              <a:t>Created a procedure to facilitate retrieval of the R discriminant analysis from DBMS table.  When called by a user, a report with submitted values and plots is generated.</a:t>
            </a:r>
          </a:p>
        </p:txBody>
      </p:sp>
    </p:spTree>
    <p:extLst>
      <p:ext uri="{BB962C8B-B14F-4D97-AF65-F5344CB8AC3E}">
        <p14:creationId xmlns:p14="http://schemas.microsoft.com/office/powerpoint/2010/main" val="181816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Operationalization w/ R Services</a:t>
            </a:r>
            <a:br>
              <a:rPr lang="en-US" dirty="0"/>
            </a:br>
            <a:r>
              <a:rPr lang="en-US" dirty="0"/>
              <a:t> - </a:t>
            </a:r>
            <a:r>
              <a:rPr lang="en-US" dirty="0" err="1"/>
              <a:t>RServicesDemo</a:t>
            </a:r>
            <a:r>
              <a:rPr lang="en-US" dirty="0"/>
              <a:t> DB Schema</a:t>
            </a:r>
          </a:p>
        </p:txBody>
      </p:sp>
      <p:pic>
        <p:nvPicPr>
          <p:cNvPr id="4" name="picture"/>
          <p:cNvPicPr/>
          <p:nvPr/>
        </p:nvPicPr>
        <p:blipFill>
          <a:blip r:embed="rId2" cstate="print">
            <a:extLst>
              <a:ext uri="{28A0092B-C50C-407E-A947-70E740481C1C}">
                <a14:useLocalDpi xmlns:a14="http://schemas.microsoft.com/office/drawing/2010/main" val="0"/>
              </a:ext>
            </a:extLst>
          </a:blip>
          <a:stretch>
            <a:fillRect/>
          </a:stretch>
        </p:blipFill>
        <p:spPr>
          <a:xfrm>
            <a:off x="1623695" y="1676400"/>
            <a:ext cx="5896610" cy="5386708"/>
          </a:xfrm>
          <a:prstGeom prst="rect">
            <a:avLst/>
          </a:prstGeom>
        </p:spPr>
      </p:pic>
    </p:spTree>
    <p:extLst>
      <p:ext uri="{BB962C8B-B14F-4D97-AF65-F5344CB8AC3E}">
        <p14:creationId xmlns:p14="http://schemas.microsoft.com/office/powerpoint/2010/main" val="265220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Operationalization w/ R Services</a:t>
            </a:r>
            <a:br>
              <a:rPr lang="en-US" dirty="0"/>
            </a:br>
            <a:r>
              <a:rPr lang="en-US" dirty="0"/>
              <a:t> - Build &amp; Save the Model</a:t>
            </a:r>
            <a:endParaRPr lang="en-US" dirty="0"/>
          </a:p>
        </p:txBody>
      </p:sp>
      <p:grpSp>
        <p:nvGrpSpPr>
          <p:cNvPr id="43" name="Group 42"/>
          <p:cNvGrpSpPr/>
          <p:nvPr/>
        </p:nvGrpSpPr>
        <p:grpSpPr>
          <a:xfrm>
            <a:off x="593731" y="1600200"/>
            <a:ext cx="8386309" cy="29956850"/>
            <a:chOff x="593731" y="1600200"/>
            <a:chExt cx="8386309" cy="29956850"/>
          </a:xfrm>
        </p:grpSpPr>
        <p:grpSp>
          <p:nvGrpSpPr>
            <p:cNvPr id="17" name="Group 16"/>
            <p:cNvGrpSpPr/>
            <p:nvPr/>
          </p:nvGrpSpPr>
          <p:grpSpPr>
            <a:xfrm>
              <a:off x="593731" y="1600200"/>
              <a:ext cx="8245469" cy="29956850"/>
              <a:chOff x="593731" y="1600200"/>
              <a:chExt cx="8245469" cy="29956850"/>
            </a:xfrm>
          </p:grpSpPr>
          <p:grpSp>
            <p:nvGrpSpPr>
              <p:cNvPr id="11" name="Group 10"/>
              <p:cNvGrpSpPr/>
              <p:nvPr/>
            </p:nvGrpSpPr>
            <p:grpSpPr>
              <a:xfrm>
                <a:off x="593731" y="1600200"/>
                <a:ext cx="8245469" cy="29956850"/>
                <a:chOff x="593731" y="1600200"/>
                <a:chExt cx="8245469" cy="29956850"/>
              </a:xfrm>
            </p:grpSpPr>
            <p:pic>
              <p:nvPicPr>
                <p:cNvPr id="9" name="Picture 8"/>
                <p:cNvPicPr>
                  <a:picLocks noChangeAspect="1"/>
                </p:cNvPicPr>
                <p:nvPr/>
              </p:nvPicPr>
              <p:blipFill>
                <a:blip r:embed="rId2"/>
                <a:stretch>
                  <a:fillRect/>
                </a:stretch>
              </p:blipFill>
              <p:spPr>
                <a:xfrm>
                  <a:off x="593731" y="1600200"/>
                  <a:ext cx="7572369" cy="29956850"/>
                </a:xfrm>
                <a:prstGeom prst="rect">
                  <a:avLst/>
                </a:prstGeom>
              </p:spPr>
            </p:pic>
            <p:grpSp>
              <p:nvGrpSpPr>
                <p:cNvPr id="8" name="Group 7"/>
                <p:cNvGrpSpPr/>
                <p:nvPr/>
              </p:nvGrpSpPr>
              <p:grpSpPr>
                <a:xfrm>
                  <a:off x="3429000" y="3733800"/>
                  <a:ext cx="5410200" cy="838201"/>
                  <a:chOff x="1765300" y="4114800"/>
                  <a:chExt cx="7073900" cy="1095957"/>
                </a:xfrm>
              </p:grpSpPr>
              <p:grpSp>
                <p:nvGrpSpPr>
                  <p:cNvPr id="7" name="Group 6"/>
                  <p:cNvGrpSpPr/>
                  <p:nvPr/>
                </p:nvGrpSpPr>
                <p:grpSpPr>
                  <a:xfrm>
                    <a:off x="1765300" y="4114800"/>
                    <a:ext cx="7073900" cy="1095957"/>
                    <a:chOff x="1765300" y="4114800"/>
                    <a:chExt cx="7073900" cy="1095957"/>
                  </a:xfrm>
                </p:grpSpPr>
                <p:sp>
                  <p:nvSpPr>
                    <p:cNvPr id="5" name="Rectangle: Rounded Corners 4"/>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Input Data SQL Query Statement</a:t>
                      </a:r>
                    </a:p>
                  </p:txBody>
                </p:sp>
                <p:sp>
                  <p:nvSpPr>
                    <p:cNvPr id="6" name="Oval 5"/>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 name="Oval 3"/>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1</a:t>
                    </a:r>
                  </a:p>
                </p:txBody>
              </p:sp>
            </p:grpSp>
          </p:grpSp>
          <p:grpSp>
            <p:nvGrpSpPr>
              <p:cNvPr id="12" name="Group 11"/>
              <p:cNvGrpSpPr/>
              <p:nvPr/>
            </p:nvGrpSpPr>
            <p:grpSpPr>
              <a:xfrm>
                <a:off x="3429000" y="5943600"/>
                <a:ext cx="5410200" cy="838201"/>
                <a:chOff x="1765300" y="4114800"/>
                <a:chExt cx="7073900" cy="1095957"/>
              </a:xfrm>
            </p:grpSpPr>
            <p:grpSp>
              <p:nvGrpSpPr>
                <p:cNvPr id="13" name="Group 12"/>
                <p:cNvGrpSpPr/>
                <p:nvPr/>
              </p:nvGrpSpPr>
              <p:grpSpPr>
                <a:xfrm>
                  <a:off x="1765300" y="4114800"/>
                  <a:ext cx="7073900" cy="1095957"/>
                  <a:chOff x="1765300" y="4114800"/>
                  <a:chExt cx="7073900" cy="1095957"/>
                </a:xfrm>
              </p:grpSpPr>
              <p:sp>
                <p:nvSpPr>
                  <p:cNvPr id="15" name="Rectangle: Rounded Corners 14"/>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R Script code text for to build the Discriminant Analysis Model</a:t>
                    </a:r>
                  </a:p>
                </p:txBody>
              </p:sp>
              <p:sp>
                <p:nvSpPr>
                  <p:cNvPr id="16" name="Oval 15"/>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4" name="Oval 13"/>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2</a:t>
                  </a:r>
                </a:p>
              </p:txBody>
            </p:sp>
          </p:grpSp>
        </p:grpSp>
        <p:grpSp>
          <p:nvGrpSpPr>
            <p:cNvPr id="18" name="Group 17"/>
            <p:cNvGrpSpPr/>
            <p:nvPr/>
          </p:nvGrpSpPr>
          <p:grpSpPr>
            <a:xfrm>
              <a:off x="3569840" y="17900092"/>
              <a:ext cx="5410200" cy="838201"/>
              <a:chOff x="1765300" y="4114800"/>
              <a:chExt cx="7073900" cy="1095957"/>
            </a:xfrm>
          </p:grpSpPr>
          <p:grpSp>
            <p:nvGrpSpPr>
              <p:cNvPr id="19" name="Group 18"/>
              <p:cNvGrpSpPr/>
              <p:nvPr/>
            </p:nvGrpSpPr>
            <p:grpSpPr>
              <a:xfrm>
                <a:off x="1765300" y="4114800"/>
                <a:ext cx="7073900" cy="1095957"/>
                <a:chOff x="1765300" y="4114800"/>
                <a:chExt cx="7073900" cy="1095957"/>
              </a:xfrm>
            </p:grpSpPr>
            <p:sp>
              <p:nvSpPr>
                <p:cNvPr id="21" name="Rectangle: Rounded Corners 20"/>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DAModel</a:t>
                  </a:r>
                  <a:r>
                    <a:rPr lang="en-US" sz="2000" dirty="0">
                      <a:solidFill>
                        <a:sysClr val="windowText" lastClr="000000"/>
                      </a:solidFill>
                    </a:rPr>
                    <a:t> R variable contains Serialized Model Fit</a:t>
                  </a:r>
                </a:p>
              </p:txBody>
            </p:sp>
            <p:sp>
              <p:nvSpPr>
                <p:cNvPr id="22" name="Oval 2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0" name="Oval 1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2a</a:t>
                </a:r>
              </a:p>
            </p:txBody>
          </p:sp>
        </p:grpSp>
        <p:grpSp>
          <p:nvGrpSpPr>
            <p:cNvPr id="23" name="Group 22"/>
            <p:cNvGrpSpPr/>
            <p:nvPr/>
          </p:nvGrpSpPr>
          <p:grpSpPr>
            <a:xfrm>
              <a:off x="3569840" y="20421600"/>
              <a:ext cx="5410200" cy="1371599"/>
              <a:chOff x="1765300" y="4114800"/>
              <a:chExt cx="7073900" cy="1793381"/>
            </a:xfrm>
          </p:grpSpPr>
          <p:grpSp>
            <p:nvGrpSpPr>
              <p:cNvPr id="24" name="Group 23"/>
              <p:cNvGrpSpPr/>
              <p:nvPr/>
            </p:nvGrpSpPr>
            <p:grpSpPr>
              <a:xfrm>
                <a:off x="1765300" y="4114800"/>
                <a:ext cx="7073900" cy="1793381"/>
                <a:chOff x="1765300" y="4114800"/>
                <a:chExt cx="7073900" cy="1793381"/>
              </a:xfrm>
            </p:grpSpPr>
            <p:sp>
              <p:nvSpPr>
                <p:cNvPr id="26" name="Rectangle: Rounded Corners 25"/>
                <p:cNvSpPr/>
                <p:nvPr/>
              </p:nvSpPr>
              <p:spPr>
                <a:xfrm>
                  <a:off x="2133600" y="4419599"/>
                  <a:ext cx="6705600" cy="1488582"/>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sp_execute_external_script</a:t>
                  </a:r>
                  <a:r>
                    <a:rPr lang="en-US" sz="2000" dirty="0">
                      <a:solidFill>
                        <a:sysClr val="windowText" lastClr="000000"/>
                      </a:solidFill>
                    </a:rPr>
                    <a:t> called. </a:t>
                  </a:r>
                  <a:br>
                    <a:rPr lang="en-US" sz="2000" dirty="0">
                      <a:solidFill>
                        <a:sysClr val="windowText" lastClr="000000"/>
                      </a:solidFill>
                    </a:rPr>
                  </a:br>
                  <a:r>
                    <a:rPr lang="en-US" sz="2000" u="sng" dirty="0">
                      <a:solidFill>
                        <a:sysClr val="windowText" lastClr="000000"/>
                      </a:solidFill>
                    </a:rPr>
                    <a:t>Inputs</a:t>
                  </a:r>
                  <a:r>
                    <a:rPr lang="en-US" sz="2000" dirty="0">
                      <a:solidFill>
                        <a:sysClr val="windowText" lastClr="000000"/>
                      </a:solidFill>
                    </a:rPr>
                    <a:t>: @script, @Input_Data_1_SQL</a:t>
                  </a:r>
                  <a:br>
                    <a:rPr lang="en-US" sz="2000" dirty="0">
                      <a:solidFill>
                        <a:sysClr val="windowText" lastClr="000000"/>
                      </a:solidFill>
                    </a:rPr>
                  </a:br>
                  <a:r>
                    <a:rPr lang="en-US" sz="2000" u="sng" dirty="0">
                      <a:solidFill>
                        <a:sysClr val="windowText" lastClr="000000"/>
                      </a:solidFill>
                    </a:rPr>
                    <a:t>Outputs</a:t>
                  </a:r>
                  <a:r>
                    <a:rPr lang="en-US" sz="2000" dirty="0">
                      <a:solidFill>
                        <a:sysClr val="windowText" lastClr="000000"/>
                      </a:solidFill>
                    </a:rPr>
                    <a:t>: @</a:t>
                  </a:r>
                  <a:r>
                    <a:rPr lang="en-US" sz="2000" dirty="0" err="1">
                      <a:solidFill>
                        <a:sysClr val="windowText" lastClr="000000"/>
                      </a:solidFill>
                    </a:rPr>
                    <a:t>DAModel</a:t>
                  </a:r>
                  <a:r>
                    <a:rPr lang="en-US" sz="2000" dirty="0">
                      <a:solidFill>
                        <a:sysClr val="windowText" lastClr="000000"/>
                      </a:solidFill>
                    </a:rPr>
                    <a:t>, @</a:t>
                  </a:r>
                  <a:r>
                    <a:rPr lang="en-US" sz="2000" dirty="0" err="1">
                      <a:solidFill>
                        <a:sysClr val="windowText" lastClr="000000"/>
                      </a:solidFill>
                    </a:rPr>
                    <a:t>RModelName</a:t>
                  </a:r>
                  <a:r>
                    <a:rPr lang="en-US" sz="2000" dirty="0">
                      <a:solidFill>
                        <a:sysClr val="windowText" lastClr="000000"/>
                      </a:solidFill>
                    </a:rPr>
                    <a:t>, @</a:t>
                  </a:r>
                  <a:r>
                    <a:rPr lang="en-US" sz="2000" dirty="0" err="1">
                      <a:solidFill>
                        <a:sysClr val="windowText" lastClr="000000"/>
                      </a:solidFill>
                    </a:rPr>
                    <a:t>RModelDesc</a:t>
                  </a:r>
                  <a:endParaRPr lang="en-US" sz="2000" dirty="0">
                    <a:solidFill>
                      <a:sysClr val="windowText" lastClr="000000"/>
                    </a:solidFill>
                  </a:endParaRPr>
                </a:p>
              </p:txBody>
            </p:sp>
            <p:sp>
              <p:nvSpPr>
                <p:cNvPr id="27" name="Oval 26"/>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5" name="Oval 24"/>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3</a:t>
                </a:r>
              </a:p>
            </p:txBody>
          </p:sp>
        </p:grpSp>
        <p:grpSp>
          <p:nvGrpSpPr>
            <p:cNvPr id="28" name="Group 27"/>
            <p:cNvGrpSpPr/>
            <p:nvPr/>
          </p:nvGrpSpPr>
          <p:grpSpPr>
            <a:xfrm>
              <a:off x="3569840" y="23698197"/>
              <a:ext cx="5410200" cy="838203"/>
              <a:chOff x="1765300" y="4114800"/>
              <a:chExt cx="7073900" cy="1095960"/>
            </a:xfrm>
          </p:grpSpPr>
          <p:grpSp>
            <p:nvGrpSpPr>
              <p:cNvPr id="29" name="Group 28"/>
              <p:cNvGrpSpPr/>
              <p:nvPr/>
            </p:nvGrpSpPr>
            <p:grpSpPr>
              <a:xfrm>
                <a:off x="1765300" y="4114800"/>
                <a:ext cx="7073900" cy="1095960"/>
                <a:chOff x="1765300" y="4114800"/>
                <a:chExt cx="7073900" cy="1095960"/>
              </a:xfrm>
            </p:grpSpPr>
            <p:sp>
              <p:nvSpPr>
                <p:cNvPr id="31" name="Rectangle: Rounded Corners 30"/>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Update </a:t>
                  </a:r>
                  <a:r>
                    <a:rPr lang="en-US" sz="2000" dirty="0" err="1">
                      <a:solidFill>
                        <a:sysClr val="windowText" lastClr="000000"/>
                      </a:solidFill>
                    </a:rPr>
                    <a:t>RModel</a:t>
                  </a:r>
                  <a:r>
                    <a:rPr lang="en-US" sz="2000" dirty="0">
                      <a:solidFill>
                        <a:sysClr val="windowText" lastClr="000000"/>
                      </a:solidFill>
                    </a:rPr>
                    <a:t> Table with </a:t>
                  </a:r>
                  <a:r>
                    <a:rPr lang="en-US" sz="2000" dirty="0" err="1">
                      <a:solidFill>
                        <a:sysClr val="windowText" lastClr="000000"/>
                      </a:solidFill>
                    </a:rPr>
                    <a:t>Ccanges</a:t>
                  </a:r>
                  <a:endParaRPr lang="en-US" sz="2000" dirty="0">
                    <a:solidFill>
                      <a:sysClr val="windowText" lastClr="000000"/>
                    </a:solidFill>
                  </a:endParaRPr>
                </a:p>
              </p:txBody>
            </p:sp>
            <p:sp>
              <p:nvSpPr>
                <p:cNvPr id="32" name="Oval 3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0" name="Oval 2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3" name="Group 32"/>
            <p:cNvGrpSpPr/>
            <p:nvPr/>
          </p:nvGrpSpPr>
          <p:grpSpPr>
            <a:xfrm>
              <a:off x="3569840" y="27478598"/>
              <a:ext cx="5410200" cy="838203"/>
              <a:chOff x="1765300" y="4114800"/>
              <a:chExt cx="7073900" cy="1095960"/>
            </a:xfrm>
          </p:grpSpPr>
          <p:grpSp>
            <p:nvGrpSpPr>
              <p:cNvPr id="34" name="Group 33"/>
              <p:cNvGrpSpPr/>
              <p:nvPr/>
            </p:nvGrpSpPr>
            <p:grpSpPr>
              <a:xfrm>
                <a:off x="1765300" y="4114800"/>
                <a:ext cx="7073900" cy="1095960"/>
                <a:chOff x="1765300" y="4114800"/>
                <a:chExt cx="7073900" cy="1095960"/>
              </a:xfrm>
            </p:grpSpPr>
            <p:sp>
              <p:nvSpPr>
                <p:cNvPr id="36" name="Rectangle: Rounded Corners 35"/>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Insert </a:t>
                  </a:r>
                  <a:r>
                    <a:rPr lang="en-US" sz="2000" dirty="0" err="1">
                      <a:solidFill>
                        <a:sysClr val="windowText" lastClr="000000"/>
                      </a:solidFill>
                    </a:rPr>
                    <a:t>Rmodel</a:t>
                  </a:r>
                  <a:r>
                    <a:rPr lang="en-US" sz="2000" dirty="0">
                      <a:solidFill>
                        <a:sysClr val="windowText" lastClr="000000"/>
                      </a:solidFill>
                    </a:rPr>
                    <a:t> Table if does not exist</a:t>
                  </a:r>
                </a:p>
              </p:txBody>
            </p:sp>
            <p:sp>
              <p:nvSpPr>
                <p:cNvPr id="37" name="Oval 36"/>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5" name="Oval 34"/>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8" name="Group 37"/>
            <p:cNvGrpSpPr/>
            <p:nvPr/>
          </p:nvGrpSpPr>
          <p:grpSpPr>
            <a:xfrm>
              <a:off x="3569840" y="29489397"/>
              <a:ext cx="5410200" cy="838203"/>
              <a:chOff x="1765300" y="4114800"/>
              <a:chExt cx="7073900" cy="1095960"/>
            </a:xfrm>
          </p:grpSpPr>
          <p:grpSp>
            <p:nvGrpSpPr>
              <p:cNvPr id="39" name="Group 38"/>
              <p:cNvGrpSpPr/>
              <p:nvPr/>
            </p:nvGrpSpPr>
            <p:grpSpPr>
              <a:xfrm>
                <a:off x="1765300" y="4114800"/>
                <a:ext cx="7073900" cy="1095960"/>
                <a:chOff x="1765300" y="4114800"/>
                <a:chExt cx="7073900" cy="1095960"/>
              </a:xfrm>
            </p:grpSpPr>
            <p:sp>
              <p:nvSpPr>
                <p:cNvPr id="41" name="Rectangle: Rounded Corners 40"/>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ReBuild</a:t>
                  </a:r>
                  <a:r>
                    <a:rPr lang="en-US" sz="2000" dirty="0">
                      <a:solidFill>
                        <a:sysClr val="windowText" lastClr="000000"/>
                      </a:solidFill>
                    </a:rPr>
                    <a:t> Boxplots to keep in sync with active model</a:t>
                  </a:r>
                </a:p>
              </p:txBody>
            </p:sp>
            <p:sp>
              <p:nvSpPr>
                <p:cNvPr id="42" name="Oval 4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0" name="Oval 3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5</a:t>
                </a:r>
              </a:p>
            </p:txBody>
          </p:sp>
        </p:grpSp>
      </p:grpSp>
    </p:spTree>
    <p:extLst>
      <p:ext uri="{BB962C8B-B14F-4D97-AF65-F5344CB8AC3E}">
        <p14:creationId xmlns:p14="http://schemas.microsoft.com/office/powerpoint/2010/main" val="29105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2.5E-6 -1.11111E-6 L 2.5E-6 -0.79514 " pathEditMode="relative" rAng="0" ptsTypes="AA">
                                      <p:cBhvr>
                                        <p:cTn id="9" dur="4000" fill="hold"/>
                                        <p:tgtEl>
                                          <p:spTgt spid="43"/>
                                        </p:tgtEl>
                                        <p:attrNameLst>
                                          <p:attrName>ppt_x</p:attrName>
                                          <p:attrName>ppt_y</p:attrName>
                                        </p:attrNameLst>
                                      </p:cBhvr>
                                      <p:rCtr x="0" y="-397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593731" y="-3962400"/>
            <a:ext cx="8386309" cy="29956850"/>
            <a:chOff x="593731" y="1600200"/>
            <a:chExt cx="8386309" cy="29956850"/>
          </a:xfrm>
        </p:grpSpPr>
        <p:grpSp>
          <p:nvGrpSpPr>
            <p:cNvPr id="17" name="Group 16"/>
            <p:cNvGrpSpPr/>
            <p:nvPr/>
          </p:nvGrpSpPr>
          <p:grpSpPr>
            <a:xfrm>
              <a:off x="593731" y="1600200"/>
              <a:ext cx="8245469" cy="29956850"/>
              <a:chOff x="593731" y="1600200"/>
              <a:chExt cx="8245469" cy="29956850"/>
            </a:xfrm>
          </p:grpSpPr>
          <p:grpSp>
            <p:nvGrpSpPr>
              <p:cNvPr id="11" name="Group 10"/>
              <p:cNvGrpSpPr/>
              <p:nvPr/>
            </p:nvGrpSpPr>
            <p:grpSpPr>
              <a:xfrm>
                <a:off x="593731" y="1600200"/>
                <a:ext cx="8245469" cy="29956850"/>
                <a:chOff x="593731" y="1600200"/>
                <a:chExt cx="8245469" cy="29956850"/>
              </a:xfrm>
            </p:grpSpPr>
            <p:pic>
              <p:nvPicPr>
                <p:cNvPr id="9" name="Picture 8"/>
                <p:cNvPicPr>
                  <a:picLocks noChangeAspect="1"/>
                </p:cNvPicPr>
                <p:nvPr/>
              </p:nvPicPr>
              <p:blipFill>
                <a:blip r:embed="rId2"/>
                <a:stretch>
                  <a:fillRect/>
                </a:stretch>
              </p:blipFill>
              <p:spPr>
                <a:xfrm>
                  <a:off x="593731" y="1600200"/>
                  <a:ext cx="7572369" cy="29956850"/>
                </a:xfrm>
                <a:prstGeom prst="rect">
                  <a:avLst/>
                </a:prstGeom>
              </p:spPr>
            </p:pic>
            <p:grpSp>
              <p:nvGrpSpPr>
                <p:cNvPr id="8" name="Group 7"/>
                <p:cNvGrpSpPr/>
                <p:nvPr/>
              </p:nvGrpSpPr>
              <p:grpSpPr>
                <a:xfrm>
                  <a:off x="3429000" y="3733800"/>
                  <a:ext cx="5410200" cy="838201"/>
                  <a:chOff x="1765300" y="4114800"/>
                  <a:chExt cx="7073900" cy="1095957"/>
                </a:xfrm>
              </p:grpSpPr>
              <p:grpSp>
                <p:nvGrpSpPr>
                  <p:cNvPr id="7" name="Group 6"/>
                  <p:cNvGrpSpPr/>
                  <p:nvPr/>
                </p:nvGrpSpPr>
                <p:grpSpPr>
                  <a:xfrm>
                    <a:off x="1765300" y="4114800"/>
                    <a:ext cx="7073900" cy="1095957"/>
                    <a:chOff x="1765300" y="4114800"/>
                    <a:chExt cx="7073900" cy="1095957"/>
                  </a:xfrm>
                </p:grpSpPr>
                <p:sp>
                  <p:nvSpPr>
                    <p:cNvPr id="5" name="Rectangle: Rounded Corners 4"/>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Input Data SQL Query Statement</a:t>
                      </a:r>
                    </a:p>
                  </p:txBody>
                </p:sp>
                <p:sp>
                  <p:nvSpPr>
                    <p:cNvPr id="6" name="Oval 5"/>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 name="Oval 3"/>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1</a:t>
                    </a:r>
                  </a:p>
                </p:txBody>
              </p:sp>
            </p:grpSp>
          </p:grpSp>
          <p:grpSp>
            <p:nvGrpSpPr>
              <p:cNvPr id="12" name="Group 11"/>
              <p:cNvGrpSpPr/>
              <p:nvPr/>
            </p:nvGrpSpPr>
            <p:grpSpPr>
              <a:xfrm>
                <a:off x="3429000" y="5943600"/>
                <a:ext cx="5410200" cy="838201"/>
                <a:chOff x="1765300" y="4114800"/>
                <a:chExt cx="7073900" cy="1095957"/>
              </a:xfrm>
            </p:grpSpPr>
            <p:grpSp>
              <p:nvGrpSpPr>
                <p:cNvPr id="13" name="Group 12"/>
                <p:cNvGrpSpPr/>
                <p:nvPr/>
              </p:nvGrpSpPr>
              <p:grpSpPr>
                <a:xfrm>
                  <a:off x="1765300" y="4114800"/>
                  <a:ext cx="7073900" cy="1095957"/>
                  <a:chOff x="1765300" y="4114800"/>
                  <a:chExt cx="7073900" cy="1095957"/>
                </a:xfrm>
              </p:grpSpPr>
              <p:sp>
                <p:nvSpPr>
                  <p:cNvPr id="15" name="Rectangle: Rounded Corners 14"/>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R Script code text for to build the Discriminant Analysis Model</a:t>
                    </a:r>
                  </a:p>
                </p:txBody>
              </p:sp>
              <p:sp>
                <p:nvSpPr>
                  <p:cNvPr id="16" name="Oval 15"/>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4" name="Oval 13"/>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2</a:t>
                  </a:r>
                </a:p>
              </p:txBody>
            </p:sp>
          </p:grpSp>
        </p:grpSp>
        <p:grpSp>
          <p:nvGrpSpPr>
            <p:cNvPr id="18" name="Group 17"/>
            <p:cNvGrpSpPr/>
            <p:nvPr/>
          </p:nvGrpSpPr>
          <p:grpSpPr>
            <a:xfrm>
              <a:off x="3569840" y="17900092"/>
              <a:ext cx="5410200" cy="838201"/>
              <a:chOff x="1765300" y="4114800"/>
              <a:chExt cx="7073900" cy="1095957"/>
            </a:xfrm>
          </p:grpSpPr>
          <p:grpSp>
            <p:nvGrpSpPr>
              <p:cNvPr id="19" name="Group 18"/>
              <p:cNvGrpSpPr/>
              <p:nvPr/>
            </p:nvGrpSpPr>
            <p:grpSpPr>
              <a:xfrm>
                <a:off x="1765300" y="4114800"/>
                <a:ext cx="7073900" cy="1095957"/>
                <a:chOff x="1765300" y="4114800"/>
                <a:chExt cx="7073900" cy="1095957"/>
              </a:xfrm>
            </p:grpSpPr>
            <p:sp>
              <p:nvSpPr>
                <p:cNvPr id="21" name="Rectangle: Rounded Corners 20"/>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DAModel</a:t>
                  </a:r>
                  <a:r>
                    <a:rPr lang="en-US" sz="2000" dirty="0">
                      <a:solidFill>
                        <a:sysClr val="windowText" lastClr="000000"/>
                      </a:solidFill>
                    </a:rPr>
                    <a:t> R variable contains Serialized Model Fit</a:t>
                  </a:r>
                </a:p>
              </p:txBody>
            </p:sp>
            <p:sp>
              <p:nvSpPr>
                <p:cNvPr id="22" name="Oval 2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0" name="Oval 1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2a</a:t>
                </a:r>
              </a:p>
            </p:txBody>
          </p:sp>
        </p:grpSp>
        <p:grpSp>
          <p:nvGrpSpPr>
            <p:cNvPr id="23" name="Group 22"/>
            <p:cNvGrpSpPr/>
            <p:nvPr/>
          </p:nvGrpSpPr>
          <p:grpSpPr>
            <a:xfrm>
              <a:off x="3569840" y="20421600"/>
              <a:ext cx="5410200" cy="1371599"/>
              <a:chOff x="1765300" y="4114800"/>
              <a:chExt cx="7073900" cy="1793381"/>
            </a:xfrm>
          </p:grpSpPr>
          <p:grpSp>
            <p:nvGrpSpPr>
              <p:cNvPr id="24" name="Group 23"/>
              <p:cNvGrpSpPr/>
              <p:nvPr/>
            </p:nvGrpSpPr>
            <p:grpSpPr>
              <a:xfrm>
                <a:off x="1765300" y="4114800"/>
                <a:ext cx="7073900" cy="1793381"/>
                <a:chOff x="1765300" y="4114800"/>
                <a:chExt cx="7073900" cy="1793381"/>
              </a:xfrm>
            </p:grpSpPr>
            <p:sp>
              <p:nvSpPr>
                <p:cNvPr id="26" name="Rectangle: Rounded Corners 25"/>
                <p:cNvSpPr/>
                <p:nvPr/>
              </p:nvSpPr>
              <p:spPr>
                <a:xfrm>
                  <a:off x="2133600" y="4419599"/>
                  <a:ext cx="6705600" cy="1488582"/>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sp_execute_external_script</a:t>
                  </a:r>
                  <a:r>
                    <a:rPr lang="en-US" sz="2000" dirty="0">
                      <a:solidFill>
                        <a:sysClr val="windowText" lastClr="000000"/>
                      </a:solidFill>
                    </a:rPr>
                    <a:t> called. </a:t>
                  </a:r>
                  <a:br>
                    <a:rPr lang="en-US" sz="2000" dirty="0">
                      <a:solidFill>
                        <a:sysClr val="windowText" lastClr="000000"/>
                      </a:solidFill>
                    </a:rPr>
                  </a:br>
                  <a:r>
                    <a:rPr lang="en-US" sz="2000" u="sng" dirty="0">
                      <a:solidFill>
                        <a:sysClr val="windowText" lastClr="000000"/>
                      </a:solidFill>
                    </a:rPr>
                    <a:t>Inputs</a:t>
                  </a:r>
                  <a:r>
                    <a:rPr lang="en-US" sz="2000" dirty="0">
                      <a:solidFill>
                        <a:sysClr val="windowText" lastClr="000000"/>
                      </a:solidFill>
                    </a:rPr>
                    <a:t>: @script, @Input_Data_1_SQL</a:t>
                  </a:r>
                  <a:br>
                    <a:rPr lang="en-US" sz="2000" dirty="0">
                      <a:solidFill>
                        <a:sysClr val="windowText" lastClr="000000"/>
                      </a:solidFill>
                    </a:rPr>
                  </a:br>
                  <a:r>
                    <a:rPr lang="en-US" sz="2000" u="sng" dirty="0">
                      <a:solidFill>
                        <a:sysClr val="windowText" lastClr="000000"/>
                      </a:solidFill>
                    </a:rPr>
                    <a:t>Outputs</a:t>
                  </a:r>
                  <a:r>
                    <a:rPr lang="en-US" sz="2000" dirty="0">
                      <a:solidFill>
                        <a:sysClr val="windowText" lastClr="000000"/>
                      </a:solidFill>
                    </a:rPr>
                    <a:t>: @</a:t>
                  </a:r>
                  <a:r>
                    <a:rPr lang="en-US" sz="2000" dirty="0" err="1">
                      <a:solidFill>
                        <a:sysClr val="windowText" lastClr="000000"/>
                      </a:solidFill>
                    </a:rPr>
                    <a:t>DAModel</a:t>
                  </a:r>
                  <a:r>
                    <a:rPr lang="en-US" sz="2000" dirty="0">
                      <a:solidFill>
                        <a:sysClr val="windowText" lastClr="000000"/>
                      </a:solidFill>
                    </a:rPr>
                    <a:t>, @</a:t>
                  </a:r>
                  <a:r>
                    <a:rPr lang="en-US" sz="2000" dirty="0" err="1">
                      <a:solidFill>
                        <a:sysClr val="windowText" lastClr="000000"/>
                      </a:solidFill>
                    </a:rPr>
                    <a:t>RModelName</a:t>
                  </a:r>
                  <a:r>
                    <a:rPr lang="en-US" sz="2000" dirty="0">
                      <a:solidFill>
                        <a:sysClr val="windowText" lastClr="000000"/>
                      </a:solidFill>
                    </a:rPr>
                    <a:t>, @</a:t>
                  </a:r>
                  <a:r>
                    <a:rPr lang="en-US" sz="2000" dirty="0" err="1">
                      <a:solidFill>
                        <a:sysClr val="windowText" lastClr="000000"/>
                      </a:solidFill>
                    </a:rPr>
                    <a:t>RModelDesc</a:t>
                  </a:r>
                  <a:endParaRPr lang="en-US" sz="2000" dirty="0">
                    <a:solidFill>
                      <a:sysClr val="windowText" lastClr="000000"/>
                    </a:solidFill>
                  </a:endParaRPr>
                </a:p>
              </p:txBody>
            </p:sp>
            <p:sp>
              <p:nvSpPr>
                <p:cNvPr id="27" name="Oval 26"/>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5" name="Oval 24"/>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3</a:t>
                </a:r>
              </a:p>
            </p:txBody>
          </p:sp>
        </p:grpSp>
        <p:grpSp>
          <p:nvGrpSpPr>
            <p:cNvPr id="28" name="Group 27"/>
            <p:cNvGrpSpPr/>
            <p:nvPr/>
          </p:nvGrpSpPr>
          <p:grpSpPr>
            <a:xfrm>
              <a:off x="3569840" y="23698197"/>
              <a:ext cx="5410200" cy="838203"/>
              <a:chOff x="1765300" y="4114800"/>
              <a:chExt cx="7073900" cy="1095960"/>
            </a:xfrm>
          </p:grpSpPr>
          <p:grpSp>
            <p:nvGrpSpPr>
              <p:cNvPr id="29" name="Group 28"/>
              <p:cNvGrpSpPr/>
              <p:nvPr/>
            </p:nvGrpSpPr>
            <p:grpSpPr>
              <a:xfrm>
                <a:off x="1765300" y="4114800"/>
                <a:ext cx="7073900" cy="1095960"/>
                <a:chOff x="1765300" y="4114800"/>
                <a:chExt cx="7073900" cy="1095960"/>
              </a:xfrm>
            </p:grpSpPr>
            <p:sp>
              <p:nvSpPr>
                <p:cNvPr id="31" name="Rectangle: Rounded Corners 30"/>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Update </a:t>
                  </a:r>
                  <a:r>
                    <a:rPr lang="en-US" sz="2000" dirty="0" err="1">
                      <a:solidFill>
                        <a:sysClr val="windowText" lastClr="000000"/>
                      </a:solidFill>
                    </a:rPr>
                    <a:t>RModel</a:t>
                  </a:r>
                  <a:r>
                    <a:rPr lang="en-US" sz="2000" dirty="0">
                      <a:solidFill>
                        <a:sysClr val="windowText" lastClr="000000"/>
                      </a:solidFill>
                    </a:rPr>
                    <a:t> Table with </a:t>
                  </a:r>
                  <a:r>
                    <a:rPr lang="en-US" sz="2000" dirty="0" err="1">
                      <a:solidFill>
                        <a:sysClr val="windowText" lastClr="000000"/>
                      </a:solidFill>
                    </a:rPr>
                    <a:t>Ccanges</a:t>
                  </a:r>
                  <a:endParaRPr lang="en-US" sz="2000" dirty="0">
                    <a:solidFill>
                      <a:sysClr val="windowText" lastClr="000000"/>
                    </a:solidFill>
                  </a:endParaRPr>
                </a:p>
              </p:txBody>
            </p:sp>
            <p:sp>
              <p:nvSpPr>
                <p:cNvPr id="32" name="Oval 3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0" name="Oval 2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3" name="Group 32"/>
            <p:cNvGrpSpPr/>
            <p:nvPr/>
          </p:nvGrpSpPr>
          <p:grpSpPr>
            <a:xfrm>
              <a:off x="3569840" y="27478598"/>
              <a:ext cx="5410200" cy="838203"/>
              <a:chOff x="1765300" y="4114800"/>
              <a:chExt cx="7073900" cy="1095960"/>
            </a:xfrm>
          </p:grpSpPr>
          <p:grpSp>
            <p:nvGrpSpPr>
              <p:cNvPr id="34" name="Group 33"/>
              <p:cNvGrpSpPr/>
              <p:nvPr/>
            </p:nvGrpSpPr>
            <p:grpSpPr>
              <a:xfrm>
                <a:off x="1765300" y="4114800"/>
                <a:ext cx="7073900" cy="1095960"/>
                <a:chOff x="1765300" y="4114800"/>
                <a:chExt cx="7073900" cy="1095960"/>
              </a:xfrm>
            </p:grpSpPr>
            <p:sp>
              <p:nvSpPr>
                <p:cNvPr id="36" name="Rectangle: Rounded Corners 35"/>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Insert </a:t>
                  </a:r>
                  <a:r>
                    <a:rPr lang="en-US" sz="2000" dirty="0" err="1">
                      <a:solidFill>
                        <a:sysClr val="windowText" lastClr="000000"/>
                      </a:solidFill>
                    </a:rPr>
                    <a:t>Rmodel</a:t>
                  </a:r>
                  <a:r>
                    <a:rPr lang="en-US" sz="2000" dirty="0">
                      <a:solidFill>
                        <a:sysClr val="windowText" lastClr="000000"/>
                      </a:solidFill>
                    </a:rPr>
                    <a:t> Table if does not exist</a:t>
                  </a:r>
                </a:p>
              </p:txBody>
            </p:sp>
            <p:sp>
              <p:nvSpPr>
                <p:cNvPr id="37" name="Oval 36"/>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5" name="Oval 34"/>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8" name="Group 37"/>
            <p:cNvGrpSpPr/>
            <p:nvPr/>
          </p:nvGrpSpPr>
          <p:grpSpPr>
            <a:xfrm>
              <a:off x="3569840" y="29489397"/>
              <a:ext cx="5410200" cy="838203"/>
              <a:chOff x="1765300" y="4114800"/>
              <a:chExt cx="7073900" cy="1095960"/>
            </a:xfrm>
          </p:grpSpPr>
          <p:grpSp>
            <p:nvGrpSpPr>
              <p:cNvPr id="39" name="Group 38"/>
              <p:cNvGrpSpPr/>
              <p:nvPr/>
            </p:nvGrpSpPr>
            <p:grpSpPr>
              <a:xfrm>
                <a:off x="1765300" y="4114800"/>
                <a:ext cx="7073900" cy="1095960"/>
                <a:chOff x="1765300" y="4114800"/>
                <a:chExt cx="7073900" cy="1095960"/>
              </a:xfrm>
            </p:grpSpPr>
            <p:sp>
              <p:nvSpPr>
                <p:cNvPr id="41" name="Rectangle: Rounded Corners 40"/>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ReBuild</a:t>
                  </a:r>
                  <a:r>
                    <a:rPr lang="en-US" sz="2000" dirty="0">
                      <a:solidFill>
                        <a:sysClr val="windowText" lastClr="000000"/>
                      </a:solidFill>
                    </a:rPr>
                    <a:t> Boxplots to keep in sync with active model</a:t>
                  </a:r>
                </a:p>
              </p:txBody>
            </p:sp>
            <p:sp>
              <p:nvSpPr>
                <p:cNvPr id="42" name="Oval 4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0" name="Oval 3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5</a:t>
                </a:r>
              </a:p>
            </p:txBody>
          </p:sp>
        </p:grpSp>
      </p:grpSp>
    </p:spTree>
    <p:extLst>
      <p:ext uri="{BB962C8B-B14F-4D97-AF65-F5344CB8AC3E}">
        <p14:creationId xmlns:p14="http://schemas.microsoft.com/office/powerpoint/2010/main" val="91544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2.5E-6 2.22045E-16 L 2.5E-6 -1.11667 " pathEditMode="relative" rAng="0" ptsTypes="AA">
                                      <p:cBhvr>
                                        <p:cTn id="6" dur="4000" fill="hold"/>
                                        <p:tgtEl>
                                          <p:spTgt spid="43"/>
                                        </p:tgtEl>
                                        <p:attrNameLst>
                                          <p:attrName>ppt_x</p:attrName>
                                          <p:attrName>ppt_y</p:attrName>
                                        </p:attrNameLst>
                                      </p:cBhvr>
                                      <p:rCtr x="0" y="-558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593731" y="-11430000"/>
            <a:ext cx="8386309" cy="29956850"/>
            <a:chOff x="593731" y="1600200"/>
            <a:chExt cx="8386309" cy="29956850"/>
          </a:xfrm>
        </p:grpSpPr>
        <p:grpSp>
          <p:nvGrpSpPr>
            <p:cNvPr id="17" name="Group 16"/>
            <p:cNvGrpSpPr/>
            <p:nvPr/>
          </p:nvGrpSpPr>
          <p:grpSpPr>
            <a:xfrm>
              <a:off x="593731" y="1600200"/>
              <a:ext cx="8245469" cy="29956850"/>
              <a:chOff x="593731" y="1600200"/>
              <a:chExt cx="8245469" cy="29956850"/>
            </a:xfrm>
          </p:grpSpPr>
          <p:grpSp>
            <p:nvGrpSpPr>
              <p:cNvPr id="11" name="Group 10"/>
              <p:cNvGrpSpPr/>
              <p:nvPr/>
            </p:nvGrpSpPr>
            <p:grpSpPr>
              <a:xfrm>
                <a:off x="593731" y="1600200"/>
                <a:ext cx="8245469" cy="29956850"/>
                <a:chOff x="593731" y="1600200"/>
                <a:chExt cx="8245469" cy="29956850"/>
              </a:xfrm>
            </p:grpSpPr>
            <p:pic>
              <p:nvPicPr>
                <p:cNvPr id="9" name="Picture 8"/>
                <p:cNvPicPr>
                  <a:picLocks noChangeAspect="1"/>
                </p:cNvPicPr>
                <p:nvPr/>
              </p:nvPicPr>
              <p:blipFill>
                <a:blip r:embed="rId2"/>
                <a:stretch>
                  <a:fillRect/>
                </a:stretch>
              </p:blipFill>
              <p:spPr>
                <a:xfrm>
                  <a:off x="593731" y="1600200"/>
                  <a:ext cx="7572369" cy="29956850"/>
                </a:xfrm>
                <a:prstGeom prst="rect">
                  <a:avLst/>
                </a:prstGeom>
              </p:spPr>
            </p:pic>
            <p:grpSp>
              <p:nvGrpSpPr>
                <p:cNvPr id="8" name="Group 7"/>
                <p:cNvGrpSpPr/>
                <p:nvPr/>
              </p:nvGrpSpPr>
              <p:grpSpPr>
                <a:xfrm>
                  <a:off x="3429000" y="3733800"/>
                  <a:ext cx="5410200" cy="838201"/>
                  <a:chOff x="1765300" y="4114800"/>
                  <a:chExt cx="7073900" cy="1095957"/>
                </a:xfrm>
              </p:grpSpPr>
              <p:grpSp>
                <p:nvGrpSpPr>
                  <p:cNvPr id="7" name="Group 6"/>
                  <p:cNvGrpSpPr/>
                  <p:nvPr/>
                </p:nvGrpSpPr>
                <p:grpSpPr>
                  <a:xfrm>
                    <a:off x="1765300" y="4114800"/>
                    <a:ext cx="7073900" cy="1095957"/>
                    <a:chOff x="1765300" y="4114800"/>
                    <a:chExt cx="7073900" cy="1095957"/>
                  </a:xfrm>
                </p:grpSpPr>
                <p:sp>
                  <p:nvSpPr>
                    <p:cNvPr id="5" name="Rectangle: Rounded Corners 4"/>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Input Data SQL Query Statement</a:t>
                      </a:r>
                    </a:p>
                  </p:txBody>
                </p:sp>
                <p:sp>
                  <p:nvSpPr>
                    <p:cNvPr id="6" name="Oval 5"/>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 name="Oval 3"/>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1</a:t>
                    </a:r>
                  </a:p>
                </p:txBody>
              </p:sp>
            </p:grpSp>
          </p:grpSp>
          <p:grpSp>
            <p:nvGrpSpPr>
              <p:cNvPr id="12" name="Group 11"/>
              <p:cNvGrpSpPr/>
              <p:nvPr/>
            </p:nvGrpSpPr>
            <p:grpSpPr>
              <a:xfrm>
                <a:off x="3429000" y="5943600"/>
                <a:ext cx="5410200" cy="838201"/>
                <a:chOff x="1765300" y="4114800"/>
                <a:chExt cx="7073900" cy="1095957"/>
              </a:xfrm>
            </p:grpSpPr>
            <p:grpSp>
              <p:nvGrpSpPr>
                <p:cNvPr id="13" name="Group 12"/>
                <p:cNvGrpSpPr/>
                <p:nvPr/>
              </p:nvGrpSpPr>
              <p:grpSpPr>
                <a:xfrm>
                  <a:off x="1765300" y="4114800"/>
                  <a:ext cx="7073900" cy="1095957"/>
                  <a:chOff x="1765300" y="4114800"/>
                  <a:chExt cx="7073900" cy="1095957"/>
                </a:xfrm>
              </p:grpSpPr>
              <p:sp>
                <p:nvSpPr>
                  <p:cNvPr id="15" name="Rectangle: Rounded Corners 14"/>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R Script code text for to build the Discriminant Analysis Model</a:t>
                    </a:r>
                  </a:p>
                </p:txBody>
              </p:sp>
              <p:sp>
                <p:nvSpPr>
                  <p:cNvPr id="16" name="Oval 15"/>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4" name="Oval 13"/>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2</a:t>
                  </a:r>
                </a:p>
              </p:txBody>
            </p:sp>
          </p:grpSp>
        </p:grpSp>
        <p:grpSp>
          <p:nvGrpSpPr>
            <p:cNvPr id="18" name="Group 17"/>
            <p:cNvGrpSpPr/>
            <p:nvPr/>
          </p:nvGrpSpPr>
          <p:grpSpPr>
            <a:xfrm>
              <a:off x="3569840" y="17900092"/>
              <a:ext cx="5410200" cy="838201"/>
              <a:chOff x="1765300" y="4114800"/>
              <a:chExt cx="7073900" cy="1095957"/>
            </a:xfrm>
          </p:grpSpPr>
          <p:grpSp>
            <p:nvGrpSpPr>
              <p:cNvPr id="19" name="Group 18"/>
              <p:cNvGrpSpPr/>
              <p:nvPr/>
            </p:nvGrpSpPr>
            <p:grpSpPr>
              <a:xfrm>
                <a:off x="1765300" y="4114800"/>
                <a:ext cx="7073900" cy="1095957"/>
                <a:chOff x="1765300" y="4114800"/>
                <a:chExt cx="7073900" cy="1095957"/>
              </a:xfrm>
            </p:grpSpPr>
            <p:sp>
              <p:nvSpPr>
                <p:cNvPr id="21" name="Rectangle: Rounded Corners 20"/>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DAModel</a:t>
                  </a:r>
                  <a:r>
                    <a:rPr lang="en-US" sz="2000" dirty="0">
                      <a:solidFill>
                        <a:sysClr val="windowText" lastClr="000000"/>
                      </a:solidFill>
                    </a:rPr>
                    <a:t> R variable contains Serialized Model Fit</a:t>
                  </a:r>
                </a:p>
              </p:txBody>
            </p:sp>
            <p:sp>
              <p:nvSpPr>
                <p:cNvPr id="22" name="Oval 2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0" name="Oval 1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2a</a:t>
                </a:r>
              </a:p>
            </p:txBody>
          </p:sp>
        </p:grpSp>
        <p:grpSp>
          <p:nvGrpSpPr>
            <p:cNvPr id="23" name="Group 22"/>
            <p:cNvGrpSpPr/>
            <p:nvPr/>
          </p:nvGrpSpPr>
          <p:grpSpPr>
            <a:xfrm>
              <a:off x="3569840" y="20421600"/>
              <a:ext cx="5410200" cy="1371599"/>
              <a:chOff x="1765300" y="4114800"/>
              <a:chExt cx="7073900" cy="1793381"/>
            </a:xfrm>
          </p:grpSpPr>
          <p:grpSp>
            <p:nvGrpSpPr>
              <p:cNvPr id="24" name="Group 23"/>
              <p:cNvGrpSpPr/>
              <p:nvPr/>
            </p:nvGrpSpPr>
            <p:grpSpPr>
              <a:xfrm>
                <a:off x="1765300" y="4114800"/>
                <a:ext cx="7073900" cy="1793381"/>
                <a:chOff x="1765300" y="4114800"/>
                <a:chExt cx="7073900" cy="1793381"/>
              </a:xfrm>
            </p:grpSpPr>
            <p:sp>
              <p:nvSpPr>
                <p:cNvPr id="26" name="Rectangle: Rounded Corners 25"/>
                <p:cNvSpPr/>
                <p:nvPr/>
              </p:nvSpPr>
              <p:spPr>
                <a:xfrm>
                  <a:off x="2133600" y="4419599"/>
                  <a:ext cx="6705600" cy="1488582"/>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sp_execute_external_script</a:t>
                  </a:r>
                  <a:r>
                    <a:rPr lang="en-US" sz="2000" dirty="0">
                      <a:solidFill>
                        <a:sysClr val="windowText" lastClr="000000"/>
                      </a:solidFill>
                    </a:rPr>
                    <a:t> called. </a:t>
                  </a:r>
                  <a:br>
                    <a:rPr lang="en-US" sz="2000" dirty="0">
                      <a:solidFill>
                        <a:sysClr val="windowText" lastClr="000000"/>
                      </a:solidFill>
                    </a:rPr>
                  </a:br>
                  <a:r>
                    <a:rPr lang="en-US" sz="2000" u="sng" dirty="0">
                      <a:solidFill>
                        <a:sysClr val="windowText" lastClr="000000"/>
                      </a:solidFill>
                    </a:rPr>
                    <a:t>Inputs</a:t>
                  </a:r>
                  <a:r>
                    <a:rPr lang="en-US" sz="2000" dirty="0">
                      <a:solidFill>
                        <a:sysClr val="windowText" lastClr="000000"/>
                      </a:solidFill>
                    </a:rPr>
                    <a:t>: @script, @Input_Data_1_SQL</a:t>
                  </a:r>
                  <a:br>
                    <a:rPr lang="en-US" sz="2000" dirty="0">
                      <a:solidFill>
                        <a:sysClr val="windowText" lastClr="000000"/>
                      </a:solidFill>
                    </a:rPr>
                  </a:br>
                  <a:r>
                    <a:rPr lang="en-US" sz="2000" u="sng" dirty="0">
                      <a:solidFill>
                        <a:sysClr val="windowText" lastClr="000000"/>
                      </a:solidFill>
                    </a:rPr>
                    <a:t>Outputs</a:t>
                  </a:r>
                  <a:r>
                    <a:rPr lang="en-US" sz="2000" dirty="0">
                      <a:solidFill>
                        <a:sysClr val="windowText" lastClr="000000"/>
                      </a:solidFill>
                    </a:rPr>
                    <a:t>: @</a:t>
                  </a:r>
                  <a:r>
                    <a:rPr lang="en-US" sz="2000" dirty="0" err="1">
                      <a:solidFill>
                        <a:sysClr val="windowText" lastClr="000000"/>
                      </a:solidFill>
                    </a:rPr>
                    <a:t>DAModel</a:t>
                  </a:r>
                  <a:r>
                    <a:rPr lang="en-US" sz="2000" dirty="0">
                      <a:solidFill>
                        <a:sysClr val="windowText" lastClr="000000"/>
                      </a:solidFill>
                    </a:rPr>
                    <a:t>, @</a:t>
                  </a:r>
                  <a:r>
                    <a:rPr lang="en-US" sz="2000" dirty="0" err="1">
                      <a:solidFill>
                        <a:sysClr val="windowText" lastClr="000000"/>
                      </a:solidFill>
                    </a:rPr>
                    <a:t>RModelName</a:t>
                  </a:r>
                  <a:r>
                    <a:rPr lang="en-US" sz="2000" dirty="0">
                      <a:solidFill>
                        <a:sysClr val="windowText" lastClr="000000"/>
                      </a:solidFill>
                    </a:rPr>
                    <a:t>, @</a:t>
                  </a:r>
                  <a:r>
                    <a:rPr lang="en-US" sz="2000" dirty="0" err="1">
                      <a:solidFill>
                        <a:sysClr val="windowText" lastClr="000000"/>
                      </a:solidFill>
                    </a:rPr>
                    <a:t>RModelDesc</a:t>
                  </a:r>
                  <a:endParaRPr lang="en-US" sz="2000" dirty="0">
                    <a:solidFill>
                      <a:sysClr val="windowText" lastClr="000000"/>
                    </a:solidFill>
                  </a:endParaRPr>
                </a:p>
              </p:txBody>
            </p:sp>
            <p:sp>
              <p:nvSpPr>
                <p:cNvPr id="27" name="Oval 26"/>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5" name="Oval 24"/>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3</a:t>
                </a:r>
              </a:p>
            </p:txBody>
          </p:sp>
        </p:grpSp>
        <p:grpSp>
          <p:nvGrpSpPr>
            <p:cNvPr id="28" name="Group 27"/>
            <p:cNvGrpSpPr/>
            <p:nvPr/>
          </p:nvGrpSpPr>
          <p:grpSpPr>
            <a:xfrm>
              <a:off x="3569840" y="23698197"/>
              <a:ext cx="5410200" cy="838203"/>
              <a:chOff x="1765300" y="4114800"/>
              <a:chExt cx="7073900" cy="1095960"/>
            </a:xfrm>
          </p:grpSpPr>
          <p:grpSp>
            <p:nvGrpSpPr>
              <p:cNvPr id="29" name="Group 28"/>
              <p:cNvGrpSpPr/>
              <p:nvPr/>
            </p:nvGrpSpPr>
            <p:grpSpPr>
              <a:xfrm>
                <a:off x="1765300" y="4114800"/>
                <a:ext cx="7073900" cy="1095960"/>
                <a:chOff x="1765300" y="4114800"/>
                <a:chExt cx="7073900" cy="1095960"/>
              </a:xfrm>
            </p:grpSpPr>
            <p:sp>
              <p:nvSpPr>
                <p:cNvPr id="31" name="Rectangle: Rounded Corners 30"/>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Update </a:t>
                  </a:r>
                  <a:r>
                    <a:rPr lang="en-US" sz="2000" dirty="0" err="1">
                      <a:solidFill>
                        <a:sysClr val="windowText" lastClr="000000"/>
                      </a:solidFill>
                    </a:rPr>
                    <a:t>RModel</a:t>
                  </a:r>
                  <a:r>
                    <a:rPr lang="en-US" sz="2000" dirty="0">
                      <a:solidFill>
                        <a:sysClr val="windowText" lastClr="000000"/>
                      </a:solidFill>
                    </a:rPr>
                    <a:t> Table with </a:t>
                  </a:r>
                  <a:r>
                    <a:rPr lang="en-US" sz="2000" dirty="0" err="1">
                      <a:solidFill>
                        <a:sysClr val="windowText" lastClr="000000"/>
                      </a:solidFill>
                    </a:rPr>
                    <a:t>Ccanges</a:t>
                  </a:r>
                  <a:endParaRPr lang="en-US" sz="2000" dirty="0">
                    <a:solidFill>
                      <a:sysClr val="windowText" lastClr="000000"/>
                    </a:solidFill>
                  </a:endParaRPr>
                </a:p>
              </p:txBody>
            </p:sp>
            <p:sp>
              <p:nvSpPr>
                <p:cNvPr id="32" name="Oval 3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0" name="Oval 2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3" name="Group 32"/>
            <p:cNvGrpSpPr/>
            <p:nvPr/>
          </p:nvGrpSpPr>
          <p:grpSpPr>
            <a:xfrm>
              <a:off x="3569840" y="27478598"/>
              <a:ext cx="5410200" cy="838203"/>
              <a:chOff x="1765300" y="4114800"/>
              <a:chExt cx="7073900" cy="1095960"/>
            </a:xfrm>
          </p:grpSpPr>
          <p:grpSp>
            <p:nvGrpSpPr>
              <p:cNvPr id="34" name="Group 33"/>
              <p:cNvGrpSpPr/>
              <p:nvPr/>
            </p:nvGrpSpPr>
            <p:grpSpPr>
              <a:xfrm>
                <a:off x="1765300" y="4114800"/>
                <a:ext cx="7073900" cy="1095960"/>
                <a:chOff x="1765300" y="4114800"/>
                <a:chExt cx="7073900" cy="1095960"/>
              </a:xfrm>
            </p:grpSpPr>
            <p:sp>
              <p:nvSpPr>
                <p:cNvPr id="36" name="Rectangle: Rounded Corners 35"/>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Insert </a:t>
                  </a:r>
                  <a:r>
                    <a:rPr lang="en-US" sz="2000" dirty="0" err="1">
                      <a:solidFill>
                        <a:sysClr val="windowText" lastClr="000000"/>
                      </a:solidFill>
                    </a:rPr>
                    <a:t>Rmodel</a:t>
                  </a:r>
                  <a:r>
                    <a:rPr lang="en-US" sz="2000" dirty="0">
                      <a:solidFill>
                        <a:sysClr val="windowText" lastClr="000000"/>
                      </a:solidFill>
                    </a:rPr>
                    <a:t> Table if does not exist</a:t>
                  </a:r>
                </a:p>
              </p:txBody>
            </p:sp>
            <p:sp>
              <p:nvSpPr>
                <p:cNvPr id="37" name="Oval 36"/>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5" name="Oval 34"/>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8" name="Group 37"/>
            <p:cNvGrpSpPr/>
            <p:nvPr/>
          </p:nvGrpSpPr>
          <p:grpSpPr>
            <a:xfrm>
              <a:off x="3569840" y="29489397"/>
              <a:ext cx="5410200" cy="838203"/>
              <a:chOff x="1765300" y="4114800"/>
              <a:chExt cx="7073900" cy="1095960"/>
            </a:xfrm>
          </p:grpSpPr>
          <p:grpSp>
            <p:nvGrpSpPr>
              <p:cNvPr id="39" name="Group 38"/>
              <p:cNvGrpSpPr/>
              <p:nvPr/>
            </p:nvGrpSpPr>
            <p:grpSpPr>
              <a:xfrm>
                <a:off x="1765300" y="4114800"/>
                <a:ext cx="7073900" cy="1095960"/>
                <a:chOff x="1765300" y="4114800"/>
                <a:chExt cx="7073900" cy="1095960"/>
              </a:xfrm>
            </p:grpSpPr>
            <p:sp>
              <p:nvSpPr>
                <p:cNvPr id="41" name="Rectangle: Rounded Corners 40"/>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ReBuild</a:t>
                  </a:r>
                  <a:r>
                    <a:rPr lang="en-US" sz="2000" dirty="0">
                      <a:solidFill>
                        <a:sysClr val="windowText" lastClr="000000"/>
                      </a:solidFill>
                    </a:rPr>
                    <a:t> Boxplots to keep in sync with active model</a:t>
                  </a:r>
                </a:p>
              </p:txBody>
            </p:sp>
            <p:sp>
              <p:nvSpPr>
                <p:cNvPr id="42" name="Oval 4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0" name="Oval 3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5</a:t>
                </a:r>
              </a:p>
            </p:txBody>
          </p:sp>
        </p:grpSp>
      </p:grpSp>
    </p:spTree>
    <p:extLst>
      <p:ext uri="{BB962C8B-B14F-4D97-AF65-F5344CB8AC3E}">
        <p14:creationId xmlns:p14="http://schemas.microsoft.com/office/powerpoint/2010/main" val="371092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2.5E-6 -1.11111E-6 L 0.00156 -0.5618 " pathEditMode="relative" rAng="0" ptsTypes="AA">
                                      <p:cBhvr>
                                        <p:cTn id="6" dur="4000" fill="hold"/>
                                        <p:tgtEl>
                                          <p:spTgt spid="43"/>
                                        </p:tgtEl>
                                        <p:attrNameLst>
                                          <p:attrName>ppt_x</p:attrName>
                                          <p:attrName>ppt_y</p:attrName>
                                        </p:attrNameLst>
                                      </p:cBhvr>
                                      <p:rCtr x="69" y="-281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593731" y="-15240000"/>
            <a:ext cx="8386309" cy="29956850"/>
            <a:chOff x="593731" y="1600200"/>
            <a:chExt cx="8386309" cy="29956850"/>
          </a:xfrm>
        </p:grpSpPr>
        <p:grpSp>
          <p:nvGrpSpPr>
            <p:cNvPr id="17" name="Group 16"/>
            <p:cNvGrpSpPr/>
            <p:nvPr/>
          </p:nvGrpSpPr>
          <p:grpSpPr>
            <a:xfrm>
              <a:off x="593731" y="1600200"/>
              <a:ext cx="8245469" cy="29956850"/>
              <a:chOff x="593731" y="1600200"/>
              <a:chExt cx="8245469" cy="29956850"/>
            </a:xfrm>
          </p:grpSpPr>
          <p:grpSp>
            <p:nvGrpSpPr>
              <p:cNvPr id="11" name="Group 10"/>
              <p:cNvGrpSpPr/>
              <p:nvPr/>
            </p:nvGrpSpPr>
            <p:grpSpPr>
              <a:xfrm>
                <a:off x="593731" y="1600200"/>
                <a:ext cx="8245469" cy="29956850"/>
                <a:chOff x="593731" y="1600200"/>
                <a:chExt cx="8245469" cy="29956850"/>
              </a:xfrm>
            </p:grpSpPr>
            <p:pic>
              <p:nvPicPr>
                <p:cNvPr id="9" name="Picture 8"/>
                <p:cNvPicPr>
                  <a:picLocks noChangeAspect="1"/>
                </p:cNvPicPr>
                <p:nvPr/>
              </p:nvPicPr>
              <p:blipFill>
                <a:blip r:embed="rId2"/>
                <a:stretch>
                  <a:fillRect/>
                </a:stretch>
              </p:blipFill>
              <p:spPr>
                <a:xfrm>
                  <a:off x="593731" y="1600200"/>
                  <a:ext cx="7572369" cy="29956850"/>
                </a:xfrm>
                <a:prstGeom prst="rect">
                  <a:avLst/>
                </a:prstGeom>
              </p:spPr>
            </p:pic>
            <p:grpSp>
              <p:nvGrpSpPr>
                <p:cNvPr id="8" name="Group 7"/>
                <p:cNvGrpSpPr/>
                <p:nvPr/>
              </p:nvGrpSpPr>
              <p:grpSpPr>
                <a:xfrm>
                  <a:off x="3429000" y="3733800"/>
                  <a:ext cx="5410200" cy="838201"/>
                  <a:chOff x="1765300" y="4114800"/>
                  <a:chExt cx="7073900" cy="1095957"/>
                </a:xfrm>
              </p:grpSpPr>
              <p:grpSp>
                <p:nvGrpSpPr>
                  <p:cNvPr id="7" name="Group 6"/>
                  <p:cNvGrpSpPr/>
                  <p:nvPr/>
                </p:nvGrpSpPr>
                <p:grpSpPr>
                  <a:xfrm>
                    <a:off x="1765300" y="4114800"/>
                    <a:ext cx="7073900" cy="1095957"/>
                    <a:chOff x="1765300" y="4114800"/>
                    <a:chExt cx="7073900" cy="1095957"/>
                  </a:xfrm>
                </p:grpSpPr>
                <p:sp>
                  <p:nvSpPr>
                    <p:cNvPr id="5" name="Rectangle: Rounded Corners 4"/>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Input Data SQL Query Statement</a:t>
                      </a:r>
                    </a:p>
                  </p:txBody>
                </p:sp>
                <p:sp>
                  <p:nvSpPr>
                    <p:cNvPr id="6" name="Oval 5"/>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 name="Oval 3"/>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1</a:t>
                    </a:r>
                  </a:p>
                </p:txBody>
              </p:sp>
            </p:grpSp>
          </p:grpSp>
          <p:grpSp>
            <p:nvGrpSpPr>
              <p:cNvPr id="12" name="Group 11"/>
              <p:cNvGrpSpPr/>
              <p:nvPr/>
            </p:nvGrpSpPr>
            <p:grpSpPr>
              <a:xfrm>
                <a:off x="3429000" y="5943600"/>
                <a:ext cx="5410200" cy="838201"/>
                <a:chOff x="1765300" y="4114800"/>
                <a:chExt cx="7073900" cy="1095957"/>
              </a:xfrm>
            </p:grpSpPr>
            <p:grpSp>
              <p:nvGrpSpPr>
                <p:cNvPr id="13" name="Group 12"/>
                <p:cNvGrpSpPr/>
                <p:nvPr/>
              </p:nvGrpSpPr>
              <p:grpSpPr>
                <a:xfrm>
                  <a:off x="1765300" y="4114800"/>
                  <a:ext cx="7073900" cy="1095957"/>
                  <a:chOff x="1765300" y="4114800"/>
                  <a:chExt cx="7073900" cy="1095957"/>
                </a:xfrm>
              </p:grpSpPr>
              <p:sp>
                <p:nvSpPr>
                  <p:cNvPr id="15" name="Rectangle: Rounded Corners 14"/>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R Script code text for to build the Discriminant Analysis Model</a:t>
                    </a:r>
                  </a:p>
                </p:txBody>
              </p:sp>
              <p:sp>
                <p:nvSpPr>
                  <p:cNvPr id="16" name="Oval 15"/>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4" name="Oval 13"/>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2</a:t>
                  </a:r>
                </a:p>
              </p:txBody>
            </p:sp>
          </p:grpSp>
        </p:grpSp>
        <p:grpSp>
          <p:nvGrpSpPr>
            <p:cNvPr id="18" name="Group 17"/>
            <p:cNvGrpSpPr/>
            <p:nvPr/>
          </p:nvGrpSpPr>
          <p:grpSpPr>
            <a:xfrm>
              <a:off x="3569840" y="17900092"/>
              <a:ext cx="5410200" cy="838201"/>
              <a:chOff x="1765300" y="4114800"/>
              <a:chExt cx="7073900" cy="1095957"/>
            </a:xfrm>
          </p:grpSpPr>
          <p:grpSp>
            <p:nvGrpSpPr>
              <p:cNvPr id="19" name="Group 18"/>
              <p:cNvGrpSpPr/>
              <p:nvPr/>
            </p:nvGrpSpPr>
            <p:grpSpPr>
              <a:xfrm>
                <a:off x="1765300" y="4114800"/>
                <a:ext cx="7073900" cy="1095957"/>
                <a:chOff x="1765300" y="4114800"/>
                <a:chExt cx="7073900" cy="1095957"/>
              </a:xfrm>
            </p:grpSpPr>
            <p:sp>
              <p:nvSpPr>
                <p:cNvPr id="21" name="Rectangle: Rounded Corners 20"/>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DAModel</a:t>
                  </a:r>
                  <a:r>
                    <a:rPr lang="en-US" sz="2000" dirty="0">
                      <a:solidFill>
                        <a:sysClr val="windowText" lastClr="000000"/>
                      </a:solidFill>
                    </a:rPr>
                    <a:t> R variable contains Serialized Model Fit</a:t>
                  </a:r>
                </a:p>
              </p:txBody>
            </p:sp>
            <p:sp>
              <p:nvSpPr>
                <p:cNvPr id="22" name="Oval 2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0" name="Oval 1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2a</a:t>
                </a:r>
              </a:p>
            </p:txBody>
          </p:sp>
        </p:grpSp>
        <p:grpSp>
          <p:nvGrpSpPr>
            <p:cNvPr id="23" name="Group 22"/>
            <p:cNvGrpSpPr/>
            <p:nvPr/>
          </p:nvGrpSpPr>
          <p:grpSpPr>
            <a:xfrm>
              <a:off x="3569840" y="20421600"/>
              <a:ext cx="5410200" cy="1371599"/>
              <a:chOff x="1765300" y="4114800"/>
              <a:chExt cx="7073900" cy="1793381"/>
            </a:xfrm>
          </p:grpSpPr>
          <p:grpSp>
            <p:nvGrpSpPr>
              <p:cNvPr id="24" name="Group 23"/>
              <p:cNvGrpSpPr/>
              <p:nvPr/>
            </p:nvGrpSpPr>
            <p:grpSpPr>
              <a:xfrm>
                <a:off x="1765300" y="4114800"/>
                <a:ext cx="7073900" cy="1793381"/>
                <a:chOff x="1765300" y="4114800"/>
                <a:chExt cx="7073900" cy="1793381"/>
              </a:xfrm>
            </p:grpSpPr>
            <p:sp>
              <p:nvSpPr>
                <p:cNvPr id="26" name="Rectangle: Rounded Corners 25"/>
                <p:cNvSpPr/>
                <p:nvPr/>
              </p:nvSpPr>
              <p:spPr>
                <a:xfrm>
                  <a:off x="2133600" y="4419599"/>
                  <a:ext cx="6705600" cy="1488582"/>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sp_execute_external_script</a:t>
                  </a:r>
                  <a:r>
                    <a:rPr lang="en-US" sz="2000" dirty="0">
                      <a:solidFill>
                        <a:sysClr val="windowText" lastClr="000000"/>
                      </a:solidFill>
                    </a:rPr>
                    <a:t> called. </a:t>
                  </a:r>
                  <a:br>
                    <a:rPr lang="en-US" sz="2000" dirty="0">
                      <a:solidFill>
                        <a:sysClr val="windowText" lastClr="000000"/>
                      </a:solidFill>
                    </a:rPr>
                  </a:br>
                  <a:r>
                    <a:rPr lang="en-US" sz="2000" u="sng" dirty="0">
                      <a:solidFill>
                        <a:sysClr val="windowText" lastClr="000000"/>
                      </a:solidFill>
                    </a:rPr>
                    <a:t>Inputs</a:t>
                  </a:r>
                  <a:r>
                    <a:rPr lang="en-US" sz="2000" dirty="0">
                      <a:solidFill>
                        <a:sysClr val="windowText" lastClr="000000"/>
                      </a:solidFill>
                    </a:rPr>
                    <a:t>: @script, @Input_Data_1_SQL</a:t>
                  </a:r>
                  <a:br>
                    <a:rPr lang="en-US" sz="2000" dirty="0">
                      <a:solidFill>
                        <a:sysClr val="windowText" lastClr="000000"/>
                      </a:solidFill>
                    </a:rPr>
                  </a:br>
                  <a:r>
                    <a:rPr lang="en-US" sz="2000" u="sng" dirty="0">
                      <a:solidFill>
                        <a:sysClr val="windowText" lastClr="000000"/>
                      </a:solidFill>
                    </a:rPr>
                    <a:t>Outputs</a:t>
                  </a:r>
                  <a:r>
                    <a:rPr lang="en-US" sz="2000" dirty="0">
                      <a:solidFill>
                        <a:sysClr val="windowText" lastClr="000000"/>
                      </a:solidFill>
                    </a:rPr>
                    <a:t>: @</a:t>
                  </a:r>
                  <a:r>
                    <a:rPr lang="en-US" sz="2000" dirty="0" err="1">
                      <a:solidFill>
                        <a:sysClr val="windowText" lastClr="000000"/>
                      </a:solidFill>
                    </a:rPr>
                    <a:t>DAModel</a:t>
                  </a:r>
                  <a:r>
                    <a:rPr lang="en-US" sz="2000" dirty="0">
                      <a:solidFill>
                        <a:sysClr val="windowText" lastClr="000000"/>
                      </a:solidFill>
                    </a:rPr>
                    <a:t>, @</a:t>
                  </a:r>
                  <a:r>
                    <a:rPr lang="en-US" sz="2000" dirty="0" err="1">
                      <a:solidFill>
                        <a:sysClr val="windowText" lastClr="000000"/>
                      </a:solidFill>
                    </a:rPr>
                    <a:t>RModelName</a:t>
                  </a:r>
                  <a:r>
                    <a:rPr lang="en-US" sz="2000" dirty="0">
                      <a:solidFill>
                        <a:sysClr val="windowText" lastClr="000000"/>
                      </a:solidFill>
                    </a:rPr>
                    <a:t>, @</a:t>
                  </a:r>
                  <a:r>
                    <a:rPr lang="en-US" sz="2000" dirty="0" err="1">
                      <a:solidFill>
                        <a:sysClr val="windowText" lastClr="000000"/>
                      </a:solidFill>
                    </a:rPr>
                    <a:t>RModelDesc</a:t>
                  </a:r>
                  <a:endParaRPr lang="en-US" sz="2000" dirty="0">
                    <a:solidFill>
                      <a:sysClr val="windowText" lastClr="000000"/>
                    </a:solidFill>
                  </a:endParaRPr>
                </a:p>
              </p:txBody>
            </p:sp>
            <p:sp>
              <p:nvSpPr>
                <p:cNvPr id="27" name="Oval 26"/>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5" name="Oval 24"/>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3</a:t>
                </a:r>
              </a:p>
            </p:txBody>
          </p:sp>
        </p:grpSp>
        <p:grpSp>
          <p:nvGrpSpPr>
            <p:cNvPr id="28" name="Group 27"/>
            <p:cNvGrpSpPr/>
            <p:nvPr/>
          </p:nvGrpSpPr>
          <p:grpSpPr>
            <a:xfrm>
              <a:off x="3569840" y="23698197"/>
              <a:ext cx="5410200" cy="838203"/>
              <a:chOff x="1765300" y="4114800"/>
              <a:chExt cx="7073900" cy="1095960"/>
            </a:xfrm>
          </p:grpSpPr>
          <p:grpSp>
            <p:nvGrpSpPr>
              <p:cNvPr id="29" name="Group 28"/>
              <p:cNvGrpSpPr/>
              <p:nvPr/>
            </p:nvGrpSpPr>
            <p:grpSpPr>
              <a:xfrm>
                <a:off x="1765300" y="4114800"/>
                <a:ext cx="7073900" cy="1095960"/>
                <a:chOff x="1765300" y="4114800"/>
                <a:chExt cx="7073900" cy="1095960"/>
              </a:xfrm>
            </p:grpSpPr>
            <p:sp>
              <p:nvSpPr>
                <p:cNvPr id="31" name="Rectangle: Rounded Corners 30"/>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Update </a:t>
                  </a:r>
                  <a:r>
                    <a:rPr lang="en-US" sz="2000" dirty="0" err="1">
                      <a:solidFill>
                        <a:sysClr val="windowText" lastClr="000000"/>
                      </a:solidFill>
                    </a:rPr>
                    <a:t>RModel</a:t>
                  </a:r>
                  <a:r>
                    <a:rPr lang="en-US" sz="2000" dirty="0">
                      <a:solidFill>
                        <a:sysClr val="windowText" lastClr="000000"/>
                      </a:solidFill>
                    </a:rPr>
                    <a:t> Table with changes</a:t>
                  </a:r>
                </a:p>
              </p:txBody>
            </p:sp>
            <p:sp>
              <p:nvSpPr>
                <p:cNvPr id="32" name="Oval 3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0" name="Oval 2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3" name="Group 32"/>
            <p:cNvGrpSpPr/>
            <p:nvPr/>
          </p:nvGrpSpPr>
          <p:grpSpPr>
            <a:xfrm>
              <a:off x="3569840" y="27478598"/>
              <a:ext cx="5410200" cy="838203"/>
              <a:chOff x="1765300" y="4114800"/>
              <a:chExt cx="7073900" cy="1095960"/>
            </a:xfrm>
          </p:grpSpPr>
          <p:grpSp>
            <p:nvGrpSpPr>
              <p:cNvPr id="34" name="Group 33"/>
              <p:cNvGrpSpPr/>
              <p:nvPr/>
            </p:nvGrpSpPr>
            <p:grpSpPr>
              <a:xfrm>
                <a:off x="1765300" y="4114800"/>
                <a:ext cx="7073900" cy="1095960"/>
                <a:chOff x="1765300" y="4114800"/>
                <a:chExt cx="7073900" cy="1095960"/>
              </a:xfrm>
            </p:grpSpPr>
            <p:sp>
              <p:nvSpPr>
                <p:cNvPr id="36" name="Rectangle: Rounded Corners 35"/>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Insert </a:t>
                  </a:r>
                  <a:r>
                    <a:rPr lang="en-US" sz="2000" dirty="0" err="1">
                      <a:solidFill>
                        <a:sysClr val="windowText" lastClr="000000"/>
                      </a:solidFill>
                    </a:rPr>
                    <a:t>RModel</a:t>
                  </a:r>
                  <a:r>
                    <a:rPr lang="en-US" sz="2000" dirty="0">
                      <a:solidFill>
                        <a:sysClr val="windowText" lastClr="000000"/>
                      </a:solidFill>
                    </a:rPr>
                    <a:t> Table if does not exist</a:t>
                  </a:r>
                </a:p>
              </p:txBody>
            </p:sp>
            <p:sp>
              <p:nvSpPr>
                <p:cNvPr id="37" name="Oval 36"/>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5" name="Oval 34"/>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5</a:t>
                </a:r>
              </a:p>
            </p:txBody>
          </p:sp>
        </p:grpSp>
        <p:grpSp>
          <p:nvGrpSpPr>
            <p:cNvPr id="38" name="Group 37"/>
            <p:cNvGrpSpPr/>
            <p:nvPr/>
          </p:nvGrpSpPr>
          <p:grpSpPr>
            <a:xfrm>
              <a:off x="3569840" y="29489397"/>
              <a:ext cx="5410200" cy="838203"/>
              <a:chOff x="1765300" y="4114800"/>
              <a:chExt cx="7073900" cy="1095960"/>
            </a:xfrm>
          </p:grpSpPr>
          <p:grpSp>
            <p:nvGrpSpPr>
              <p:cNvPr id="39" name="Group 38"/>
              <p:cNvGrpSpPr/>
              <p:nvPr/>
            </p:nvGrpSpPr>
            <p:grpSpPr>
              <a:xfrm>
                <a:off x="1765300" y="4114800"/>
                <a:ext cx="7073900" cy="1095960"/>
                <a:chOff x="1765300" y="4114800"/>
                <a:chExt cx="7073900" cy="1095960"/>
              </a:xfrm>
            </p:grpSpPr>
            <p:sp>
              <p:nvSpPr>
                <p:cNvPr id="41" name="Rectangle: Rounded Corners 40"/>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Rebuild Boxplots to keep in sync with active model</a:t>
                  </a:r>
                </a:p>
              </p:txBody>
            </p:sp>
            <p:sp>
              <p:nvSpPr>
                <p:cNvPr id="42" name="Oval 4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0" name="Oval 3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6</a:t>
                </a:r>
              </a:p>
            </p:txBody>
          </p:sp>
        </p:grpSp>
      </p:grpSp>
    </p:spTree>
    <p:extLst>
      <p:ext uri="{BB962C8B-B14F-4D97-AF65-F5344CB8AC3E}">
        <p14:creationId xmlns:p14="http://schemas.microsoft.com/office/powerpoint/2010/main" val="110863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2.5E-6 4.44444E-6 L 0.00156 -0.8507 " pathEditMode="relative" rAng="0" ptsTypes="AA">
                                      <p:cBhvr>
                                        <p:cTn id="6" dur="4000" fill="hold"/>
                                        <p:tgtEl>
                                          <p:spTgt spid="43"/>
                                        </p:tgtEl>
                                        <p:attrNameLst>
                                          <p:attrName>ppt_x</p:attrName>
                                          <p:attrName>ppt_y</p:attrName>
                                        </p:attrNameLst>
                                      </p:cBhvr>
                                      <p:rCtr x="69" y="-42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pic>
        <p:nvPicPr>
          <p:cNvPr id="4" name="Content Placeholder 3" descr="https://documents.lucidchart.com/documents/87277ee3-53f8-4f5d-89b0-3cb30c46af66/pages/0_0?a=1121&amp;x=-103&amp;y=29&amp;w=988&amp;h=592&amp;store=1&amp;accept=image%2F*&amp;auth=LCA%2061d955a48a06243b920ec6a56a37862d20409517-ts%3D1479103574"/>
          <p:cNvPicPr>
            <a:picLocks noGrp="1"/>
          </p:cNvPicPr>
          <p:nvPr>
            <p:ph idx="1"/>
          </p:nvPr>
        </p:nvPicPr>
        <p:blipFill rotWithShape="1">
          <a:blip r:embed="rId2" cstate="print">
            <a:extLst>
              <a:ext uri="{28A0092B-C50C-407E-A947-70E740481C1C}">
                <a14:useLocalDpi xmlns:a14="http://schemas.microsoft.com/office/drawing/2010/main" val="0"/>
              </a:ext>
            </a:extLst>
          </a:blip>
          <a:srcRect l="11113" t="10824" r="3684" b="11341"/>
          <a:stretch/>
        </p:blipFill>
        <p:spPr bwMode="auto">
          <a:xfrm>
            <a:off x="1828800" y="2057400"/>
            <a:ext cx="6291741" cy="3678932"/>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5867400" y="2743200"/>
            <a:ext cx="2895600" cy="2308324"/>
          </a:xfrm>
          <a:prstGeom prst="rect">
            <a:avLst/>
          </a:prstGeom>
          <a:noFill/>
        </p:spPr>
        <p:txBody>
          <a:bodyPr wrap="square" rtlCol="0">
            <a:spAutoFit/>
          </a:bodyPr>
          <a:lstStyle/>
          <a:p>
            <a:r>
              <a:rPr lang="en-US" dirty="0"/>
              <a:t>Risks:</a:t>
            </a:r>
          </a:p>
          <a:p>
            <a:pPr marL="285750" indent="-285750">
              <a:lnSpc>
                <a:spcPct val="150000"/>
              </a:lnSpc>
              <a:buFont typeface="Arial" panose="020B0604020202020204" pitchFamily="34" charset="0"/>
              <a:buChar char="•"/>
            </a:pPr>
            <a:r>
              <a:rPr lang="en-US" dirty="0"/>
              <a:t>Outdated information</a:t>
            </a:r>
          </a:p>
          <a:p>
            <a:pPr marL="285750" indent="-285750">
              <a:lnSpc>
                <a:spcPct val="150000"/>
              </a:lnSpc>
              <a:buFont typeface="Arial" panose="020B0604020202020204" pitchFamily="34" charset="0"/>
              <a:buChar char="•"/>
            </a:pPr>
            <a:r>
              <a:rPr lang="en-US" dirty="0"/>
              <a:t>Burdened database</a:t>
            </a:r>
          </a:p>
          <a:p>
            <a:pPr marL="285750" indent="-285750">
              <a:lnSpc>
                <a:spcPct val="150000"/>
              </a:lnSpc>
              <a:buFont typeface="Arial" panose="020B0604020202020204" pitchFamily="34" charset="0"/>
              <a:buChar char="•"/>
            </a:pPr>
            <a:r>
              <a:rPr lang="en-US" dirty="0"/>
              <a:t>Time consuming</a:t>
            </a:r>
          </a:p>
          <a:p>
            <a:pPr marL="285750" indent="-285750">
              <a:lnSpc>
                <a:spcPct val="150000"/>
              </a:lnSpc>
              <a:buFont typeface="Arial" panose="020B0604020202020204" pitchFamily="34" charset="0"/>
              <a:buChar char="•"/>
            </a:pPr>
            <a:r>
              <a:rPr lang="en-US" dirty="0"/>
              <a:t>Breach of data security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2871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3.61111E-6 4.44444E-6 L -0.25225 -0.00139 " pathEditMode="relative" rAng="0" ptsTypes="AA">
                                      <p:cBhvr>
                                        <p:cTn id="6" dur="2000" fill="hold"/>
                                        <p:tgtEl>
                                          <p:spTgt spid="4"/>
                                        </p:tgtEl>
                                        <p:attrNameLst>
                                          <p:attrName>ppt_x</p:attrName>
                                          <p:attrName>ppt_y</p:attrName>
                                        </p:attrNameLst>
                                      </p:cBhvr>
                                      <p:rCtr x="-12622" y="-69"/>
                                    </p:animMotion>
                                  </p:childTnLst>
                                </p:cTn>
                              </p:par>
                              <p:par>
                                <p:cTn id="7" presetID="6" presetClass="emph" presetSubtype="0" fill="hold" nodeType="withEffect">
                                  <p:stCondLst>
                                    <p:cond delay="0"/>
                                  </p:stCondLst>
                                  <p:childTnLst>
                                    <p:animScale>
                                      <p:cBhvr>
                                        <p:cTn id="8" dur="2000" fill="hold"/>
                                        <p:tgtEl>
                                          <p:spTgt spid="4"/>
                                        </p:tgtEl>
                                      </p:cBhvr>
                                      <p:by x="75000" y="75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593731" y="-21031200"/>
            <a:ext cx="8386309" cy="29956850"/>
            <a:chOff x="593731" y="1600200"/>
            <a:chExt cx="8386309" cy="29956850"/>
          </a:xfrm>
        </p:grpSpPr>
        <p:grpSp>
          <p:nvGrpSpPr>
            <p:cNvPr id="17" name="Group 16"/>
            <p:cNvGrpSpPr/>
            <p:nvPr/>
          </p:nvGrpSpPr>
          <p:grpSpPr>
            <a:xfrm>
              <a:off x="593731" y="1600200"/>
              <a:ext cx="8245469" cy="29956850"/>
              <a:chOff x="593731" y="1600200"/>
              <a:chExt cx="8245469" cy="29956850"/>
            </a:xfrm>
          </p:grpSpPr>
          <p:grpSp>
            <p:nvGrpSpPr>
              <p:cNvPr id="11" name="Group 10"/>
              <p:cNvGrpSpPr/>
              <p:nvPr/>
            </p:nvGrpSpPr>
            <p:grpSpPr>
              <a:xfrm>
                <a:off x="593731" y="1600200"/>
                <a:ext cx="8245469" cy="29956850"/>
                <a:chOff x="593731" y="1600200"/>
                <a:chExt cx="8245469" cy="29956850"/>
              </a:xfrm>
            </p:grpSpPr>
            <p:pic>
              <p:nvPicPr>
                <p:cNvPr id="9" name="Picture 8"/>
                <p:cNvPicPr>
                  <a:picLocks noChangeAspect="1"/>
                </p:cNvPicPr>
                <p:nvPr/>
              </p:nvPicPr>
              <p:blipFill>
                <a:blip r:embed="rId2"/>
                <a:stretch>
                  <a:fillRect/>
                </a:stretch>
              </p:blipFill>
              <p:spPr>
                <a:xfrm>
                  <a:off x="593731" y="1600200"/>
                  <a:ext cx="7572369" cy="29956850"/>
                </a:xfrm>
                <a:prstGeom prst="rect">
                  <a:avLst/>
                </a:prstGeom>
              </p:spPr>
            </p:pic>
            <p:grpSp>
              <p:nvGrpSpPr>
                <p:cNvPr id="8" name="Group 7"/>
                <p:cNvGrpSpPr/>
                <p:nvPr/>
              </p:nvGrpSpPr>
              <p:grpSpPr>
                <a:xfrm>
                  <a:off x="3429000" y="3733800"/>
                  <a:ext cx="5410200" cy="838201"/>
                  <a:chOff x="1765300" y="4114800"/>
                  <a:chExt cx="7073900" cy="1095957"/>
                </a:xfrm>
              </p:grpSpPr>
              <p:grpSp>
                <p:nvGrpSpPr>
                  <p:cNvPr id="7" name="Group 6"/>
                  <p:cNvGrpSpPr/>
                  <p:nvPr/>
                </p:nvGrpSpPr>
                <p:grpSpPr>
                  <a:xfrm>
                    <a:off x="1765300" y="4114800"/>
                    <a:ext cx="7073900" cy="1095957"/>
                    <a:chOff x="1765300" y="4114800"/>
                    <a:chExt cx="7073900" cy="1095957"/>
                  </a:xfrm>
                </p:grpSpPr>
                <p:sp>
                  <p:nvSpPr>
                    <p:cNvPr id="5" name="Rectangle: Rounded Corners 4"/>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Input Data SQL Query Statement</a:t>
                      </a:r>
                    </a:p>
                  </p:txBody>
                </p:sp>
                <p:sp>
                  <p:nvSpPr>
                    <p:cNvPr id="6" name="Oval 5"/>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 name="Oval 3"/>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1</a:t>
                    </a:r>
                  </a:p>
                </p:txBody>
              </p:sp>
            </p:grpSp>
          </p:grpSp>
          <p:grpSp>
            <p:nvGrpSpPr>
              <p:cNvPr id="12" name="Group 11"/>
              <p:cNvGrpSpPr/>
              <p:nvPr/>
            </p:nvGrpSpPr>
            <p:grpSpPr>
              <a:xfrm>
                <a:off x="3429000" y="5943600"/>
                <a:ext cx="5410200" cy="838201"/>
                <a:chOff x="1765300" y="4114800"/>
                <a:chExt cx="7073900" cy="1095957"/>
              </a:xfrm>
            </p:grpSpPr>
            <p:grpSp>
              <p:nvGrpSpPr>
                <p:cNvPr id="13" name="Group 12"/>
                <p:cNvGrpSpPr/>
                <p:nvPr/>
              </p:nvGrpSpPr>
              <p:grpSpPr>
                <a:xfrm>
                  <a:off x="1765300" y="4114800"/>
                  <a:ext cx="7073900" cy="1095957"/>
                  <a:chOff x="1765300" y="4114800"/>
                  <a:chExt cx="7073900" cy="1095957"/>
                </a:xfrm>
              </p:grpSpPr>
              <p:sp>
                <p:nvSpPr>
                  <p:cNvPr id="15" name="Rectangle: Rounded Corners 14"/>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R Script code text for to build the Discriminant Analysis Model</a:t>
                    </a:r>
                  </a:p>
                </p:txBody>
              </p:sp>
              <p:sp>
                <p:nvSpPr>
                  <p:cNvPr id="16" name="Oval 15"/>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4" name="Oval 13"/>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2</a:t>
                  </a:r>
                </a:p>
              </p:txBody>
            </p:sp>
          </p:grpSp>
        </p:grpSp>
        <p:grpSp>
          <p:nvGrpSpPr>
            <p:cNvPr id="18" name="Group 17"/>
            <p:cNvGrpSpPr/>
            <p:nvPr/>
          </p:nvGrpSpPr>
          <p:grpSpPr>
            <a:xfrm>
              <a:off x="3569840" y="17900092"/>
              <a:ext cx="5410200" cy="838201"/>
              <a:chOff x="1765300" y="4114800"/>
              <a:chExt cx="7073900" cy="1095957"/>
            </a:xfrm>
          </p:grpSpPr>
          <p:grpSp>
            <p:nvGrpSpPr>
              <p:cNvPr id="19" name="Group 18"/>
              <p:cNvGrpSpPr/>
              <p:nvPr/>
            </p:nvGrpSpPr>
            <p:grpSpPr>
              <a:xfrm>
                <a:off x="1765300" y="4114800"/>
                <a:ext cx="7073900" cy="1095957"/>
                <a:chOff x="1765300" y="4114800"/>
                <a:chExt cx="7073900" cy="1095957"/>
              </a:xfrm>
            </p:grpSpPr>
            <p:sp>
              <p:nvSpPr>
                <p:cNvPr id="21" name="Rectangle: Rounded Corners 20"/>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DAModel</a:t>
                  </a:r>
                  <a:r>
                    <a:rPr lang="en-US" sz="2000" dirty="0">
                      <a:solidFill>
                        <a:sysClr val="windowText" lastClr="000000"/>
                      </a:solidFill>
                    </a:rPr>
                    <a:t> R variable contains Serialized Model Fit</a:t>
                  </a:r>
                </a:p>
              </p:txBody>
            </p:sp>
            <p:sp>
              <p:nvSpPr>
                <p:cNvPr id="22" name="Oval 2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0" name="Oval 1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2a</a:t>
                </a:r>
              </a:p>
            </p:txBody>
          </p:sp>
        </p:grpSp>
        <p:grpSp>
          <p:nvGrpSpPr>
            <p:cNvPr id="23" name="Group 22"/>
            <p:cNvGrpSpPr/>
            <p:nvPr/>
          </p:nvGrpSpPr>
          <p:grpSpPr>
            <a:xfrm>
              <a:off x="3569840" y="20421600"/>
              <a:ext cx="5410200" cy="1371599"/>
              <a:chOff x="1765300" y="4114800"/>
              <a:chExt cx="7073900" cy="1793381"/>
            </a:xfrm>
          </p:grpSpPr>
          <p:grpSp>
            <p:nvGrpSpPr>
              <p:cNvPr id="24" name="Group 23"/>
              <p:cNvGrpSpPr/>
              <p:nvPr/>
            </p:nvGrpSpPr>
            <p:grpSpPr>
              <a:xfrm>
                <a:off x="1765300" y="4114800"/>
                <a:ext cx="7073900" cy="1793381"/>
                <a:chOff x="1765300" y="4114800"/>
                <a:chExt cx="7073900" cy="1793381"/>
              </a:xfrm>
            </p:grpSpPr>
            <p:sp>
              <p:nvSpPr>
                <p:cNvPr id="26" name="Rectangle: Rounded Corners 25"/>
                <p:cNvSpPr/>
                <p:nvPr/>
              </p:nvSpPr>
              <p:spPr>
                <a:xfrm>
                  <a:off x="2133600" y="4419599"/>
                  <a:ext cx="6705600" cy="1488582"/>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sp_execute_external_script</a:t>
                  </a:r>
                  <a:r>
                    <a:rPr lang="en-US" sz="2000" dirty="0">
                      <a:solidFill>
                        <a:sysClr val="windowText" lastClr="000000"/>
                      </a:solidFill>
                    </a:rPr>
                    <a:t> called. </a:t>
                  </a:r>
                  <a:br>
                    <a:rPr lang="en-US" sz="2000" dirty="0">
                      <a:solidFill>
                        <a:sysClr val="windowText" lastClr="000000"/>
                      </a:solidFill>
                    </a:rPr>
                  </a:br>
                  <a:r>
                    <a:rPr lang="en-US" sz="2000" u="sng" dirty="0">
                      <a:solidFill>
                        <a:sysClr val="windowText" lastClr="000000"/>
                      </a:solidFill>
                    </a:rPr>
                    <a:t>Inputs</a:t>
                  </a:r>
                  <a:r>
                    <a:rPr lang="en-US" sz="2000" dirty="0">
                      <a:solidFill>
                        <a:sysClr val="windowText" lastClr="000000"/>
                      </a:solidFill>
                    </a:rPr>
                    <a:t>: @script, @Input_Data_1_SQL</a:t>
                  </a:r>
                  <a:br>
                    <a:rPr lang="en-US" sz="2000" dirty="0">
                      <a:solidFill>
                        <a:sysClr val="windowText" lastClr="000000"/>
                      </a:solidFill>
                    </a:rPr>
                  </a:br>
                  <a:r>
                    <a:rPr lang="en-US" sz="2000" u="sng" dirty="0">
                      <a:solidFill>
                        <a:sysClr val="windowText" lastClr="000000"/>
                      </a:solidFill>
                    </a:rPr>
                    <a:t>Outputs</a:t>
                  </a:r>
                  <a:r>
                    <a:rPr lang="en-US" sz="2000" dirty="0">
                      <a:solidFill>
                        <a:sysClr val="windowText" lastClr="000000"/>
                      </a:solidFill>
                    </a:rPr>
                    <a:t>: @</a:t>
                  </a:r>
                  <a:r>
                    <a:rPr lang="en-US" sz="2000" dirty="0" err="1">
                      <a:solidFill>
                        <a:sysClr val="windowText" lastClr="000000"/>
                      </a:solidFill>
                    </a:rPr>
                    <a:t>DAModel</a:t>
                  </a:r>
                  <a:r>
                    <a:rPr lang="en-US" sz="2000" dirty="0">
                      <a:solidFill>
                        <a:sysClr val="windowText" lastClr="000000"/>
                      </a:solidFill>
                    </a:rPr>
                    <a:t>, @</a:t>
                  </a:r>
                  <a:r>
                    <a:rPr lang="en-US" sz="2000" dirty="0" err="1">
                      <a:solidFill>
                        <a:sysClr val="windowText" lastClr="000000"/>
                      </a:solidFill>
                    </a:rPr>
                    <a:t>RModelName</a:t>
                  </a:r>
                  <a:r>
                    <a:rPr lang="en-US" sz="2000" dirty="0">
                      <a:solidFill>
                        <a:sysClr val="windowText" lastClr="000000"/>
                      </a:solidFill>
                    </a:rPr>
                    <a:t>, @</a:t>
                  </a:r>
                  <a:r>
                    <a:rPr lang="en-US" sz="2000" dirty="0" err="1">
                      <a:solidFill>
                        <a:sysClr val="windowText" lastClr="000000"/>
                      </a:solidFill>
                    </a:rPr>
                    <a:t>RModelDesc</a:t>
                  </a:r>
                  <a:endParaRPr lang="en-US" sz="2000" dirty="0">
                    <a:solidFill>
                      <a:sysClr val="windowText" lastClr="000000"/>
                    </a:solidFill>
                  </a:endParaRPr>
                </a:p>
              </p:txBody>
            </p:sp>
            <p:sp>
              <p:nvSpPr>
                <p:cNvPr id="27" name="Oval 26"/>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5" name="Oval 24"/>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3</a:t>
                </a:r>
              </a:p>
            </p:txBody>
          </p:sp>
        </p:grpSp>
        <p:grpSp>
          <p:nvGrpSpPr>
            <p:cNvPr id="28" name="Group 27"/>
            <p:cNvGrpSpPr/>
            <p:nvPr/>
          </p:nvGrpSpPr>
          <p:grpSpPr>
            <a:xfrm>
              <a:off x="3569840" y="23698197"/>
              <a:ext cx="5410200" cy="838203"/>
              <a:chOff x="1765300" y="4114800"/>
              <a:chExt cx="7073900" cy="1095960"/>
            </a:xfrm>
          </p:grpSpPr>
          <p:grpSp>
            <p:nvGrpSpPr>
              <p:cNvPr id="29" name="Group 28"/>
              <p:cNvGrpSpPr/>
              <p:nvPr/>
            </p:nvGrpSpPr>
            <p:grpSpPr>
              <a:xfrm>
                <a:off x="1765300" y="4114800"/>
                <a:ext cx="7073900" cy="1095960"/>
                <a:chOff x="1765300" y="4114800"/>
                <a:chExt cx="7073900" cy="1095960"/>
              </a:xfrm>
            </p:grpSpPr>
            <p:sp>
              <p:nvSpPr>
                <p:cNvPr id="31" name="Rectangle: Rounded Corners 30"/>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Update </a:t>
                  </a:r>
                  <a:r>
                    <a:rPr lang="en-US" sz="2000" dirty="0" err="1">
                      <a:solidFill>
                        <a:sysClr val="windowText" lastClr="000000"/>
                      </a:solidFill>
                    </a:rPr>
                    <a:t>RModel</a:t>
                  </a:r>
                  <a:r>
                    <a:rPr lang="en-US" sz="2000" dirty="0">
                      <a:solidFill>
                        <a:sysClr val="windowText" lastClr="000000"/>
                      </a:solidFill>
                    </a:rPr>
                    <a:t> Table with changes</a:t>
                  </a:r>
                </a:p>
              </p:txBody>
            </p:sp>
            <p:sp>
              <p:nvSpPr>
                <p:cNvPr id="32" name="Oval 3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0" name="Oval 2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3" name="Group 32"/>
            <p:cNvGrpSpPr/>
            <p:nvPr/>
          </p:nvGrpSpPr>
          <p:grpSpPr>
            <a:xfrm>
              <a:off x="3569840" y="27478598"/>
              <a:ext cx="5410200" cy="838203"/>
              <a:chOff x="1765300" y="4114800"/>
              <a:chExt cx="7073900" cy="1095960"/>
            </a:xfrm>
          </p:grpSpPr>
          <p:grpSp>
            <p:nvGrpSpPr>
              <p:cNvPr id="34" name="Group 33"/>
              <p:cNvGrpSpPr/>
              <p:nvPr/>
            </p:nvGrpSpPr>
            <p:grpSpPr>
              <a:xfrm>
                <a:off x="1765300" y="4114800"/>
                <a:ext cx="7073900" cy="1095960"/>
                <a:chOff x="1765300" y="4114800"/>
                <a:chExt cx="7073900" cy="1095960"/>
              </a:xfrm>
            </p:grpSpPr>
            <p:sp>
              <p:nvSpPr>
                <p:cNvPr id="36" name="Rectangle: Rounded Corners 35"/>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Insert </a:t>
                  </a:r>
                  <a:r>
                    <a:rPr lang="en-US" sz="2000" dirty="0" err="1">
                      <a:solidFill>
                        <a:sysClr val="windowText" lastClr="000000"/>
                      </a:solidFill>
                    </a:rPr>
                    <a:t>RModel</a:t>
                  </a:r>
                  <a:r>
                    <a:rPr lang="en-US" sz="2000" dirty="0">
                      <a:solidFill>
                        <a:sysClr val="windowText" lastClr="000000"/>
                      </a:solidFill>
                    </a:rPr>
                    <a:t> Table if does not exist</a:t>
                  </a:r>
                </a:p>
              </p:txBody>
            </p:sp>
            <p:sp>
              <p:nvSpPr>
                <p:cNvPr id="37" name="Oval 36"/>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5" name="Oval 34"/>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5</a:t>
                </a:r>
              </a:p>
            </p:txBody>
          </p:sp>
        </p:grpSp>
        <p:grpSp>
          <p:nvGrpSpPr>
            <p:cNvPr id="38" name="Group 37"/>
            <p:cNvGrpSpPr/>
            <p:nvPr/>
          </p:nvGrpSpPr>
          <p:grpSpPr>
            <a:xfrm>
              <a:off x="3569840" y="29489397"/>
              <a:ext cx="5410200" cy="838203"/>
              <a:chOff x="1765300" y="4114800"/>
              <a:chExt cx="7073900" cy="1095960"/>
            </a:xfrm>
          </p:grpSpPr>
          <p:grpSp>
            <p:nvGrpSpPr>
              <p:cNvPr id="39" name="Group 38"/>
              <p:cNvGrpSpPr/>
              <p:nvPr/>
            </p:nvGrpSpPr>
            <p:grpSpPr>
              <a:xfrm>
                <a:off x="1765300" y="4114800"/>
                <a:ext cx="7073900" cy="1095960"/>
                <a:chOff x="1765300" y="4114800"/>
                <a:chExt cx="7073900" cy="1095960"/>
              </a:xfrm>
            </p:grpSpPr>
            <p:sp>
              <p:nvSpPr>
                <p:cNvPr id="41" name="Rectangle: Rounded Corners 40"/>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Rebuild Boxplots to keep in sync with active model</a:t>
                  </a:r>
                </a:p>
              </p:txBody>
            </p:sp>
            <p:sp>
              <p:nvSpPr>
                <p:cNvPr id="42" name="Oval 4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0" name="Oval 3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6</a:t>
                </a:r>
              </a:p>
            </p:txBody>
          </p:sp>
        </p:grpSp>
      </p:grpSp>
    </p:spTree>
    <p:extLst>
      <p:ext uri="{BB962C8B-B14F-4D97-AF65-F5344CB8AC3E}">
        <p14:creationId xmlns:p14="http://schemas.microsoft.com/office/powerpoint/2010/main" val="414154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2.5E-6 -1.11111E-6 L 0.00156 -0.38403 " pathEditMode="relative" rAng="0" ptsTypes="AA">
                                      <p:cBhvr>
                                        <p:cTn id="6" dur="4000" fill="hold"/>
                                        <p:tgtEl>
                                          <p:spTgt spid="43"/>
                                        </p:tgtEl>
                                        <p:attrNameLst>
                                          <p:attrName>ppt_x</p:attrName>
                                          <p:attrName>ppt_y</p:attrName>
                                        </p:attrNameLst>
                                      </p:cBhvr>
                                      <p:rCtr x="69" y="-191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Operationalization w/ R Services</a:t>
            </a:r>
            <a:br>
              <a:rPr lang="en-US" dirty="0"/>
            </a:br>
            <a:r>
              <a:rPr lang="en-US" dirty="0"/>
              <a:t> - Build &amp; Save the Model</a:t>
            </a:r>
            <a:endParaRPr lang="en-US" dirty="0"/>
          </a:p>
        </p:txBody>
      </p:sp>
      <p:pic>
        <p:nvPicPr>
          <p:cNvPr id="4" name="Content Placeholder 3"/>
          <p:cNvPicPr>
            <a:picLocks noGrp="1"/>
          </p:cNvPicPr>
          <p:nvPr>
            <p:ph idx="1"/>
          </p:nvPr>
        </p:nvPicPr>
        <p:blipFill>
          <a:blip r:embed="rId2"/>
          <a:stretch>
            <a:fillRect/>
          </a:stretch>
        </p:blipFill>
        <p:spPr>
          <a:xfrm>
            <a:off x="34598" y="2971800"/>
            <a:ext cx="9074804" cy="1254737"/>
          </a:xfrm>
          <a:prstGeom prst="rect">
            <a:avLst/>
          </a:prstGeom>
        </p:spPr>
      </p:pic>
      <p:sp>
        <p:nvSpPr>
          <p:cNvPr id="5" name="Content Placeholder 2"/>
          <p:cNvSpPr txBox="1">
            <a:spLocks/>
          </p:cNvSpPr>
          <p:nvPr/>
        </p:nvSpPr>
        <p:spPr>
          <a:xfrm>
            <a:off x="457200" y="2362200"/>
            <a:ext cx="7924800" cy="561163"/>
          </a:xfrm>
          <a:prstGeom prst="rect">
            <a:avLst/>
          </a:prstGeom>
        </p:spPr>
        <p:txBody>
          <a:bodyPr vert="horz" lIns="91440" tIns="45720" rIns="91440" bIns="45720" numCol="1"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Example Data in </a:t>
            </a:r>
            <a:r>
              <a:rPr lang="en-US" dirty="0" err="1"/>
              <a:t>RModel</a:t>
            </a:r>
            <a:r>
              <a:rPr lang="en-US" dirty="0"/>
              <a:t> Table</a:t>
            </a:r>
          </a:p>
        </p:txBody>
      </p:sp>
    </p:spTree>
    <p:extLst>
      <p:ext uri="{BB962C8B-B14F-4D97-AF65-F5344CB8AC3E}">
        <p14:creationId xmlns:p14="http://schemas.microsoft.com/office/powerpoint/2010/main" val="57414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Operationalization w/ R Services</a:t>
            </a:r>
            <a:br>
              <a:rPr lang="en-US" dirty="0"/>
            </a:br>
            <a:r>
              <a:rPr lang="en-US" dirty="0"/>
              <a:t> - Build and Save Box Plots</a:t>
            </a:r>
            <a:endParaRPr lang="en-US" dirty="0"/>
          </a:p>
        </p:txBody>
      </p:sp>
      <p:grpSp>
        <p:nvGrpSpPr>
          <p:cNvPr id="4" name="Group 3"/>
          <p:cNvGrpSpPr/>
          <p:nvPr/>
        </p:nvGrpSpPr>
        <p:grpSpPr>
          <a:xfrm>
            <a:off x="461211" y="1540042"/>
            <a:ext cx="8747429" cy="26176678"/>
            <a:chOff x="461211" y="1540042"/>
            <a:chExt cx="8747429" cy="26176678"/>
          </a:xfrm>
        </p:grpSpPr>
        <p:pic>
          <p:nvPicPr>
            <p:cNvPr id="1026" name="Picture 2" descr="C:\Users\alexf\AppData\Local\Temp\SNAGHTML68ed02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211" y="1540042"/>
              <a:ext cx="8077200" cy="2617667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3657600" y="3657600"/>
              <a:ext cx="5410200" cy="838201"/>
              <a:chOff x="1765300" y="4114800"/>
              <a:chExt cx="7073900" cy="1095957"/>
            </a:xfrm>
          </p:grpSpPr>
          <p:grpSp>
            <p:nvGrpSpPr>
              <p:cNvPr id="6" name="Group 5"/>
              <p:cNvGrpSpPr/>
              <p:nvPr/>
            </p:nvGrpSpPr>
            <p:grpSpPr>
              <a:xfrm>
                <a:off x="1765300" y="4114800"/>
                <a:ext cx="7073900" cy="1095957"/>
                <a:chOff x="1765300" y="4114800"/>
                <a:chExt cx="7073900" cy="1095957"/>
              </a:xfrm>
            </p:grpSpPr>
            <p:sp>
              <p:nvSpPr>
                <p:cNvPr id="8" name="Rectangle: Rounded Corners 7"/>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Create Temporary Table to store R Script output values</a:t>
                  </a:r>
                </a:p>
              </p:txBody>
            </p:sp>
            <p:sp>
              <p:nvSpPr>
                <p:cNvPr id="9" name="Oval 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7" name="Oval 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1</a:t>
                </a:r>
              </a:p>
            </p:txBody>
          </p:sp>
        </p:grpSp>
        <p:grpSp>
          <p:nvGrpSpPr>
            <p:cNvPr id="10" name="Group 9"/>
            <p:cNvGrpSpPr/>
            <p:nvPr/>
          </p:nvGrpSpPr>
          <p:grpSpPr>
            <a:xfrm>
              <a:off x="3657600" y="6024315"/>
              <a:ext cx="5410200" cy="838201"/>
              <a:chOff x="1765300" y="4114800"/>
              <a:chExt cx="7073900" cy="1095957"/>
            </a:xfrm>
          </p:grpSpPr>
          <p:grpSp>
            <p:nvGrpSpPr>
              <p:cNvPr id="11" name="Group 10"/>
              <p:cNvGrpSpPr/>
              <p:nvPr/>
            </p:nvGrpSpPr>
            <p:grpSpPr>
              <a:xfrm>
                <a:off x="1765300" y="4114800"/>
                <a:ext cx="7073900" cy="1095957"/>
                <a:chOff x="1765300" y="4114800"/>
                <a:chExt cx="7073900" cy="1095957"/>
              </a:xfrm>
            </p:grpSpPr>
            <p:sp>
              <p:nvSpPr>
                <p:cNvPr id="13" name="Rectangle: Rounded Corners 12"/>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Input Data SQL Query Statement</a:t>
                  </a:r>
                </a:p>
              </p:txBody>
            </p:sp>
            <p:sp>
              <p:nvSpPr>
                <p:cNvPr id="14" name="Oval 13"/>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2" name="Oval 11"/>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2</a:t>
                </a:r>
              </a:p>
            </p:txBody>
          </p:sp>
        </p:grpSp>
        <p:grpSp>
          <p:nvGrpSpPr>
            <p:cNvPr id="15" name="Group 14"/>
            <p:cNvGrpSpPr/>
            <p:nvPr/>
          </p:nvGrpSpPr>
          <p:grpSpPr>
            <a:xfrm>
              <a:off x="3352800" y="7238999"/>
              <a:ext cx="5723020" cy="838201"/>
              <a:chOff x="1765300" y="4114800"/>
              <a:chExt cx="7482916" cy="1095957"/>
            </a:xfrm>
          </p:grpSpPr>
          <p:grpSp>
            <p:nvGrpSpPr>
              <p:cNvPr id="16" name="Group 15"/>
              <p:cNvGrpSpPr/>
              <p:nvPr/>
            </p:nvGrpSpPr>
            <p:grpSpPr>
              <a:xfrm>
                <a:off x="1765300" y="4114800"/>
                <a:ext cx="7482916" cy="1095957"/>
                <a:chOff x="1765300" y="4114800"/>
                <a:chExt cx="7482916" cy="1095957"/>
              </a:xfrm>
            </p:grpSpPr>
            <p:sp>
              <p:nvSpPr>
                <p:cNvPr id="18" name="Rectangle: Rounded Corners 17"/>
                <p:cNvSpPr/>
                <p:nvPr/>
              </p:nvSpPr>
              <p:spPr>
                <a:xfrm>
                  <a:off x="2133599" y="4419600"/>
                  <a:ext cx="7114617"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Generate Box Plot R execution statements dynamically for every explanatory variable</a:t>
                  </a:r>
                </a:p>
              </p:txBody>
            </p:sp>
            <p:sp>
              <p:nvSpPr>
                <p:cNvPr id="19" name="Oval 1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7" name="Oval 1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3</a:t>
                </a:r>
              </a:p>
            </p:txBody>
          </p:sp>
        </p:grpSp>
        <p:grpSp>
          <p:nvGrpSpPr>
            <p:cNvPr id="20" name="Group 19"/>
            <p:cNvGrpSpPr/>
            <p:nvPr/>
          </p:nvGrpSpPr>
          <p:grpSpPr>
            <a:xfrm>
              <a:off x="3798440" y="13058259"/>
              <a:ext cx="5410200" cy="838201"/>
              <a:chOff x="1765300" y="4114800"/>
              <a:chExt cx="7073900" cy="1095957"/>
            </a:xfrm>
          </p:grpSpPr>
          <p:grpSp>
            <p:nvGrpSpPr>
              <p:cNvPr id="21" name="Group 20"/>
              <p:cNvGrpSpPr/>
              <p:nvPr/>
            </p:nvGrpSpPr>
            <p:grpSpPr>
              <a:xfrm>
                <a:off x="1765300" y="4114800"/>
                <a:ext cx="7073900" cy="1095957"/>
                <a:chOff x="1765300" y="4114800"/>
                <a:chExt cx="7073900" cy="1095957"/>
              </a:xfrm>
            </p:grpSpPr>
            <p:sp>
              <p:nvSpPr>
                <p:cNvPr id="23" name="Rectangle: Rounded Corners 22"/>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Populate Temporary Table from each iteration of box plot serialized values</a:t>
                  </a:r>
                </a:p>
              </p:txBody>
            </p:sp>
            <p:sp>
              <p:nvSpPr>
                <p:cNvPr id="24" name="Oval 23"/>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2" name="Oval 21"/>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3a</a:t>
                </a:r>
                <a:endParaRPr lang="en-US" sz="3200" dirty="0">
                  <a:solidFill>
                    <a:sysClr val="windowText" lastClr="000000"/>
                  </a:solidFill>
                </a:endParaRPr>
              </a:p>
            </p:txBody>
          </p:sp>
        </p:grpSp>
        <p:grpSp>
          <p:nvGrpSpPr>
            <p:cNvPr id="25" name="Group 24"/>
            <p:cNvGrpSpPr/>
            <p:nvPr/>
          </p:nvGrpSpPr>
          <p:grpSpPr>
            <a:xfrm>
              <a:off x="3665620" y="15955624"/>
              <a:ext cx="5410200" cy="838201"/>
              <a:chOff x="1765300" y="4114800"/>
              <a:chExt cx="7073900" cy="1095957"/>
            </a:xfrm>
          </p:grpSpPr>
          <p:grpSp>
            <p:nvGrpSpPr>
              <p:cNvPr id="26" name="Group 25"/>
              <p:cNvGrpSpPr/>
              <p:nvPr/>
            </p:nvGrpSpPr>
            <p:grpSpPr>
              <a:xfrm>
                <a:off x="1765300" y="4114800"/>
                <a:ext cx="7073900" cy="1095957"/>
                <a:chOff x="1765300" y="4114800"/>
                <a:chExt cx="7073900" cy="1095957"/>
              </a:xfrm>
            </p:grpSpPr>
            <p:sp>
              <p:nvSpPr>
                <p:cNvPr id="28" name="Rectangle: Rounded Corners 27"/>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Execute dynamically generated SQL/R Script created</a:t>
                  </a:r>
                </a:p>
              </p:txBody>
            </p:sp>
            <p:sp>
              <p:nvSpPr>
                <p:cNvPr id="29" name="Oval 2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7" name="Oval 2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0" name="Group 29"/>
            <p:cNvGrpSpPr/>
            <p:nvPr/>
          </p:nvGrpSpPr>
          <p:grpSpPr>
            <a:xfrm>
              <a:off x="3630468" y="18811100"/>
              <a:ext cx="5410200" cy="838201"/>
              <a:chOff x="1765300" y="4114800"/>
              <a:chExt cx="7073900" cy="1095957"/>
            </a:xfrm>
          </p:grpSpPr>
          <p:grpSp>
            <p:nvGrpSpPr>
              <p:cNvPr id="31" name="Group 30"/>
              <p:cNvGrpSpPr/>
              <p:nvPr/>
            </p:nvGrpSpPr>
            <p:grpSpPr>
              <a:xfrm>
                <a:off x="1765300" y="4114800"/>
                <a:ext cx="7073900" cy="1095957"/>
                <a:chOff x="1765300" y="4114800"/>
                <a:chExt cx="7073900" cy="1095957"/>
              </a:xfrm>
            </p:grpSpPr>
            <p:sp>
              <p:nvSpPr>
                <p:cNvPr id="33" name="Rectangle: Rounded Corners 32"/>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Update </a:t>
                  </a:r>
                  <a:r>
                    <a:rPr lang="en-US" sz="2000" dirty="0" err="1">
                      <a:solidFill>
                        <a:sysClr val="windowText" lastClr="000000"/>
                      </a:solidFill>
                    </a:rPr>
                    <a:t>RPlot</a:t>
                  </a:r>
                  <a:r>
                    <a:rPr lang="en-US" sz="2000" dirty="0">
                      <a:solidFill>
                        <a:sysClr val="windowText" lastClr="000000"/>
                      </a:solidFill>
                    </a:rPr>
                    <a:t> Table from Temporary </a:t>
                  </a:r>
                  <a:br>
                    <a:rPr lang="en-US" sz="2000" dirty="0">
                      <a:solidFill>
                        <a:sysClr val="windowText" lastClr="000000"/>
                      </a:solidFill>
                    </a:rPr>
                  </a:br>
                  <a:r>
                    <a:rPr lang="en-US" sz="2000" dirty="0">
                      <a:solidFill>
                        <a:sysClr val="windowText" lastClr="000000"/>
                      </a:solidFill>
                    </a:rPr>
                    <a:t>Table Values</a:t>
                  </a:r>
                </a:p>
              </p:txBody>
            </p:sp>
            <p:sp>
              <p:nvSpPr>
                <p:cNvPr id="34" name="Oval 33"/>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2" name="Oval 31"/>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5</a:t>
                </a:r>
              </a:p>
            </p:txBody>
          </p:sp>
        </p:grpSp>
        <p:grpSp>
          <p:nvGrpSpPr>
            <p:cNvPr id="35" name="Group 34"/>
            <p:cNvGrpSpPr/>
            <p:nvPr/>
          </p:nvGrpSpPr>
          <p:grpSpPr>
            <a:xfrm>
              <a:off x="3630468" y="20560929"/>
              <a:ext cx="5410200" cy="838201"/>
              <a:chOff x="1765300" y="4114800"/>
              <a:chExt cx="7073900" cy="1095957"/>
            </a:xfrm>
          </p:grpSpPr>
          <p:grpSp>
            <p:nvGrpSpPr>
              <p:cNvPr id="36" name="Group 35"/>
              <p:cNvGrpSpPr/>
              <p:nvPr/>
            </p:nvGrpSpPr>
            <p:grpSpPr>
              <a:xfrm>
                <a:off x="1765300" y="4114800"/>
                <a:ext cx="7073900" cy="1095957"/>
                <a:chOff x="1765300" y="4114800"/>
                <a:chExt cx="7073900" cy="1095957"/>
              </a:xfrm>
            </p:grpSpPr>
            <p:sp>
              <p:nvSpPr>
                <p:cNvPr id="38" name="Rectangle: Rounded Corners 37"/>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Insert </a:t>
                  </a:r>
                  <a:r>
                    <a:rPr lang="en-US" sz="2000" dirty="0" err="1">
                      <a:solidFill>
                        <a:sysClr val="windowText" lastClr="000000"/>
                      </a:solidFill>
                    </a:rPr>
                    <a:t>RPlot</a:t>
                  </a:r>
                  <a:r>
                    <a:rPr lang="en-US" sz="2000" dirty="0">
                      <a:solidFill>
                        <a:sysClr val="windowText" lastClr="000000"/>
                      </a:solidFill>
                    </a:rPr>
                    <a:t> Table from Temporary </a:t>
                  </a:r>
                  <a:br>
                    <a:rPr lang="en-US" sz="2000" dirty="0">
                      <a:solidFill>
                        <a:sysClr val="windowText" lastClr="000000"/>
                      </a:solidFill>
                    </a:rPr>
                  </a:br>
                  <a:r>
                    <a:rPr lang="en-US" sz="2000" dirty="0">
                      <a:solidFill>
                        <a:sysClr val="windowText" lastClr="000000"/>
                      </a:solidFill>
                    </a:rPr>
                    <a:t>Table Values if does not exist</a:t>
                  </a:r>
                </a:p>
              </p:txBody>
            </p:sp>
            <p:sp>
              <p:nvSpPr>
                <p:cNvPr id="39" name="Oval 3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7" name="Oval 3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6</a:t>
                </a:r>
              </a:p>
            </p:txBody>
          </p:sp>
        </p:grpSp>
      </p:grpSp>
    </p:spTree>
    <p:extLst>
      <p:ext uri="{BB962C8B-B14F-4D97-AF65-F5344CB8AC3E}">
        <p14:creationId xmlns:p14="http://schemas.microsoft.com/office/powerpoint/2010/main" val="148365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5.55556E-7 -3.7037E-7 L 5.55556E-7 -0.72176 " pathEditMode="relative" rAng="0" ptsTypes="AA">
                                      <p:cBhvr>
                                        <p:cTn id="9" dur="4000" fill="hold"/>
                                        <p:tgtEl>
                                          <p:spTgt spid="4"/>
                                        </p:tgtEl>
                                        <p:attrNameLst>
                                          <p:attrName>ppt_x</p:attrName>
                                          <p:attrName>ppt_y</p:attrName>
                                        </p:attrNameLst>
                                      </p:cBhvr>
                                      <p:rCtr x="0" y="-360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61211" y="-3316678"/>
            <a:ext cx="8747429" cy="26176678"/>
            <a:chOff x="461211" y="1540042"/>
            <a:chExt cx="8747429" cy="26176678"/>
          </a:xfrm>
        </p:grpSpPr>
        <p:pic>
          <p:nvPicPr>
            <p:cNvPr id="1026" name="Picture 2" descr="C:\Users\alexf\AppData\Local\Temp\SNAGHTML68ed02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211" y="1540042"/>
              <a:ext cx="8077200" cy="2617667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3657600" y="3657600"/>
              <a:ext cx="5410200" cy="838201"/>
              <a:chOff x="1765300" y="4114800"/>
              <a:chExt cx="7073900" cy="1095957"/>
            </a:xfrm>
          </p:grpSpPr>
          <p:grpSp>
            <p:nvGrpSpPr>
              <p:cNvPr id="6" name="Group 5"/>
              <p:cNvGrpSpPr/>
              <p:nvPr/>
            </p:nvGrpSpPr>
            <p:grpSpPr>
              <a:xfrm>
                <a:off x="1765300" y="4114800"/>
                <a:ext cx="7073900" cy="1095957"/>
                <a:chOff x="1765300" y="4114800"/>
                <a:chExt cx="7073900" cy="1095957"/>
              </a:xfrm>
            </p:grpSpPr>
            <p:sp>
              <p:nvSpPr>
                <p:cNvPr id="8" name="Rectangle: Rounded Corners 7"/>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Create Temporary Table to store R Script output values</a:t>
                  </a:r>
                </a:p>
              </p:txBody>
            </p:sp>
            <p:sp>
              <p:nvSpPr>
                <p:cNvPr id="9" name="Oval 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7" name="Oval 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1</a:t>
                </a:r>
              </a:p>
            </p:txBody>
          </p:sp>
        </p:grpSp>
        <p:grpSp>
          <p:nvGrpSpPr>
            <p:cNvPr id="10" name="Group 9"/>
            <p:cNvGrpSpPr/>
            <p:nvPr/>
          </p:nvGrpSpPr>
          <p:grpSpPr>
            <a:xfrm>
              <a:off x="3657600" y="6024315"/>
              <a:ext cx="5410200" cy="838201"/>
              <a:chOff x="1765300" y="4114800"/>
              <a:chExt cx="7073900" cy="1095957"/>
            </a:xfrm>
          </p:grpSpPr>
          <p:grpSp>
            <p:nvGrpSpPr>
              <p:cNvPr id="11" name="Group 10"/>
              <p:cNvGrpSpPr/>
              <p:nvPr/>
            </p:nvGrpSpPr>
            <p:grpSpPr>
              <a:xfrm>
                <a:off x="1765300" y="4114800"/>
                <a:ext cx="7073900" cy="1095957"/>
                <a:chOff x="1765300" y="4114800"/>
                <a:chExt cx="7073900" cy="1095957"/>
              </a:xfrm>
            </p:grpSpPr>
            <p:sp>
              <p:nvSpPr>
                <p:cNvPr id="13" name="Rectangle: Rounded Corners 12"/>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Input Data SQL Query Statement</a:t>
                  </a:r>
                </a:p>
              </p:txBody>
            </p:sp>
            <p:sp>
              <p:nvSpPr>
                <p:cNvPr id="14" name="Oval 13"/>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2" name="Oval 11"/>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2</a:t>
                </a:r>
              </a:p>
            </p:txBody>
          </p:sp>
        </p:grpSp>
        <p:grpSp>
          <p:nvGrpSpPr>
            <p:cNvPr id="15" name="Group 14"/>
            <p:cNvGrpSpPr/>
            <p:nvPr/>
          </p:nvGrpSpPr>
          <p:grpSpPr>
            <a:xfrm>
              <a:off x="3352800" y="7238999"/>
              <a:ext cx="5723020" cy="838201"/>
              <a:chOff x="1765300" y="4114800"/>
              <a:chExt cx="7482916" cy="1095957"/>
            </a:xfrm>
          </p:grpSpPr>
          <p:grpSp>
            <p:nvGrpSpPr>
              <p:cNvPr id="16" name="Group 15"/>
              <p:cNvGrpSpPr/>
              <p:nvPr/>
            </p:nvGrpSpPr>
            <p:grpSpPr>
              <a:xfrm>
                <a:off x="1765300" y="4114800"/>
                <a:ext cx="7482916" cy="1095957"/>
                <a:chOff x="1765300" y="4114800"/>
                <a:chExt cx="7482916" cy="1095957"/>
              </a:xfrm>
            </p:grpSpPr>
            <p:sp>
              <p:nvSpPr>
                <p:cNvPr id="18" name="Rectangle: Rounded Corners 17"/>
                <p:cNvSpPr/>
                <p:nvPr/>
              </p:nvSpPr>
              <p:spPr>
                <a:xfrm>
                  <a:off x="2133599" y="4419600"/>
                  <a:ext cx="7114617"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Generate Box Plot R execution statements dynamically for every explanatory variable</a:t>
                  </a:r>
                </a:p>
              </p:txBody>
            </p:sp>
            <p:sp>
              <p:nvSpPr>
                <p:cNvPr id="19" name="Oval 1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7" name="Oval 1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3</a:t>
                </a:r>
              </a:p>
            </p:txBody>
          </p:sp>
        </p:grpSp>
        <p:grpSp>
          <p:nvGrpSpPr>
            <p:cNvPr id="20" name="Group 19"/>
            <p:cNvGrpSpPr/>
            <p:nvPr/>
          </p:nvGrpSpPr>
          <p:grpSpPr>
            <a:xfrm>
              <a:off x="3798440" y="13058259"/>
              <a:ext cx="5410200" cy="838201"/>
              <a:chOff x="1765300" y="4114800"/>
              <a:chExt cx="7073900" cy="1095957"/>
            </a:xfrm>
          </p:grpSpPr>
          <p:grpSp>
            <p:nvGrpSpPr>
              <p:cNvPr id="21" name="Group 20"/>
              <p:cNvGrpSpPr/>
              <p:nvPr/>
            </p:nvGrpSpPr>
            <p:grpSpPr>
              <a:xfrm>
                <a:off x="1765300" y="4114800"/>
                <a:ext cx="7073900" cy="1095957"/>
                <a:chOff x="1765300" y="4114800"/>
                <a:chExt cx="7073900" cy="1095957"/>
              </a:xfrm>
            </p:grpSpPr>
            <p:sp>
              <p:nvSpPr>
                <p:cNvPr id="23" name="Rectangle: Rounded Corners 22"/>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Populate Temporary Table from each iteration of box plot serialized values</a:t>
                  </a:r>
                </a:p>
              </p:txBody>
            </p:sp>
            <p:sp>
              <p:nvSpPr>
                <p:cNvPr id="24" name="Oval 23"/>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2" name="Oval 21"/>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3a</a:t>
                </a:r>
                <a:endParaRPr lang="en-US" sz="3200" dirty="0">
                  <a:solidFill>
                    <a:sysClr val="windowText" lastClr="000000"/>
                  </a:solidFill>
                </a:endParaRPr>
              </a:p>
            </p:txBody>
          </p:sp>
        </p:grpSp>
        <p:grpSp>
          <p:nvGrpSpPr>
            <p:cNvPr id="25" name="Group 24"/>
            <p:cNvGrpSpPr/>
            <p:nvPr/>
          </p:nvGrpSpPr>
          <p:grpSpPr>
            <a:xfrm>
              <a:off x="3665620" y="15955624"/>
              <a:ext cx="5410200" cy="838201"/>
              <a:chOff x="1765300" y="4114800"/>
              <a:chExt cx="7073900" cy="1095957"/>
            </a:xfrm>
          </p:grpSpPr>
          <p:grpSp>
            <p:nvGrpSpPr>
              <p:cNvPr id="26" name="Group 25"/>
              <p:cNvGrpSpPr/>
              <p:nvPr/>
            </p:nvGrpSpPr>
            <p:grpSpPr>
              <a:xfrm>
                <a:off x="1765300" y="4114800"/>
                <a:ext cx="7073900" cy="1095957"/>
                <a:chOff x="1765300" y="4114800"/>
                <a:chExt cx="7073900" cy="1095957"/>
              </a:xfrm>
            </p:grpSpPr>
            <p:sp>
              <p:nvSpPr>
                <p:cNvPr id="28" name="Rectangle: Rounded Corners 27"/>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Execute dynamically generated SQL/R Script created</a:t>
                  </a:r>
                </a:p>
              </p:txBody>
            </p:sp>
            <p:sp>
              <p:nvSpPr>
                <p:cNvPr id="29" name="Oval 2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7" name="Oval 2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0" name="Group 29"/>
            <p:cNvGrpSpPr/>
            <p:nvPr/>
          </p:nvGrpSpPr>
          <p:grpSpPr>
            <a:xfrm>
              <a:off x="3630468" y="18811100"/>
              <a:ext cx="5410200" cy="838201"/>
              <a:chOff x="1765300" y="4114800"/>
              <a:chExt cx="7073900" cy="1095957"/>
            </a:xfrm>
          </p:grpSpPr>
          <p:grpSp>
            <p:nvGrpSpPr>
              <p:cNvPr id="31" name="Group 30"/>
              <p:cNvGrpSpPr/>
              <p:nvPr/>
            </p:nvGrpSpPr>
            <p:grpSpPr>
              <a:xfrm>
                <a:off x="1765300" y="4114800"/>
                <a:ext cx="7073900" cy="1095957"/>
                <a:chOff x="1765300" y="4114800"/>
                <a:chExt cx="7073900" cy="1095957"/>
              </a:xfrm>
            </p:grpSpPr>
            <p:sp>
              <p:nvSpPr>
                <p:cNvPr id="33" name="Rectangle: Rounded Corners 32"/>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Update </a:t>
                  </a:r>
                  <a:r>
                    <a:rPr lang="en-US" sz="2000" dirty="0" err="1">
                      <a:solidFill>
                        <a:sysClr val="windowText" lastClr="000000"/>
                      </a:solidFill>
                    </a:rPr>
                    <a:t>RPlot</a:t>
                  </a:r>
                  <a:r>
                    <a:rPr lang="en-US" sz="2000" dirty="0">
                      <a:solidFill>
                        <a:sysClr val="windowText" lastClr="000000"/>
                      </a:solidFill>
                    </a:rPr>
                    <a:t> Table from Temporary </a:t>
                  </a:r>
                  <a:br>
                    <a:rPr lang="en-US" sz="2000" dirty="0">
                      <a:solidFill>
                        <a:sysClr val="windowText" lastClr="000000"/>
                      </a:solidFill>
                    </a:rPr>
                  </a:br>
                  <a:r>
                    <a:rPr lang="en-US" sz="2000" dirty="0">
                      <a:solidFill>
                        <a:sysClr val="windowText" lastClr="000000"/>
                      </a:solidFill>
                    </a:rPr>
                    <a:t>Table Values</a:t>
                  </a:r>
                </a:p>
              </p:txBody>
            </p:sp>
            <p:sp>
              <p:nvSpPr>
                <p:cNvPr id="34" name="Oval 33"/>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2" name="Oval 31"/>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5</a:t>
                </a:r>
              </a:p>
            </p:txBody>
          </p:sp>
        </p:grpSp>
        <p:grpSp>
          <p:nvGrpSpPr>
            <p:cNvPr id="35" name="Group 34"/>
            <p:cNvGrpSpPr/>
            <p:nvPr/>
          </p:nvGrpSpPr>
          <p:grpSpPr>
            <a:xfrm>
              <a:off x="3630468" y="20560929"/>
              <a:ext cx="5410200" cy="838201"/>
              <a:chOff x="1765300" y="4114800"/>
              <a:chExt cx="7073900" cy="1095957"/>
            </a:xfrm>
          </p:grpSpPr>
          <p:grpSp>
            <p:nvGrpSpPr>
              <p:cNvPr id="36" name="Group 35"/>
              <p:cNvGrpSpPr/>
              <p:nvPr/>
            </p:nvGrpSpPr>
            <p:grpSpPr>
              <a:xfrm>
                <a:off x="1765300" y="4114800"/>
                <a:ext cx="7073900" cy="1095957"/>
                <a:chOff x="1765300" y="4114800"/>
                <a:chExt cx="7073900" cy="1095957"/>
              </a:xfrm>
            </p:grpSpPr>
            <p:sp>
              <p:nvSpPr>
                <p:cNvPr id="38" name="Rectangle: Rounded Corners 37"/>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Insert </a:t>
                  </a:r>
                  <a:r>
                    <a:rPr lang="en-US" sz="2000" dirty="0" err="1">
                      <a:solidFill>
                        <a:sysClr val="windowText" lastClr="000000"/>
                      </a:solidFill>
                    </a:rPr>
                    <a:t>RPlot</a:t>
                  </a:r>
                  <a:r>
                    <a:rPr lang="en-US" sz="2000" dirty="0">
                      <a:solidFill>
                        <a:sysClr val="windowText" lastClr="000000"/>
                      </a:solidFill>
                    </a:rPr>
                    <a:t> Table from Temporary </a:t>
                  </a:r>
                  <a:br>
                    <a:rPr lang="en-US" sz="2000" dirty="0">
                      <a:solidFill>
                        <a:sysClr val="windowText" lastClr="000000"/>
                      </a:solidFill>
                    </a:rPr>
                  </a:br>
                  <a:r>
                    <a:rPr lang="en-US" sz="2000" dirty="0">
                      <a:solidFill>
                        <a:sysClr val="windowText" lastClr="000000"/>
                      </a:solidFill>
                    </a:rPr>
                    <a:t>Table Values if does not exist</a:t>
                  </a:r>
                </a:p>
              </p:txBody>
            </p:sp>
            <p:sp>
              <p:nvSpPr>
                <p:cNvPr id="39" name="Oval 3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7" name="Oval 3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6</a:t>
                </a:r>
              </a:p>
            </p:txBody>
          </p:sp>
        </p:grpSp>
      </p:grpSp>
    </p:spTree>
    <p:extLst>
      <p:ext uri="{BB962C8B-B14F-4D97-AF65-F5344CB8AC3E}">
        <p14:creationId xmlns:p14="http://schemas.microsoft.com/office/powerpoint/2010/main" val="416166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5.55556E-7 1.48148E-6 L 5.55556E-7 -1.02477 " pathEditMode="relative" rAng="0" ptsTypes="AA">
                                      <p:cBhvr>
                                        <p:cTn id="6" dur="4000" fill="hold"/>
                                        <p:tgtEl>
                                          <p:spTgt spid="4"/>
                                        </p:tgtEl>
                                        <p:attrNameLst>
                                          <p:attrName>ppt_x</p:attrName>
                                          <p:attrName>ppt_y</p:attrName>
                                        </p:attrNameLst>
                                      </p:cBhvr>
                                      <p:rCtr x="0" y="-512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61211" y="-10327078"/>
            <a:ext cx="8747429" cy="26176678"/>
            <a:chOff x="461211" y="1540042"/>
            <a:chExt cx="8747429" cy="26176678"/>
          </a:xfrm>
        </p:grpSpPr>
        <p:pic>
          <p:nvPicPr>
            <p:cNvPr id="1026" name="Picture 2" descr="C:\Users\alexf\AppData\Local\Temp\SNAGHTML68ed02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211" y="1540042"/>
              <a:ext cx="8077200" cy="2617667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3657600" y="3657600"/>
              <a:ext cx="5410200" cy="838201"/>
              <a:chOff x="1765300" y="4114800"/>
              <a:chExt cx="7073900" cy="1095957"/>
            </a:xfrm>
          </p:grpSpPr>
          <p:grpSp>
            <p:nvGrpSpPr>
              <p:cNvPr id="6" name="Group 5"/>
              <p:cNvGrpSpPr/>
              <p:nvPr/>
            </p:nvGrpSpPr>
            <p:grpSpPr>
              <a:xfrm>
                <a:off x="1765300" y="4114800"/>
                <a:ext cx="7073900" cy="1095957"/>
                <a:chOff x="1765300" y="4114800"/>
                <a:chExt cx="7073900" cy="1095957"/>
              </a:xfrm>
            </p:grpSpPr>
            <p:sp>
              <p:nvSpPr>
                <p:cNvPr id="8" name="Rectangle: Rounded Corners 7"/>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Create Temporary Table to store R Script output values</a:t>
                  </a:r>
                </a:p>
              </p:txBody>
            </p:sp>
            <p:sp>
              <p:nvSpPr>
                <p:cNvPr id="9" name="Oval 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7" name="Oval 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1</a:t>
                </a:r>
              </a:p>
            </p:txBody>
          </p:sp>
        </p:grpSp>
        <p:grpSp>
          <p:nvGrpSpPr>
            <p:cNvPr id="10" name="Group 9"/>
            <p:cNvGrpSpPr/>
            <p:nvPr/>
          </p:nvGrpSpPr>
          <p:grpSpPr>
            <a:xfrm>
              <a:off x="3657600" y="6024315"/>
              <a:ext cx="5410200" cy="838201"/>
              <a:chOff x="1765300" y="4114800"/>
              <a:chExt cx="7073900" cy="1095957"/>
            </a:xfrm>
          </p:grpSpPr>
          <p:grpSp>
            <p:nvGrpSpPr>
              <p:cNvPr id="11" name="Group 10"/>
              <p:cNvGrpSpPr/>
              <p:nvPr/>
            </p:nvGrpSpPr>
            <p:grpSpPr>
              <a:xfrm>
                <a:off x="1765300" y="4114800"/>
                <a:ext cx="7073900" cy="1095957"/>
                <a:chOff x="1765300" y="4114800"/>
                <a:chExt cx="7073900" cy="1095957"/>
              </a:xfrm>
            </p:grpSpPr>
            <p:sp>
              <p:nvSpPr>
                <p:cNvPr id="13" name="Rectangle: Rounded Corners 12"/>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Input Data SQL Query Statement</a:t>
                  </a:r>
                </a:p>
              </p:txBody>
            </p:sp>
            <p:sp>
              <p:nvSpPr>
                <p:cNvPr id="14" name="Oval 13"/>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2" name="Oval 11"/>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2</a:t>
                </a:r>
              </a:p>
            </p:txBody>
          </p:sp>
        </p:grpSp>
        <p:grpSp>
          <p:nvGrpSpPr>
            <p:cNvPr id="15" name="Group 14"/>
            <p:cNvGrpSpPr/>
            <p:nvPr/>
          </p:nvGrpSpPr>
          <p:grpSpPr>
            <a:xfrm>
              <a:off x="3352800" y="7238999"/>
              <a:ext cx="5723020" cy="838201"/>
              <a:chOff x="1765300" y="4114800"/>
              <a:chExt cx="7482916" cy="1095957"/>
            </a:xfrm>
          </p:grpSpPr>
          <p:grpSp>
            <p:nvGrpSpPr>
              <p:cNvPr id="16" name="Group 15"/>
              <p:cNvGrpSpPr/>
              <p:nvPr/>
            </p:nvGrpSpPr>
            <p:grpSpPr>
              <a:xfrm>
                <a:off x="1765300" y="4114800"/>
                <a:ext cx="7482916" cy="1095957"/>
                <a:chOff x="1765300" y="4114800"/>
                <a:chExt cx="7482916" cy="1095957"/>
              </a:xfrm>
            </p:grpSpPr>
            <p:sp>
              <p:nvSpPr>
                <p:cNvPr id="18" name="Rectangle: Rounded Corners 17"/>
                <p:cNvSpPr/>
                <p:nvPr/>
              </p:nvSpPr>
              <p:spPr>
                <a:xfrm>
                  <a:off x="2133599" y="4419600"/>
                  <a:ext cx="7114617"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Generate Box Plot R execution statements dynamically for every explanatory variable</a:t>
                  </a:r>
                </a:p>
              </p:txBody>
            </p:sp>
            <p:sp>
              <p:nvSpPr>
                <p:cNvPr id="19" name="Oval 1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7" name="Oval 1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3</a:t>
                </a:r>
              </a:p>
            </p:txBody>
          </p:sp>
        </p:grpSp>
        <p:grpSp>
          <p:nvGrpSpPr>
            <p:cNvPr id="20" name="Group 19"/>
            <p:cNvGrpSpPr/>
            <p:nvPr/>
          </p:nvGrpSpPr>
          <p:grpSpPr>
            <a:xfrm>
              <a:off x="3798440" y="13058259"/>
              <a:ext cx="5410200" cy="838201"/>
              <a:chOff x="1765300" y="4114800"/>
              <a:chExt cx="7073900" cy="1095957"/>
            </a:xfrm>
          </p:grpSpPr>
          <p:grpSp>
            <p:nvGrpSpPr>
              <p:cNvPr id="21" name="Group 20"/>
              <p:cNvGrpSpPr/>
              <p:nvPr/>
            </p:nvGrpSpPr>
            <p:grpSpPr>
              <a:xfrm>
                <a:off x="1765300" y="4114800"/>
                <a:ext cx="7073900" cy="1095957"/>
                <a:chOff x="1765300" y="4114800"/>
                <a:chExt cx="7073900" cy="1095957"/>
              </a:xfrm>
            </p:grpSpPr>
            <p:sp>
              <p:nvSpPr>
                <p:cNvPr id="23" name="Rectangle: Rounded Corners 22"/>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Populate Temporary Table from each iteration of box plot serialized values</a:t>
                  </a:r>
                </a:p>
              </p:txBody>
            </p:sp>
            <p:sp>
              <p:nvSpPr>
                <p:cNvPr id="24" name="Oval 23"/>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2" name="Oval 21"/>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3a</a:t>
                </a:r>
                <a:endParaRPr lang="en-US" sz="3200" dirty="0">
                  <a:solidFill>
                    <a:sysClr val="windowText" lastClr="000000"/>
                  </a:solidFill>
                </a:endParaRPr>
              </a:p>
            </p:txBody>
          </p:sp>
        </p:grpSp>
        <p:grpSp>
          <p:nvGrpSpPr>
            <p:cNvPr id="25" name="Group 24"/>
            <p:cNvGrpSpPr/>
            <p:nvPr/>
          </p:nvGrpSpPr>
          <p:grpSpPr>
            <a:xfrm>
              <a:off x="3665620" y="15955624"/>
              <a:ext cx="5410200" cy="838201"/>
              <a:chOff x="1765300" y="4114800"/>
              <a:chExt cx="7073900" cy="1095957"/>
            </a:xfrm>
          </p:grpSpPr>
          <p:grpSp>
            <p:nvGrpSpPr>
              <p:cNvPr id="26" name="Group 25"/>
              <p:cNvGrpSpPr/>
              <p:nvPr/>
            </p:nvGrpSpPr>
            <p:grpSpPr>
              <a:xfrm>
                <a:off x="1765300" y="4114800"/>
                <a:ext cx="7073900" cy="1095957"/>
                <a:chOff x="1765300" y="4114800"/>
                <a:chExt cx="7073900" cy="1095957"/>
              </a:xfrm>
            </p:grpSpPr>
            <p:sp>
              <p:nvSpPr>
                <p:cNvPr id="28" name="Rectangle: Rounded Corners 27"/>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Execute dynamically generated SQL/R Script created</a:t>
                  </a:r>
                </a:p>
              </p:txBody>
            </p:sp>
            <p:sp>
              <p:nvSpPr>
                <p:cNvPr id="29" name="Oval 2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7" name="Oval 2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0" name="Group 29"/>
            <p:cNvGrpSpPr/>
            <p:nvPr/>
          </p:nvGrpSpPr>
          <p:grpSpPr>
            <a:xfrm>
              <a:off x="3630468" y="18811100"/>
              <a:ext cx="5410200" cy="838201"/>
              <a:chOff x="1765300" y="4114800"/>
              <a:chExt cx="7073900" cy="1095957"/>
            </a:xfrm>
          </p:grpSpPr>
          <p:grpSp>
            <p:nvGrpSpPr>
              <p:cNvPr id="31" name="Group 30"/>
              <p:cNvGrpSpPr/>
              <p:nvPr/>
            </p:nvGrpSpPr>
            <p:grpSpPr>
              <a:xfrm>
                <a:off x="1765300" y="4114800"/>
                <a:ext cx="7073900" cy="1095957"/>
                <a:chOff x="1765300" y="4114800"/>
                <a:chExt cx="7073900" cy="1095957"/>
              </a:xfrm>
            </p:grpSpPr>
            <p:sp>
              <p:nvSpPr>
                <p:cNvPr id="33" name="Rectangle: Rounded Corners 32"/>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Update </a:t>
                  </a:r>
                  <a:r>
                    <a:rPr lang="en-US" sz="2000" dirty="0" err="1">
                      <a:solidFill>
                        <a:sysClr val="windowText" lastClr="000000"/>
                      </a:solidFill>
                    </a:rPr>
                    <a:t>RPlot</a:t>
                  </a:r>
                  <a:r>
                    <a:rPr lang="en-US" sz="2000" dirty="0">
                      <a:solidFill>
                        <a:sysClr val="windowText" lastClr="000000"/>
                      </a:solidFill>
                    </a:rPr>
                    <a:t> Table from Temporary </a:t>
                  </a:r>
                  <a:br>
                    <a:rPr lang="en-US" sz="2000" dirty="0">
                      <a:solidFill>
                        <a:sysClr val="windowText" lastClr="000000"/>
                      </a:solidFill>
                    </a:rPr>
                  </a:br>
                  <a:r>
                    <a:rPr lang="en-US" sz="2000" dirty="0">
                      <a:solidFill>
                        <a:sysClr val="windowText" lastClr="000000"/>
                      </a:solidFill>
                    </a:rPr>
                    <a:t>Table Values</a:t>
                  </a:r>
                </a:p>
              </p:txBody>
            </p:sp>
            <p:sp>
              <p:nvSpPr>
                <p:cNvPr id="34" name="Oval 33"/>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2" name="Oval 31"/>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5</a:t>
                </a:r>
              </a:p>
            </p:txBody>
          </p:sp>
        </p:grpSp>
        <p:grpSp>
          <p:nvGrpSpPr>
            <p:cNvPr id="35" name="Group 34"/>
            <p:cNvGrpSpPr/>
            <p:nvPr/>
          </p:nvGrpSpPr>
          <p:grpSpPr>
            <a:xfrm>
              <a:off x="3630468" y="20560929"/>
              <a:ext cx="5410200" cy="838201"/>
              <a:chOff x="1765300" y="4114800"/>
              <a:chExt cx="7073900" cy="1095957"/>
            </a:xfrm>
          </p:grpSpPr>
          <p:grpSp>
            <p:nvGrpSpPr>
              <p:cNvPr id="36" name="Group 35"/>
              <p:cNvGrpSpPr/>
              <p:nvPr/>
            </p:nvGrpSpPr>
            <p:grpSpPr>
              <a:xfrm>
                <a:off x="1765300" y="4114800"/>
                <a:ext cx="7073900" cy="1095957"/>
                <a:chOff x="1765300" y="4114800"/>
                <a:chExt cx="7073900" cy="1095957"/>
              </a:xfrm>
            </p:grpSpPr>
            <p:sp>
              <p:nvSpPr>
                <p:cNvPr id="38" name="Rectangle: Rounded Corners 37"/>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Insert </a:t>
                  </a:r>
                  <a:r>
                    <a:rPr lang="en-US" sz="2000" dirty="0" err="1">
                      <a:solidFill>
                        <a:sysClr val="windowText" lastClr="000000"/>
                      </a:solidFill>
                    </a:rPr>
                    <a:t>RPlot</a:t>
                  </a:r>
                  <a:r>
                    <a:rPr lang="en-US" sz="2000" dirty="0">
                      <a:solidFill>
                        <a:sysClr val="windowText" lastClr="000000"/>
                      </a:solidFill>
                    </a:rPr>
                    <a:t> Table from Temporary </a:t>
                  </a:r>
                  <a:br>
                    <a:rPr lang="en-US" sz="2000" dirty="0">
                      <a:solidFill>
                        <a:sysClr val="windowText" lastClr="000000"/>
                      </a:solidFill>
                    </a:rPr>
                  </a:br>
                  <a:r>
                    <a:rPr lang="en-US" sz="2000" dirty="0">
                      <a:solidFill>
                        <a:sysClr val="windowText" lastClr="000000"/>
                      </a:solidFill>
                    </a:rPr>
                    <a:t>Table Values if does not exist</a:t>
                  </a:r>
                </a:p>
              </p:txBody>
            </p:sp>
            <p:sp>
              <p:nvSpPr>
                <p:cNvPr id="39" name="Oval 3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7" name="Oval 3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6</a:t>
                </a:r>
              </a:p>
            </p:txBody>
          </p:sp>
        </p:grpSp>
      </p:grpSp>
    </p:spTree>
    <p:extLst>
      <p:ext uri="{BB962C8B-B14F-4D97-AF65-F5344CB8AC3E}">
        <p14:creationId xmlns:p14="http://schemas.microsoft.com/office/powerpoint/2010/main" val="218152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5.55556E-7 3.7037E-6 L 5.55556E-7 -0.98033 " pathEditMode="relative" rAng="0" ptsTypes="AA">
                                      <p:cBhvr>
                                        <p:cTn id="6" dur="4000" fill="hold"/>
                                        <p:tgtEl>
                                          <p:spTgt spid="4"/>
                                        </p:tgtEl>
                                        <p:attrNameLst>
                                          <p:attrName>ppt_x</p:attrName>
                                          <p:attrName>ppt_y</p:attrName>
                                        </p:attrNameLst>
                                      </p:cBhvr>
                                      <p:rCtr x="0" y="-490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Operationalization w/ R Services</a:t>
            </a:r>
            <a:br>
              <a:rPr lang="en-US" dirty="0"/>
            </a:br>
            <a:r>
              <a:rPr lang="en-US" dirty="0"/>
              <a:t> - Build &amp; Save the Model</a:t>
            </a:r>
            <a:endParaRPr lang="en-US" dirty="0"/>
          </a:p>
        </p:txBody>
      </p:sp>
      <p:sp>
        <p:nvSpPr>
          <p:cNvPr id="5" name="Content Placeholder 2"/>
          <p:cNvSpPr txBox="1">
            <a:spLocks/>
          </p:cNvSpPr>
          <p:nvPr/>
        </p:nvSpPr>
        <p:spPr>
          <a:xfrm>
            <a:off x="457200" y="2362200"/>
            <a:ext cx="7924800" cy="561163"/>
          </a:xfrm>
          <a:prstGeom prst="rect">
            <a:avLst/>
          </a:prstGeom>
        </p:spPr>
        <p:txBody>
          <a:bodyPr vert="horz" lIns="91440" tIns="45720" rIns="91440" bIns="45720" numCol="1"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Example Data in </a:t>
            </a:r>
            <a:r>
              <a:rPr lang="en-US" dirty="0" err="1"/>
              <a:t>RPlot</a:t>
            </a:r>
            <a:r>
              <a:rPr lang="en-US" dirty="0"/>
              <a:t> Table</a:t>
            </a:r>
          </a:p>
        </p:txBody>
      </p:sp>
      <p:pic>
        <p:nvPicPr>
          <p:cNvPr id="6" name="Content Placeholder 5" descr="C:\Users\alexf\AppData\Local\Temp\SNAGHTML1a2afd96.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94622"/>
            <a:ext cx="8229600" cy="2539378"/>
          </a:xfrm>
          <a:prstGeom prst="rect">
            <a:avLst/>
          </a:prstGeom>
          <a:noFill/>
          <a:ln>
            <a:noFill/>
          </a:ln>
        </p:spPr>
      </p:pic>
    </p:spTree>
    <p:extLst>
      <p:ext uri="{BB962C8B-B14F-4D97-AF65-F5344CB8AC3E}">
        <p14:creationId xmlns:p14="http://schemas.microsoft.com/office/powerpoint/2010/main" val="3059659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Operationalization w/ R Services</a:t>
            </a:r>
            <a:br>
              <a:rPr lang="en-US" dirty="0"/>
            </a:br>
            <a:r>
              <a:rPr lang="en-US" dirty="0"/>
              <a:t> - Tumor Prediction</a:t>
            </a:r>
            <a:endParaRPr lang="en-US" dirty="0"/>
          </a:p>
        </p:txBody>
      </p:sp>
      <p:grpSp>
        <p:nvGrpSpPr>
          <p:cNvPr id="3" name="Group 2"/>
          <p:cNvGrpSpPr/>
          <p:nvPr/>
        </p:nvGrpSpPr>
        <p:grpSpPr>
          <a:xfrm>
            <a:off x="152400" y="1466504"/>
            <a:ext cx="9144000" cy="14916496"/>
            <a:chOff x="152400" y="1466504"/>
            <a:chExt cx="9144000" cy="14916496"/>
          </a:xfrm>
        </p:grpSpPr>
        <p:pic>
          <p:nvPicPr>
            <p:cNvPr id="2050" name="Picture 2" descr="C:\Users\alexf\AppData\Local\Temp\SNAGHTML6e1d3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30671"/>
              <a:ext cx="8839199" cy="14852329"/>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p:cNvGrpSpPr/>
            <p:nvPr/>
          </p:nvGrpSpPr>
          <p:grpSpPr>
            <a:xfrm>
              <a:off x="3886200" y="1466504"/>
              <a:ext cx="5410200" cy="2876896"/>
              <a:chOff x="1765300" y="4114800"/>
              <a:chExt cx="7073900" cy="3761572"/>
            </a:xfrm>
          </p:grpSpPr>
          <p:grpSp>
            <p:nvGrpSpPr>
              <p:cNvPr id="42" name="Group 41"/>
              <p:cNvGrpSpPr/>
              <p:nvPr/>
            </p:nvGrpSpPr>
            <p:grpSpPr>
              <a:xfrm>
                <a:off x="1765300" y="4114800"/>
                <a:ext cx="7073900" cy="3761572"/>
                <a:chOff x="1765300" y="4114800"/>
                <a:chExt cx="7073900" cy="3761572"/>
              </a:xfrm>
            </p:grpSpPr>
            <p:sp>
              <p:nvSpPr>
                <p:cNvPr id="44" name="Rectangle: Rounded Corners 43"/>
                <p:cNvSpPr/>
                <p:nvPr/>
              </p:nvSpPr>
              <p:spPr>
                <a:xfrm>
                  <a:off x="2133600" y="4419600"/>
                  <a:ext cx="6705600" cy="3456772"/>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ysClr val="windowText" lastClr="000000"/>
                      </a:solidFill>
                    </a:rPr>
                    <a:t>Procedure Input: </a:t>
                  </a:r>
                </a:p>
                <a:p>
                  <a:pPr marL="342900" indent="-342900">
                    <a:buFont typeface="Arial" panose="020B0604020202020204" pitchFamily="34" charset="0"/>
                    <a:buChar char="•"/>
                  </a:pPr>
                  <a:r>
                    <a:rPr lang="en-US" sz="2000" dirty="0">
                      <a:solidFill>
                        <a:sysClr val="windowText" lastClr="000000"/>
                      </a:solidFill>
                    </a:rPr>
                    <a:t>Table Type with schema of all explanatory variables</a:t>
                  </a:r>
                </a:p>
                <a:p>
                  <a:r>
                    <a:rPr lang="en-US" sz="2000" dirty="0">
                      <a:solidFill>
                        <a:sysClr val="windowText" lastClr="000000"/>
                      </a:solidFill>
                    </a:rPr>
                    <a:t>Procedure Output:</a:t>
                  </a:r>
                </a:p>
                <a:p>
                  <a:pPr marL="342900" indent="-342900">
                    <a:buFont typeface="Arial" panose="020B0604020202020204" pitchFamily="34" charset="0"/>
                    <a:buChar char="•"/>
                  </a:pPr>
                  <a:r>
                    <a:rPr lang="en-US" sz="2000" dirty="0">
                      <a:solidFill>
                        <a:sysClr val="windowText" lastClr="000000"/>
                      </a:solidFill>
                    </a:rPr>
                    <a:t>@</a:t>
                  </a:r>
                  <a:r>
                    <a:rPr lang="en-US" sz="2000" dirty="0" err="1">
                      <a:solidFill>
                        <a:sysClr val="windowText" lastClr="000000"/>
                      </a:solidFill>
                    </a:rPr>
                    <a:t>PredictionResult</a:t>
                  </a:r>
                  <a:r>
                    <a:rPr lang="en-US" sz="2000" dirty="0">
                      <a:solidFill>
                        <a:sysClr val="windowText" lastClr="000000"/>
                      </a:solidFill>
                    </a:rPr>
                    <a:t> {B,M}</a:t>
                  </a:r>
                </a:p>
                <a:p>
                  <a:pPr marL="342900" indent="-342900">
                    <a:buFont typeface="Arial" panose="020B0604020202020204" pitchFamily="34" charset="0"/>
                    <a:buChar char="•"/>
                  </a:pPr>
                  <a:r>
                    <a:rPr lang="en-US" sz="2000" dirty="0">
                      <a:solidFill>
                        <a:sysClr val="windowText" lastClr="000000"/>
                      </a:solidFill>
                    </a:rPr>
                    <a:t>@</a:t>
                  </a:r>
                  <a:r>
                    <a:rPr lang="en-US" sz="2000" dirty="0" err="1">
                      <a:solidFill>
                        <a:sysClr val="windowText" lastClr="000000"/>
                      </a:solidFill>
                    </a:rPr>
                    <a:t>PctConfident</a:t>
                  </a:r>
                  <a:r>
                    <a:rPr lang="en-US" sz="2000" dirty="0">
                      <a:solidFill>
                        <a:sysClr val="windowText" lastClr="000000"/>
                      </a:solidFill>
                    </a:rPr>
                    <a:t> {% Probability from model}</a:t>
                  </a:r>
                </a:p>
                <a:p>
                  <a:pPr algn="ctr"/>
                  <a:endParaRPr lang="en-US" sz="2000" dirty="0">
                    <a:solidFill>
                      <a:sysClr val="windowText" lastClr="000000"/>
                    </a:solidFill>
                  </a:endParaRPr>
                </a:p>
              </p:txBody>
            </p:sp>
            <p:sp>
              <p:nvSpPr>
                <p:cNvPr id="45" name="Oval 44"/>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3" name="Oval 42"/>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1</a:t>
                </a:r>
              </a:p>
            </p:txBody>
          </p:sp>
        </p:grpSp>
        <p:grpSp>
          <p:nvGrpSpPr>
            <p:cNvPr id="46" name="Group 45"/>
            <p:cNvGrpSpPr/>
            <p:nvPr/>
          </p:nvGrpSpPr>
          <p:grpSpPr>
            <a:xfrm>
              <a:off x="3605462" y="4366113"/>
              <a:ext cx="5410200" cy="838201"/>
              <a:chOff x="1765300" y="4114800"/>
              <a:chExt cx="7073900" cy="1095957"/>
            </a:xfrm>
          </p:grpSpPr>
          <p:grpSp>
            <p:nvGrpSpPr>
              <p:cNvPr id="47" name="Group 46"/>
              <p:cNvGrpSpPr/>
              <p:nvPr/>
            </p:nvGrpSpPr>
            <p:grpSpPr>
              <a:xfrm>
                <a:off x="1765300" y="4114800"/>
                <a:ext cx="7073900" cy="1095957"/>
                <a:chOff x="1765300" y="4114800"/>
                <a:chExt cx="7073900" cy="1095957"/>
              </a:xfrm>
            </p:grpSpPr>
            <p:sp>
              <p:nvSpPr>
                <p:cNvPr id="49" name="Rectangle: Rounded Corners 48"/>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a:t>
                  </a:r>
                  <a:r>
                    <a:rPr lang="en-US" sz="2000" dirty="0" err="1">
                      <a:solidFill>
                        <a:sysClr val="windowText" lastClr="000000"/>
                      </a:solidFill>
                    </a:rPr>
                    <a:t>DAModel</a:t>
                  </a:r>
                  <a:r>
                    <a:rPr lang="en-US" sz="2000" dirty="0">
                      <a:solidFill>
                        <a:sysClr val="windowText" lastClr="000000"/>
                      </a:solidFill>
                    </a:rPr>
                    <a:t> as </a:t>
                  </a:r>
                  <a:r>
                    <a:rPr lang="en-US" sz="2000" dirty="0" err="1">
                      <a:solidFill>
                        <a:sysClr val="windowText" lastClr="000000"/>
                      </a:solidFill>
                    </a:rPr>
                    <a:t>SerialValue</a:t>
                  </a:r>
                  <a:r>
                    <a:rPr lang="en-US" sz="2000" dirty="0">
                      <a:solidFill>
                        <a:sysClr val="windowText" lastClr="000000"/>
                      </a:solidFill>
                    </a:rPr>
                    <a:t> from </a:t>
                  </a:r>
                  <a:r>
                    <a:rPr lang="en-US" sz="2000" dirty="0" err="1">
                      <a:solidFill>
                        <a:sysClr val="windowText" lastClr="000000"/>
                      </a:solidFill>
                    </a:rPr>
                    <a:t>Rmodel</a:t>
                  </a:r>
                  <a:r>
                    <a:rPr lang="en-US" sz="2000" dirty="0">
                      <a:solidFill>
                        <a:sysClr val="windowText" lastClr="000000"/>
                      </a:solidFill>
                    </a:rPr>
                    <a:t> Table</a:t>
                  </a:r>
                </a:p>
              </p:txBody>
            </p:sp>
            <p:sp>
              <p:nvSpPr>
                <p:cNvPr id="50" name="Oval 49"/>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8" name="Oval 47"/>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2</a:t>
                </a:r>
              </a:p>
            </p:txBody>
          </p:sp>
        </p:grpSp>
        <p:grpSp>
          <p:nvGrpSpPr>
            <p:cNvPr id="51" name="Group 50"/>
            <p:cNvGrpSpPr/>
            <p:nvPr/>
          </p:nvGrpSpPr>
          <p:grpSpPr>
            <a:xfrm>
              <a:off x="3605462" y="9955455"/>
              <a:ext cx="5410200" cy="838201"/>
              <a:chOff x="1765300" y="4114800"/>
              <a:chExt cx="7073900" cy="1095957"/>
            </a:xfrm>
          </p:grpSpPr>
          <p:grpSp>
            <p:nvGrpSpPr>
              <p:cNvPr id="52" name="Group 51"/>
              <p:cNvGrpSpPr/>
              <p:nvPr/>
            </p:nvGrpSpPr>
            <p:grpSpPr>
              <a:xfrm>
                <a:off x="1765300" y="4114800"/>
                <a:ext cx="7073900" cy="1095957"/>
                <a:chOff x="1765300" y="4114800"/>
                <a:chExt cx="7073900" cy="1095957"/>
              </a:xfrm>
            </p:grpSpPr>
            <p:sp>
              <p:nvSpPr>
                <p:cNvPr id="54" name="Rectangle: Rounded Corners 53"/>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Input Data SQL Query Statement from Table Type Input Values</a:t>
                  </a:r>
                </a:p>
              </p:txBody>
            </p:sp>
            <p:sp>
              <p:nvSpPr>
                <p:cNvPr id="55" name="Oval 54"/>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53" name="Oval 52"/>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3</a:t>
                </a:r>
              </a:p>
            </p:txBody>
          </p:sp>
        </p:grpSp>
        <p:grpSp>
          <p:nvGrpSpPr>
            <p:cNvPr id="56" name="Group 55"/>
            <p:cNvGrpSpPr/>
            <p:nvPr/>
          </p:nvGrpSpPr>
          <p:grpSpPr>
            <a:xfrm>
              <a:off x="3605462" y="11353800"/>
              <a:ext cx="5410200" cy="838201"/>
              <a:chOff x="1765300" y="4114800"/>
              <a:chExt cx="7073900" cy="1095957"/>
            </a:xfrm>
          </p:grpSpPr>
          <p:grpSp>
            <p:nvGrpSpPr>
              <p:cNvPr id="57" name="Group 56"/>
              <p:cNvGrpSpPr/>
              <p:nvPr/>
            </p:nvGrpSpPr>
            <p:grpSpPr>
              <a:xfrm>
                <a:off x="1765300" y="4114800"/>
                <a:ext cx="7073900" cy="1095957"/>
                <a:chOff x="1765300" y="4114800"/>
                <a:chExt cx="7073900" cy="1095957"/>
              </a:xfrm>
            </p:grpSpPr>
            <p:sp>
              <p:nvSpPr>
                <p:cNvPr id="59" name="Rectangle: Rounded Corners 58"/>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Unserialize</a:t>
                  </a:r>
                  <a:r>
                    <a:rPr lang="en-US" sz="2000" dirty="0">
                      <a:solidFill>
                        <a:sysClr val="windowText" lastClr="000000"/>
                      </a:solidFill>
                    </a:rPr>
                    <a:t> R Model; Execute Prediction</a:t>
                  </a:r>
                </a:p>
              </p:txBody>
            </p:sp>
            <p:sp>
              <p:nvSpPr>
                <p:cNvPr id="60" name="Oval 59"/>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58" name="Oval 57"/>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61" name="Group 60"/>
            <p:cNvGrpSpPr/>
            <p:nvPr/>
          </p:nvGrpSpPr>
          <p:grpSpPr>
            <a:xfrm>
              <a:off x="3605462" y="14173200"/>
              <a:ext cx="5410200" cy="860501"/>
              <a:chOff x="1765300" y="4114800"/>
              <a:chExt cx="7073900" cy="1125114"/>
            </a:xfrm>
          </p:grpSpPr>
          <p:grpSp>
            <p:nvGrpSpPr>
              <p:cNvPr id="62" name="Group 61"/>
              <p:cNvGrpSpPr/>
              <p:nvPr/>
            </p:nvGrpSpPr>
            <p:grpSpPr>
              <a:xfrm>
                <a:off x="1765300" y="4114800"/>
                <a:ext cx="7073900" cy="1125114"/>
                <a:chOff x="1765300" y="4114800"/>
                <a:chExt cx="7073900" cy="1125114"/>
              </a:xfrm>
            </p:grpSpPr>
            <p:sp>
              <p:nvSpPr>
                <p:cNvPr id="64" name="Rectangle: Rounded Corners 63"/>
                <p:cNvSpPr/>
                <p:nvPr/>
              </p:nvSpPr>
              <p:spPr>
                <a:xfrm>
                  <a:off x="2133600" y="4448757"/>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R Script Outputs: @</a:t>
                  </a:r>
                  <a:r>
                    <a:rPr lang="en-US" sz="2000" dirty="0" err="1">
                      <a:solidFill>
                        <a:sysClr val="windowText" lastClr="000000"/>
                      </a:solidFill>
                    </a:rPr>
                    <a:t>PredictionResult</a:t>
                  </a:r>
                  <a:r>
                    <a:rPr lang="en-US" sz="2000" dirty="0">
                      <a:solidFill>
                        <a:sysClr val="windowText" lastClr="000000"/>
                      </a:solidFill>
                    </a:rPr>
                    <a:t>, @</a:t>
                  </a:r>
                  <a:r>
                    <a:rPr lang="en-US" sz="2000" dirty="0" err="1">
                      <a:solidFill>
                        <a:sysClr val="windowText" lastClr="000000"/>
                      </a:solidFill>
                    </a:rPr>
                    <a:t>PctConfident</a:t>
                  </a:r>
                  <a:r>
                    <a:rPr lang="en-US" sz="2000" dirty="0">
                      <a:solidFill>
                        <a:sysClr val="windowText" lastClr="000000"/>
                      </a:solidFill>
                    </a:rPr>
                    <a:t> </a:t>
                  </a:r>
                </a:p>
              </p:txBody>
            </p:sp>
            <p:sp>
              <p:nvSpPr>
                <p:cNvPr id="65" name="Oval 64"/>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63" name="Oval 62"/>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5</a:t>
                </a:r>
              </a:p>
            </p:txBody>
          </p:sp>
        </p:grpSp>
      </p:grpSp>
    </p:spTree>
    <p:extLst>
      <p:ext uri="{BB962C8B-B14F-4D97-AF65-F5344CB8AC3E}">
        <p14:creationId xmlns:p14="http://schemas.microsoft.com/office/powerpoint/2010/main" val="197645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3.33333E-6 1.11111E-6 L 3.33333E-6 -1.3125 " pathEditMode="relative" rAng="0" ptsTypes="AA">
                                      <p:cBhvr>
                                        <p:cTn id="9" dur="4000" fill="hold"/>
                                        <p:tgtEl>
                                          <p:spTgt spid="3"/>
                                        </p:tgtEl>
                                        <p:attrNameLst>
                                          <p:attrName>ppt_x</p:attrName>
                                          <p:attrName>ppt_y</p:attrName>
                                        </p:attrNameLst>
                                      </p:cBhvr>
                                      <p:rCtr x="0" y="-65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Operationalization w/ R Services</a:t>
            </a:r>
            <a:br>
              <a:rPr lang="en-US" dirty="0"/>
            </a:br>
            <a:r>
              <a:rPr lang="en-US" dirty="0"/>
              <a:t> - Tumor Diagnosis Prediction Report</a:t>
            </a:r>
            <a:endParaRPr lang="en-US" dirty="0"/>
          </a:p>
        </p:txBody>
      </p:sp>
      <p:pic>
        <p:nvPicPr>
          <p:cNvPr id="29" name="Picture 28"/>
          <p:cNvPicPr/>
          <p:nvPr/>
        </p:nvPicPr>
        <p:blipFill>
          <a:blip r:embed="rId2"/>
          <a:stretch>
            <a:fillRect/>
          </a:stretch>
        </p:blipFill>
        <p:spPr>
          <a:xfrm>
            <a:off x="152400" y="1523999"/>
            <a:ext cx="8915400" cy="5076825"/>
          </a:xfrm>
          <a:prstGeom prst="rect">
            <a:avLst/>
          </a:prstGeom>
        </p:spPr>
      </p:pic>
    </p:spTree>
    <p:extLst>
      <p:ext uri="{BB962C8B-B14F-4D97-AF65-F5344CB8AC3E}">
        <p14:creationId xmlns:p14="http://schemas.microsoft.com/office/powerpoint/2010/main" val="2178063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Operationalization w/ R Services</a:t>
            </a:r>
            <a:br>
              <a:rPr lang="en-US" dirty="0"/>
            </a:br>
            <a:r>
              <a:rPr lang="en-US" dirty="0"/>
              <a:t>Example</a:t>
            </a:r>
          </a:p>
        </p:txBody>
      </p:sp>
      <p:sp>
        <p:nvSpPr>
          <p:cNvPr id="3" name="Content Placeholder 2"/>
          <p:cNvSpPr>
            <a:spLocks noGrp="1"/>
          </p:cNvSpPr>
          <p:nvPr>
            <p:ph idx="1"/>
          </p:nvPr>
        </p:nvSpPr>
        <p:spPr/>
        <p:txBody>
          <a:bodyPr/>
          <a:lstStyle/>
          <a:p>
            <a:r>
              <a:rPr lang="en-US" dirty="0"/>
              <a:t>Benefits:</a:t>
            </a:r>
          </a:p>
          <a:p>
            <a:pPr lvl="1"/>
            <a:r>
              <a:rPr lang="en-US" dirty="0"/>
              <a:t>Reduced data movement latency</a:t>
            </a:r>
          </a:p>
          <a:p>
            <a:pPr lvl="1"/>
            <a:r>
              <a:rPr lang="en-US" dirty="0"/>
              <a:t>Eliminated the need to build the model every time the model was needed.</a:t>
            </a:r>
          </a:p>
        </p:txBody>
      </p:sp>
    </p:spTree>
    <p:extLst>
      <p:ext uri="{BB962C8B-B14F-4D97-AF65-F5344CB8AC3E}">
        <p14:creationId xmlns:p14="http://schemas.microsoft.com/office/powerpoint/2010/main" val="182985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R is not one-size fits all</a:t>
            </a:r>
          </a:p>
          <a:p>
            <a:r>
              <a:rPr lang="en-US" dirty="0"/>
              <a:t>Data movement – reduction in wait time</a:t>
            </a:r>
          </a:p>
          <a:p>
            <a:r>
              <a:rPr lang="en-US" dirty="0"/>
              <a:t>Scale / performance – advantage over existing packages</a:t>
            </a:r>
          </a:p>
          <a:p>
            <a:r>
              <a:rPr lang="en-US" dirty="0"/>
              <a:t>Operationalization – procedures are written to DB</a:t>
            </a:r>
          </a:p>
          <a:p>
            <a:r>
              <a:rPr lang="en-US" dirty="0"/>
              <a:t>Additional areas of impact: database developers, database administrators, and data engineers</a:t>
            </a:r>
          </a:p>
        </p:txBody>
      </p:sp>
    </p:spTree>
    <p:extLst>
      <p:ext uri="{BB962C8B-B14F-4D97-AF65-F5344CB8AC3E}">
        <p14:creationId xmlns:p14="http://schemas.microsoft.com/office/powerpoint/2010/main" val="106397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Data scientist cares about two main things:</a:t>
            </a:r>
          </a:p>
          <a:p>
            <a:pPr lvl="1"/>
            <a:r>
              <a:rPr lang="en-US" dirty="0"/>
              <a:t>Develop a more accurate understanding of a population</a:t>
            </a:r>
          </a:p>
          <a:p>
            <a:pPr lvl="1"/>
            <a:r>
              <a:rPr lang="en-US" dirty="0"/>
              <a:t>Be able to make predictions about a population</a:t>
            </a:r>
          </a:p>
          <a:p>
            <a:pPr marL="274320" lvl="1" indent="0">
              <a:buNone/>
            </a:pPr>
            <a:endParaRPr lang="en-US" dirty="0"/>
          </a:p>
          <a:p>
            <a:r>
              <a:rPr lang="en-US" dirty="0"/>
              <a:t>Balance meaningful results with large amounts of data</a:t>
            </a:r>
            <a:br>
              <a:rPr lang="en-US" dirty="0"/>
            </a:br>
            <a:endParaRPr lang="en-US" dirty="0"/>
          </a:p>
          <a:p>
            <a:endParaRPr lang="en-US" dirty="0"/>
          </a:p>
        </p:txBody>
      </p:sp>
    </p:spTree>
    <p:extLst>
      <p:ext uri="{BB962C8B-B14F-4D97-AF65-F5344CB8AC3E}">
        <p14:creationId xmlns:p14="http://schemas.microsoft.com/office/powerpoint/2010/main" val="343184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Services Demo Source Code</a:t>
            </a:r>
          </a:p>
        </p:txBody>
      </p:sp>
      <p:sp>
        <p:nvSpPr>
          <p:cNvPr id="3" name="Content Placeholder 2"/>
          <p:cNvSpPr>
            <a:spLocks noGrp="1"/>
          </p:cNvSpPr>
          <p:nvPr>
            <p:ph idx="1"/>
          </p:nvPr>
        </p:nvSpPr>
        <p:spPr/>
        <p:txBody>
          <a:bodyPr/>
          <a:lstStyle/>
          <a:p>
            <a:r>
              <a:rPr lang="en-US" dirty="0"/>
              <a:t>Available on GitHub</a:t>
            </a:r>
          </a:p>
          <a:p>
            <a:pPr lvl="1"/>
            <a:r>
              <a:rPr lang="en-US" i="1" dirty="0">
                <a:hlinkClick r:id="rId2"/>
              </a:rPr>
              <a:t>https://github.com/amfrye777/MSDS7330_RServicesDemo</a:t>
            </a:r>
            <a:endParaRPr lang="en-US" i="1" dirty="0"/>
          </a:p>
          <a:p>
            <a:endParaRPr lang="en-US" i="1" dirty="0"/>
          </a:p>
          <a:p>
            <a:r>
              <a:rPr lang="en-US" dirty="0"/>
              <a:t>Steps to Deploy:</a:t>
            </a:r>
          </a:p>
          <a:p>
            <a:pPr lvl="1"/>
            <a:r>
              <a:rPr lang="en-US" dirty="0"/>
              <a:t>Clone entire Repo</a:t>
            </a:r>
          </a:p>
          <a:p>
            <a:pPr lvl="1"/>
            <a:r>
              <a:rPr lang="en-US" dirty="0"/>
              <a:t>Open the .</a:t>
            </a:r>
            <a:r>
              <a:rPr lang="en-US" dirty="0"/>
              <a:t>\01 - Deployment\01_Deploy.sql Script </a:t>
            </a:r>
          </a:p>
          <a:p>
            <a:pPr lvl="1"/>
            <a:r>
              <a:rPr lang="en-US" dirty="0"/>
              <a:t>Modify the @</a:t>
            </a:r>
            <a:r>
              <a:rPr lang="en-US" dirty="0" err="1"/>
              <a:t>ServerName</a:t>
            </a:r>
            <a:r>
              <a:rPr lang="en-US" dirty="0"/>
              <a:t> and </a:t>
            </a:r>
            <a:r>
              <a:rPr lang="en-US" dirty="0" err="1"/>
              <a:t>RootPath</a:t>
            </a:r>
            <a:r>
              <a:rPr lang="en-US" dirty="0"/>
              <a:t> Parameters per your SQL Installation and local repo root file location</a:t>
            </a:r>
          </a:p>
          <a:p>
            <a:pPr lvl="1"/>
            <a:r>
              <a:rPr lang="en-US" dirty="0"/>
              <a:t>Execute the .\01 - Deployment\01_Deploy.sql Script</a:t>
            </a:r>
          </a:p>
          <a:p>
            <a:pPr lvl="1"/>
            <a:r>
              <a:rPr lang="en-US" dirty="0"/>
              <a:t>Additional configuration needed to connect to the appropriate data source in the </a:t>
            </a:r>
            <a:r>
              <a:rPr lang="en-US" dirty="0" err="1"/>
              <a:t>TumorDiagnosisPrediction</a:t>
            </a:r>
            <a:r>
              <a:rPr lang="en-US" dirty="0"/>
              <a:t> Report</a:t>
            </a:r>
          </a:p>
          <a:p>
            <a:pPr lvl="1"/>
            <a:endParaRPr lang="en-US" dirty="0"/>
          </a:p>
        </p:txBody>
      </p:sp>
    </p:spTree>
    <p:extLst>
      <p:ext uri="{BB962C8B-B14F-4D97-AF65-F5344CB8AC3E}">
        <p14:creationId xmlns:p14="http://schemas.microsoft.com/office/powerpoint/2010/main" val="343738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3" name="Content Placeholder 2"/>
          <p:cNvSpPr>
            <a:spLocks noGrp="1"/>
          </p:cNvSpPr>
          <p:nvPr>
            <p:ph idx="1"/>
          </p:nvPr>
        </p:nvSpPr>
        <p:spPr/>
        <p:txBody>
          <a:bodyPr/>
          <a:lstStyle/>
          <a:p>
            <a:pPr marL="0" indent="0">
              <a:buNone/>
            </a:pPr>
            <a:r>
              <a:rPr lang="en-US" i="1" dirty="0"/>
              <a:t>“But who cares about how much data you have? With too little data, you won’t be able to make any conclusions you trust.  With loads of data you will find relationships that aren’t real.” </a:t>
            </a:r>
          </a:p>
          <a:p>
            <a:pPr marL="0" indent="0" algn="r">
              <a:buNone/>
            </a:pPr>
            <a:r>
              <a:rPr lang="en-US" i="1" dirty="0"/>
              <a:t>- D. Merrill, </a:t>
            </a:r>
            <a:r>
              <a:rPr lang="en-US" i="1" dirty="0" err="1"/>
              <a:t>Ph.D</a:t>
            </a:r>
            <a:endParaRPr lang="en-US" dirty="0"/>
          </a:p>
        </p:txBody>
      </p:sp>
    </p:spTree>
    <p:extLst>
      <p:ext uri="{BB962C8B-B14F-4D97-AF65-F5344CB8AC3E}">
        <p14:creationId xmlns:p14="http://schemas.microsoft.com/office/powerpoint/2010/main" val="1116875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2016 R Services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Why R?</a:t>
            </a:r>
          </a:p>
          <a:p>
            <a:pPr lvl="1"/>
            <a:r>
              <a:rPr lang="en-US" dirty="0"/>
              <a:t>Advantages</a:t>
            </a:r>
          </a:p>
          <a:p>
            <a:pPr lvl="1"/>
            <a:r>
              <a:rPr lang="en-US" dirty="0"/>
              <a:t>Limitations</a:t>
            </a:r>
          </a:p>
          <a:p>
            <a:r>
              <a:rPr lang="en-US" dirty="0"/>
              <a:t>Why SQL Server?</a:t>
            </a:r>
          </a:p>
          <a:p>
            <a:pPr lvl="1"/>
            <a:r>
              <a:rPr lang="en-US" dirty="0"/>
              <a:t>Standard for RDBMSs</a:t>
            </a:r>
          </a:p>
          <a:p>
            <a:pPr lvl="1"/>
            <a:r>
              <a:rPr lang="en-US" dirty="0"/>
              <a:t>Query and store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3662352"/>
            <a:ext cx="2667000" cy="14200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875" y="1779657"/>
            <a:ext cx="1362449" cy="1192143"/>
          </a:xfrm>
          <a:prstGeom prst="rect">
            <a:avLst/>
          </a:prstGeom>
        </p:spPr>
      </p:pic>
      <p:sp>
        <p:nvSpPr>
          <p:cNvPr id="6" name="TextBox 5"/>
          <p:cNvSpPr txBox="1"/>
          <p:nvPr/>
        </p:nvSpPr>
        <p:spPr>
          <a:xfrm>
            <a:off x="6400800" y="3308409"/>
            <a:ext cx="838200" cy="784830"/>
          </a:xfrm>
          <a:prstGeom prst="rect">
            <a:avLst/>
          </a:prstGeom>
          <a:noFill/>
        </p:spPr>
        <p:txBody>
          <a:bodyPr wrap="square" rtlCol="0">
            <a:spAutoFit/>
          </a:bodyPr>
          <a:lstStyle/>
          <a:p>
            <a:pPr algn="ctr"/>
            <a:r>
              <a:rPr lang="en-US" sz="4500" dirty="0"/>
              <a:t>+</a:t>
            </a:r>
          </a:p>
        </p:txBody>
      </p:sp>
      <p:sp>
        <p:nvSpPr>
          <p:cNvPr id="7" name="TextBox 6"/>
          <p:cNvSpPr txBox="1"/>
          <p:nvPr/>
        </p:nvSpPr>
        <p:spPr>
          <a:xfrm>
            <a:off x="5638800" y="6548538"/>
            <a:ext cx="3505200" cy="253916"/>
          </a:xfrm>
          <a:prstGeom prst="rect">
            <a:avLst/>
          </a:prstGeom>
          <a:noFill/>
        </p:spPr>
        <p:txBody>
          <a:bodyPr wrap="square" rtlCol="0">
            <a:spAutoFit/>
          </a:bodyPr>
          <a:lstStyle/>
          <a:p>
            <a:pPr algn="r"/>
            <a:r>
              <a:rPr lang="en-US" sz="1050" dirty="0"/>
              <a:t>(Images courtesy of R-project.org and Microsoft, 2016)</a:t>
            </a:r>
          </a:p>
        </p:txBody>
      </p:sp>
    </p:spTree>
    <p:extLst>
      <p:ext uri="{BB962C8B-B14F-4D97-AF65-F5344CB8AC3E}">
        <p14:creationId xmlns:p14="http://schemas.microsoft.com/office/powerpoint/2010/main" val="159445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R Services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What is R Services?</a:t>
            </a:r>
          </a:p>
          <a:p>
            <a:pPr lvl="1"/>
            <a:r>
              <a:rPr lang="en-US" dirty="0"/>
              <a:t>Integration for enterprise level data analytics</a:t>
            </a:r>
          </a:p>
          <a:p>
            <a:pPr lvl="1"/>
            <a:r>
              <a:rPr lang="en-US" dirty="0"/>
              <a:t>Data is kept at database – no transfer</a:t>
            </a:r>
          </a:p>
          <a:p>
            <a:pPr lvl="1"/>
            <a:r>
              <a:rPr lang="en-US" dirty="0"/>
              <a:t>Uses RevoScaleR package</a:t>
            </a:r>
          </a:p>
        </p:txBody>
      </p:sp>
    </p:spTree>
    <p:extLst>
      <p:ext uri="{BB962C8B-B14F-4D97-AF65-F5344CB8AC3E}">
        <p14:creationId xmlns:p14="http://schemas.microsoft.com/office/powerpoint/2010/main" val="2469614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system</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Windows computer (version 8 or higher)</a:t>
            </a:r>
          </a:p>
          <a:p>
            <a:r>
              <a:rPr lang="en-US" dirty="0"/>
              <a:t>Reliable internet connection</a:t>
            </a:r>
          </a:p>
          <a:p>
            <a:r>
              <a:rPr lang="en-US" dirty="0"/>
              <a:t>SQL Server 2016 installation with SQL Server R Services enabled </a:t>
            </a:r>
          </a:p>
          <a:p>
            <a:r>
              <a:rPr lang="en-US" dirty="0">
                <a:latin typeface="arial"/>
              </a:rPr>
              <a:t>db_datareader, db_datawriter privileges to the </a:t>
            </a:r>
            <a:r>
              <a:rPr lang="en-US" dirty="0" err="1">
                <a:latin typeface="arial"/>
              </a:rPr>
              <a:t>RServicesDemo</a:t>
            </a:r>
            <a:r>
              <a:rPr lang="en-US" dirty="0">
                <a:latin typeface="arial"/>
              </a:rPr>
              <a:t> Database </a:t>
            </a:r>
          </a:p>
          <a:p>
            <a:r>
              <a:rPr lang="en-US" dirty="0">
                <a:latin typeface="Arial"/>
              </a:rPr>
              <a:t>Microsoft R Server or Microsoft R Client for RevoScaleR package installation </a:t>
            </a:r>
          </a:p>
          <a:p>
            <a:r>
              <a:rPr lang="en-US" dirty="0">
                <a:latin typeface="Arial"/>
              </a:rPr>
              <a:t>All R packages installed in SQL server instance </a:t>
            </a:r>
          </a:p>
          <a:p>
            <a:endParaRPr lang="en-US"/>
          </a:p>
          <a:p>
            <a:endParaRPr lang="en-US"/>
          </a:p>
          <a:p>
            <a:endParaRPr lang="en-US"/>
          </a:p>
        </p:txBody>
      </p:sp>
    </p:spTree>
    <p:extLst>
      <p:ext uri="{BB962C8B-B14F-4D97-AF65-F5344CB8AC3E}">
        <p14:creationId xmlns:p14="http://schemas.microsoft.com/office/powerpoint/2010/main" val="164822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Movement</a:t>
            </a:r>
            <a:endParaRPr lang="en-US" dirty="0">
              <a:solidFill>
                <a:schemeClr val="tx1"/>
              </a:solidFill>
            </a:endParaRPr>
          </a:p>
        </p:txBody>
      </p:sp>
      <p:sp>
        <p:nvSpPr>
          <p:cNvPr id="3" name="Content Placeholder 2"/>
          <p:cNvSpPr>
            <a:spLocks noGrp="1"/>
          </p:cNvSpPr>
          <p:nvPr>
            <p:ph idx="1"/>
          </p:nvPr>
        </p:nvSpPr>
        <p:spPr>
          <a:xfrm>
            <a:off x="409575" y="1511061"/>
            <a:ext cx="8229600" cy="4876800"/>
          </a:xfrm>
        </p:spPr>
        <p:txBody>
          <a:bodyPr vert="horz" lIns="91440" tIns="45720" rIns="91440" bIns="45720" rtlCol="0" anchor="t">
            <a:normAutofit/>
          </a:bodyPr>
          <a:lstStyle/>
          <a:p>
            <a:r>
              <a:rPr lang="en-US" dirty="0"/>
              <a:t>Existing resources</a:t>
            </a:r>
          </a:p>
          <a:p>
            <a:pPr lvl="1"/>
            <a:r>
              <a:rPr lang="en-US" dirty="0" err="1">
                <a:solidFill>
                  <a:srgbClr val="000000"/>
                </a:solidFill>
                <a:latin typeface="arial"/>
              </a:rPr>
              <a:t>RODBC</a:t>
            </a:r>
            <a:r>
              <a:rPr lang="en-US" dirty="0">
                <a:solidFill>
                  <a:srgbClr val="000000"/>
                </a:solidFill>
                <a:latin typeface="arial"/>
              </a:rPr>
              <a:t>, </a:t>
            </a:r>
            <a:r>
              <a:rPr lang="en-US" dirty="0" err="1">
                <a:solidFill>
                  <a:srgbClr val="000000"/>
                </a:solidFill>
                <a:latin typeface="arial"/>
              </a:rPr>
              <a:t>RMySQL</a:t>
            </a:r>
            <a:r>
              <a:rPr lang="en-US" dirty="0">
                <a:solidFill>
                  <a:srgbClr val="000000"/>
                </a:solidFill>
                <a:latin typeface="arial"/>
              </a:rPr>
              <a:t>, </a:t>
            </a:r>
            <a:r>
              <a:rPr lang="en-US" dirty="0" err="1">
                <a:solidFill>
                  <a:srgbClr val="000000"/>
                </a:solidFill>
                <a:latin typeface="arial"/>
              </a:rPr>
              <a:t>ROracle</a:t>
            </a:r>
            <a:r>
              <a:rPr lang="en-US" dirty="0">
                <a:solidFill>
                  <a:srgbClr val="000000"/>
                </a:solidFill>
                <a:latin typeface="arial"/>
              </a:rPr>
              <a:t>, and </a:t>
            </a:r>
            <a:r>
              <a:rPr lang="en-US" dirty="0" err="1">
                <a:solidFill>
                  <a:srgbClr val="000000"/>
                </a:solidFill>
                <a:latin typeface="arial"/>
              </a:rPr>
              <a:t>RJDBC</a:t>
            </a:r>
          </a:p>
          <a:p>
            <a:pPr lvl="1"/>
            <a:endParaRPr lang="en-US" dirty="0">
              <a:latin typeface="Arial"/>
            </a:endParaRPr>
          </a:p>
          <a:p>
            <a:pPr lvl="1"/>
            <a:endParaRPr lang="en-US" dirty="0"/>
          </a:p>
          <a:p>
            <a:pPr lvl="1"/>
            <a:endParaRPr lang="en-US" dirty="0"/>
          </a:p>
          <a:p>
            <a:pPr lvl="1"/>
            <a:endParaRPr lang="en-US" dirty="0"/>
          </a:p>
          <a:p>
            <a:pPr lvl="1"/>
            <a:endParaRPr lang="en-US" dirty="0"/>
          </a:p>
          <a:p>
            <a:pPr lvl="1"/>
            <a:endParaRPr lang="en-US" dirty="0"/>
          </a:p>
          <a:p>
            <a:pPr marL="274320" lvl="1" indent="0" algn="ctr">
              <a:buNone/>
            </a:pPr>
            <a:endParaRPr lang="en-US" dirty="0">
              <a:solidFill>
                <a:srgbClr val="000000"/>
              </a:solidFill>
              <a:latin typeface="arial"/>
            </a:endParaRPr>
          </a:p>
          <a:p>
            <a:pPr marL="274320" lvl="1" indent="0" algn="ctr">
              <a:buNone/>
            </a:pPr>
            <a:r>
              <a:rPr lang="en-US" b="1" dirty="0">
                <a:solidFill>
                  <a:srgbClr val="000000"/>
                </a:solidFill>
                <a:latin typeface="arial"/>
              </a:rPr>
              <a:t>Solves data transfer, but still just an interface.</a:t>
            </a:r>
          </a:p>
          <a:p>
            <a:pPr lvl="1"/>
            <a:endParaRPr lang="en-US" dirty="0"/>
          </a:p>
          <a:p>
            <a:pPr marL="274320" lvl="1" indent="0">
              <a:buNone/>
            </a:pPr>
            <a:endParaRPr lang="en-US" dirty="0"/>
          </a:p>
          <a:p>
            <a:pPr lvl="1"/>
            <a:endParaRPr lang="en-US" dirty="0"/>
          </a:p>
        </p:txBody>
      </p:sp>
      <p:pic>
        <p:nvPicPr>
          <p:cNvPr id="4" name="Picture 3" descr="data movement.png"/>
          <p:cNvPicPr>
            <a:picLocks noChangeAspect="1"/>
          </p:cNvPicPr>
          <p:nvPr/>
        </p:nvPicPr>
        <p:blipFill>
          <a:blip r:embed="rId3"/>
          <a:stretch>
            <a:fillRect/>
          </a:stretch>
        </p:blipFill>
        <p:spPr>
          <a:xfrm>
            <a:off x="446367" y="2997996"/>
            <a:ext cx="8274667" cy="862008"/>
          </a:xfrm>
          <a:prstGeom prst="rect">
            <a:avLst/>
          </a:prstGeom>
        </p:spPr>
      </p:pic>
    </p:spTree>
    <p:extLst>
      <p:ext uri="{BB962C8B-B14F-4D97-AF65-F5344CB8AC3E}">
        <p14:creationId xmlns:p14="http://schemas.microsoft.com/office/powerpoint/2010/main" val="389913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3610</TotalTime>
  <Words>1620</Words>
  <Application>Microsoft Office PowerPoint</Application>
  <PresentationFormat>On-screen Show (4:3)</PresentationFormat>
  <Paragraphs>320</Paragraphs>
  <Slides>40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Arial</vt:lpstr>
      <vt:lpstr>Calibri</vt:lpstr>
      <vt:lpstr>Wingdings</vt:lpstr>
      <vt:lpstr>Clarity</vt:lpstr>
      <vt:lpstr>SQL Server 2016 R Services  Deep-DivE</vt:lpstr>
      <vt:lpstr>Agenda</vt:lpstr>
      <vt:lpstr>The problem</vt:lpstr>
      <vt:lpstr>The problem</vt:lpstr>
      <vt:lpstr>The problem</vt:lpstr>
      <vt:lpstr>SQL Server 2016 R Services</vt:lpstr>
      <vt:lpstr>SQL Server R Services</vt:lpstr>
      <vt:lpstr>Our system</vt:lpstr>
      <vt:lpstr>Data Movement</vt:lpstr>
      <vt:lpstr>Data Movement</vt:lpstr>
      <vt:lpstr>Data Movement</vt:lpstr>
      <vt:lpstr>Data Movement - test</vt:lpstr>
      <vt:lpstr>Data Movement</vt:lpstr>
      <vt:lpstr>Data Movement</vt:lpstr>
      <vt:lpstr>Scale / Performance</vt:lpstr>
      <vt:lpstr>Scale / Performance</vt:lpstr>
      <vt:lpstr>Scale / Performance</vt:lpstr>
      <vt:lpstr>Operationalization</vt:lpstr>
      <vt:lpstr>Operationalization - result</vt:lpstr>
      <vt:lpstr>But operationalization is not a new concept.</vt:lpstr>
      <vt:lpstr>Operationalization w/ R Services</vt:lpstr>
      <vt:lpstr>Operationalization w/ R Services</vt:lpstr>
      <vt:lpstr>Operationalization w/ R Services</vt:lpstr>
      <vt:lpstr>Operationalization w/ R Services Example</vt:lpstr>
      <vt:lpstr>Operationalization w/ R Services  - RServicesDemo DB Schema</vt:lpstr>
      <vt:lpstr>Operationalization w/ R Services  - Build &amp; Save the Model</vt:lpstr>
      <vt:lpstr>PowerPoint Presentation</vt:lpstr>
      <vt:lpstr>PowerPoint Presentation</vt:lpstr>
      <vt:lpstr>PowerPoint Presentation</vt:lpstr>
      <vt:lpstr>PowerPoint Presentation</vt:lpstr>
      <vt:lpstr>Operationalization w/ R Services  - Build &amp; Save the Model</vt:lpstr>
      <vt:lpstr>Operationalization w/ R Services  - Build and Save Box Plots</vt:lpstr>
      <vt:lpstr>PowerPoint Presentation</vt:lpstr>
      <vt:lpstr>PowerPoint Presentation</vt:lpstr>
      <vt:lpstr>Operationalization w/ R Services  - Build &amp; Save the Model</vt:lpstr>
      <vt:lpstr>Operationalization w/ R Services  - Tumor Prediction</vt:lpstr>
      <vt:lpstr>Operationalization w/ R Services  - Tumor Diagnosis Prediction Report</vt:lpstr>
      <vt:lpstr>Operationalization w/ R Services Example</vt:lpstr>
      <vt:lpstr>Summary</vt:lpstr>
      <vt:lpstr>R Services Demo Source Code</vt:lpstr>
    </vt:vector>
  </TitlesOfParts>
  <Company>Penn Mutual Life Insurance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2016 R Services  Deep-DivE</dc:title>
  <dc:creator>Vitovsky, Lindsay</dc:creator>
  <cp:lastModifiedBy>Alex Frye</cp:lastModifiedBy>
  <cp:revision>53</cp:revision>
  <dcterms:created xsi:type="dcterms:W3CDTF">2016-11-22T03:04:52Z</dcterms:created>
  <dcterms:modified xsi:type="dcterms:W3CDTF">2016-11-28T04:15:51Z</dcterms:modified>
</cp:coreProperties>
</file>