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5933"/>
    <a:srgbClr val="FC5B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4660"/>
  </p:normalViewPr>
  <p:slideViewPr>
    <p:cSldViewPr snapToGrid="0">
      <p:cViewPr varScale="1">
        <p:scale>
          <a:sx n="86" d="100"/>
          <a:sy n="86" d="100"/>
        </p:scale>
        <p:origin x="60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6C66-3B83-4F99-BF68-E88CFF23C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E1191-3E8B-43B5-B441-EC0A2FACE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91380-A202-46D6-B8C1-900271CD183D}"/>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5" name="Footer Placeholder 4">
            <a:extLst>
              <a:ext uri="{FF2B5EF4-FFF2-40B4-BE49-F238E27FC236}">
                <a16:creationId xmlns:a16="http://schemas.microsoft.com/office/drawing/2014/main" id="{435EC47B-0450-445D-99E8-217E3F511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02084-DE44-4A05-B81A-009F40EB50DD}"/>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3522422146"/>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FBDF-4FF4-4482-A084-58C5F3E4D4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F71432-D99A-4A67-8266-76F5BFA88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B3AA4-CBF4-4B12-BD79-61B835344253}"/>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5" name="Footer Placeholder 4">
            <a:extLst>
              <a:ext uri="{FF2B5EF4-FFF2-40B4-BE49-F238E27FC236}">
                <a16:creationId xmlns:a16="http://schemas.microsoft.com/office/drawing/2014/main" id="{CFE9269A-97DB-46F7-818F-9942BAB68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F9ABB-270C-4142-B1DD-3139C041B16C}"/>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791994627"/>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40F28-9624-4663-80E3-7E5B77F9E4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076CE3-C1A0-4720-A974-DCF4F09CA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A2510-F899-43EB-AA3B-29DAE1937244}"/>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5" name="Footer Placeholder 4">
            <a:extLst>
              <a:ext uri="{FF2B5EF4-FFF2-40B4-BE49-F238E27FC236}">
                <a16:creationId xmlns:a16="http://schemas.microsoft.com/office/drawing/2014/main" id="{DD39F997-A2F8-44EF-859B-3A3980C83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D12B1-233E-445F-B381-9DA69E7EC660}"/>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1135037580"/>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82E2-10A3-4434-B352-3975B28D24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66B2C-9E3F-4472-9139-7712BEC742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768CB-D7A8-43E5-A5B3-CCF27E8248DD}"/>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5" name="Footer Placeholder 4">
            <a:extLst>
              <a:ext uri="{FF2B5EF4-FFF2-40B4-BE49-F238E27FC236}">
                <a16:creationId xmlns:a16="http://schemas.microsoft.com/office/drawing/2014/main" id="{B00E0E58-4295-4B32-823A-7AE867459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52A9A-862A-4C9C-8294-9C4A08EC1A3D}"/>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1334749259"/>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11D9-24FE-42E6-88AF-9B960A5A4A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D16E66-409D-4015-9210-118A08F7E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733364-1062-415C-BF63-49A4109E32CA}"/>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5" name="Footer Placeholder 4">
            <a:extLst>
              <a:ext uri="{FF2B5EF4-FFF2-40B4-BE49-F238E27FC236}">
                <a16:creationId xmlns:a16="http://schemas.microsoft.com/office/drawing/2014/main" id="{91370259-53BC-4636-A36F-55835FA91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B003C-D831-4976-98B7-37831219685D}"/>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18435126"/>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76EF-D9D4-4838-9B58-5806A3092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8C4FD-EF04-4E3F-818E-023A38EDA8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A0501E-A970-4BFC-B3BC-AC5CAC7D78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45ED54-4D86-43D0-9252-F8543679669F}"/>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6" name="Footer Placeholder 5">
            <a:extLst>
              <a:ext uri="{FF2B5EF4-FFF2-40B4-BE49-F238E27FC236}">
                <a16:creationId xmlns:a16="http://schemas.microsoft.com/office/drawing/2014/main" id="{0C978765-2D79-463A-BD1D-3935E8804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46F48-5956-4CE8-B39C-40A27990AF19}"/>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2921007961"/>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05B5-6C1F-4054-AC8D-ABA59FC36E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E70EF5-B299-4A30-8C5D-2A1A92AE6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C250BE-B3A2-4282-970E-825D77C73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DE43E-F8FF-41CF-B09A-83E6C8A6A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9D9B1-D50B-483A-B865-C40AF9D202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5A7F17-627E-40AB-B748-DD325829288E}"/>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8" name="Footer Placeholder 7">
            <a:extLst>
              <a:ext uri="{FF2B5EF4-FFF2-40B4-BE49-F238E27FC236}">
                <a16:creationId xmlns:a16="http://schemas.microsoft.com/office/drawing/2014/main" id="{6A1B697D-B354-4EC4-8CF3-DED2574854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3D877-5611-4FE9-A123-3993D5C18B04}"/>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2189214056"/>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673D-C8BB-4EC2-AE51-B1FBDE93F8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63E17E-7E7A-46ED-8EE1-E63BEB4A04CA}"/>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4" name="Footer Placeholder 3">
            <a:extLst>
              <a:ext uri="{FF2B5EF4-FFF2-40B4-BE49-F238E27FC236}">
                <a16:creationId xmlns:a16="http://schemas.microsoft.com/office/drawing/2014/main" id="{9BEFA1F7-140B-4B41-9666-51BF84B62C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FB834E-A071-4DE8-9E76-9533761DDB3C}"/>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4102735510"/>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F736D-D982-4D6C-9B85-F34C9F5618C8}"/>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3" name="Footer Placeholder 2">
            <a:extLst>
              <a:ext uri="{FF2B5EF4-FFF2-40B4-BE49-F238E27FC236}">
                <a16:creationId xmlns:a16="http://schemas.microsoft.com/office/drawing/2014/main" id="{84FE0C40-DB69-4944-9AB0-F632F9E4F0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9CFDB4-5816-48B6-B0B7-3148B31A0684}"/>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19611007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D823-D711-4BD9-89AF-D86E032BC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3D1930-9942-4B5A-9A64-C19A53BE3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9987AC-8668-4032-B119-2BF3CB6BA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1D129-8CC9-468A-B380-F1E51760E062}"/>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6" name="Footer Placeholder 5">
            <a:extLst>
              <a:ext uri="{FF2B5EF4-FFF2-40B4-BE49-F238E27FC236}">
                <a16:creationId xmlns:a16="http://schemas.microsoft.com/office/drawing/2014/main" id="{E51E7D27-1267-4CF7-B2CA-2B7A86C26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95078-7F23-4AC0-A4B2-8A7DA78FF6C2}"/>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161475020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FF44-FA58-49FB-875A-3B5CB297A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013927-0103-4467-B230-528E555A2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8591D-7A4B-49D3-B37E-10D1848A9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5AC62-3EC7-4C35-B92A-8464779068C0}"/>
              </a:ext>
            </a:extLst>
          </p:cNvPr>
          <p:cNvSpPr>
            <a:spLocks noGrp="1"/>
          </p:cNvSpPr>
          <p:nvPr>
            <p:ph type="dt" sz="half" idx="10"/>
          </p:nvPr>
        </p:nvSpPr>
        <p:spPr/>
        <p:txBody>
          <a:bodyPr/>
          <a:lstStyle/>
          <a:p>
            <a:fld id="{1D13CD1C-96EB-4B76-A2CD-D784B915694F}" type="datetimeFigureOut">
              <a:rPr lang="en-US" smtClean="0"/>
              <a:t>9/28/2019</a:t>
            </a:fld>
            <a:endParaRPr lang="en-US"/>
          </a:p>
        </p:txBody>
      </p:sp>
      <p:sp>
        <p:nvSpPr>
          <p:cNvPr id="6" name="Footer Placeholder 5">
            <a:extLst>
              <a:ext uri="{FF2B5EF4-FFF2-40B4-BE49-F238E27FC236}">
                <a16:creationId xmlns:a16="http://schemas.microsoft.com/office/drawing/2014/main" id="{92B127B1-E808-42B9-AE7C-FA1844D30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CBFE7-F77D-4990-8754-D9CC76BF3310}"/>
              </a:ext>
            </a:extLst>
          </p:cNvPr>
          <p:cNvSpPr>
            <a:spLocks noGrp="1"/>
          </p:cNvSpPr>
          <p:nvPr>
            <p:ph type="sldNum" sz="quarter" idx="12"/>
          </p:nvPr>
        </p:nvSpPr>
        <p:spPr/>
        <p:txBody>
          <a:bodyPr/>
          <a:lstStyle/>
          <a:p>
            <a:fld id="{6E117547-14AE-4640-A403-29517D5A89A1}" type="slidenum">
              <a:rPr lang="en-US" smtClean="0"/>
              <a:t>‹#›</a:t>
            </a:fld>
            <a:endParaRPr lang="en-US"/>
          </a:p>
        </p:txBody>
      </p:sp>
    </p:spTree>
    <p:extLst>
      <p:ext uri="{BB962C8B-B14F-4D97-AF65-F5344CB8AC3E}">
        <p14:creationId xmlns:p14="http://schemas.microsoft.com/office/powerpoint/2010/main" val="2246563777"/>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02E39-AB21-43CF-90D0-FD4CE9F4C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F4F711-3E36-43BA-AA19-49C298864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622ADD-1355-413E-A396-0A5167F29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3CD1C-96EB-4B76-A2CD-D784B915694F}" type="datetimeFigureOut">
              <a:rPr lang="en-US" smtClean="0"/>
              <a:t>9/28/2019</a:t>
            </a:fld>
            <a:endParaRPr lang="en-US"/>
          </a:p>
        </p:txBody>
      </p:sp>
      <p:sp>
        <p:nvSpPr>
          <p:cNvPr id="5" name="Footer Placeholder 4">
            <a:extLst>
              <a:ext uri="{FF2B5EF4-FFF2-40B4-BE49-F238E27FC236}">
                <a16:creationId xmlns:a16="http://schemas.microsoft.com/office/drawing/2014/main" id="{49921436-4C74-4308-961B-A8D937F3E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23A62C-6ED2-4369-9D54-1BDBC9C89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17547-14AE-4640-A403-29517D5A89A1}" type="slidenum">
              <a:rPr lang="en-US" smtClean="0"/>
              <a:t>‹#›</a:t>
            </a:fld>
            <a:endParaRPr lang="en-US"/>
          </a:p>
        </p:txBody>
      </p:sp>
    </p:spTree>
    <p:extLst>
      <p:ext uri="{BB962C8B-B14F-4D97-AF65-F5344CB8AC3E}">
        <p14:creationId xmlns:p14="http://schemas.microsoft.com/office/powerpoint/2010/main" val="186124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arth-trek.herokuapp.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D9252A-334F-4A49-9056-81CECD53FE9E}"/>
              </a:ext>
            </a:extLst>
          </p:cNvPr>
          <p:cNvPicPr>
            <a:picLocks noChangeAspect="1"/>
          </p:cNvPicPr>
          <p:nvPr/>
        </p:nvPicPr>
        <p:blipFill rotWithShape="1">
          <a:blip r:embed="rId2">
            <a:extLst>
              <a:ext uri="{28A0092B-C50C-407E-A947-70E740481C1C}">
                <a14:useLocalDpi xmlns:a14="http://schemas.microsoft.com/office/drawing/2010/main" val="0"/>
              </a:ext>
            </a:extLst>
          </a:blip>
          <a:srcRect l="33494" t="9091" r="1266"/>
          <a:stretch/>
        </p:blipFill>
        <p:spPr>
          <a:xfrm>
            <a:off x="4704921" y="1"/>
            <a:ext cx="7486835" cy="6857999"/>
          </a:xfrm>
          <a:prstGeom prst="rect">
            <a:avLst/>
          </a:prstGeom>
        </p:spPr>
      </p:pic>
      <p:sp>
        <p:nvSpPr>
          <p:cNvPr id="10"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9FCA7A1-837E-4E08-9F1D-A71F8E508712}"/>
              </a:ext>
            </a:extLst>
          </p:cNvPr>
          <p:cNvSpPr>
            <a:spLocks noGrp="1"/>
          </p:cNvSpPr>
          <p:nvPr>
            <p:ph type="subTitle" idx="1"/>
          </p:nvPr>
        </p:nvSpPr>
        <p:spPr>
          <a:xfrm>
            <a:off x="677733" y="3428761"/>
            <a:ext cx="4698861" cy="1155525"/>
          </a:xfrm>
        </p:spPr>
        <p:txBody>
          <a:bodyPr anchor="b">
            <a:noAutofit/>
          </a:bodyPr>
          <a:lstStyle/>
          <a:p>
            <a:r>
              <a:rPr lang="en-US" sz="8800" dirty="0">
                <a:latin typeface="Bahnschrift Condensed" panose="020B0502040204020203" pitchFamily="34" charset="0"/>
              </a:rPr>
              <a:t>Welcome to </a:t>
            </a:r>
          </a:p>
          <a:p>
            <a:r>
              <a:rPr lang="en-US" sz="8800" dirty="0">
                <a:solidFill>
                  <a:srgbClr val="FC5933"/>
                </a:solidFill>
                <a:latin typeface="Bahnschrift Condensed" panose="020B0502040204020203" pitchFamily="34" charset="0"/>
              </a:rPr>
              <a:t>Earth Trek</a:t>
            </a:r>
          </a:p>
        </p:txBody>
      </p:sp>
    </p:spTree>
    <p:extLst>
      <p:ext uri="{BB962C8B-B14F-4D97-AF65-F5344CB8AC3E}">
        <p14:creationId xmlns:p14="http://schemas.microsoft.com/office/powerpoint/2010/main" val="2659274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D9252A-334F-4A49-9056-81CECD53FE9E}"/>
              </a:ext>
            </a:extLst>
          </p:cNvPr>
          <p:cNvPicPr>
            <a:picLocks noChangeAspect="1"/>
          </p:cNvPicPr>
          <p:nvPr/>
        </p:nvPicPr>
        <p:blipFill rotWithShape="1">
          <a:blip r:embed="rId2">
            <a:extLst>
              <a:ext uri="{28A0092B-C50C-407E-A947-70E740481C1C}">
                <a14:useLocalDpi xmlns:a14="http://schemas.microsoft.com/office/drawing/2010/main" val="0"/>
              </a:ext>
            </a:extLst>
          </a:blip>
          <a:srcRect l="33494" t="9091" r="1266"/>
          <a:stretch/>
        </p:blipFill>
        <p:spPr>
          <a:xfrm>
            <a:off x="4705165" y="1"/>
            <a:ext cx="7486835" cy="6857999"/>
          </a:xfrm>
          <a:prstGeom prst="rect">
            <a:avLst/>
          </a:prstGeom>
        </p:spPr>
      </p:pic>
      <p:sp>
        <p:nvSpPr>
          <p:cNvPr id="10"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6B389-C20F-4197-842B-CF825C6BB6D1}"/>
              </a:ext>
            </a:extLst>
          </p:cNvPr>
          <p:cNvSpPr>
            <a:spLocks noGrp="1"/>
          </p:cNvSpPr>
          <p:nvPr>
            <p:ph type="ctrTitle"/>
          </p:nvPr>
        </p:nvSpPr>
        <p:spPr>
          <a:xfrm>
            <a:off x="186431" y="1554427"/>
            <a:ext cx="5632223" cy="4606676"/>
          </a:xfrm>
        </p:spPr>
        <p:txBody>
          <a:bodyPr anchor="t">
            <a:normAutofit fontScale="90000"/>
          </a:bodyPr>
          <a:lstStyle/>
          <a:p>
            <a:pPr algn="l"/>
            <a:r>
              <a:rPr lang="en-US" sz="3100" i="1" dirty="0">
                <a:latin typeface="Bahnschrift Light Condensed" panose="020B0502040204020203" pitchFamily="34" charset="0"/>
              </a:rPr>
              <a:t>Earth Trek</a:t>
            </a:r>
            <a:r>
              <a:rPr lang="en-US" sz="3100" dirty="0">
                <a:latin typeface="Bahnschrift Light Condensed" panose="020B0502040204020203" pitchFamily="34" charset="0"/>
              </a:rPr>
              <a:t> is your one stop source of information for Hiking and Biking trails across the U.S.! </a:t>
            </a:r>
            <a:br>
              <a:rPr lang="en-US" sz="3100" dirty="0">
                <a:latin typeface="Bahnschrift Light Condensed" panose="020B0502040204020203" pitchFamily="34" charset="0"/>
              </a:rPr>
            </a:br>
            <a:br>
              <a:rPr lang="en-US" sz="3100" dirty="0">
                <a:latin typeface="Bahnschrift Light Condensed" panose="020B0502040204020203" pitchFamily="34" charset="0"/>
              </a:rPr>
            </a:br>
            <a:r>
              <a:rPr lang="en-US" sz="3100" dirty="0">
                <a:latin typeface="Bahnschrift Light Condensed" panose="020B0502040204020203" pitchFamily="34" charset="0"/>
              </a:rPr>
              <a:t>Type in any U.S. city and get hiking and biking trail listings within 50 miles of that location.</a:t>
            </a:r>
            <a:br>
              <a:rPr lang="en-US" sz="3100" dirty="0">
                <a:latin typeface="Bahnschrift Light Condensed" panose="020B0502040204020203" pitchFamily="34" charset="0"/>
              </a:rPr>
            </a:br>
            <a:br>
              <a:rPr lang="en-US" sz="3100" dirty="0">
                <a:latin typeface="Bahnschrift Light Condensed" panose="020B0502040204020203" pitchFamily="34" charset="0"/>
              </a:rPr>
            </a:br>
            <a:r>
              <a:rPr lang="en-US" sz="3100" dirty="0">
                <a:latin typeface="Bahnschrift Light Condensed" panose="020B0502040204020203" pitchFamily="34" charset="0"/>
              </a:rPr>
              <a:t>Information for each trail includes its Name, Location, Map, a Description of the trail(s), Trail Difficulty level, Trail Distance, Hiker Rating/Reviews, and any Trail Features.</a:t>
            </a:r>
            <a:br>
              <a:rPr lang="en-US" sz="3100" dirty="0">
                <a:latin typeface="Bahnschrift Light Condensed" panose="020B0502040204020203" pitchFamily="34" charset="0"/>
              </a:rPr>
            </a:br>
            <a:br>
              <a:rPr lang="en-US" sz="2200" dirty="0">
                <a:latin typeface="Bahnschrift Light Condensed" panose="020B0502040204020203" pitchFamily="34" charset="0"/>
              </a:rPr>
            </a:br>
            <a:br>
              <a:rPr lang="en-US" sz="2200" dirty="0">
                <a:latin typeface="Bahnschrift Light Condensed" panose="020B0502040204020203" pitchFamily="34" charset="0"/>
              </a:rPr>
            </a:br>
            <a:r>
              <a:rPr lang="en-US" sz="2200" dirty="0">
                <a:latin typeface="Bahnschrift Light Condensed" panose="020B0502040204020203" pitchFamily="34" charset="0"/>
              </a:rPr>
              <a:t>Authors:  Sean Nguyen,  Bohdan Dziubliuk,  Christopher Boyce</a:t>
            </a:r>
            <a:br>
              <a:rPr lang="en-US" dirty="0"/>
            </a:br>
            <a:br>
              <a:rPr lang="en-US" dirty="0"/>
            </a:br>
            <a:endParaRPr lang="en-US" sz="5400" dirty="0"/>
          </a:p>
        </p:txBody>
      </p:sp>
      <p:sp>
        <p:nvSpPr>
          <p:cNvPr id="3" name="Subtitle 2">
            <a:extLst>
              <a:ext uri="{FF2B5EF4-FFF2-40B4-BE49-F238E27FC236}">
                <a16:creationId xmlns:a16="http://schemas.microsoft.com/office/drawing/2014/main" id="{39FCA7A1-837E-4E08-9F1D-A71F8E508712}"/>
              </a:ext>
            </a:extLst>
          </p:cNvPr>
          <p:cNvSpPr>
            <a:spLocks noGrp="1"/>
          </p:cNvSpPr>
          <p:nvPr>
            <p:ph type="subTitle" idx="1"/>
          </p:nvPr>
        </p:nvSpPr>
        <p:spPr>
          <a:xfrm>
            <a:off x="96368" y="-5153"/>
            <a:ext cx="4698861" cy="1155525"/>
          </a:xfrm>
          <a:noFill/>
        </p:spPr>
        <p:txBody>
          <a:bodyPr anchor="b">
            <a:noAutofit/>
          </a:bodyPr>
          <a:lstStyle/>
          <a:p>
            <a:r>
              <a:rPr lang="en-US" sz="4800" dirty="0">
                <a:latin typeface="Bahnschrift Condensed" panose="020B0502040204020203" pitchFamily="34" charset="0"/>
              </a:rPr>
              <a:t> </a:t>
            </a:r>
          </a:p>
          <a:p>
            <a:r>
              <a:rPr lang="en-US" sz="4800" u="sng" dirty="0">
                <a:solidFill>
                  <a:srgbClr val="FC5B2A"/>
                </a:solidFill>
                <a:latin typeface="Bahnschrift Condensed" panose="020B0502040204020203" pitchFamily="34" charset="0"/>
              </a:rPr>
              <a:t>Earth Trek</a:t>
            </a:r>
          </a:p>
        </p:txBody>
      </p:sp>
    </p:spTree>
    <p:extLst>
      <p:ext uri="{BB962C8B-B14F-4D97-AF65-F5344CB8AC3E}">
        <p14:creationId xmlns:p14="http://schemas.microsoft.com/office/powerpoint/2010/main" val="3753910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D9252A-334F-4A49-9056-81CECD53FE9E}"/>
              </a:ext>
            </a:extLst>
          </p:cNvPr>
          <p:cNvPicPr>
            <a:picLocks noChangeAspect="1"/>
          </p:cNvPicPr>
          <p:nvPr/>
        </p:nvPicPr>
        <p:blipFill rotWithShape="1">
          <a:blip r:embed="rId2">
            <a:extLst>
              <a:ext uri="{28A0092B-C50C-407E-A947-70E740481C1C}">
                <a14:useLocalDpi xmlns:a14="http://schemas.microsoft.com/office/drawing/2010/main" val="0"/>
              </a:ext>
            </a:extLst>
          </a:blip>
          <a:srcRect l="33494" t="9091" r="1266"/>
          <a:stretch/>
        </p:blipFill>
        <p:spPr>
          <a:xfrm>
            <a:off x="4705165" y="1"/>
            <a:ext cx="7486835" cy="6857999"/>
          </a:xfrm>
          <a:prstGeom prst="rect">
            <a:avLst/>
          </a:prstGeom>
        </p:spPr>
      </p:pic>
      <p:sp>
        <p:nvSpPr>
          <p:cNvPr id="10"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9FCA7A1-837E-4E08-9F1D-A71F8E508712}"/>
              </a:ext>
            </a:extLst>
          </p:cNvPr>
          <p:cNvSpPr>
            <a:spLocks noGrp="1"/>
          </p:cNvSpPr>
          <p:nvPr>
            <p:ph type="subTitle" idx="1"/>
          </p:nvPr>
        </p:nvSpPr>
        <p:spPr>
          <a:xfrm>
            <a:off x="96368" y="-5153"/>
            <a:ext cx="4698861" cy="1155525"/>
          </a:xfrm>
          <a:noFill/>
        </p:spPr>
        <p:txBody>
          <a:bodyPr anchor="b">
            <a:noAutofit/>
          </a:bodyPr>
          <a:lstStyle/>
          <a:p>
            <a:r>
              <a:rPr lang="en-US" sz="4800" dirty="0">
                <a:latin typeface="Bahnschrift Condensed" panose="020B0502040204020203" pitchFamily="34" charset="0"/>
              </a:rPr>
              <a:t> </a:t>
            </a:r>
          </a:p>
          <a:p>
            <a:r>
              <a:rPr lang="en-US" sz="4800" u="sng" dirty="0">
                <a:solidFill>
                  <a:srgbClr val="FC5B2A"/>
                </a:solidFill>
                <a:latin typeface="Bahnschrift Condensed" panose="020B0502040204020203" pitchFamily="34" charset="0"/>
              </a:rPr>
              <a:t>Earth Trek</a:t>
            </a:r>
          </a:p>
        </p:txBody>
      </p:sp>
      <p:sp>
        <p:nvSpPr>
          <p:cNvPr id="9" name="TextBox 8">
            <a:extLst>
              <a:ext uri="{FF2B5EF4-FFF2-40B4-BE49-F238E27FC236}">
                <a16:creationId xmlns:a16="http://schemas.microsoft.com/office/drawing/2014/main" id="{60F2F04A-532B-4476-B969-A475EBB4623B}"/>
              </a:ext>
            </a:extLst>
          </p:cNvPr>
          <p:cNvSpPr txBox="1"/>
          <p:nvPr/>
        </p:nvSpPr>
        <p:spPr>
          <a:xfrm>
            <a:off x="221941" y="1406328"/>
            <a:ext cx="2672179" cy="5632311"/>
          </a:xfrm>
          <a:prstGeom prst="rect">
            <a:avLst/>
          </a:prstGeom>
          <a:noFill/>
        </p:spPr>
        <p:txBody>
          <a:bodyPr wrap="square" rtlCol="0">
            <a:spAutoFit/>
          </a:bodyPr>
          <a:lstStyle/>
          <a:p>
            <a:r>
              <a:rPr lang="en-US" u="sng" dirty="0">
                <a:latin typeface="Bahnschrift Light Condensed" panose="020B0502040204020203" pitchFamily="34" charset="0"/>
              </a:rPr>
              <a:t>NPM Packages: </a:t>
            </a:r>
          </a:p>
          <a:p>
            <a:endParaRPr lang="en-US" u="sng" dirty="0">
              <a:latin typeface="Bahnschrift Light Condensed" panose="020B0502040204020203" pitchFamily="34" charset="0"/>
            </a:endParaRPr>
          </a:p>
          <a:p>
            <a:pPr marL="285750" indent="-285750">
              <a:buFont typeface="Wingdings" panose="05000000000000000000" pitchFamily="2" charset="2"/>
              <a:buChar char="§"/>
            </a:pPr>
            <a:r>
              <a:rPr lang="en-US" dirty="0">
                <a:latin typeface="Bahnschrift Light Condensed" panose="020B0502040204020203" pitchFamily="34" charset="0"/>
              </a:rPr>
              <a:t>Axios</a:t>
            </a:r>
          </a:p>
          <a:p>
            <a:pPr marL="285750" indent="-285750">
              <a:buFont typeface="Wingdings" panose="05000000000000000000" pitchFamily="2" charset="2"/>
              <a:buChar char="§"/>
            </a:pPr>
            <a:r>
              <a:rPr lang="en-US" dirty="0">
                <a:latin typeface="Bahnschrift Light Condensed" panose="020B0502040204020203" pitchFamily="34" charset="0"/>
              </a:rPr>
              <a:t>BCrypt</a:t>
            </a:r>
          </a:p>
          <a:p>
            <a:pPr marL="285750" indent="-285750">
              <a:buFont typeface="Wingdings" panose="05000000000000000000" pitchFamily="2" charset="2"/>
              <a:buChar char="§"/>
            </a:pPr>
            <a:r>
              <a:rPr lang="en-US" dirty="0">
                <a:latin typeface="Bahnschrift Light Condensed" panose="020B0502040204020203" pitchFamily="34" charset="0"/>
              </a:rPr>
              <a:t>BCrypt-JS</a:t>
            </a:r>
          </a:p>
          <a:p>
            <a:pPr marL="285750" indent="-285750">
              <a:buFont typeface="Wingdings" panose="05000000000000000000" pitchFamily="2" charset="2"/>
              <a:buChar char="§"/>
            </a:pPr>
            <a:r>
              <a:rPr lang="en-US" dirty="0">
                <a:latin typeface="Bahnschrift Light Condensed" panose="020B0502040204020203" pitchFamily="34" charset="0"/>
              </a:rPr>
              <a:t>Dotenv</a:t>
            </a:r>
          </a:p>
          <a:p>
            <a:pPr marL="285750" indent="-285750">
              <a:buFont typeface="Wingdings" panose="05000000000000000000" pitchFamily="2" charset="2"/>
              <a:buChar char="§"/>
            </a:pPr>
            <a:r>
              <a:rPr lang="en-US" dirty="0">
                <a:latin typeface="Bahnschrift Light Condensed" panose="020B0502040204020203" pitchFamily="34" charset="0"/>
              </a:rPr>
              <a:t>Express</a:t>
            </a:r>
          </a:p>
          <a:p>
            <a:pPr marL="285750" indent="-285750">
              <a:buFont typeface="Wingdings" panose="05000000000000000000" pitchFamily="2" charset="2"/>
              <a:buChar char="§"/>
            </a:pPr>
            <a:r>
              <a:rPr lang="en-US" dirty="0">
                <a:latin typeface="Bahnschrift Light Condensed" panose="020B0502040204020203" pitchFamily="34" charset="0"/>
              </a:rPr>
              <a:t>Express-session</a:t>
            </a:r>
          </a:p>
          <a:p>
            <a:pPr marL="285750" indent="-285750">
              <a:buFont typeface="Wingdings" panose="05000000000000000000" pitchFamily="2" charset="2"/>
              <a:buChar char="§"/>
            </a:pPr>
            <a:r>
              <a:rPr lang="en-US" dirty="0">
                <a:latin typeface="Bahnschrift Light Condensed" panose="020B0502040204020203" pitchFamily="34" charset="0"/>
              </a:rPr>
              <a:t>Google-Maps-React</a:t>
            </a:r>
          </a:p>
          <a:p>
            <a:pPr marL="285750" indent="-285750">
              <a:buFont typeface="Wingdings" panose="05000000000000000000" pitchFamily="2" charset="2"/>
              <a:buChar char="§"/>
            </a:pPr>
            <a:r>
              <a:rPr lang="en-US" dirty="0">
                <a:latin typeface="Bahnschrift Light Condensed" panose="020B0502040204020203" pitchFamily="34" charset="0"/>
              </a:rPr>
              <a:t>If-env</a:t>
            </a:r>
          </a:p>
          <a:p>
            <a:pPr marL="285750" indent="-285750">
              <a:buFont typeface="Wingdings" panose="05000000000000000000" pitchFamily="2" charset="2"/>
              <a:buChar char="§"/>
            </a:pPr>
            <a:r>
              <a:rPr lang="en-US" dirty="0">
                <a:latin typeface="Bahnschrift Light Condensed" panose="020B0502040204020203" pitchFamily="34" charset="0"/>
              </a:rPr>
              <a:t>Morgan</a:t>
            </a:r>
          </a:p>
          <a:p>
            <a:pPr marL="285750" indent="-285750">
              <a:buFont typeface="Wingdings" panose="05000000000000000000" pitchFamily="2" charset="2"/>
              <a:buChar char="§"/>
            </a:pPr>
            <a:r>
              <a:rPr lang="en-US" dirty="0">
                <a:latin typeface="Bahnschrift Light Condensed" panose="020B0502040204020203" pitchFamily="34" charset="0"/>
              </a:rPr>
              <a:t>Mysql2</a:t>
            </a:r>
          </a:p>
          <a:p>
            <a:pPr marL="285750" indent="-285750">
              <a:buFont typeface="Wingdings" panose="05000000000000000000" pitchFamily="2" charset="2"/>
              <a:buChar char="§"/>
            </a:pPr>
            <a:r>
              <a:rPr lang="en-US" dirty="0">
                <a:latin typeface="Bahnschrift Light Condensed" panose="020B0502040204020203" pitchFamily="34" charset="0"/>
              </a:rPr>
              <a:t>Passport</a:t>
            </a:r>
          </a:p>
          <a:p>
            <a:pPr marL="285750" indent="-285750">
              <a:buFont typeface="Wingdings" panose="05000000000000000000" pitchFamily="2" charset="2"/>
              <a:buChar char="§"/>
            </a:pPr>
            <a:r>
              <a:rPr lang="en-US" dirty="0">
                <a:latin typeface="Bahnschrift Light Condensed" panose="020B0502040204020203" pitchFamily="34" charset="0"/>
              </a:rPr>
              <a:t>Passport-Local</a:t>
            </a:r>
          </a:p>
          <a:p>
            <a:pPr marL="285750" indent="-285750">
              <a:buFont typeface="Wingdings" panose="05000000000000000000" pitchFamily="2" charset="2"/>
              <a:buChar char="§"/>
            </a:pPr>
            <a:r>
              <a:rPr lang="en-US" dirty="0">
                <a:latin typeface="Bahnschrift Light Condensed" panose="020B0502040204020203" pitchFamily="34" charset="0"/>
              </a:rPr>
              <a:t>Path</a:t>
            </a:r>
          </a:p>
          <a:p>
            <a:pPr marL="285750" indent="-285750">
              <a:buFont typeface="Wingdings" panose="05000000000000000000" pitchFamily="2" charset="2"/>
              <a:buChar char="§"/>
            </a:pPr>
            <a:r>
              <a:rPr lang="en-US" dirty="0">
                <a:latin typeface="Bahnschrift Light Condensed" panose="020B0502040204020203" pitchFamily="34" charset="0"/>
              </a:rPr>
              <a:t>React-Ratings-Declarative</a:t>
            </a:r>
          </a:p>
          <a:p>
            <a:pPr marL="285750" indent="-285750">
              <a:buFont typeface="Wingdings" panose="05000000000000000000" pitchFamily="2" charset="2"/>
              <a:buChar char="§"/>
            </a:pPr>
            <a:r>
              <a:rPr lang="en-US" dirty="0">
                <a:latin typeface="Bahnschrift Light Condensed" panose="020B0502040204020203" pitchFamily="34" charset="0"/>
              </a:rPr>
              <a:t>React-Router-Dom</a:t>
            </a:r>
          </a:p>
          <a:p>
            <a:pPr marL="285750" indent="-285750">
              <a:buFont typeface="Wingdings" panose="05000000000000000000" pitchFamily="2" charset="2"/>
              <a:buChar char="§"/>
            </a:pPr>
            <a:r>
              <a:rPr lang="en-US" dirty="0">
                <a:latin typeface="Bahnschrift Light Condensed" panose="020B0502040204020203" pitchFamily="34" charset="0"/>
              </a:rPr>
              <a:t>React-Star-Ratings</a:t>
            </a:r>
          </a:p>
          <a:p>
            <a:pPr marL="285750" indent="-285750">
              <a:buFont typeface="Wingdings" panose="05000000000000000000" pitchFamily="2" charset="2"/>
              <a:buChar char="§"/>
            </a:pPr>
            <a:r>
              <a:rPr lang="en-US" dirty="0">
                <a:latin typeface="Bahnschrift Light Condensed" panose="020B0502040204020203" pitchFamily="34" charset="0"/>
              </a:rPr>
              <a:t>Sequelize</a:t>
            </a:r>
          </a:p>
          <a:p>
            <a:endParaRPr lang="en-US" dirty="0"/>
          </a:p>
        </p:txBody>
      </p:sp>
      <p:sp>
        <p:nvSpPr>
          <p:cNvPr id="11" name="TextBox 10">
            <a:extLst>
              <a:ext uri="{FF2B5EF4-FFF2-40B4-BE49-F238E27FC236}">
                <a16:creationId xmlns:a16="http://schemas.microsoft.com/office/drawing/2014/main" id="{168A635B-714A-486E-880B-13E5E49C1540}"/>
              </a:ext>
            </a:extLst>
          </p:cNvPr>
          <p:cNvSpPr txBox="1"/>
          <p:nvPr/>
        </p:nvSpPr>
        <p:spPr>
          <a:xfrm>
            <a:off x="3189858" y="1150372"/>
            <a:ext cx="2906142" cy="4031873"/>
          </a:xfrm>
          <a:prstGeom prst="rect">
            <a:avLst/>
          </a:prstGeom>
          <a:noFill/>
        </p:spPr>
        <p:txBody>
          <a:bodyPr wrap="square" rtlCol="0">
            <a:spAutoFit/>
          </a:bodyPr>
          <a:lstStyle/>
          <a:p>
            <a:endParaRPr lang="en-US" dirty="0"/>
          </a:p>
          <a:p>
            <a:r>
              <a:rPr lang="en-US" u="sng" dirty="0">
                <a:latin typeface="Bahnschrift Light Condensed" panose="020B0502040204020203" pitchFamily="34" charset="0"/>
              </a:rPr>
              <a:t>Technologies Used: </a:t>
            </a:r>
          </a:p>
          <a:p>
            <a:endParaRPr lang="en-US" u="sng" dirty="0">
              <a:latin typeface="Bahnschrift Light Condensed" panose="020B0502040204020203" pitchFamily="34" charset="0"/>
            </a:endParaRPr>
          </a:p>
          <a:p>
            <a:pPr marL="342900" indent="-342900">
              <a:buFont typeface="Wingdings" panose="05000000000000000000" pitchFamily="2" charset="2"/>
              <a:buChar char="§"/>
            </a:pPr>
            <a:r>
              <a:rPr lang="en-US" dirty="0">
                <a:latin typeface="Bahnschrift Light Condensed" panose="020B0502040204020203" pitchFamily="34" charset="0"/>
              </a:rPr>
              <a:t>React</a:t>
            </a:r>
          </a:p>
          <a:p>
            <a:pPr marL="342900" indent="-342900">
              <a:buFont typeface="Wingdings" panose="05000000000000000000" pitchFamily="2" charset="2"/>
              <a:buChar char="§"/>
            </a:pPr>
            <a:r>
              <a:rPr lang="en-US" dirty="0">
                <a:latin typeface="Bahnschrift Light Condensed" panose="020B0502040204020203" pitchFamily="34" charset="0"/>
              </a:rPr>
              <a:t>MySQL</a:t>
            </a:r>
          </a:p>
          <a:p>
            <a:pPr marL="342900" indent="-342900">
              <a:buFont typeface="Wingdings" panose="05000000000000000000" pitchFamily="2" charset="2"/>
              <a:buChar char="§"/>
            </a:pPr>
            <a:r>
              <a:rPr lang="en-US" dirty="0">
                <a:latin typeface="Bahnschrift Light Condensed" panose="020B0502040204020203" pitchFamily="34" charset="0"/>
              </a:rPr>
              <a:t>Trail API from Rapid API.com</a:t>
            </a:r>
          </a:p>
          <a:p>
            <a:pPr marL="342900" indent="-342900">
              <a:buFont typeface="Wingdings" panose="05000000000000000000" pitchFamily="2" charset="2"/>
              <a:buChar char="§"/>
            </a:pPr>
            <a:r>
              <a:rPr lang="en-US" dirty="0">
                <a:latin typeface="Bahnschrift Light Condensed" panose="020B0502040204020203" pitchFamily="34" charset="0"/>
              </a:rPr>
              <a:t>Google Maps API</a:t>
            </a:r>
          </a:p>
          <a:p>
            <a:pPr marL="342900" indent="-342900">
              <a:buFont typeface="Wingdings" panose="05000000000000000000" pitchFamily="2" charset="2"/>
              <a:buChar char="§"/>
            </a:pPr>
            <a:r>
              <a:rPr lang="en-US" dirty="0">
                <a:latin typeface="Bahnschrift Light Condensed" panose="020B0502040204020203" pitchFamily="34" charset="0"/>
              </a:rPr>
              <a:t>Node.js</a:t>
            </a:r>
          </a:p>
          <a:p>
            <a:pPr marL="342900" indent="-342900">
              <a:buFont typeface="Wingdings" panose="05000000000000000000" pitchFamily="2" charset="2"/>
              <a:buChar char="§"/>
            </a:pPr>
            <a:r>
              <a:rPr lang="en-US" dirty="0">
                <a:latin typeface="Bahnschrift Light Condensed" panose="020B0502040204020203" pitchFamily="34" charset="0"/>
              </a:rPr>
              <a:t>JavaScript</a:t>
            </a:r>
          </a:p>
          <a:p>
            <a:pPr marL="342900" indent="-342900">
              <a:buFont typeface="Wingdings" panose="05000000000000000000" pitchFamily="2" charset="2"/>
              <a:buChar char="§"/>
            </a:pPr>
            <a:r>
              <a:rPr lang="en-US" dirty="0">
                <a:latin typeface="Bahnschrift Light Condensed" panose="020B0502040204020203" pitchFamily="34" charset="0"/>
              </a:rPr>
              <a:t>Bootstrap 4</a:t>
            </a:r>
          </a:p>
          <a:p>
            <a:pPr marL="342900" indent="-342900">
              <a:buFont typeface="Wingdings" panose="05000000000000000000" pitchFamily="2" charset="2"/>
              <a:buChar char="§"/>
            </a:pPr>
            <a:r>
              <a:rPr lang="en-US" dirty="0">
                <a:latin typeface="Bahnschrift Light Condensed" panose="020B0502040204020203" pitchFamily="34" charset="0"/>
              </a:rPr>
              <a:t>CSS3</a:t>
            </a:r>
          </a:p>
          <a:p>
            <a:pPr marL="342900" indent="-342900">
              <a:buFont typeface="Wingdings" panose="05000000000000000000" pitchFamily="2" charset="2"/>
              <a:buChar char="§"/>
            </a:pPr>
            <a:r>
              <a:rPr lang="en-US" dirty="0">
                <a:latin typeface="Bahnschrift Light Condensed" panose="020B0502040204020203" pitchFamily="34" charset="0"/>
              </a:rPr>
              <a:t>HTML5</a:t>
            </a:r>
          </a:p>
          <a:p>
            <a:pPr marL="342900" indent="-342900">
              <a:buFont typeface="Wingdings" panose="05000000000000000000" pitchFamily="2" charset="2"/>
              <a:buChar char="§"/>
            </a:pPr>
            <a:r>
              <a:rPr lang="en-US" dirty="0">
                <a:latin typeface="Bahnschrift Light Condensed" panose="020B0502040204020203" pitchFamily="34" charset="0"/>
              </a:rPr>
              <a:t>Application deployed with Heroku</a:t>
            </a:r>
          </a:p>
        </p:txBody>
      </p:sp>
      <p:sp>
        <p:nvSpPr>
          <p:cNvPr id="8" name="TextBox 7">
            <a:extLst>
              <a:ext uri="{FF2B5EF4-FFF2-40B4-BE49-F238E27FC236}">
                <a16:creationId xmlns:a16="http://schemas.microsoft.com/office/drawing/2014/main" id="{461A4C31-BE2F-4138-8CE2-00625FA5117E}"/>
              </a:ext>
            </a:extLst>
          </p:cNvPr>
          <p:cNvSpPr txBox="1"/>
          <p:nvPr/>
        </p:nvSpPr>
        <p:spPr>
          <a:xfrm>
            <a:off x="3189858" y="5618852"/>
            <a:ext cx="3595457" cy="646331"/>
          </a:xfrm>
          <a:prstGeom prst="rect">
            <a:avLst/>
          </a:prstGeom>
          <a:noFill/>
        </p:spPr>
        <p:txBody>
          <a:bodyPr wrap="square" rtlCol="0">
            <a:spAutoFit/>
          </a:bodyPr>
          <a:lstStyle/>
          <a:p>
            <a:r>
              <a:rPr lang="en-US" dirty="0">
                <a:latin typeface="Bahnschrift Light Condensed" panose="020B0502040204020203" pitchFamily="34" charset="0"/>
              </a:rPr>
              <a:t>Link to Heroku deployment:</a:t>
            </a:r>
          </a:p>
          <a:p>
            <a:r>
              <a:rPr lang="en-US" dirty="0">
                <a:solidFill>
                  <a:srgbClr val="FC5933"/>
                </a:solidFill>
                <a:latin typeface="Bahnschrift Light Condensed" panose="020B0502040204020203" pitchFamily="34" charset="0"/>
                <a:hlinkClick r:id="rId3">
                  <a:extLst>
                    <a:ext uri="{A12FA001-AC4F-418D-AE19-62706E023703}">
                      <ahyp:hlinkClr xmlns:ahyp="http://schemas.microsoft.com/office/drawing/2018/hyperlinkcolor" val="tx"/>
                    </a:ext>
                  </a:extLst>
                </a:hlinkClick>
              </a:rPr>
              <a:t>https://earth-trek.herokuapp.com/</a:t>
            </a:r>
            <a:endParaRPr lang="en-US" dirty="0">
              <a:solidFill>
                <a:srgbClr val="FC5933"/>
              </a:solidFill>
              <a:latin typeface="Bahnschrift Light Condensed" panose="020B0502040204020203" pitchFamily="34" charset="0"/>
            </a:endParaRPr>
          </a:p>
        </p:txBody>
      </p:sp>
    </p:spTree>
    <p:extLst>
      <p:ext uri="{BB962C8B-B14F-4D97-AF65-F5344CB8AC3E}">
        <p14:creationId xmlns:p14="http://schemas.microsoft.com/office/powerpoint/2010/main" val="1054773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72</Words>
  <Application>Microsoft Office PowerPoint</Application>
  <PresentationFormat>Widescreen</PresentationFormat>
  <Paragraphs>41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Bahnschrift Condensed</vt:lpstr>
      <vt:lpstr>Bahnschrift Light Condensed</vt:lpstr>
      <vt:lpstr>Calibri</vt:lpstr>
      <vt:lpstr>Calibri Light</vt:lpstr>
      <vt:lpstr>Wingdings</vt:lpstr>
      <vt:lpstr>Office Theme</vt:lpstr>
      <vt:lpstr>PowerPoint Presentation</vt:lpstr>
      <vt:lpstr>Earth Trek is your one stop source of information for Hiking and Biking trails across the U.S.!   Type in any U.S. city and get hiking and biking trail listings within 50 miles of that location.  Information for each trail includes its Name, Location, Map, a Description of the trail(s), Trail Difficulty level, Trail Distance, Hiker Rating/Reviews, and any Trail Features.   Authors:  Sean Nguyen,  Bohdan Dziubliuk,  Christopher Boyce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 Trek is your one stop source of information for Hiking and Biking trails across the U.S.!   Type in any U.S. city and get hiking and biking trail listings within 50 miles of that location. Information for each trail includes its Name, Location, Map, a Description of the trail(s), Trail Difficulty level, Trail Distance, Hiker Rating/Reviews, and any Trail Features.  Authors: Sean Nguyen, Bohdan Dziubliuk, Christopher Boyce</dc:title>
  <dc:creator>Chris Boyce</dc:creator>
  <cp:lastModifiedBy>Chris Boyce</cp:lastModifiedBy>
  <cp:revision>5</cp:revision>
  <dcterms:created xsi:type="dcterms:W3CDTF">2019-09-28T12:06:45Z</dcterms:created>
  <dcterms:modified xsi:type="dcterms:W3CDTF">2019-09-28T12:45:58Z</dcterms:modified>
</cp:coreProperties>
</file>