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551" r:id="rId3"/>
    <p:sldId id="366" r:id="rId4"/>
    <p:sldId id="460" r:id="rId5"/>
    <p:sldId id="550" r:id="rId6"/>
    <p:sldId id="552" r:id="rId7"/>
    <p:sldId id="590" r:id="rId8"/>
    <p:sldId id="459" r:id="rId9"/>
    <p:sldId id="605" r:id="rId10"/>
    <p:sldId id="549" r:id="rId11"/>
    <p:sldId id="604" r:id="rId12"/>
    <p:sldId id="560" r:id="rId13"/>
    <p:sldId id="561" r:id="rId14"/>
    <p:sldId id="577" r:id="rId15"/>
    <p:sldId id="582" r:id="rId16"/>
    <p:sldId id="598" r:id="rId17"/>
    <p:sldId id="603" r:id="rId18"/>
    <p:sldId id="600" r:id="rId19"/>
    <p:sldId id="601" r:id="rId20"/>
    <p:sldId id="602" r:id="rId21"/>
    <p:sldId id="570" r:id="rId2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2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990"/>
    <p:restoredTop sz="94621"/>
  </p:normalViewPr>
  <p:slideViewPr>
    <p:cSldViewPr snapToGrid="0" snapToObjects="1">
      <p:cViewPr varScale="1">
        <p:scale>
          <a:sx n="108" d="100"/>
          <a:sy n="108" d="100"/>
        </p:scale>
        <p:origin x="992" y="4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28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9512E3-533D-8249-A746-061B26602081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645F3-4E3E-0540-B040-92D20F2D4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55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645F3-4E3E-0540-B040-92D20F2D416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5578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645F3-4E3E-0540-B040-92D20F2D416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136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684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416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0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9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6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82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54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8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21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59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32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4DE3F9-B012-4243-B36F-FCB290368F0F}" type="datetimeFigureOut">
              <a:rPr lang="en-US" smtClean="0"/>
              <a:t>5/11/25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ED747-A19A-E64A-9F51-EBD43DB5C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380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0.png"/><Relationship Id="rId4" Type="http://schemas.openxmlformats.org/officeDocument/2006/relationships/image" Target="../media/image29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7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5.jpg"/><Relationship Id="rId7" Type="http://schemas.openxmlformats.org/officeDocument/2006/relationships/image" Target="../media/image360.png"/><Relationship Id="rId2" Type="http://schemas.openxmlformats.org/officeDocument/2006/relationships/image" Target="../media/image4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jpg"/><Relationship Id="rId4" Type="http://schemas.openxmlformats.org/officeDocument/2006/relationships/image" Target="../media/image46.jpg"/><Relationship Id="rId9" Type="http://schemas.openxmlformats.org/officeDocument/2006/relationships/image" Target="../media/image39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489AB7E7-F2DE-444D-A51A-E2C97380ECA7}"/>
              </a:ext>
            </a:extLst>
          </p:cNvPr>
          <p:cNvSpPr/>
          <p:nvPr/>
        </p:nvSpPr>
        <p:spPr>
          <a:xfrm>
            <a:off x="-787079" y="469508"/>
            <a:ext cx="10394065" cy="84250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2509" y="123537"/>
            <a:ext cx="868556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/>
              <a:t>Resonant Dynamic B-Tipping Close to a </a:t>
            </a:r>
          </a:p>
          <a:p>
            <a:pPr algn="ctr"/>
            <a:r>
              <a:rPr lang="en-GB" sz="3600" b="1" dirty="0"/>
              <a:t>Non-Smooth Saddle-Focus Bifurcation</a:t>
            </a:r>
          </a:p>
          <a:p>
            <a:pPr algn="ctr"/>
            <a:endParaRPr lang="en-GB" sz="3200" dirty="0">
              <a:solidFill>
                <a:srgbClr val="0070C0"/>
              </a:solidFill>
            </a:endParaRPr>
          </a:p>
          <a:p>
            <a:pPr algn="ctr"/>
            <a:r>
              <a:rPr lang="en-US" sz="3200" dirty="0">
                <a:solidFill>
                  <a:srgbClr val="7030A0"/>
                </a:solidFill>
              </a:rPr>
              <a:t>Chris Budd OBE, Bath &amp; Rachel </a:t>
            </a:r>
            <a:r>
              <a:rPr lang="en-US" sz="3200" dirty="0" err="1">
                <a:solidFill>
                  <a:srgbClr val="7030A0"/>
                </a:solidFill>
              </a:rPr>
              <a:t>Kuske</a:t>
            </a:r>
            <a:r>
              <a:rPr lang="en-US" sz="3200" dirty="0">
                <a:solidFill>
                  <a:srgbClr val="7030A0"/>
                </a:solidFill>
              </a:rPr>
              <a:t>, Georgia Tech</a:t>
            </a:r>
            <a:endParaRPr lang="en-GB" sz="3200" dirty="0">
              <a:solidFill>
                <a:srgbClr val="7030A0"/>
              </a:solidFill>
            </a:endParaRPr>
          </a:p>
        </p:txBody>
      </p:sp>
      <p:grpSp>
        <p:nvGrpSpPr>
          <p:cNvPr id="2" name="Group 14">
            <a:extLst>
              <a:ext uri="{FF2B5EF4-FFF2-40B4-BE49-F238E27FC236}">
                <a16:creationId xmlns:a16="http://schemas.microsoft.com/office/drawing/2014/main" id="{53BD26F5-4A24-BD68-2E94-326E2F4D91F9}"/>
              </a:ext>
            </a:extLst>
          </p:cNvPr>
          <p:cNvGrpSpPr>
            <a:grpSpLocks/>
          </p:cNvGrpSpPr>
          <p:nvPr/>
        </p:nvGrpSpPr>
        <p:grpSpPr bwMode="auto">
          <a:xfrm>
            <a:off x="5391396" y="6049771"/>
            <a:ext cx="3626681" cy="767793"/>
            <a:chOff x="2714612" y="4857760"/>
            <a:chExt cx="6243651" cy="1357322"/>
          </a:xfrm>
        </p:grpSpPr>
        <p:grpSp>
          <p:nvGrpSpPr>
            <p:cNvPr id="3" name="Group 10">
              <a:extLst>
                <a:ext uri="{FF2B5EF4-FFF2-40B4-BE49-F238E27FC236}">
                  <a16:creationId xmlns:a16="http://schemas.microsoft.com/office/drawing/2014/main" id="{908DF2C3-04BE-BB9A-B684-38C98E6140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488" y="4857760"/>
              <a:ext cx="6100775" cy="1320790"/>
              <a:chOff x="2857488" y="4857760"/>
              <a:chExt cx="6100775" cy="1320790"/>
            </a:xfrm>
          </p:grpSpPr>
          <p:pic>
            <p:nvPicPr>
              <p:cNvPr id="6" name="Picture 5" descr="UofBlogo">
                <a:extLst>
                  <a:ext uri="{FF2B5EF4-FFF2-40B4-BE49-F238E27FC236}">
                    <a16:creationId xmlns:a16="http://schemas.microsoft.com/office/drawing/2014/main" id="{C39F228B-ECF2-D570-B037-C328F36A870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857488" y="4857760"/>
                <a:ext cx="3700463" cy="1301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7" name="Picture 5" descr="UofBlogo">
                <a:extLst>
                  <a:ext uri="{FF2B5EF4-FFF2-40B4-BE49-F238E27FC236}">
                    <a16:creationId xmlns:a16="http://schemas.microsoft.com/office/drawing/2014/main" id="{40824C6F-E2BB-03FD-E314-18913C43D78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57800" y="4876800"/>
                <a:ext cx="3700463" cy="13017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54EEEC4-352D-2EBB-45F3-416F2EC52A5C}"/>
                </a:ext>
              </a:extLst>
            </p:cNvPr>
            <p:cNvSpPr/>
            <p:nvPr/>
          </p:nvSpPr>
          <p:spPr>
            <a:xfrm>
              <a:off x="2714612" y="4929939"/>
              <a:ext cx="2498577" cy="128514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GB"/>
            </a:p>
          </p:txBody>
        </p:sp>
      </p:grpSp>
      <p:pic>
        <p:nvPicPr>
          <p:cNvPr id="9" name="Picture 8" descr="A diagram of a spiraling wave&#10;&#10;Description automatically generated with medium confidence">
            <a:extLst>
              <a:ext uri="{FF2B5EF4-FFF2-40B4-BE49-F238E27FC236}">
                <a16:creationId xmlns:a16="http://schemas.microsoft.com/office/drawing/2014/main" id="{8C84D689-3C28-495B-AB98-E51F6DD63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2037" y="2221606"/>
            <a:ext cx="5488285" cy="41138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614977-1FF3-AAD7-3C7E-184DEFC9B192}"/>
              </a:ext>
            </a:extLst>
          </p:cNvPr>
          <p:cNvSpPr txBox="1"/>
          <p:nvPr/>
        </p:nvSpPr>
        <p:spPr>
          <a:xfrm>
            <a:off x="332509" y="6417995"/>
            <a:ext cx="3420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SIAM Dynamical Systems 2025</a:t>
            </a:r>
          </a:p>
        </p:txBody>
      </p:sp>
    </p:spTree>
    <p:extLst>
      <p:ext uri="{BB962C8B-B14F-4D97-AF65-F5344CB8AC3E}">
        <p14:creationId xmlns:p14="http://schemas.microsoft.com/office/powerpoint/2010/main" val="775112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FFC77E-C21C-1845-B818-D59BFD32A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02" y="915850"/>
            <a:ext cx="6264959" cy="54722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58E5EF0-0A05-B341-8E7D-136E32868A56}"/>
              </a:ext>
            </a:extLst>
          </p:cNvPr>
          <p:cNvSpPr/>
          <p:nvPr/>
        </p:nvSpPr>
        <p:spPr>
          <a:xfrm>
            <a:off x="4369282" y="5954049"/>
            <a:ext cx="625033" cy="434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88D2F7-DF54-C144-A230-FA18498753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973" y="214636"/>
            <a:ext cx="7999151" cy="42831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9683DC2-16A0-79E6-000A-FFD443094A2C}"/>
              </a:ext>
            </a:extLst>
          </p:cNvPr>
          <p:cNvSpPr/>
          <p:nvPr/>
        </p:nvSpPr>
        <p:spPr>
          <a:xfrm>
            <a:off x="1425039" y="5842660"/>
            <a:ext cx="6076722" cy="3284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2921D8-6782-266D-DC02-DE7C5F514BFE}"/>
              </a:ext>
            </a:extLst>
          </p:cNvPr>
          <p:cNvSpPr txBox="1"/>
          <p:nvPr/>
        </p:nvSpPr>
        <p:spPr>
          <a:xfrm>
            <a:off x="2909453" y="5847174"/>
            <a:ext cx="38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C2B5F5-31AC-C3F3-4279-558C7A0A8777}"/>
              </a:ext>
            </a:extLst>
          </p:cNvPr>
          <p:cNvSpPr txBox="1"/>
          <p:nvPr/>
        </p:nvSpPr>
        <p:spPr>
          <a:xfrm>
            <a:off x="4726379" y="5799646"/>
            <a:ext cx="66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90E564-479B-0771-29EE-83DF80955591}"/>
              </a:ext>
            </a:extLst>
          </p:cNvPr>
          <p:cNvSpPr txBox="1"/>
          <p:nvPr/>
        </p:nvSpPr>
        <p:spPr>
          <a:xfrm>
            <a:off x="2315689" y="6305796"/>
            <a:ext cx="894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Seasonal variation advances tipping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238F6-0BBD-379A-F1C9-FC495D9FE807}"/>
                  </a:ext>
                </a:extLst>
              </p:cNvPr>
              <p:cNvSpPr txBox="1"/>
              <p:nvPr/>
            </p:nvSpPr>
            <p:spPr>
              <a:xfrm>
                <a:off x="4108862" y="5779190"/>
                <a:ext cx="572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D6238F6-0BBD-379A-F1C9-FC495D9FE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62" y="5779190"/>
                <a:ext cx="572936" cy="461665"/>
              </a:xfrm>
              <a:prstGeom prst="rect">
                <a:avLst/>
              </a:prstGeom>
              <a:blipFill>
                <a:blip r:embed="rId4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250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06D96-8D22-1E07-C789-7E2FEC31D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4B88E3-64F2-37C7-5AB5-E542C2CEA1EC}"/>
              </a:ext>
            </a:extLst>
          </p:cNvPr>
          <p:cNvSpPr/>
          <p:nvPr/>
        </p:nvSpPr>
        <p:spPr>
          <a:xfrm>
            <a:off x="4369282" y="5954049"/>
            <a:ext cx="625033" cy="4340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B892CC-8568-15D5-0F63-1359C009F92D}"/>
              </a:ext>
            </a:extLst>
          </p:cNvPr>
          <p:cNvSpPr/>
          <p:nvPr/>
        </p:nvSpPr>
        <p:spPr>
          <a:xfrm>
            <a:off x="1425039" y="5842660"/>
            <a:ext cx="6076722" cy="3284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7CC4D-74C4-BFBD-AA5D-0A16A5319A74}"/>
              </a:ext>
            </a:extLst>
          </p:cNvPr>
          <p:cNvSpPr txBox="1"/>
          <p:nvPr/>
        </p:nvSpPr>
        <p:spPr>
          <a:xfrm>
            <a:off x="2909453" y="5847174"/>
            <a:ext cx="380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A2B83B-AD53-504C-223D-68585331C04C}"/>
              </a:ext>
            </a:extLst>
          </p:cNvPr>
          <p:cNvSpPr txBox="1"/>
          <p:nvPr/>
        </p:nvSpPr>
        <p:spPr>
          <a:xfrm>
            <a:off x="4726379" y="5799646"/>
            <a:ext cx="66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4E6DD-31A1-09B0-297F-4996B87ADCE1}"/>
              </a:ext>
            </a:extLst>
          </p:cNvPr>
          <p:cNvSpPr txBox="1"/>
          <p:nvPr/>
        </p:nvSpPr>
        <p:spPr>
          <a:xfrm>
            <a:off x="2315689" y="6305796"/>
            <a:ext cx="89421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Noise advances tipping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201EBB-8F35-B368-7FE6-80BB2948222C}"/>
                  </a:ext>
                </a:extLst>
              </p:cNvPr>
              <p:cNvSpPr txBox="1"/>
              <p:nvPr/>
            </p:nvSpPr>
            <p:spPr>
              <a:xfrm>
                <a:off x="4108862" y="5779190"/>
                <a:ext cx="5729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7201EBB-8F35-B368-7FE6-80BB29482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62" y="5779190"/>
                <a:ext cx="572936" cy="461665"/>
              </a:xfrm>
              <a:prstGeom prst="rect">
                <a:avLst/>
              </a:prstGeom>
              <a:blipFill>
                <a:blip r:embed="rId2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5057A2E-9AD9-3DFD-2C36-9A235BA52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044" y="491788"/>
            <a:ext cx="7772400" cy="453594"/>
          </a:xfrm>
          <a:prstGeom prst="rect">
            <a:avLst/>
          </a:prstGeom>
        </p:spPr>
      </p:pic>
      <p:pic>
        <p:nvPicPr>
          <p:cNvPr id="5" name="Picture 4" descr="A graph of a function&#10;&#10;Description automatically generated with medium confidence">
            <a:extLst>
              <a:ext uri="{FF2B5EF4-FFF2-40B4-BE49-F238E27FC236}">
                <a16:creationId xmlns:a16="http://schemas.microsoft.com/office/drawing/2014/main" id="{025493E0-BA5B-06F5-AD25-24164C59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000" y="916379"/>
            <a:ext cx="7112000" cy="533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4702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D9629242-3890-3A4B-A7C6-C94720BF9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444" y="2117040"/>
            <a:ext cx="6477384" cy="48552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E6F5DFB-E35A-1040-93A5-459D7BB1D0F3}"/>
              </a:ext>
            </a:extLst>
          </p:cNvPr>
          <p:cNvSpPr txBox="1"/>
          <p:nvPr/>
        </p:nvSpPr>
        <p:spPr>
          <a:xfrm>
            <a:off x="839088" y="266218"/>
            <a:ext cx="78545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Simplified </a:t>
            </a:r>
            <a:r>
              <a:rPr lang="en-US" sz="3200" dirty="0">
                <a:solidFill>
                  <a:srgbClr val="FF2CF7"/>
                </a:solidFill>
              </a:rPr>
              <a:t>one-dimensional</a:t>
            </a:r>
            <a:r>
              <a:rPr lang="en-US" sz="3200" dirty="0">
                <a:solidFill>
                  <a:srgbClr val="7030A0"/>
                </a:solidFill>
              </a:rPr>
              <a:t> </a:t>
            </a:r>
            <a:r>
              <a:rPr lang="en-US" sz="2800" dirty="0">
                <a:solidFill>
                  <a:srgbClr val="7030A0"/>
                </a:solidFill>
              </a:rPr>
              <a:t>non-smooth system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F49C529-71D4-794C-9EB0-D501E84B4369}"/>
              </a:ext>
            </a:extLst>
          </p:cNvPr>
          <p:cNvSpPr/>
          <p:nvPr/>
        </p:nvSpPr>
        <p:spPr>
          <a:xfrm>
            <a:off x="1527857" y="1122740"/>
            <a:ext cx="5949389" cy="100699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E0B8C-1E01-3A42-A10D-0A4479196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334" y="1423119"/>
            <a:ext cx="4749800" cy="371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68BA97-6EB4-1D4C-8E4C-BDDEF959A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2438" y="2430680"/>
            <a:ext cx="2436523" cy="3345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CDF62A-11FA-8E48-B4A8-46C11B60C354}"/>
              </a:ext>
            </a:extLst>
          </p:cNvPr>
          <p:cNvSpPr txBox="1"/>
          <p:nvPr/>
        </p:nvSpPr>
        <p:spPr>
          <a:xfrm>
            <a:off x="2604302" y="3372592"/>
            <a:ext cx="2847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Non-smooth fold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880884F-6158-FD47-864B-EDDE487E1EF3}"/>
              </a:ext>
            </a:extLst>
          </p:cNvPr>
          <p:cNvCxnSpPr/>
          <p:nvPr/>
        </p:nvCxnSpPr>
        <p:spPr>
          <a:xfrm>
            <a:off x="3372438" y="3845367"/>
            <a:ext cx="99967" cy="578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C84FCB3-AD30-2348-973C-3033EBD338E7}"/>
              </a:ext>
            </a:extLst>
          </p:cNvPr>
          <p:cNvSpPr txBox="1"/>
          <p:nvPr/>
        </p:nvSpPr>
        <p:spPr>
          <a:xfrm>
            <a:off x="5613722" y="4997207"/>
            <a:ext cx="856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8AA9B1-5E0C-7944-BF8A-6D69F4423154}"/>
              </a:ext>
            </a:extLst>
          </p:cNvPr>
          <p:cNvSpPr txBox="1"/>
          <p:nvPr/>
        </p:nvSpPr>
        <p:spPr>
          <a:xfrm>
            <a:off x="5591376" y="3499177"/>
            <a:ext cx="1298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Unstable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015684-8989-FE48-8F08-C561E5D75AFE}"/>
              </a:ext>
            </a:extLst>
          </p:cNvPr>
          <p:cNvSpPr txBox="1"/>
          <p:nvPr/>
        </p:nvSpPr>
        <p:spPr>
          <a:xfrm>
            <a:off x="462987" y="3702377"/>
            <a:ext cx="20487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</a:rPr>
              <a:t>Fixed points: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4756D6-0055-6AF0-A3DF-385547C7F50D}"/>
                  </a:ext>
                </a:extLst>
              </p:cNvPr>
              <p:cNvSpPr txBox="1"/>
              <p:nvPr/>
            </p:nvSpPr>
            <p:spPr>
              <a:xfrm>
                <a:off x="2719451" y="4771576"/>
                <a:ext cx="167442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GB" sz="24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14756D6-0055-6AF0-A3DF-385547C7F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9451" y="4771576"/>
                <a:ext cx="1674421" cy="461665"/>
              </a:xfrm>
              <a:prstGeom prst="rect">
                <a:avLst/>
              </a:prstGeom>
              <a:blipFill>
                <a:blip r:embed="rId5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2044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F12E73A-F8A8-814F-AFD9-8CD3DAD23A28}"/>
              </a:ext>
            </a:extLst>
          </p:cNvPr>
          <p:cNvSpPr/>
          <p:nvPr/>
        </p:nvSpPr>
        <p:spPr>
          <a:xfrm>
            <a:off x="1944547" y="1260521"/>
            <a:ext cx="4977114" cy="97227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FE9D46-9E74-8D49-BAD0-8C88D5462057}"/>
              </a:ext>
            </a:extLst>
          </p:cNvPr>
          <p:cNvSpPr txBox="1"/>
          <p:nvPr/>
        </p:nvSpPr>
        <p:spPr>
          <a:xfrm>
            <a:off x="1568861" y="95175"/>
            <a:ext cx="54019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070C0"/>
                </a:solidFill>
              </a:rPr>
              <a:t>Case 1: Slow parameter drift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1AFCFE-2422-764D-A0E2-90FC0A1EE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450" y="1523925"/>
            <a:ext cx="4102100" cy="4699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0953C-3294-544F-A8D4-9976EA9427C0}"/>
                  </a:ext>
                </a:extLst>
              </p:cNvPr>
              <p:cNvSpPr txBox="1"/>
              <p:nvPr/>
            </p:nvSpPr>
            <p:spPr>
              <a:xfrm>
                <a:off x="685800" y="4651471"/>
                <a:ext cx="7721600" cy="17606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n>
                      <a:solidFill>
                        <a:srgbClr val="7030A0"/>
                      </a:solidFill>
                    </a:ln>
                  </a:rPr>
                  <a:t>Lemma:</a:t>
                </a:r>
                <a:r>
                  <a:rPr lang="en-US" sz="2800" dirty="0"/>
                  <a:t>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 then NSB-tipping occurs when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∼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𝐾</m:t>
                                  </m:r>
                                </m:num>
                                <m:den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C10953C-3294-544F-A8D4-9976EA9427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800" y="4651471"/>
                <a:ext cx="7721600" cy="1760675"/>
              </a:xfrm>
              <a:prstGeom prst="rect">
                <a:avLst/>
              </a:prstGeom>
              <a:blipFill>
                <a:blip r:embed="rId3"/>
                <a:stretch>
                  <a:fillRect t="-4317" b="-1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CF20AA9C-323A-D64D-9BD4-9DDB66EB9134}"/>
              </a:ext>
            </a:extLst>
          </p:cNvPr>
          <p:cNvSpPr/>
          <p:nvPr/>
        </p:nvSpPr>
        <p:spPr>
          <a:xfrm>
            <a:off x="419100" y="4537992"/>
            <a:ext cx="7988300" cy="2076563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71B3F-BFF8-9443-297A-FAD4167AEC09}"/>
              </a:ext>
            </a:extLst>
          </p:cNvPr>
          <p:cNvSpPr/>
          <p:nvPr/>
        </p:nvSpPr>
        <p:spPr>
          <a:xfrm>
            <a:off x="1674421" y="3218213"/>
            <a:ext cx="5581402" cy="92627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7F6F45-9725-BB06-6A45-3A92E144B025}"/>
                  </a:ext>
                </a:extLst>
              </p:cNvPr>
              <p:cNvSpPr txBox="1"/>
              <p:nvPr/>
            </p:nvSpPr>
            <p:spPr>
              <a:xfrm>
                <a:off x="537853" y="2553196"/>
                <a:ext cx="8071757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Define</a:t>
                </a:r>
                <a:r>
                  <a:rPr lang="en-US" sz="2800" dirty="0"/>
                  <a:t> ‘non-smooth’ tipping to occur at:    </a:t>
                </a:r>
                <a:endParaRPr lang="en-GB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GB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        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𝑇𝑃</m:t>
                        </m:r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GB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 when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≫1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7F6F45-9725-BB06-6A45-3A92E144B0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53" y="2553196"/>
                <a:ext cx="8071757" cy="1384995"/>
              </a:xfrm>
              <a:prstGeom prst="rect">
                <a:avLst/>
              </a:prstGeom>
              <a:blipFill>
                <a:blip r:embed="rId4"/>
                <a:stretch>
                  <a:fillRect l="-1572" t="-545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539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FCBF48-2BC5-7647-A44F-E83B60F87F7B}"/>
              </a:ext>
            </a:extLst>
          </p:cNvPr>
          <p:cNvSpPr txBox="1"/>
          <p:nvPr/>
        </p:nvSpPr>
        <p:spPr>
          <a:xfrm>
            <a:off x="1064871" y="370390"/>
            <a:ext cx="611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Comparison with a SNB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A9AE76F5-B293-574C-99DD-CC3A89AA6CA6}"/>
              </a:ext>
            </a:extLst>
          </p:cNvPr>
          <p:cNvSpPr/>
          <p:nvPr/>
        </p:nvSpPr>
        <p:spPr>
          <a:xfrm>
            <a:off x="1215342" y="1504713"/>
            <a:ext cx="6736466" cy="12963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25232-C560-5B4F-9FBD-76A04B967A4D}"/>
                  </a:ext>
                </a:extLst>
              </p:cNvPr>
              <p:cNvSpPr txBox="1"/>
              <p:nvPr/>
            </p:nvSpPr>
            <p:spPr>
              <a:xfrm>
                <a:off x="960699" y="3669175"/>
                <a:ext cx="7164730" cy="1401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Lemma </a:t>
                </a:r>
                <a:r>
                  <a:rPr lang="en-US" sz="2800" dirty="0"/>
                  <a:t>  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 →∞</m:t>
                    </m:r>
                  </m:oMath>
                </a14:m>
                <a:r>
                  <a:rPr lang="en-US" sz="2800" dirty="0"/>
                  <a:t>     as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→  </m:t>
                    </m:r>
                    <m:sSup>
                      <m:sSupPr>
                        <m:ctrlP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GB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1/3</m:t>
                            </m:r>
                          </m:sup>
                        </m:s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p>
                        <m:r>
                          <a:rPr lang="en-GB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2/3</m:t>
                        </m:r>
                      </m:sup>
                    </m:sSup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8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Where   Ai(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) = 0.        (Airy function)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1925232-C560-5B4F-9FBD-76A04B96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699" y="3669175"/>
                <a:ext cx="7164730" cy="1401089"/>
              </a:xfrm>
              <a:prstGeom prst="rect">
                <a:avLst/>
              </a:prstGeom>
              <a:blipFill>
                <a:blip r:embed="rId2"/>
                <a:stretch>
                  <a:fillRect l="-1770" t="-2679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7C313AA6-9784-7D45-A31B-02F53382A03F}"/>
              </a:ext>
            </a:extLst>
          </p:cNvPr>
          <p:cNvSpPr/>
          <p:nvPr/>
        </p:nvSpPr>
        <p:spPr>
          <a:xfrm>
            <a:off x="567159" y="3356659"/>
            <a:ext cx="7164730" cy="2199189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D9ECAF7-76BA-5C09-1AD8-F130037C6B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404" y="1722356"/>
            <a:ext cx="6318250" cy="9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1271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94DE517-3414-9E47-AFA5-33B2D754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996950"/>
            <a:ext cx="7404100" cy="5549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988337-9761-4346-9C3E-4D411B6692EF}"/>
              </a:ext>
            </a:extLst>
          </p:cNvPr>
          <p:cNvSpPr txBox="1"/>
          <p:nvPr/>
        </p:nvSpPr>
        <p:spPr>
          <a:xfrm>
            <a:off x="685800" y="444500"/>
            <a:ext cx="889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Comparison between smooth and non-smooth tipping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A663B5-1A37-7946-BC8D-838B70CBE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6300" y="1819182"/>
            <a:ext cx="1105985" cy="1611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F6FA5E-1E1D-2042-B3DC-CF76A3F8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2867882"/>
            <a:ext cx="1003300" cy="2372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F7D400-FE69-F31E-A98E-3A07BDB39257}"/>
              </a:ext>
            </a:extLst>
          </p:cNvPr>
          <p:cNvSpPr txBox="1"/>
          <p:nvPr/>
        </p:nvSpPr>
        <p:spPr>
          <a:xfrm>
            <a:off x="685801" y="6282047"/>
            <a:ext cx="8458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Smooth systems tip later than non smooth ones!</a:t>
            </a:r>
          </a:p>
        </p:txBody>
      </p:sp>
    </p:spTree>
    <p:extLst>
      <p:ext uri="{BB962C8B-B14F-4D97-AF65-F5344CB8AC3E}">
        <p14:creationId xmlns:p14="http://schemas.microsoft.com/office/powerpoint/2010/main" val="2991599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2BE4CC-67B9-B9E8-E550-65B37D10E5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5" y="62202"/>
                <a:ext cx="9019310" cy="1143000"/>
              </a:xfrm>
            </p:spPr>
            <p:txBody>
              <a:bodyPr>
                <a:normAutofit/>
              </a:bodyPr>
              <a:lstStyle/>
              <a:p>
                <a:r>
                  <a:rPr lang="en-US" sz="3200" dirty="0">
                    <a:solidFill>
                      <a:schemeClr val="accent4"/>
                    </a:solidFill>
                  </a:rPr>
                  <a:t>Case 2: Slow drift </a:t>
                </a:r>
                <a:r>
                  <a:rPr lang="en-US" sz="3200" dirty="0">
                    <a:solidFill>
                      <a:srgbClr val="FF0000"/>
                    </a:solidFill>
                  </a:rPr>
                  <a:t>and</a:t>
                </a:r>
                <a:r>
                  <a:rPr lang="en-US" sz="3200" dirty="0">
                    <a:solidFill>
                      <a:srgbClr val="7030A0"/>
                    </a:solidFill>
                  </a:rPr>
                  <a:t> oscillation: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&gt;0, 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3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D2BE4CC-67B9-B9E8-E550-65B37D10E5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5" y="62202"/>
                <a:ext cx="9019310" cy="1143000"/>
              </a:xfrm>
              <a:blipFill>
                <a:blip r:embed="rId2"/>
                <a:stretch>
                  <a:fillRect l="-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 descr="Chart, histogram&#10;&#10;Description automatically generated">
            <a:extLst>
              <a:ext uri="{FF2B5EF4-FFF2-40B4-BE49-F238E27FC236}">
                <a16:creationId xmlns:a16="http://schemas.microsoft.com/office/drawing/2014/main" id="{D2F938B8-4E5C-543A-98DF-DA4725832C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4115" y="976530"/>
            <a:ext cx="7765142" cy="5820527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88646-A854-68C2-1A4E-CC0BDEA017C5}"/>
                  </a:ext>
                </a:extLst>
              </p:cNvPr>
              <p:cNvSpPr txBox="1"/>
              <p:nvPr/>
            </p:nvSpPr>
            <p:spPr>
              <a:xfrm>
                <a:off x="1900052" y="2208810"/>
                <a:ext cx="11519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88646-A854-68C2-1A4E-CC0BDEA01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52" y="2208810"/>
                <a:ext cx="1151906" cy="369332"/>
              </a:xfrm>
              <a:prstGeom prst="rect">
                <a:avLst/>
              </a:prstGeom>
              <a:blipFill>
                <a:blip r:embed="rId4"/>
                <a:stretch>
                  <a:fillRect l="-4348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826C44-2637-9742-04D3-A9EC33D1080A}"/>
                  </a:ext>
                </a:extLst>
              </p:cNvPr>
              <p:cNvSpPr txBox="1"/>
              <p:nvPr/>
            </p:nvSpPr>
            <p:spPr>
              <a:xfrm>
                <a:off x="4108862" y="2208810"/>
                <a:ext cx="267194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Medium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8826C44-2637-9742-04D3-A9EC33D10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8862" y="2208810"/>
                <a:ext cx="2671948" cy="369332"/>
              </a:xfrm>
              <a:prstGeom prst="rect">
                <a:avLst/>
              </a:prstGeom>
              <a:blipFill>
                <a:blip r:embed="rId5"/>
                <a:stretch>
                  <a:fillRect l="-189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884AAB-891B-8B66-C611-8EA1DFE59464}"/>
                  </a:ext>
                </a:extLst>
              </p:cNvPr>
              <p:cNvSpPr txBox="1"/>
              <p:nvPr/>
            </p:nvSpPr>
            <p:spPr>
              <a:xfrm>
                <a:off x="1995055" y="5474528"/>
                <a:ext cx="16744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9884AAB-891B-8B66-C611-8EA1DFE594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055" y="5474528"/>
                <a:ext cx="1674420" cy="369332"/>
              </a:xfrm>
              <a:prstGeom prst="rect">
                <a:avLst/>
              </a:prstGeom>
              <a:blipFill>
                <a:blip r:embed="rId6"/>
                <a:stretch>
                  <a:fillRect l="-225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21595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7B6F04-672D-9AC8-D248-9F3FCB647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59" y="2065033"/>
            <a:ext cx="8428482" cy="36469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F22FA8-A453-7EBA-E65B-CF6CF7E09548}"/>
                  </a:ext>
                </a:extLst>
              </p:cNvPr>
              <p:cNvSpPr txBox="1"/>
              <p:nvPr/>
            </p:nvSpPr>
            <p:spPr>
              <a:xfrm>
                <a:off x="565725" y="1133938"/>
                <a:ext cx="830364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A cos(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400" dirty="0"/>
                  <a:t>forcing,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=0.025, 0.1, 0.25, 0.5, 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BF22FA8-A453-7EBA-E65B-CF6CF7E09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725" y="1133938"/>
                <a:ext cx="8303640" cy="461665"/>
              </a:xfrm>
              <a:prstGeom prst="rect">
                <a:avLst/>
              </a:prstGeom>
              <a:blipFill>
                <a:blip r:embed="rId4"/>
                <a:stretch>
                  <a:fillRect l="-1221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E9650C4-FB9C-7796-5D29-30623BA22395}"/>
              </a:ext>
            </a:extLst>
          </p:cNvPr>
          <p:cNvSpPr txBox="1"/>
          <p:nvPr/>
        </p:nvSpPr>
        <p:spPr>
          <a:xfrm>
            <a:off x="1473958" y="5882185"/>
            <a:ext cx="63189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See similar variations close to a SNB </a:t>
            </a:r>
            <a:r>
              <a:rPr lang="en-US" dirty="0"/>
              <a:t>[</a:t>
            </a:r>
            <a:r>
              <a:rPr lang="en-US" dirty="0" err="1"/>
              <a:t>Zhu,RK</a:t>
            </a:r>
            <a:r>
              <a:rPr lang="en-US" dirty="0"/>
              <a:t> &amp; </a:t>
            </a:r>
            <a:r>
              <a:rPr lang="en-US" dirty="0" err="1"/>
              <a:t>Erneux</a:t>
            </a:r>
            <a:r>
              <a:rPr lang="en-US" dirty="0"/>
              <a:t>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324B10-DB5F-27B9-5607-74B6656D53FB}"/>
                  </a:ext>
                </a:extLst>
              </p:cNvPr>
              <p:cNvSpPr txBox="1"/>
              <p:nvPr/>
            </p:nvSpPr>
            <p:spPr>
              <a:xfrm>
                <a:off x="2873829" y="4393870"/>
                <a:ext cx="1341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D324B10-DB5F-27B9-5607-74B6656D5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3829" y="4393870"/>
                <a:ext cx="1341911" cy="369332"/>
              </a:xfrm>
              <a:prstGeom prst="rect">
                <a:avLst/>
              </a:prstGeom>
              <a:blipFill>
                <a:blip r:embed="rId5"/>
                <a:stretch>
                  <a:fillRect l="-3738" t="-10345" b="-31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4676A2-CAAD-8918-320D-964784FBE481}"/>
              </a:ext>
            </a:extLst>
          </p:cNvPr>
          <p:cNvCxnSpPr/>
          <p:nvPr/>
        </p:nvCxnSpPr>
        <p:spPr>
          <a:xfrm>
            <a:off x="3384468" y="2885704"/>
            <a:ext cx="0" cy="1508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93508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a function&#10;&#10;Description automatically generated">
            <a:extLst>
              <a:ext uri="{FF2B5EF4-FFF2-40B4-BE49-F238E27FC236}">
                <a16:creationId xmlns:a16="http://schemas.microsoft.com/office/drawing/2014/main" id="{84F4CCD5-F93F-1A84-7C77-BC8CED177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36" y="2373157"/>
            <a:ext cx="6178051" cy="4630889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967EC-C2CD-F344-392C-1AE4E11FE46C}"/>
                  </a:ext>
                </a:extLst>
              </p:cNvPr>
              <p:cNvSpPr txBox="1"/>
              <p:nvPr/>
            </p:nvSpPr>
            <p:spPr>
              <a:xfrm>
                <a:off x="-6201" y="3203477"/>
                <a:ext cx="2238233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rgbClr val="FF0000"/>
                    </a:solidFill>
                  </a:rPr>
                  <a:t>No drift: 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en-GB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2400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r>
                  <a:rPr lang="en-US" sz="2400" dirty="0">
                    <a:solidFill>
                      <a:srgbClr val="0070C0"/>
                    </a:solidFill>
                  </a:rPr>
                  <a:t>Seasonal forcing only:      </a:t>
                </a:r>
                <a:r>
                  <a:rPr lang="en-US" sz="2400" dirty="0"/>
                  <a:t> A = 1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06967EC-C2CD-F344-392C-1AE4E11FE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201" y="3203477"/>
                <a:ext cx="2238233" cy="2031325"/>
              </a:xfrm>
              <a:prstGeom prst="rect">
                <a:avLst/>
              </a:prstGeom>
              <a:blipFill>
                <a:blip r:embed="rId3"/>
                <a:stretch>
                  <a:fillRect l="-4520" t="-1863" r="-56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C9F9A-BE0D-B318-8F57-DDCD60C1C9D6}"/>
                  </a:ext>
                </a:extLst>
              </p:cNvPr>
              <p:cNvSpPr txBox="1"/>
              <p:nvPr/>
            </p:nvSpPr>
            <p:spPr>
              <a:xfrm>
                <a:off x="3733631" y="4362978"/>
                <a:ext cx="55528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dirty="0"/>
                  <a:t> : stable periodic orbit grazes the discontinuity set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D4C9F9A-BE0D-B318-8F57-DDCD60C1C9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631" y="4362978"/>
                <a:ext cx="5552879" cy="369332"/>
              </a:xfrm>
              <a:prstGeom prst="rect">
                <a:avLst/>
              </a:prstGeom>
              <a:blipFill>
                <a:blip r:embed="rId4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AD3C5-D91F-DC61-5D0A-7B81A6271C20}"/>
                  </a:ext>
                </a:extLst>
              </p:cNvPr>
              <p:cNvSpPr txBox="1"/>
              <p:nvPr/>
            </p:nvSpPr>
            <p:spPr>
              <a:xfrm>
                <a:off x="3363690" y="5008856"/>
                <a:ext cx="5792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: stable periodic orbit loses stability </a:t>
                </a:r>
                <a:r>
                  <a:rPr lang="en-US" dirty="0">
                    <a:solidFill>
                      <a:srgbClr val="FF0000"/>
                    </a:solidFill>
                  </a:rPr>
                  <a:t>usually at a cyclic fold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FAD3C5-D91F-DC61-5D0A-7B81A627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3690" y="5008856"/>
                <a:ext cx="5792192" cy="369332"/>
              </a:xfrm>
              <a:prstGeom prst="rect">
                <a:avLst/>
              </a:prstGeom>
              <a:blipFill>
                <a:blip r:embed="rId5"/>
                <a:stretch>
                  <a:fillRect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B2B359D-17FF-FA55-0F2A-2CA9593E0CAB}"/>
              </a:ext>
            </a:extLst>
          </p:cNvPr>
          <p:cNvSpPr txBox="1"/>
          <p:nvPr/>
        </p:nvSpPr>
        <p:spPr>
          <a:xfrm>
            <a:off x="354842" y="286603"/>
            <a:ext cx="87891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Case 3:  Full </a:t>
            </a:r>
            <a:r>
              <a:rPr lang="en-US" sz="3200" dirty="0">
                <a:solidFill>
                  <a:srgbClr val="FF2CF7"/>
                </a:solidFill>
              </a:rPr>
              <a:t>two-dimensional </a:t>
            </a:r>
            <a:r>
              <a:rPr lang="en-US" sz="2800" dirty="0">
                <a:solidFill>
                  <a:srgbClr val="0070C0"/>
                </a:solidFill>
              </a:rPr>
              <a:t>model</a:t>
            </a:r>
          </a:p>
          <a:p>
            <a:endParaRPr lang="en-US" sz="2800" dirty="0"/>
          </a:p>
          <a:p>
            <a:r>
              <a:rPr lang="en-US" sz="2400" dirty="0"/>
              <a:t>See significant impact of </a:t>
            </a:r>
            <a:r>
              <a:rPr lang="en-US" sz="2400" dirty="0">
                <a:solidFill>
                  <a:srgbClr val="0070C0"/>
                </a:solidFill>
              </a:rPr>
              <a:t>resonance</a:t>
            </a:r>
            <a:r>
              <a:rPr lang="en-US" sz="2400" dirty="0"/>
              <a:t> between the forcing frequency and the frequency of the focus and much more complex orbits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4C7F2D9-74C8-CA60-C9AE-5CD6D9AC806E}"/>
              </a:ext>
            </a:extLst>
          </p:cNvPr>
          <p:cNvSpPr txBox="1"/>
          <p:nvPr/>
        </p:nvSpPr>
        <p:spPr>
          <a:xfrm>
            <a:off x="4108864" y="3087584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No tipping: stable periodic orbit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347F23-1F6E-4E50-F371-947805DC8A3F}"/>
              </a:ext>
            </a:extLst>
          </p:cNvPr>
          <p:cNvSpPr txBox="1"/>
          <p:nvPr/>
        </p:nvSpPr>
        <p:spPr>
          <a:xfrm>
            <a:off x="2529444" y="5723907"/>
            <a:ext cx="15299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Tipping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5EB8-90CC-60EE-7F5F-C8219635E3E0}"/>
                  </a:ext>
                </a:extLst>
              </p:cNvPr>
              <p:cNvSpPr txBox="1"/>
              <p:nvPr/>
            </p:nvSpPr>
            <p:spPr>
              <a:xfrm>
                <a:off x="510635" y="2303814"/>
                <a:ext cx="2375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Tipping value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6F5EB8-90CC-60EE-7F5F-C8219635E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35" y="2303814"/>
                <a:ext cx="2375065" cy="369332"/>
              </a:xfrm>
              <a:prstGeom prst="rect">
                <a:avLst/>
              </a:prstGeom>
              <a:blipFill>
                <a:blip r:embed="rId6"/>
                <a:stretch>
                  <a:fillRect l="-2128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5494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EA5D968E-C205-264C-FB30-90708585F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5961" y="211138"/>
            <a:ext cx="3084394" cy="2311973"/>
          </a:xfrm>
          <a:prstGeom prst="rect">
            <a:avLst/>
          </a:prstGeom>
        </p:spPr>
      </p:pic>
      <p:pic>
        <p:nvPicPr>
          <p:cNvPr id="9" name="Picture 8" descr="A graph of a number of lines&#10;&#10;Description automatically generated">
            <a:extLst>
              <a:ext uri="{FF2B5EF4-FFF2-40B4-BE49-F238E27FC236}">
                <a16:creationId xmlns:a16="http://schemas.microsoft.com/office/drawing/2014/main" id="{ECC83EEE-87E4-1498-CD23-873C33F25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669" y="2451861"/>
            <a:ext cx="3084395" cy="2311974"/>
          </a:xfrm>
          <a:prstGeom prst="rect">
            <a:avLst/>
          </a:prstGeom>
        </p:spPr>
      </p:pic>
      <p:pic>
        <p:nvPicPr>
          <p:cNvPr id="10" name="Picture 9" descr="A graph of a function&#10;&#10;Description automatically generated">
            <a:extLst>
              <a:ext uri="{FF2B5EF4-FFF2-40B4-BE49-F238E27FC236}">
                <a16:creationId xmlns:a16="http://schemas.microsoft.com/office/drawing/2014/main" id="{AD91042F-1E35-BDB2-F4D9-0A266E29E4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2634" y="2443971"/>
            <a:ext cx="3261821" cy="2444967"/>
          </a:xfrm>
          <a:prstGeom prst="rect">
            <a:avLst/>
          </a:prstGeom>
        </p:spPr>
      </p:pic>
      <p:pic>
        <p:nvPicPr>
          <p:cNvPr id="12" name="Picture 11" descr="A graph of a whale&#10;&#10;Description automatically generated">
            <a:extLst>
              <a:ext uri="{FF2B5EF4-FFF2-40B4-BE49-F238E27FC236}">
                <a16:creationId xmlns:a16="http://schemas.microsoft.com/office/drawing/2014/main" id="{F73D25A6-EA40-D01C-679A-DCA99C3330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6371" y="4763834"/>
            <a:ext cx="2881429" cy="21598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49E44C-BDED-54DA-34DE-AB39B5D77539}"/>
                  </a:ext>
                </a:extLst>
              </p:cNvPr>
              <p:cNvSpPr txBox="1"/>
              <p:nvPr/>
            </p:nvSpPr>
            <p:spPr>
              <a:xfrm>
                <a:off x="191067" y="996287"/>
                <a:ext cx="29888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≫1</m:t>
                    </m:r>
                    <m:r>
                      <a:rPr lang="en-GB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</m:t>
                    </m:r>
                  </m:oMath>
                </a14:m>
                <a:r>
                  <a:rPr lang="en-US" sz="2000" dirty="0">
                    <a:solidFill>
                      <a:srgbClr val="0070C0"/>
                    </a:solidFill>
                  </a:rPr>
                  <a:t>Tipping at a 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               cyclic fold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49E44C-BDED-54DA-34DE-AB39B5D775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67" y="996287"/>
                <a:ext cx="2988866" cy="707886"/>
              </a:xfrm>
              <a:prstGeom prst="rect">
                <a:avLst/>
              </a:prstGeom>
              <a:blipFill>
                <a:blip r:embed="rId7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8CB9E5-E474-1E06-0A59-7768235B6481}"/>
                  </a:ext>
                </a:extLst>
              </p:cNvPr>
              <p:cNvSpPr txBox="1"/>
              <p:nvPr/>
            </p:nvSpPr>
            <p:spPr>
              <a:xfrm>
                <a:off x="163771" y="3347112"/>
                <a:ext cx="345288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Tipping via 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               period doubling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D8CB9E5-E474-1E06-0A59-7768235B6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71" y="3347112"/>
                <a:ext cx="3452884" cy="707886"/>
              </a:xfrm>
              <a:prstGeom prst="rect">
                <a:avLst/>
              </a:prstGeom>
              <a:blipFill>
                <a:blip r:embed="rId8"/>
                <a:stretch>
                  <a:fillRect t="-3509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A86AEE-5675-B208-9499-2FD0E6E3B98A}"/>
                  </a:ext>
                </a:extLst>
              </p:cNvPr>
              <p:cNvSpPr txBox="1"/>
              <p:nvPr/>
            </p:nvSpPr>
            <p:spPr>
              <a:xfrm>
                <a:off x="300251" y="5540991"/>
                <a:ext cx="41079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≪1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    </a:t>
                </a:r>
                <a:r>
                  <a:rPr lang="en-US" sz="2000" dirty="0">
                    <a:solidFill>
                      <a:srgbClr val="0070C0"/>
                    </a:solidFill>
                  </a:rPr>
                  <a:t>Tipping via a</a:t>
                </a:r>
              </a:p>
              <a:p>
                <a:r>
                  <a:rPr lang="en-US" sz="2000" dirty="0">
                    <a:solidFill>
                      <a:srgbClr val="0070C0"/>
                    </a:solidFill>
                  </a:rPr>
                  <a:t>                sudden grazing transition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A86AEE-5675-B208-9499-2FD0E6E3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51" y="5540991"/>
                <a:ext cx="4107976" cy="707886"/>
              </a:xfrm>
              <a:prstGeom prst="rect">
                <a:avLst/>
              </a:prstGeom>
              <a:blipFill>
                <a:blip r:embed="rId9"/>
                <a:stretch>
                  <a:fillRect t="-5263" b="-14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F751984F-B2A5-C873-B347-B7110A927A28}"/>
              </a:ext>
            </a:extLst>
          </p:cNvPr>
          <p:cNvSpPr txBox="1"/>
          <p:nvPr/>
        </p:nvSpPr>
        <p:spPr>
          <a:xfrm>
            <a:off x="6982691" y="-41787"/>
            <a:ext cx="185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Periodic orbit</a:t>
            </a:r>
          </a:p>
        </p:txBody>
      </p:sp>
    </p:spTree>
    <p:extLst>
      <p:ext uri="{BB962C8B-B14F-4D97-AF65-F5344CB8AC3E}">
        <p14:creationId xmlns:p14="http://schemas.microsoft.com/office/powerpoint/2010/main" val="67255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C30CE592-8603-D74B-8F79-798FE78376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800" y="168904"/>
            <a:ext cx="8280400" cy="55710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D18805-24BE-914D-B2F1-63F3407D8629}"/>
              </a:ext>
            </a:extLst>
          </p:cNvPr>
          <p:cNvSpPr txBox="1"/>
          <p:nvPr/>
        </p:nvSpPr>
        <p:spPr>
          <a:xfrm>
            <a:off x="601884" y="5995686"/>
            <a:ext cx="8380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                        Study tipping in this system</a:t>
            </a:r>
          </a:p>
        </p:txBody>
      </p:sp>
    </p:spTree>
    <p:extLst>
      <p:ext uri="{BB962C8B-B14F-4D97-AF65-F5344CB8AC3E}">
        <p14:creationId xmlns:p14="http://schemas.microsoft.com/office/powerpoint/2010/main" val="2348262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82EF064-DE6D-90CB-8A43-70462A25AF45}"/>
              </a:ext>
            </a:extLst>
          </p:cNvPr>
          <p:cNvSpPr txBox="1"/>
          <p:nvPr/>
        </p:nvSpPr>
        <p:spPr>
          <a:xfrm>
            <a:off x="573206" y="6250676"/>
            <a:ext cx="8333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                 Slow drift and oscillation:  </a:t>
            </a:r>
            <a:r>
              <a:rPr lang="en-US" sz="2400" dirty="0">
                <a:solidFill>
                  <a:srgbClr val="7030A0"/>
                </a:solidFill>
              </a:rPr>
              <a:t>Resonance advances tipping</a:t>
            </a:r>
          </a:p>
        </p:txBody>
      </p:sp>
      <p:pic>
        <p:nvPicPr>
          <p:cNvPr id="8" name="Picture 7" descr="A graph of a graph showing different colored lines&#10;&#10;Description automatically generated">
            <a:extLst>
              <a:ext uri="{FF2B5EF4-FFF2-40B4-BE49-F238E27FC236}">
                <a16:creationId xmlns:a16="http://schemas.microsoft.com/office/drawing/2014/main" id="{5F53BFD4-0D70-40AE-4FB9-3158EB9F1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950" y="654050"/>
            <a:ext cx="7404100" cy="5549900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4310861-BF2C-6A8D-66B3-35185F5274E3}"/>
              </a:ext>
            </a:extLst>
          </p:cNvPr>
          <p:cNvCxnSpPr/>
          <p:nvPr/>
        </p:nvCxnSpPr>
        <p:spPr>
          <a:xfrm>
            <a:off x="5427022" y="1579418"/>
            <a:ext cx="0" cy="24106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E183A7-C209-0FD9-31DC-2E54442D6462}"/>
                  </a:ext>
                </a:extLst>
              </p:cNvPr>
              <p:cNvSpPr txBox="1"/>
              <p:nvPr/>
            </p:nvSpPr>
            <p:spPr>
              <a:xfrm>
                <a:off x="4868886" y="1199408"/>
                <a:ext cx="10925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CE183A7-C209-0FD9-31DC-2E54442D64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886" y="1199408"/>
                <a:ext cx="10925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B4502D-01D7-1C78-8709-317EF528C196}"/>
                  </a:ext>
                </a:extLst>
              </p:cNvPr>
              <p:cNvSpPr txBox="1"/>
              <p:nvPr/>
            </p:nvSpPr>
            <p:spPr>
              <a:xfrm>
                <a:off x="4773881" y="3990109"/>
                <a:ext cx="23988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B4502D-01D7-1C78-8709-317EF528C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3881" y="3990109"/>
                <a:ext cx="2398815" cy="369332"/>
              </a:xfrm>
              <a:prstGeom prst="rect">
                <a:avLst/>
              </a:prstGeom>
              <a:blipFill>
                <a:blip r:embed="rId4"/>
                <a:stretch>
                  <a:fillRect l="-1579" t="-6667" b="-2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1E8714-69F9-F11C-FB10-D40465BBD011}"/>
                  </a:ext>
                </a:extLst>
              </p:cNvPr>
              <p:cNvSpPr txBox="1"/>
              <p:nvPr/>
            </p:nvSpPr>
            <p:spPr>
              <a:xfrm>
                <a:off x="3408216" y="546265"/>
                <a:ext cx="23750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Tipping value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81E8714-69F9-F11C-FB10-D40465BBD0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216" y="546265"/>
                <a:ext cx="2375065" cy="369332"/>
              </a:xfrm>
              <a:prstGeom prst="rect">
                <a:avLst/>
              </a:prstGeom>
              <a:blipFill>
                <a:blip r:embed="rId5"/>
                <a:stretch>
                  <a:fillRect l="-2128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6462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D49D43-6337-AB45-9A77-B791B93C4ADE}"/>
              </a:ext>
            </a:extLst>
          </p:cNvPr>
          <p:cNvSpPr txBox="1"/>
          <p:nvPr/>
        </p:nvSpPr>
        <p:spPr>
          <a:xfrm>
            <a:off x="393700" y="-47336"/>
            <a:ext cx="8496300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7030A0"/>
                </a:solidFill>
              </a:rPr>
              <a:t>                              Conclusions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 err="1"/>
              <a:t>Stommel</a:t>
            </a:r>
            <a:r>
              <a:rPr lang="en-US" sz="2800" dirty="0"/>
              <a:t> 2-box model has very rich </a:t>
            </a:r>
          </a:p>
          <a:p>
            <a:r>
              <a:rPr lang="en-US" sz="2800" dirty="0"/>
              <a:t>    dynamics, lots still to do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This includes tipping at a non-smooth fold (NSF)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Non-smooth tipping occurs earlier than ‘smooth tipping’ and is sensitive to resonance effects, which advance it significantly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FF000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It is also harder to detect as there is no slowing down</a:t>
            </a:r>
          </a:p>
          <a:p>
            <a:endParaRPr lang="en-US" sz="2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7030A0"/>
                </a:solidFill>
              </a:rPr>
              <a:t>This could have profound implications </a:t>
            </a:r>
            <a:r>
              <a:rPr lang="en-US" sz="2800">
                <a:solidFill>
                  <a:srgbClr val="7030A0"/>
                </a:solidFill>
              </a:rPr>
              <a:t>in climate modelling</a:t>
            </a:r>
            <a:r>
              <a:rPr lang="en-US" sz="2800" dirty="0">
                <a:solidFill>
                  <a:srgbClr val="7030A0"/>
                </a:solidFill>
              </a:rPr>
              <a:t>!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E8F57F-08BB-6747-A0A0-C0440AF7A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500" y="71417"/>
            <a:ext cx="2667000" cy="232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84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iagram&#10;&#10;Description automatically generated">
            <a:extLst>
              <a:ext uri="{FF2B5EF4-FFF2-40B4-BE49-F238E27FC236}">
                <a16:creationId xmlns:a16="http://schemas.microsoft.com/office/drawing/2014/main" id="{0358098B-B5E3-C04D-A677-62B73E3EE9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00944"/>
            <a:ext cx="9144000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923B74B-EE1E-DD40-BA46-5E8DF446904E}"/>
              </a:ext>
            </a:extLst>
          </p:cNvPr>
          <p:cNvSpPr/>
          <p:nvPr/>
        </p:nvSpPr>
        <p:spPr>
          <a:xfrm>
            <a:off x="723257" y="133913"/>
            <a:ext cx="7811143" cy="939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B5237E9-FD02-1249-BB82-D26D873AA7B6}"/>
              </a:ext>
            </a:extLst>
          </p:cNvPr>
          <p:cNvSpPr txBox="1"/>
          <p:nvPr/>
        </p:nvSpPr>
        <p:spPr>
          <a:xfrm>
            <a:off x="289370" y="203041"/>
            <a:ext cx="9775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Non-Smooth </a:t>
            </a:r>
            <a:r>
              <a:rPr lang="en-US" sz="2400" dirty="0" err="1">
                <a:solidFill>
                  <a:srgbClr val="0070C0"/>
                </a:solidFill>
              </a:rPr>
              <a:t>Stommel</a:t>
            </a:r>
            <a:r>
              <a:rPr lang="en-US" sz="2400" dirty="0">
                <a:solidFill>
                  <a:srgbClr val="0070C0"/>
                </a:solidFill>
              </a:rPr>
              <a:t> 2-Box Model of Thermohaline circulation</a:t>
            </a:r>
          </a:p>
          <a:p>
            <a:r>
              <a:rPr lang="en-US" sz="2400" dirty="0">
                <a:solidFill>
                  <a:srgbClr val="0070C0"/>
                </a:solidFill>
              </a:rPr>
              <a:t>    </a:t>
            </a:r>
            <a:r>
              <a:rPr lang="en-US" sz="2400" dirty="0"/>
              <a:t>[</a:t>
            </a:r>
            <a:r>
              <a:rPr lang="en-US" sz="2400" dirty="0" err="1"/>
              <a:t>Stommel</a:t>
            </a:r>
            <a:r>
              <a:rPr lang="en-US" sz="2400" dirty="0"/>
              <a:t> 61, Dijkstra 2014, </a:t>
            </a:r>
            <a:r>
              <a:rPr lang="en-US" sz="2400" dirty="0" err="1"/>
              <a:t>Kuske</a:t>
            </a:r>
            <a:r>
              <a:rPr lang="en-US" sz="2400" dirty="0"/>
              <a:t> + B 2021,24,25]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0F515B8-F203-C346-9F11-721CB4644F85}"/>
              </a:ext>
            </a:extLst>
          </p:cNvPr>
          <p:cNvSpPr/>
          <p:nvPr/>
        </p:nvSpPr>
        <p:spPr>
          <a:xfrm>
            <a:off x="2442258" y="6076709"/>
            <a:ext cx="4560426" cy="647378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3ABE09-ADF4-184E-95E1-55CC1795D59D}"/>
              </a:ext>
            </a:extLst>
          </p:cNvPr>
          <p:cNvSpPr txBox="1"/>
          <p:nvPr/>
        </p:nvSpPr>
        <p:spPr>
          <a:xfrm>
            <a:off x="1047352" y="6100018"/>
            <a:ext cx="74193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</a:t>
            </a:r>
            <a:r>
              <a:rPr lang="en-US" sz="3200" dirty="0">
                <a:solidFill>
                  <a:srgbClr val="002060"/>
                </a:solidFill>
              </a:rPr>
              <a:t>T = </a:t>
            </a:r>
            <a:r>
              <a:rPr lang="en-US" sz="3200" dirty="0" err="1">
                <a:solidFill>
                  <a:srgbClr val="002060"/>
                </a:solidFill>
              </a:rPr>
              <a:t>T</a:t>
            </a:r>
            <a:r>
              <a:rPr lang="en-US" sz="3200" baseline="-25000" dirty="0" err="1">
                <a:solidFill>
                  <a:srgbClr val="002060"/>
                </a:solidFill>
              </a:rPr>
              <a:t>e</a:t>
            </a:r>
            <a:r>
              <a:rPr lang="en-US" sz="3200" dirty="0">
                <a:solidFill>
                  <a:srgbClr val="002060"/>
                </a:solidFill>
              </a:rPr>
              <a:t> – </a:t>
            </a:r>
            <a:r>
              <a:rPr lang="en-US" sz="3200" dirty="0" err="1">
                <a:solidFill>
                  <a:srgbClr val="002060"/>
                </a:solidFill>
              </a:rPr>
              <a:t>T</a:t>
            </a:r>
            <a:r>
              <a:rPr lang="en-US" sz="3200" baseline="-25000" dirty="0" err="1">
                <a:solidFill>
                  <a:srgbClr val="002060"/>
                </a:solidFill>
              </a:rPr>
              <a:t>p</a:t>
            </a:r>
            <a:r>
              <a:rPr lang="en-US" sz="3200" baseline="-25000" dirty="0">
                <a:solidFill>
                  <a:srgbClr val="002060"/>
                </a:solidFill>
              </a:rPr>
              <a:t>                 </a:t>
            </a:r>
            <a:r>
              <a:rPr lang="en-US" sz="3200" dirty="0">
                <a:solidFill>
                  <a:srgbClr val="002060"/>
                </a:solidFill>
              </a:rPr>
              <a:t>S = S</a:t>
            </a:r>
            <a:r>
              <a:rPr lang="en-US" sz="3200" baseline="-25000" dirty="0">
                <a:solidFill>
                  <a:srgbClr val="002060"/>
                </a:solidFill>
              </a:rPr>
              <a:t>e </a:t>
            </a:r>
            <a:r>
              <a:rPr lang="en-US" sz="3200" dirty="0">
                <a:solidFill>
                  <a:srgbClr val="002060"/>
                </a:solidFill>
              </a:rPr>
              <a:t> - </a:t>
            </a:r>
            <a:r>
              <a:rPr lang="en-US" sz="3200" dirty="0" err="1">
                <a:solidFill>
                  <a:srgbClr val="002060"/>
                </a:solidFill>
              </a:rPr>
              <a:t>S</a:t>
            </a:r>
            <a:r>
              <a:rPr lang="en-US" sz="3200" baseline="-25000" dirty="0" err="1">
                <a:solidFill>
                  <a:srgbClr val="002060"/>
                </a:solidFill>
              </a:rPr>
              <a:t>p</a:t>
            </a:r>
            <a:r>
              <a:rPr lang="en-US" sz="3200" baseline="-25000" dirty="0">
                <a:solidFill>
                  <a:srgbClr val="002060"/>
                </a:solidFill>
              </a:rPr>
              <a:t>   </a:t>
            </a:r>
            <a:endParaRPr lang="en-US" sz="32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879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C0D5920-ACE0-FE46-A0F9-D8E4FDFE3D78}"/>
              </a:ext>
            </a:extLst>
          </p:cNvPr>
          <p:cNvSpPr txBox="1"/>
          <p:nvPr/>
        </p:nvSpPr>
        <p:spPr>
          <a:xfrm>
            <a:off x="657677" y="-13343"/>
            <a:ext cx="7886699" cy="932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  </a:t>
            </a:r>
            <a:r>
              <a:rPr lang="en-US" sz="3600" kern="1200" dirty="0">
                <a:solidFill>
                  <a:srgbClr val="00B0F0"/>
                </a:solidFill>
                <a:latin typeface="+mj-lt"/>
                <a:ea typeface="+mj-ea"/>
                <a:cs typeface="+mj-cs"/>
              </a:rPr>
              <a:t>Model as a </a:t>
            </a:r>
            <a:r>
              <a:rPr lang="en-US" sz="3600" kern="1200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non-smooth system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83F340-43F8-CC4E-B11C-C63D94847375}"/>
              </a:ext>
            </a:extLst>
          </p:cNvPr>
          <p:cNvSpPr/>
          <p:nvPr/>
        </p:nvSpPr>
        <p:spPr>
          <a:xfrm>
            <a:off x="937550" y="1167204"/>
            <a:ext cx="7618401" cy="38446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B4041A-D37E-B049-86FA-4D6DA63DCB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2057" y="1484054"/>
            <a:ext cx="6280149" cy="3252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25DFA8-6954-D541-8682-EDA7E6505394}"/>
              </a:ext>
            </a:extLst>
          </p:cNvPr>
          <p:cNvSpPr txBox="1"/>
          <p:nvPr/>
        </p:nvSpPr>
        <p:spPr>
          <a:xfrm>
            <a:off x="370390" y="5220180"/>
            <a:ext cx="768559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                 Second derivative </a:t>
            </a:r>
            <a:r>
              <a:rPr lang="en-US" sz="2800" dirty="0"/>
              <a:t>jump on manifold:</a:t>
            </a:r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788F1C5A-C887-5441-AC3E-D220C126A2A9}"/>
              </a:ext>
            </a:extLst>
          </p:cNvPr>
          <p:cNvSpPr/>
          <p:nvPr/>
        </p:nvSpPr>
        <p:spPr>
          <a:xfrm>
            <a:off x="2002420" y="5810491"/>
            <a:ext cx="5011838" cy="891251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299DF7-5524-814D-AFFB-CB711A86C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3450" y="6018271"/>
            <a:ext cx="4343400" cy="4699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0740B-8F0B-D04C-83A3-26D688CDB907}"/>
              </a:ext>
            </a:extLst>
          </p:cNvPr>
          <p:cNvSpPr txBox="1"/>
          <p:nvPr/>
        </p:nvSpPr>
        <p:spPr>
          <a:xfrm>
            <a:off x="3750199" y="3125165"/>
            <a:ext cx="3680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Freshwater forcing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11851-2527-524C-9A17-C7A14F21BEB3}"/>
              </a:ext>
            </a:extLst>
          </p:cNvPr>
          <p:cNvCxnSpPr>
            <a:cxnSpLocks/>
          </p:cNvCxnSpPr>
          <p:nvPr/>
        </p:nvCxnSpPr>
        <p:spPr>
          <a:xfrm flipH="1">
            <a:off x="3252486" y="3429000"/>
            <a:ext cx="486137" cy="55269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1187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81D-16E0-AB49-BBB8-58B74CCA7057}"/>
                  </a:ext>
                </a:extLst>
              </p:cNvPr>
              <p:cNvSpPr txBox="1"/>
              <p:nvPr/>
            </p:nvSpPr>
            <p:spPr>
              <a:xfrm>
                <a:off x="272532" y="167702"/>
                <a:ext cx="8586460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0070C0"/>
                    </a:solidFill>
                  </a:rPr>
                  <a:t>We see transitions between  states as parameters such as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FF2CF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FF2CF7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FF2CF7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70C0"/>
                    </a:solidFill>
                  </a:rPr>
                  <a:t>   vary.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C3C81D-16E0-AB49-BBB8-58B74CCA7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32" y="167702"/>
                <a:ext cx="8586460" cy="954107"/>
              </a:xfrm>
              <a:prstGeom prst="rect">
                <a:avLst/>
              </a:prstGeom>
              <a:blipFill>
                <a:blip r:embed="rId2"/>
                <a:stretch>
                  <a:fillRect l="-1477" t="-6579" r="-192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4C996A1B-4A5B-7244-B6AD-1252DD2203BB}"/>
              </a:ext>
            </a:extLst>
          </p:cNvPr>
          <p:cNvSpPr txBox="1"/>
          <p:nvPr/>
        </p:nvSpPr>
        <p:spPr>
          <a:xfrm>
            <a:off x="141903" y="2229876"/>
            <a:ext cx="5962013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                              </a:t>
            </a:r>
            <a:r>
              <a:rPr lang="en-US" sz="2800" dirty="0">
                <a:solidFill>
                  <a:srgbClr val="0070C0"/>
                </a:solidFill>
              </a:rPr>
              <a:t>Node only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Saddle and Focus coalesce when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E6C3DE3-4078-2249-A3B5-F435BC2C3887}"/>
              </a:ext>
            </a:extLst>
          </p:cNvPr>
          <p:cNvSpPr/>
          <p:nvPr/>
        </p:nvSpPr>
        <p:spPr>
          <a:xfrm>
            <a:off x="5498876" y="3408217"/>
            <a:ext cx="2279462" cy="657906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40750B-D9E0-8946-A21F-9B378E0E6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2422" y="3591042"/>
            <a:ext cx="1854200" cy="3175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A86D03-4744-9541-8534-B8B320CEEAE5}"/>
                  </a:ext>
                </a:extLst>
              </p:cNvPr>
              <p:cNvSpPr txBox="1"/>
              <p:nvPr/>
            </p:nvSpPr>
            <p:spPr>
              <a:xfrm>
                <a:off x="11250" y="4682276"/>
                <a:ext cx="984249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Non-Smooth Fold (NSF)  </a:t>
                </a:r>
                <a:r>
                  <a:rPr lang="en-US" sz="2800" dirty="0">
                    <a:solidFill>
                      <a:srgbClr val="0070C0"/>
                    </a:solidFill>
                  </a:rPr>
                  <a:t>Saddle-Focus Bifurcation. </a:t>
                </a:r>
              </a:p>
              <a:p>
                <a:endParaRPr lang="en-US" sz="2800" dirty="0"/>
              </a:p>
              <a:p>
                <a:r>
                  <a:rPr lang="en-US" sz="2800" dirty="0"/>
                  <a:t>Leads to </a:t>
                </a:r>
                <a:r>
                  <a:rPr lang="en-US" sz="2800" dirty="0">
                    <a:solidFill>
                      <a:srgbClr val="7030A0"/>
                    </a:solidFill>
                  </a:rPr>
                  <a:t>novel </a:t>
                </a:r>
                <a:r>
                  <a:rPr lang="en-US" sz="2800" dirty="0">
                    <a:solidFill>
                      <a:srgbClr val="FF0000"/>
                    </a:solidFill>
                  </a:rPr>
                  <a:t>NSB-tipping</a:t>
                </a:r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behaviour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as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𝜂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  <a:p>
                <a:endParaRPr 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A86D03-4744-9541-8534-B8B320CEE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0" y="4682276"/>
                <a:ext cx="9842499" cy="1815882"/>
              </a:xfrm>
              <a:prstGeom prst="rect">
                <a:avLst/>
              </a:prstGeom>
              <a:blipFill>
                <a:blip r:embed="rId4"/>
                <a:stretch>
                  <a:fillRect l="-1289" t="-34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8C2AD2E-19BD-E92C-1D6A-A028C24AB9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66" y="1553027"/>
            <a:ext cx="1854200" cy="355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85EC0A-72E9-7CE2-B546-AD4C2D80F3D1}"/>
              </a:ext>
            </a:extLst>
          </p:cNvPr>
          <p:cNvSpPr txBox="1"/>
          <p:nvPr/>
        </p:nvSpPr>
        <p:spPr>
          <a:xfrm>
            <a:off x="2660073" y="1529277"/>
            <a:ext cx="56651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Saddle, Node, Focus</a:t>
            </a:r>
            <a:r>
              <a:rPr lang="en-US" sz="2800" dirty="0"/>
              <a:t>.   Saddle-Node at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B42247-7B5B-6925-CEF6-CB5F20E1FE6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689" y="2253675"/>
            <a:ext cx="1854200" cy="355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C95C8B5-A381-008C-DF1C-9AA1E3B3F66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53375" y="1502227"/>
            <a:ext cx="3937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512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a spiraling wave&#10;&#10;Description automatically generated with medium confidence">
            <a:extLst>
              <a:ext uri="{FF2B5EF4-FFF2-40B4-BE49-F238E27FC236}">
                <a16:creationId xmlns:a16="http://schemas.microsoft.com/office/drawing/2014/main" id="{53D7DBDE-8B1C-C08E-8794-3983481DB4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950" y="654050"/>
            <a:ext cx="7404100" cy="55499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0B945F23-0B4A-BB44-9868-29DA947C5969}"/>
              </a:ext>
            </a:extLst>
          </p:cNvPr>
          <p:cNvSpPr/>
          <p:nvPr/>
        </p:nvSpPr>
        <p:spPr>
          <a:xfrm>
            <a:off x="2257063" y="6155845"/>
            <a:ext cx="5533150" cy="59411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99DD3D-E4D9-374D-878E-D7732F26F244}"/>
              </a:ext>
            </a:extLst>
          </p:cNvPr>
          <p:cNvSpPr txBox="1"/>
          <p:nvPr/>
        </p:nvSpPr>
        <p:spPr>
          <a:xfrm>
            <a:off x="285008" y="62836"/>
            <a:ext cx="88589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70C0"/>
                </a:solidFill>
              </a:rPr>
              <a:t> (T,V) phase plane close to the non-smooth fold</a:t>
            </a:r>
          </a:p>
          <a:p>
            <a:r>
              <a:rPr lang="en-US" sz="2800" dirty="0">
                <a:solidFill>
                  <a:srgbClr val="0070C0"/>
                </a:solidFill>
              </a:rPr>
              <a:t>                              </a:t>
            </a:r>
            <a:r>
              <a:rPr lang="en-US" sz="2800" dirty="0">
                <a:solidFill>
                  <a:srgbClr val="FF2CF7"/>
                </a:solidFill>
              </a:rPr>
              <a:t>Saddle-Focus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C5482D-F489-9147-8061-CEBF9CA7C2B5}"/>
              </a:ext>
            </a:extLst>
          </p:cNvPr>
          <p:cNvSpPr txBox="1"/>
          <p:nvPr/>
        </p:nvSpPr>
        <p:spPr>
          <a:xfrm>
            <a:off x="4714804" y="2148532"/>
            <a:ext cx="1736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saddle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5E4813-2B18-624B-BAE1-E063A9F29CD4}"/>
              </a:ext>
            </a:extLst>
          </p:cNvPr>
          <p:cNvSpPr txBox="1"/>
          <p:nvPr/>
        </p:nvSpPr>
        <p:spPr>
          <a:xfrm>
            <a:off x="5284819" y="3931934"/>
            <a:ext cx="8507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2CF7"/>
                </a:solidFill>
              </a:rPr>
              <a:t>focus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3362A55-C476-714D-83CA-948856B298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7585" y="2753716"/>
            <a:ext cx="222756" cy="27844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1AA15AD-27C3-7240-AB0D-5EDCAE69DC7F}"/>
              </a:ext>
            </a:extLst>
          </p:cNvPr>
          <p:cNvCxnSpPr>
            <a:cxnSpLocks/>
          </p:cNvCxnSpPr>
          <p:nvPr/>
        </p:nvCxnSpPr>
        <p:spPr>
          <a:xfrm>
            <a:off x="4166396" y="2766349"/>
            <a:ext cx="0" cy="570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84998117-42F7-DB49-BF85-03D149976D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38794" y="6238970"/>
            <a:ext cx="4483100" cy="419100"/>
          </a:xfrm>
          <a:prstGeom prst="rect">
            <a:avLst/>
          </a:prstGeom>
        </p:spPr>
      </p:pic>
      <p:sp>
        <p:nvSpPr>
          <p:cNvPr id="3" name="5-point Star 2">
            <a:extLst>
              <a:ext uri="{FF2B5EF4-FFF2-40B4-BE49-F238E27FC236}">
                <a16:creationId xmlns:a16="http://schemas.microsoft.com/office/drawing/2014/main" id="{C88AB114-5F3D-2408-D551-D63A9E62D3B6}"/>
              </a:ext>
            </a:extLst>
          </p:cNvPr>
          <p:cNvSpPr/>
          <p:nvPr/>
        </p:nvSpPr>
        <p:spPr>
          <a:xfrm>
            <a:off x="1377537" y="625964"/>
            <a:ext cx="356260" cy="369332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EEDC0-EAC8-5216-839B-7C6812535FA3}"/>
              </a:ext>
            </a:extLst>
          </p:cNvPr>
          <p:cNvSpPr txBox="1"/>
          <p:nvPr/>
        </p:nvSpPr>
        <p:spPr>
          <a:xfrm>
            <a:off x="71268" y="641275"/>
            <a:ext cx="19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Stable node</a:t>
            </a:r>
          </a:p>
        </p:txBody>
      </p:sp>
    </p:spTree>
    <p:extLst>
      <p:ext uri="{BB962C8B-B14F-4D97-AF65-F5344CB8AC3E}">
        <p14:creationId xmlns:p14="http://schemas.microsoft.com/office/powerpoint/2010/main" val="10478134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graph of a graph of a wave&#10;&#10;Description automatically generated with medium confidence">
            <a:extLst>
              <a:ext uri="{FF2B5EF4-FFF2-40B4-BE49-F238E27FC236}">
                <a16:creationId xmlns:a16="http://schemas.microsoft.com/office/drawing/2014/main" id="{214EE42E-9E9E-6E79-26DA-47D319D627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025" y="332513"/>
            <a:ext cx="7404100" cy="5549900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12FDC85-76EA-3744-8D98-3D1C7AB7F9F9}"/>
              </a:ext>
            </a:extLst>
          </p:cNvPr>
          <p:cNvSpPr/>
          <p:nvPr/>
        </p:nvSpPr>
        <p:spPr>
          <a:xfrm>
            <a:off x="952131" y="5530444"/>
            <a:ext cx="2314937" cy="868101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490112-3A8D-304E-B84E-104559658F58}"/>
              </a:ext>
            </a:extLst>
          </p:cNvPr>
          <p:cNvSpPr/>
          <p:nvPr/>
        </p:nvSpPr>
        <p:spPr>
          <a:xfrm>
            <a:off x="7779657" y="391886"/>
            <a:ext cx="769257" cy="577668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FDD0BA9-28CA-854F-BAD0-95F27B5E2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5647" y="5783799"/>
            <a:ext cx="1854200" cy="355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6ABB56-FE2D-144F-B343-0ACEA71CF24D}"/>
              </a:ext>
            </a:extLst>
          </p:cNvPr>
          <p:cNvSpPr txBox="1"/>
          <p:nvPr/>
        </p:nvSpPr>
        <p:spPr>
          <a:xfrm>
            <a:off x="4074289" y="5771265"/>
            <a:ext cx="37053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Only node is stable</a:t>
            </a:r>
          </a:p>
        </p:txBody>
      </p:sp>
      <p:sp>
        <p:nvSpPr>
          <p:cNvPr id="2" name="5-point Star 1">
            <a:extLst>
              <a:ext uri="{FF2B5EF4-FFF2-40B4-BE49-F238E27FC236}">
                <a16:creationId xmlns:a16="http://schemas.microsoft.com/office/drawing/2014/main" id="{D005AA55-090F-7B2E-BBB3-C81E57A1D24C}"/>
              </a:ext>
            </a:extLst>
          </p:cNvPr>
          <p:cNvSpPr/>
          <p:nvPr/>
        </p:nvSpPr>
        <p:spPr>
          <a:xfrm>
            <a:off x="2873831" y="83132"/>
            <a:ext cx="356260" cy="369332"/>
          </a:xfrm>
          <a:prstGeom prst="star5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5B121B-FADF-7D8E-2803-20897EFDD707}"/>
              </a:ext>
            </a:extLst>
          </p:cNvPr>
          <p:cNvSpPr txBox="1"/>
          <p:nvPr/>
        </p:nvSpPr>
        <p:spPr>
          <a:xfrm>
            <a:off x="1425041" y="130630"/>
            <a:ext cx="1935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Stable node</a:t>
            </a:r>
          </a:p>
        </p:txBody>
      </p:sp>
    </p:spTree>
    <p:extLst>
      <p:ext uri="{BB962C8B-B14F-4D97-AF65-F5344CB8AC3E}">
        <p14:creationId xmlns:p14="http://schemas.microsoft.com/office/powerpoint/2010/main" val="2755980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E172E5-8C47-6F45-8F3B-54A2125E6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875" y="1468546"/>
            <a:ext cx="6746054" cy="537787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4A51EBA-CFC7-1046-884E-1CC258EB2C2D}"/>
              </a:ext>
            </a:extLst>
          </p:cNvPr>
          <p:cNvSpPr/>
          <p:nvPr/>
        </p:nvSpPr>
        <p:spPr>
          <a:xfrm>
            <a:off x="4082372" y="6280276"/>
            <a:ext cx="870857" cy="653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7CE4F3-366E-FF4D-B29B-EA882A44B5B4}"/>
              </a:ext>
            </a:extLst>
          </p:cNvPr>
          <p:cNvSpPr/>
          <p:nvPr/>
        </p:nvSpPr>
        <p:spPr>
          <a:xfrm>
            <a:off x="542447" y="3272787"/>
            <a:ext cx="870857" cy="653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09A276-6007-244A-9378-8FDA8BD9D3D5}"/>
              </a:ext>
            </a:extLst>
          </p:cNvPr>
          <p:cNvSpPr txBox="1"/>
          <p:nvPr/>
        </p:nvSpPr>
        <p:spPr>
          <a:xfrm>
            <a:off x="185195" y="3275635"/>
            <a:ext cx="1724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V = T - 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9A012A-F94A-B84F-B048-5A0BC556D404}"/>
              </a:ext>
            </a:extLst>
          </p:cNvPr>
          <p:cNvSpPr txBox="1"/>
          <p:nvPr/>
        </p:nvSpPr>
        <p:spPr>
          <a:xfrm>
            <a:off x="5891515" y="3426106"/>
            <a:ext cx="1574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Saddle-Node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5A7616-C606-3440-A774-C3134DD906A0}"/>
              </a:ext>
            </a:extLst>
          </p:cNvPr>
          <p:cNvSpPr txBox="1"/>
          <p:nvPr/>
        </p:nvSpPr>
        <p:spPr>
          <a:xfrm>
            <a:off x="5089368" y="2210766"/>
            <a:ext cx="129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Node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DAAE2D-BBCE-C548-9342-ECCF0DE4302B}"/>
              </a:ext>
            </a:extLst>
          </p:cNvPr>
          <p:cNvSpPr txBox="1"/>
          <p:nvPr/>
        </p:nvSpPr>
        <p:spPr>
          <a:xfrm>
            <a:off x="5197033" y="4076402"/>
            <a:ext cx="149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Saddle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05B307-5F8D-B043-990C-8CAE4180AE2E}"/>
              </a:ext>
            </a:extLst>
          </p:cNvPr>
          <p:cNvSpPr txBox="1"/>
          <p:nvPr/>
        </p:nvSpPr>
        <p:spPr>
          <a:xfrm>
            <a:off x="5228269" y="5266483"/>
            <a:ext cx="1739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Focus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10C73A-354A-BA4B-B93F-A75692058031}"/>
              </a:ext>
            </a:extLst>
          </p:cNvPr>
          <p:cNvSpPr txBox="1"/>
          <p:nvPr/>
        </p:nvSpPr>
        <p:spPr>
          <a:xfrm>
            <a:off x="3192808" y="4158687"/>
            <a:ext cx="25148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F0"/>
                </a:solidFill>
              </a:rPr>
              <a:t>Non-smooth fold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B608E6-C83F-4149-9423-656A1CB3E6F9}"/>
              </a:ext>
            </a:extLst>
          </p:cNvPr>
          <p:cNvSpPr/>
          <p:nvPr/>
        </p:nvSpPr>
        <p:spPr>
          <a:xfrm>
            <a:off x="2776361" y="5008994"/>
            <a:ext cx="870857" cy="653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2AD190-05A9-E74A-8C0C-05462555CC28}"/>
              </a:ext>
            </a:extLst>
          </p:cNvPr>
          <p:cNvSpPr/>
          <p:nvPr/>
        </p:nvSpPr>
        <p:spPr>
          <a:xfrm>
            <a:off x="6366438" y="2198278"/>
            <a:ext cx="870857" cy="65314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01391A5-6588-E548-9CA4-40B7D89573E0}"/>
              </a:ext>
            </a:extLst>
          </p:cNvPr>
          <p:cNvSpPr/>
          <p:nvPr/>
        </p:nvSpPr>
        <p:spPr>
          <a:xfrm>
            <a:off x="6255151" y="5430878"/>
            <a:ext cx="569089" cy="45301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2E89F5-366F-8E41-85D4-F71BCEEA4506}"/>
              </a:ext>
            </a:extLst>
          </p:cNvPr>
          <p:cNvSpPr txBox="1"/>
          <p:nvPr/>
        </p:nvSpPr>
        <p:spPr>
          <a:xfrm>
            <a:off x="3055716" y="2835799"/>
            <a:ext cx="18975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NSF-Tipping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1ABF97-DC15-2147-90C3-293C75D7D617}"/>
              </a:ext>
            </a:extLst>
          </p:cNvPr>
          <p:cNvSpPr txBox="1"/>
          <p:nvPr/>
        </p:nvSpPr>
        <p:spPr>
          <a:xfrm>
            <a:off x="285455" y="104169"/>
            <a:ext cx="91079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Tipping close to the non-smooth fold for slowly varying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3447198-7B18-954C-BF27-045ED4E187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250" y="751791"/>
            <a:ext cx="5905500" cy="4699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B2DC92A-C615-4948-8177-39D44C6B46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5000" y="6129197"/>
            <a:ext cx="254000" cy="317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9E29A2E-BD7D-7842-AEB6-47C3BFB8B550}"/>
              </a:ext>
            </a:extLst>
          </p:cNvPr>
          <p:cNvSpPr txBox="1"/>
          <p:nvPr/>
        </p:nvSpPr>
        <p:spPr>
          <a:xfrm>
            <a:off x="2718486" y="1724626"/>
            <a:ext cx="2547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</a:rPr>
              <a:t>Temperature dominated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730A49-FDFF-8E45-BB53-D20DADB18A6E}"/>
              </a:ext>
            </a:extLst>
          </p:cNvPr>
          <p:cNvSpPr txBox="1"/>
          <p:nvPr/>
        </p:nvSpPr>
        <p:spPr>
          <a:xfrm>
            <a:off x="3647218" y="5554792"/>
            <a:ext cx="26079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srgbClr val="7030A0"/>
                </a:solidFill>
              </a:rPr>
              <a:t>Salinity dominated</a:t>
            </a:r>
          </a:p>
        </p:txBody>
      </p:sp>
    </p:spTree>
    <p:extLst>
      <p:ext uri="{BB962C8B-B14F-4D97-AF65-F5344CB8AC3E}">
        <p14:creationId xmlns:p14="http://schemas.microsoft.com/office/powerpoint/2010/main" val="847505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a function&#10;&#10;Description automatically generated">
            <a:extLst>
              <a:ext uri="{FF2B5EF4-FFF2-40B4-BE49-F238E27FC236}">
                <a16:creationId xmlns:a16="http://schemas.microsoft.com/office/drawing/2014/main" id="{7BD65F1D-7F03-8400-A2ED-489624FC2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330" y="722332"/>
            <a:ext cx="7404100" cy="5549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A3B6E5A-F3EF-55DC-03CE-66C105B544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6200" y="308014"/>
            <a:ext cx="6451600" cy="482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EAA4EE-0BA1-325D-8092-3744B75E9CDD}"/>
              </a:ext>
            </a:extLst>
          </p:cNvPr>
          <p:cNvSpPr txBox="1"/>
          <p:nvPr/>
        </p:nvSpPr>
        <p:spPr>
          <a:xfrm>
            <a:off x="723330" y="6203950"/>
            <a:ext cx="78747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Non-smoothness leads to more rapid tipping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9D7581-2A6D-B700-34D0-48D8CB1DF47E}"/>
              </a:ext>
            </a:extLst>
          </p:cNvPr>
          <p:cNvSpPr txBox="1"/>
          <p:nvPr/>
        </p:nvSpPr>
        <p:spPr>
          <a:xfrm>
            <a:off x="5403271" y="1757551"/>
            <a:ext cx="21019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SNB Tipping</a:t>
            </a:r>
          </a:p>
          <a:p>
            <a:endParaRPr lang="en-US" dirty="0"/>
          </a:p>
          <a:p>
            <a:r>
              <a:rPr lang="en-US" dirty="0"/>
              <a:t>Temperature to salinity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ED3E71-45A9-4492-47AB-30A6A131AF8F}"/>
              </a:ext>
            </a:extLst>
          </p:cNvPr>
          <p:cNvSpPr txBox="1"/>
          <p:nvPr/>
        </p:nvSpPr>
        <p:spPr>
          <a:xfrm>
            <a:off x="1769424" y="3918857"/>
            <a:ext cx="17575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NSF Tipping</a:t>
            </a:r>
          </a:p>
          <a:p>
            <a:endParaRPr lang="en-US" dirty="0"/>
          </a:p>
          <a:p>
            <a:r>
              <a:rPr lang="en-US" dirty="0"/>
              <a:t>Salinity to temperature</a:t>
            </a:r>
          </a:p>
        </p:txBody>
      </p:sp>
    </p:spTree>
    <p:extLst>
      <p:ext uri="{BB962C8B-B14F-4D97-AF65-F5344CB8AC3E}">
        <p14:creationId xmlns:p14="http://schemas.microsoft.com/office/powerpoint/2010/main" val="1004698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4425</TotalTime>
  <Words>549</Words>
  <Application>Microsoft Macintosh PowerPoint</Application>
  <PresentationFormat>On-screen Show (4:3)</PresentationFormat>
  <Paragraphs>118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 2: Slow drift and oscillation: A&gt;0, μ=1-ϵt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Chris Budd</cp:lastModifiedBy>
  <cp:revision>47</cp:revision>
  <dcterms:created xsi:type="dcterms:W3CDTF">2022-04-24T17:01:26Z</dcterms:created>
  <dcterms:modified xsi:type="dcterms:W3CDTF">2025-05-11T12:26:22Z</dcterms:modified>
</cp:coreProperties>
</file>