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82" r:id="rId12"/>
    <p:sldId id="281" r:id="rId13"/>
    <p:sldId id="283" r:id="rId14"/>
    <p:sldId id="284" r:id="rId15"/>
    <p:sldId id="285" r:id="rId16"/>
    <p:sldId id="286" r:id="rId17"/>
    <p:sldId id="287" r:id="rId18"/>
    <p:sldId id="290" r:id="rId19"/>
    <p:sldId id="292" r:id="rId20"/>
    <p:sldId id="293" r:id="rId21"/>
    <p:sldId id="288" r:id="rId22"/>
    <p:sldId id="289" r:id="rId23"/>
    <p:sldId id="29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217CF-9315-488B-8C4C-C9FF778AB142}" v="125" dt="2021-05-20T09:44:13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2" autoAdjust="0"/>
    <p:restoredTop sz="94674" autoAdjust="0"/>
  </p:normalViewPr>
  <p:slideViewPr>
    <p:cSldViewPr snapToGrid="0" snapToObjects="1">
      <p:cViewPr varScale="1">
        <p:scale>
          <a:sx n="78" d="100"/>
          <a:sy n="78" d="100"/>
        </p:scale>
        <p:origin x="55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 Money" userId="8b169032-b970-46f9-8f34-ef31f480becf" providerId="ADAL" clId="{09EC70F4-07D3-4A72-B902-CA137DF700E3}"/>
    <pc:docChg chg="modSld">
      <pc:chgData name="Carl Money" userId="8b169032-b970-46f9-8f34-ef31f480becf" providerId="ADAL" clId="{09EC70F4-07D3-4A72-B902-CA137DF700E3}" dt="2021-05-20T09:44:13.901" v="123" actId="20577"/>
      <pc:docMkLst>
        <pc:docMk/>
      </pc:docMkLst>
      <pc:sldChg chg="modAnim">
        <pc:chgData name="Carl Money" userId="8b169032-b970-46f9-8f34-ef31f480becf" providerId="ADAL" clId="{09EC70F4-07D3-4A72-B902-CA137DF700E3}" dt="2021-05-20T09:42:52.537" v="4"/>
        <pc:sldMkLst>
          <pc:docMk/>
          <pc:sldMk cId="1970123284" sldId="257"/>
        </pc:sldMkLst>
      </pc:sldChg>
      <pc:sldChg chg="modSp">
        <pc:chgData name="Carl Money" userId="8b169032-b970-46f9-8f34-ef31f480becf" providerId="ADAL" clId="{09EC70F4-07D3-4A72-B902-CA137DF700E3}" dt="2021-05-20T09:44:13.901" v="123" actId="20577"/>
        <pc:sldMkLst>
          <pc:docMk/>
          <pc:sldMk cId="3577726453" sldId="258"/>
        </pc:sldMkLst>
        <pc:spChg chg="mod">
          <ac:chgData name="Carl Money" userId="8b169032-b970-46f9-8f34-ef31f480becf" providerId="ADAL" clId="{09EC70F4-07D3-4A72-B902-CA137DF700E3}" dt="2021-05-20T09:42:19.921" v="2" actId="20577"/>
          <ac:spMkLst>
            <pc:docMk/>
            <pc:sldMk cId="3577726453" sldId="258"/>
            <ac:spMk id="2" creationId="{126758B0-3C6D-4399-B315-B01D07329916}"/>
          </ac:spMkLst>
        </pc:spChg>
        <pc:spChg chg="mod">
          <ac:chgData name="Carl Money" userId="8b169032-b970-46f9-8f34-ef31f480becf" providerId="ADAL" clId="{09EC70F4-07D3-4A72-B902-CA137DF700E3}" dt="2021-05-20T09:44:13.901" v="123" actId="20577"/>
          <ac:spMkLst>
            <pc:docMk/>
            <pc:sldMk cId="3577726453" sldId="258"/>
            <ac:spMk id="3" creationId="{9B6F2C8B-11EA-4FEC-986F-3E634AE49D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A331-7ADD-4391-8CA5-606C9BFD26F5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NHS Improvement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16CE-1862-465F-9912-D0001C1A0F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674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AE991-F138-4FD8-982E-957F3CA6A0F6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NHS Improvement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0AB7D-FC04-41BF-88F7-E47891A062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011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haven’t already watched the first session, please do that now – the rest of what I’m about to say will make loads more sense if you do</a:t>
            </a:r>
          </a:p>
          <a:p>
            <a:r>
              <a:rPr lang="en-GB" dirty="0"/>
              <a:t>Talk about this not being appropriate for people with extracts from DARS. Many concepts will transfer over to UDAL but some areas may be streamlined</a:t>
            </a:r>
          </a:p>
        </p:txBody>
      </p:sp>
    </p:spTree>
    <p:extLst>
      <p:ext uri="{BB962C8B-B14F-4D97-AF65-F5344CB8AC3E}">
        <p14:creationId xmlns:p14="http://schemas.microsoft.com/office/powerpoint/2010/main" val="205703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096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758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13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445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49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99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183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874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67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22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8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5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1446 =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405716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8E90-F652-4B40-BD0B-1F8BC7EB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765" y="4209426"/>
            <a:ext cx="9144000" cy="601111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7CE30-6632-4A18-9007-59691A06E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4843667"/>
            <a:ext cx="9144000" cy="46637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8E0D45E-0B97-4E29-8499-AB2B710EB4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5749" y="365910"/>
            <a:ext cx="1308943" cy="528611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A426801C-6EF1-44D5-BB49-CF9B1BD26219}"/>
              </a:ext>
            </a:extLst>
          </p:cNvPr>
          <p:cNvSpPr txBox="1"/>
          <p:nvPr userDrawn="1"/>
        </p:nvSpPr>
        <p:spPr>
          <a:xfrm>
            <a:off x="4099560" y="5714168"/>
            <a:ext cx="3992880" cy="4064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NHS England and NHS Improvement</a:t>
            </a: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16">
            <a:extLst>
              <a:ext uri="{FF2B5EF4-FFF2-40B4-BE49-F238E27FC236}">
                <a16:creationId xmlns:a16="http://schemas.microsoft.com/office/drawing/2014/main" id="{2E504B7B-6AD1-45D7-8AE3-FA3C863D3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213677"/>
            <a:ext cx="12211879" cy="4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2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CB08CE-B749-4A34-8E38-256DAB23FDA3}"/>
              </a:ext>
            </a:extLst>
          </p:cNvPr>
          <p:cNvSpPr txBox="1"/>
          <p:nvPr userDrawn="1"/>
        </p:nvSpPr>
        <p:spPr>
          <a:xfrm>
            <a:off x="291314" y="6372536"/>
            <a:ext cx="647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22B34758-9E88-47CF-97D6-6500D97D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7" y="1037979"/>
            <a:ext cx="10641498" cy="61164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4C2919C-3AD4-436F-A0CC-4F48C43AA5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1878" y="1833143"/>
            <a:ext cx="10641498" cy="224412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4" name="Picture 13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84323AA-9573-44A2-B321-13F3CEFFCC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5749" y="365910"/>
            <a:ext cx="1308943" cy="528611"/>
          </a:xfrm>
          <a:prstGeom prst="rect">
            <a:avLst/>
          </a:prstGeom>
        </p:spPr>
      </p:pic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AB091A9-979F-438D-A004-40CFB3EAC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0676" y="6333439"/>
            <a:ext cx="5723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0131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963A1-AC6C-45E8-9A5E-5724DC43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ACFE-E4D6-411B-9ADC-FFC9D7DB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F1BF-AB6C-4EA7-A16A-0C6C9EFA1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3CFA-4DDC-43FC-968A-540737FDA836}" type="datetimeFigureOut">
              <a:rPr lang="en-GB" smtClean="0"/>
              <a:t>18/07/2022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E0E1F-777F-42FA-A4A2-32020849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CC28B-BDF3-45C3-92FF-6562C624C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FC886-343C-4B72-AFE6-F0497CBE78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8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sengland/MHSDS/tree/master/Reference%20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7088-92C9-416A-97D1-EAC6340688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Mental Health Services Data Set (MHSDS)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CF74A-4795-47B4-BFAC-1BE8028B4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4843667"/>
            <a:ext cx="9144000" cy="802124"/>
          </a:xfrm>
        </p:spPr>
        <p:txBody>
          <a:bodyPr>
            <a:normAutofit/>
          </a:bodyPr>
          <a:lstStyle/>
          <a:p>
            <a:r>
              <a:rPr lang="en-GB" dirty="0"/>
              <a:t>Training session two</a:t>
            </a:r>
          </a:p>
          <a:p>
            <a:r>
              <a:rPr lang="en-GB" dirty="0"/>
              <a:t>Carl Money – Senior Analytical Manager (Mental Health)</a:t>
            </a:r>
          </a:p>
        </p:txBody>
      </p:sp>
    </p:spTree>
    <p:extLst>
      <p:ext uri="{BB962C8B-B14F-4D97-AF65-F5344CB8AC3E}">
        <p14:creationId xmlns:p14="http://schemas.microsoft.com/office/powerpoint/2010/main" val="4204194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the right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Decide what the ‘right’ data is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most cases, this would be the latest data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But, other times we need to match other data or specific time periods</a:t>
            </a:r>
          </a:p>
        </p:txBody>
      </p:sp>
    </p:spTree>
    <p:extLst>
      <p:ext uri="{BB962C8B-B14F-4D97-AF65-F5344CB8AC3E}">
        <p14:creationId xmlns:p14="http://schemas.microsoft.com/office/powerpoint/2010/main" val="387472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the right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lookup table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[NHSE_MHSDS]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MHSDS_SubmissionFlags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INNER JOIN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will filter the data for the two most common scenarios: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/>
              <a:t>[</a:t>
            </a:r>
            <a:r>
              <a:rPr lang="en-GB" sz="2000" dirty="0" err="1"/>
              <a:t>Der_IsLatest</a:t>
            </a:r>
            <a:r>
              <a:rPr lang="en-GB" sz="2000" dirty="0"/>
              <a:t>] = ‘Y’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latest data for a provider / month combination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/>
              <a:t>[</a:t>
            </a:r>
            <a:r>
              <a:rPr lang="en-GB" sz="2000" dirty="0" err="1"/>
              <a:t>Der_Use_Submission_Flag</a:t>
            </a:r>
            <a:r>
              <a:rPr lang="en-GB" sz="2000" dirty="0"/>
              <a:t>] = ‘Y’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 used in NHS D’s publication for that month (in the most part)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1805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the right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8F6B0F2-A4AB-435E-8AC3-20D42F6C2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90727"/>
              </p:ext>
            </p:extLst>
          </p:nvPr>
        </p:nvGraphicFramePr>
        <p:xfrm>
          <a:off x="1613146" y="2131060"/>
          <a:ext cx="873432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864">
                  <a:extLst>
                    <a:ext uri="{9D8B030D-6E8A-4147-A177-3AD203B41FA5}">
                      <a16:colId xmlns:a16="http://schemas.microsoft.com/office/drawing/2014/main" val="4161464420"/>
                    </a:ext>
                  </a:extLst>
                </a:gridCol>
                <a:gridCol w="1746864">
                  <a:extLst>
                    <a:ext uri="{9D8B030D-6E8A-4147-A177-3AD203B41FA5}">
                      <a16:colId xmlns:a16="http://schemas.microsoft.com/office/drawing/2014/main" val="3631028236"/>
                    </a:ext>
                  </a:extLst>
                </a:gridCol>
                <a:gridCol w="1746864">
                  <a:extLst>
                    <a:ext uri="{9D8B030D-6E8A-4147-A177-3AD203B41FA5}">
                      <a16:colId xmlns:a16="http://schemas.microsoft.com/office/drawing/2014/main" val="27678784"/>
                    </a:ext>
                  </a:extLst>
                </a:gridCol>
                <a:gridCol w="1659031">
                  <a:extLst>
                    <a:ext uri="{9D8B030D-6E8A-4147-A177-3AD203B41FA5}">
                      <a16:colId xmlns:a16="http://schemas.microsoft.com/office/drawing/2014/main" val="3736075602"/>
                    </a:ext>
                  </a:extLst>
                </a:gridCol>
                <a:gridCol w="1834697">
                  <a:extLst>
                    <a:ext uri="{9D8B030D-6E8A-4147-A177-3AD203B41FA5}">
                      <a16:colId xmlns:a16="http://schemas.microsoft.com/office/drawing/2014/main" val="167795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OrgIDProv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UniqMonthID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FileType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Der_IsLatest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Der_Use</a:t>
                      </a:r>
                      <a:r>
                        <a:rPr lang="en-GB" dirty="0"/>
                        <a:t>_</a:t>
                      </a:r>
                    </a:p>
                    <a:p>
                      <a:r>
                        <a:rPr lang="en-GB" dirty="0" err="1"/>
                        <a:t>Submission_Flag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8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48197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4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39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25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two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D647B-FAD5-4243-B3DF-9DEB0F34F9B8}"/>
              </a:ext>
            </a:extLst>
          </p:cNvPr>
          <p:cNvSpPr/>
          <p:nvPr/>
        </p:nvSpPr>
        <p:spPr>
          <a:xfrm>
            <a:off x="6539291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Important derivations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388D8-F013-428C-B645-0E5B7FCC8E54}"/>
              </a:ext>
            </a:extLst>
          </p:cNvPr>
          <p:cNvSpPr/>
          <p:nvPr/>
        </p:nvSpPr>
        <p:spPr>
          <a:xfrm>
            <a:off x="89527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Where is the MHSDS data in the NCDR?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AA5E4-7A2A-4ED0-BDBA-8B2110858250}"/>
              </a:ext>
            </a:extLst>
          </p:cNvPr>
          <p:cNvSpPr/>
          <p:nvPr/>
        </p:nvSpPr>
        <p:spPr>
          <a:xfrm>
            <a:off x="372345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Filtering the right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5A0F4-350B-438A-9067-E0CD9EF72465}"/>
              </a:ext>
            </a:extLst>
          </p:cNvPr>
          <p:cNvSpPr/>
          <p:nvPr/>
        </p:nvSpPr>
        <p:spPr>
          <a:xfrm>
            <a:off x="9355124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First steps in coding</a:t>
            </a:r>
          </a:p>
        </p:txBody>
      </p:sp>
    </p:spTree>
    <p:extLst>
      <p:ext uri="{BB962C8B-B14F-4D97-AF65-F5344CB8AC3E}">
        <p14:creationId xmlns:p14="http://schemas.microsoft.com/office/powerpoint/2010/main" val="273103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derivations and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UniqMonthID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an incremental month number, with month 0001 being April 1900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data: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NHSE_Reference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tbl_Ref_Other_Dates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CMHT_MonthID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Excel: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https://github.com/nhsengland/MHSDS/tree/master/Reference%20data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Der_Person_ID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this field fixes a known issue with NHS D’s implementation of the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Privitar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encryption logic, where in some cases a NULL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Person_ID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output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RecordNumber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unique ID, which identifies each flowed MHSDS record. The rows in the MHS001MPI and associated episode and event tables that make up a single MHSDS record are linked via the Record Number</a:t>
            </a:r>
          </a:p>
        </p:txBody>
      </p:sp>
    </p:spTree>
    <p:extLst>
      <p:ext uri="{BB962C8B-B14F-4D97-AF65-F5344CB8AC3E}">
        <p14:creationId xmlns:p14="http://schemas.microsoft.com/office/powerpoint/2010/main" val="261098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derivations and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‘Unique’ IDs may not actually be unique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There are validations on submission that stop the same unique identifier being used multiple times in a single month. These validations do not stop the same identifier being reused in later months.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Eg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UniqServReqID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UniqCareContID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table has a </a:t>
            </a:r>
            <a:r>
              <a:rPr lang="en-GB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UniqID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primary key for the table so is always unique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fields are checked for NHS numbers and other person identifiable information –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stripped out and replaced with &lt;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NHS_No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72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derivations and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There are two gender data items in the MHSDS. These should be prioritised as follows: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GenderIDCode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valid, use this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 use Gender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CCG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there are many ways to assign a person’s CCG: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OrgIDCCGRes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(MHS001MPI) – this is the CCG based on the person’s postcode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OrgIDCCGGPPractice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(MHS002GP) – this is the CCG based on the person’s GP</a:t>
            </a:r>
          </a:p>
          <a:p>
            <a:pPr lvl="1">
              <a:lnSpc>
                <a:spcPct val="120000"/>
              </a:lnSpc>
              <a:spcAft>
                <a:spcPts val="1000"/>
              </a:spcAft>
            </a:pP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OrgIDComm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(MHS101Referral; MHS512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HospSpellComm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MHS201CareContact) – the commissioner as defined by the submitter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68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derivations and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there are a couple of age derivations: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AgeRepPeriodStart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AgeRepPeriodEnd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(MHS001MPI) – the person’s age at the start and end of the reporting period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AgeServReferRecDate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AgeServReferDischDate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(MHS101Refer) – the person’s age at the start and end of the referral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AgeCareContDate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(MHS201CareContact) – the person’s age at the time of the care contact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Der_Age_at_StartDateHospProvSpell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Der_Age_at_DischDateHospProvSpell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(MHS501HospSpell) – the person’s age at the start and end of the hospital spell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Der_Age_at_StartDateWardStay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Der_Age_at_EndDateWardStay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(MHS502WardStay) – the person’s age at the start and end of the ward stay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1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two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D647B-FAD5-4243-B3DF-9DEB0F34F9B8}"/>
              </a:ext>
            </a:extLst>
          </p:cNvPr>
          <p:cNvSpPr/>
          <p:nvPr/>
        </p:nvSpPr>
        <p:spPr>
          <a:xfrm>
            <a:off x="937981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solidFill>
                  <a:schemeClr val="bg1"/>
                </a:solidFill>
              </a:rPr>
              <a:t>First steps in coding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388D8-F013-428C-B645-0E5B7FCC8E54}"/>
              </a:ext>
            </a:extLst>
          </p:cNvPr>
          <p:cNvSpPr/>
          <p:nvPr/>
        </p:nvSpPr>
        <p:spPr>
          <a:xfrm>
            <a:off x="89527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Where is the MHSDS data in the NCDR?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AA5E4-7A2A-4ED0-BDBA-8B2110858250}"/>
              </a:ext>
            </a:extLst>
          </p:cNvPr>
          <p:cNvSpPr/>
          <p:nvPr/>
        </p:nvSpPr>
        <p:spPr>
          <a:xfrm>
            <a:off x="372345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Filtering the right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5A0F4-350B-438A-9067-E0CD9EF72465}"/>
              </a:ext>
            </a:extLst>
          </p:cNvPr>
          <p:cNvSpPr/>
          <p:nvPr/>
        </p:nvSpPr>
        <p:spPr>
          <a:xfrm>
            <a:off x="655163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Important derivations</a:t>
            </a:r>
          </a:p>
        </p:txBody>
      </p:sp>
    </p:spTree>
    <p:extLst>
      <p:ext uri="{BB962C8B-B14F-4D97-AF65-F5344CB8AC3E}">
        <p14:creationId xmlns:p14="http://schemas.microsoft.com/office/powerpoint/2010/main" val="383665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steps in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defTabSz="354013">
              <a:buNone/>
            </a:pPr>
            <a:r>
              <a:rPr lang="en-GB" sz="2000" dirty="0">
                <a:solidFill>
                  <a:srgbClr val="FF00FF"/>
                </a:solidFill>
                <a:latin typeface="Consolas" panose="020B0609020204030204" pitchFamily="49" charset="0"/>
              </a:rPr>
              <a:t>	COUNT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UniqServReqID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Referrals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54013" algn="l"/>
              </a:tabLst>
            </a:pPr>
            <a:r>
              <a:rPr lang="en-GB" sz="2000" dirty="0">
                <a:solidFill>
                  <a:srgbClr val="FF00FF"/>
                </a:solidFill>
                <a:latin typeface="Consolas" panose="020B0609020204030204" pitchFamily="49" charset="0"/>
              </a:rPr>
              <a:t>	COUNT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Der_Person_ID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People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[dbo]</a:t>
            </a:r>
            <a:r>
              <a:rPr lang="pt-BR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[MHS101Referral] r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[NHSE_MHSDS]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MHSDS_SubmissionFlags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] f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NHSEUniqSubmissionID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Der_IsLatest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'Y'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ServDischDate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ServDischDate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ReportingPeriodEndDate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UniqMonthID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3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6"/>
            <a:ext cx="10641498" cy="224412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one – introduction to the data set</a:t>
            </a:r>
          </a:p>
          <a:p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two – the MHSDS in the National Commissioning Data Repository (NCDR)</a:t>
            </a:r>
          </a:p>
          <a:p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Session three – querying the MHSDS</a:t>
            </a:r>
          </a:p>
        </p:txBody>
      </p:sp>
    </p:spTree>
    <p:extLst>
      <p:ext uri="{BB962C8B-B14F-4D97-AF65-F5344CB8AC3E}">
        <p14:creationId xmlns:p14="http://schemas.microsoft.com/office/powerpoint/2010/main" val="197012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5EB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steps in coding - 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AE1C07-6C00-4BA4-B5A8-A925A0FD3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54893"/>
              </p:ext>
            </p:extLst>
          </p:nvPr>
        </p:nvGraphicFramePr>
        <p:xfrm>
          <a:off x="3264310" y="2200638"/>
          <a:ext cx="4208205" cy="2819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02735">
                  <a:extLst>
                    <a:ext uri="{9D8B030D-6E8A-4147-A177-3AD203B41FA5}">
                      <a16:colId xmlns:a16="http://schemas.microsoft.com/office/drawing/2014/main" val="4026202091"/>
                    </a:ext>
                  </a:extLst>
                </a:gridCol>
                <a:gridCol w="1402735">
                  <a:extLst>
                    <a:ext uri="{9D8B030D-6E8A-4147-A177-3AD203B41FA5}">
                      <a16:colId xmlns:a16="http://schemas.microsoft.com/office/drawing/2014/main" val="3761540969"/>
                    </a:ext>
                  </a:extLst>
                </a:gridCol>
                <a:gridCol w="1402735">
                  <a:extLst>
                    <a:ext uri="{9D8B030D-6E8A-4147-A177-3AD203B41FA5}">
                      <a16:colId xmlns:a16="http://schemas.microsoft.com/office/drawing/2014/main" val="1270907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UniqMonthID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>
                          <a:effectLst/>
                        </a:rPr>
                        <a:t>Referrals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</a:rPr>
                        <a:t>People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0169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1466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1,928,088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1,562,726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4127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1465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1,975,769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1,596,854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0151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1464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1,990,187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1,606,767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9324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1463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1,960,383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1,578,778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93308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1462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1,932,268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1,556,112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33944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1461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1,887,592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1,523,182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9588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1460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1,889,989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1,525,467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5506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1459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1,865,062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u="none" strike="noStrike">
                          <a:effectLst/>
                        </a:rPr>
                        <a:t>1,501,990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8053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…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195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11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two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D647B-FAD5-4243-B3DF-9DEB0F34F9B8}"/>
              </a:ext>
            </a:extLst>
          </p:cNvPr>
          <p:cNvSpPr/>
          <p:nvPr/>
        </p:nvSpPr>
        <p:spPr>
          <a:xfrm>
            <a:off x="895278" y="2459332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Where is the MHSDS data in the NCDR?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388D8-F013-428C-B645-0E5B7FCC8E54}"/>
              </a:ext>
            </a:extLst>
          </p:cNvPr>
          <p:cNvSpPr/>
          <p:nvPr/>
        </p:nvSpPr>
        <p:spPr>
          <a:xfrm>
            <a:off x="3715227" y="2459333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Filtering the right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AA5E4-7A2A-4ED0-BDBA-8B2110858250}"/>
              </a:ext>
            </a:extLst>
          </p:cNvPr>
          <p:cNvSpPr/>
          <p:nvPr/>
        </p:nvSpPr>
        <p:spPr>
          <a:xfrm>
            <a:off x="6535175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Important derivations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5A0F4-350B-438A-9067-E0CD9EF72465}"/>
              </a:ext>
            </a:extLst>
          </p:cNvPr>
          <p:cNvSpPr/>
          <p:nvPr/>
        </p:nvSpPr>
        <p:spPr>
          <a:xfrm>
            <a:off x="9355124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First steps in coding</a:t>
            </a:r>
          </a:p>
        </p:txBody>
      </p:sp>
    </p:spTree>
    <p:extLst>
      <p:ext uri="{BB962C8B-B14F-4D97-AF65-F5344CB8AC3E}">
        <p14:creationId xmlns:p14="http://schemas.microsoft.com/office/powerpoint/2010/main" val="16315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is the MHSDS data in the NCDR?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MHSDS is available to anyone that has access to the NCDR – like SUS data, there are no additional permissions required to access the data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database is in the PRODNHSESQL101 server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table in the MHSDS has a corresponding table in the database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3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46A324-A3E8-4CC7-8A19-52C49E659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28" y="1869846"/>
            <a:ext cx="9285248" cy="48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is the MHSDS data in the NCDR?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920C5F-6363-45F1-9F99-13A189BDC9EF}"/>
              </a:ext>
            </a:extLst>
          </p:cNvPr>
          <p:cNvGrpSpPr/>
          <p:nvPr/>
        </p:nvGrpSpPr>
        <p:grpSpPr>
          <a:xfrm>
            <a:off x="8182405" y="6223820"/>
            <a:ext cx="3566160" cy="371659"/>
            <a:chOff x="8182405" y="6094034"/>
            <a:chExt cx="3566160" cy="3716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BE6AD93-800D-4358-8F93-E68BBCFBC58B}"/>
                </a:ext>
              </a:extLst>
            </p:cNvPr>
            <p:cNvSpPr/>
            <p:nvPr/>
          </p:nvSpPr>
          <p:spPr>
            <a:xfrm>
              <a:off x="10834165" y="6094034"/>
              <a:ext cx="914400" cy="2595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5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server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94515F-7C03-43BE-BD7F-816A85C847A8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8182405" y="6223820"/>
              <a:ext cx="2651760" cy="241873"/>
            </a:xfrm>
            <a:prstGeom prst="straightConnector1">
              <a:avLst/>
            </a:prstGeom>
            <a:ln w="19050">
              <a:solidFill>
                <a:srgbClr val="005E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1D7304-A15C-42D9-A14D-A6F80398B276}"/>
              </a:ext>
            </a:extLst>
          </p:cNvPr>
          <p:cNvGrpSpPr/>
          <p:nvPr/>
        </p:nvGrpSpPr>
        <p:grpSpPr>
          <a:xfrm>
            <a:off x="1780624" y="2426110"/>
            <a:ext cx="3741171" cy="371659"/>
            <a:chOff x="6725266" y="5462803"/>
            <a:chExt cx="3741171" cy="37165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5CD131-B83A-421C-BDC7-C09F8F7A8FDE}"/>
                </a:ext>
              </a:extLst>
            </p:cNvPr>
            <p:cNvSpPr/>
            <p:nvPr/>
          </p:nvSpPr>
          <p:spPr>
            <a:xfrm>
              <a:off x="9377024" y="5462803"/>
              <a:ext cx="1089413" cy="2595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5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database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B6F3BC5-0C09-47A8-9A7B-18CF5449165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6725266" y="5592589"/>
              <a:ext cx="2651758" cy="241873"/>
            </a:xfrm>
            <a:prstGeom prst="straightConnector1">
              <a:avLst/>
            </a:prstGeom>
            <a:ln w="19050">
              <a:solidFill>
                <a:srgbClr val="005E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913D2B-4BB1-4B66-8A29-0AE41DC46C39}"/>
              </a:ext>
            </a:extLst>
          </p:cNvPr>
          <p:cNvGrpSpPr/>
          <p:nvPr/>
        </p:nvGrpSpPr>
        <p:grpSpPr>
          <a:xfrm>
            <a:off x="2347945" y="4176742"/>
            <a:ext cx="2666507" cy="2389241"/>
            <a:chOff x="2347945" y="4176742"/>
            <a:chExt cx="2666507" cy="238924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0DF4502-24ED-4880-A174-CF12F779A113}"/>
                </a:ext>
              </a:extLst>
            </p:cNvPr>
            <p:cNvSpPr/>
            <p:nvPr/>
          </p:nvSpPr>
          <p:spPr>
            <a:xfrm>
              <a:off x="4100052" y="5241577"/>
              <a:ext cx="914400" cy="25957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5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tables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E4D91FF5-5004-4525-A305-9A6C57F214A6}"/>
                </a:ext>
              </a:extLst>
            </p:cNvPr>
            <p:cNvSpPr/>
            <p:nvPr/>
          </p:nvSpPr>
          <p:spPr>
            <a:xfrm>
              <a:off x="2347945" y="4176742"/>
              <a:ext cx="412954" cy="2389241"/>
            </a:xfrm>
            <a:prstGeom prst="rightBrace">
              <a:avLst/>
            </a:prstGeom>
            <a:ln w="19050">
              <a:solidFill>
                <a:srgbClr val="005E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3BFC79-15D6-4E16-B603-37B76291DB2F}"/>
                </a:ext>
              </a:extLst>
            </p:cNvPr>
            <p:cNvCxnSpPr>
              <a:cxnSpLocks/>
              <a:stCxn id="16" idx="1"/>
              <a:endCxn id="18" idx="1"/>
            </p:cNvCxnSpPr>
            <p:nvPr/>
          </p:nvCxnSpPr>
          <p:spPr>
            <a:xfrm flipH="1">
              <a:off x="2760899" y="5371363"/>
              <a:ext cx="1339153" cy="0"/>
            </a:xfrm>
            <a:prstGeom prst="line">
              <a:avLst/>
            </a:prstGeom>
            <a:ln w="19050">
              <a:solidFill>
                <a:srgbClr val="005E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D0B7AF-EDA4-4E7D-B99B-C659BC939774}"/>
              </a:ext>
            </a:extLst>
          </p:cNvPr>
          <p:cNvGrpSpPr/>
          <p:nvPr/>
        </p:nvGrpSpPr>
        <p:grpSpPr>
          <a:xfrm>
            <a:off x="47194" y="3430965"/>
            <a:ext cx="1383394" cy="763473"/>
            <a:chOff x="47194" y="3430965"/>
            <a:chExt cx="1383394" cy="763473"/>
          </a:xfrm>
        </p:grpSpPr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44FC4CB6-8A08-4C62-92BF-99792FD76C8F}"/>
                </a:ext>
              </a:extLst>
            </p:cNvPr>
            <p:cNvSpPr/>
            <p:nvPr/>
          </p:nvSpPr>
          <p:spPr>
            <a:xfrm flipH="1">
              <a:off x="1091378" y="3497333"/>
              <a:ext cx="339210" cy="632215"/>
            </a:xfrm>
            <a:prstGeom prst="rightBrace">
              <a:avLst>
                <a:gd name="adj1" fmla="val 8333"/>
                <a:gd name="adj2" fmla="val 50000"/>
              </a:avLst>
            </a:prstGeom>
            <a:ln w="19050">
              <a:solidFill>
                <a:srgbClr val="005E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C2DA15E-03B8-4F54-B106-A6AC5F87E2FF}"/>
                </a:ext>
              </a:extLst>
            </p:cNvPr>
            <p:cNvSpPr/>
            <p:nvPr/>
          </p:nvSpPr>
          <p:spPr>
            <a:xfrm>
              <a:off x="47194" y="3430965"/>
              <a:ext cx="863598" cy="76347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5E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Historical data in different format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BE6C12-7044-4000-86F0-1719FF92D30B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910792" y="3812702"/>
              <a:ext cx="180586" cy="739"/>
            </a:xfrm>
            <a:prstGeom prst="line">
              <a:avLst/>
            </a:prstGeom>
            <a:ln w="19050">
              <a:solidFill>
                <a:srgbClr val="005E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0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two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D647B-FAD5-4243-B3DF-9DEB0F34F9B8}"/>
              </a:ext>
            </a:extLst>
          </p:cNvPr>
          <p:cNvSpPr/>
          <p:nvPr/>
        </p:nvSpPr>
        <p:spPr>
          <a:xfrm>
            <a:off x="3715226" y="2459330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Filtering the right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388D8-F013-428C-B645-0E5B7FCC8E54}"/>
              </a:ext>
            </a:extLst>
          </p:cNvPr>
          <p:cNvSpPr/>
          <p:nvPr/>
        </p:nvSpPr>
        <p:spPr>
          <a:xfrm>
            <a:off x="895278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Where is the MHSDS data in the NCDR?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AA5E4-7A2A-4ED0-BDBA-8B2110858250}"/>
              </a:ext>
            </a:extLst>
          </p:cNvPr>
          <p:cNvSpPr/>
          <p:nvPr/>
        </p:nvSpPr>
        <p:spPr>
          <a:xfrm>
            <a:off x="6535175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Important derivations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5A0F4-350B-438A-9067-E0CD9EF72465}"/>
              </a:ext>
            </a:extLst>
          </p:cNvPr>
          <p:cNvSpPr/>
          <p:nvPr/>
        </p:nvSpPr>
        <p:spPr>
          <a:xfrm>
            <a:off x="9355124" y="2459334"/>
            <a:ext cx="2296883" cy="2726459"/>
          </a:xfrm>
          <a:prstGeom prst="rect">
            <a:avLst/>
          </a:prstGeom>
          <a:solidFill>
            <a:srgbClr val="005EB8"/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First steps in coding</a:t>
            </a:r>
          </a:p>
        </p:txBody>
      </p:sp>
    </p:spTree>
    <p:extLst>
      <p:ext uri="{BB962C8B-B14F-4D97-AF65-F5344CB8AC3E}">
        <p14:creationId xmlns:p14="http://schemas.microsoft.com/office/powerpoint/2010/main" val="276004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1B6E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the right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v4 (2019/20) providers have been able to resubmit previous data at any point in the financial year under certain circumstances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means there could be 13 versions of a single month’s data for a provider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gives us the flexibility to analyse data from a specific time period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Redundant data is removed after the end of the financial year</a:t>
            </a:r>
          </a:p>
        </p:txBody>
      </p:sp>
    </p:spTree>
    <p:extLst>
      <p:ext uri="{BB962C8B-B14F-4D97-AF65-F5344CB8AC3E}">
        <p14:creationId xmlns:p14="http://schemas.microsoft.com/office/powerpoint/2010/main" val="397444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58B0-3C6D-4399-B315-B01D0732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the right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2C8B-11EA-4FEC-986F-3E634AE49D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251" y="2306935"/>
            <a:ext cx="10641498" cy="35977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submission is given a numerical value in the ‘file type’ field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is the first opportunity to submit data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 is maximum value in this field</a:t>
            </a:r>
          </a:p>
        </p:txBody>
      </p:sp>
    </p:spTree>
    <p:extLst>
      <p:ext uri="{BB962C8B-B14F-4D97-AF65-F5344CB8AC3E}">
        <p14:creationId xmlns:p14="http://schemas.microsoft.com/office/powerpoint/2010/main" val="240044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3A40D3-9902-4AC1-8347-770AD938EFA0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775496" y="1283147"/>
          <a:ext cx="10641007" cy="4820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8539">
                  <a:extLst>
                    <a:ext uri="{9D8B030D-6E8A-4147-A177-3AD203B41FA5}">
                      <a16:colId xmlns:a16="http://schemas.microsoft.com/office/drawing/2014/main" val="978049254"/>
                    </a:ext>
                  </a:extLst>
                </a:gridCol>
                <a:gridCol w="818539">
                  <a:extLst>
                    <a:ext uri="{9D8B030D-6E8A-4147-A177-3AD203B41FA5}">
                      <a16:colId xmlns:a16="http://schemas.microsoft.com/office/drawing/2014/main" val="914974290"/>
                    </a:ext>
                  </a:extLst>
                </a:gridCol>
                <a:gridCol w="818539">
                  <a:extLst>
                    <a:ext uri="{9D8B030D-6E8A-4147-A177-3AD203B41FA5}">
                      <a16:colId xmlns:a16="http://schemas.microsoft.com/office/drawing/2014/main" val="1961826363"/>
                    </a:ext>
                  </a:extLst>
                </a:gridCol>
                <a:gridCol w="818539">
                  <a:extLst>
                    <a:ext uri="{9D8B030D-6E8A-4147-A177-3AD203B41FA5}">
                      <a16:colId xmlns:a16="http://schemas.microsoft.com/office/drawing/2014/main" val="137894116"/>
                    </a:ext>
                  </a:extLst>
                </a:gridCol>
                <a:gridCol w="818539">
                  <a:extLst>
                    <a:ext uri="{9D8B030D-6E8A-4147-A177-3AD203B41FA5}">
                      <a16:colId xmlns:a16="http://schemas.microsoft.com/office/drawing/2014/main" val="2669382839"/>
                    </a:ext>
                  </a:extLst>
                </a:gridCol>
                <a:gridCol w="818539">
                  <a:extLst>
                    <a:ext uri="{9D8B030D-6E8A-4147-A177-3AD203B41FA5}">
                      <a16:colId xmlns:a16="http://schemas.microsoft.com/office/drawing/2014/main" val="4061257360"/>
                    </a:ext>
                  </a:extLst>
                </a:gridCol>
                <a:gridCol w="818539">
                  <a:extLst>
                    <a:ext uri="{9D8B030D-6E8A-4147-A177-3AD203B41FA5}">
                      <a16:colId xmlns:a16="http://schemas.microsoft.com/office/drawing/2014/main" val="2958224528"/>
                    </a:ext>
                  </a:extLst>
                </a:gridCol>
                <a:gridCol w="818539">
                  <a:extLst>
                    <a:ext uri="{9D8B030D-6E8A-4147-A177-3AD203B41FA5}">
                      <a16:colId xmlns:a16="http://schemas.microsoft.com/office/drawing/2014/main" val="3009326144"/>
                    </a:ext>
                  </a:extLst>
                </a:gridCol>
                <a:gridCol w="818539">
                  <a:extLst>
                    <a:ext uri="{9D8B030D-6E8A-4147-A177-3AD203B41FA5}">
                      <a16:colId xmlns:a16="http://schemas.microsoft.com/office/drawing/2014/main" val="3076778179"/>
                    </a:ext>
                  </a:extLst>
                </a:gridCol>
                <a:gridCol w="818539">
                  <a:extLst>
                    <a:ext uri="{9D8B030D-6E8A-4147-A177-3AD203B41FA5}">
                      <a16:colId xmlns:a16="http://schemas.microsoft.com/office/drawing/2014/main" val="3983463055"/>
                    </a:ext>
                  </a:extLst>
                </a:gridCol>
                <a:gridCol w="818539">
                  <a:extLst>
                    <a:ext uri="{9D8B030D-6E8A-4147-A177-3AD203B41FA5}">
                      <a16:colId xmlns:a16="http://schemas.microsoft.com/office/drawing/2014/main" val="3255281084"/>
                    </a:ext>
                  </a:extLst>
                </a:gridCol>
                <a:gridCol w="818539">
                  <a:extLst>
                    <a:ext uri="{9D8B030D-6E8A-4147-A177-3AD203B41FA5}">
                      <a16:colId xmlns:a16="http://schemas.microsoft.com/office/drawing/2014/main" val="4254390885"/>
                    </a:ext>
                  </a:extLst>
                </a:gridCol>
                <a:gridCol w="818539">
                  <a:extLst>
                    <a:ext uri="{9D8B030D-6E8A-4147-A177-3AD203B41FA5}">
                      <a16:colId xmlns:a16="http://schemas.microsoft.com/office/drawing/2014/main" val="2432030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June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August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September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October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November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December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January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February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March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51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April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009639"/>
                          </a:solidFill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56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96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June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77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4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August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21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September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28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October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03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November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45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December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74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January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28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February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963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00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March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63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729918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672001-A348-4F17-AEC0-7ACC8EC2E939}"/>
              </a:ext>
            </a:extLst>
          </p:cNvPr>
          <p:cNvSpPr/>
          <p:nvPr/>
        </p:nvSpPr>
        <p:spPr>
          <a:xfrm>
            <a:off x="10544395" y="1144474"/>
            <a:ext cx="872106" cy="3537514"/>
          </a:xfrm>
          <a:prstGeom prst="roundRect">
            <a:avLst/>
          </a:prstGeom>
          <a:solidFill>
            <a:srgbClr val="E7E6E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83870A-7E12-4354-82EF-FBBD8CF1CB54}"/>
              </a:ext>
            </a:extLst>
          </p:cNvPr>
          <p:cNvSpPr txBox="1">
            <a:spLocks/>
          </p:cNvSpPr>
          <p:nvPr/>
        </p:nvSpPr>
        <p:spPr>
          <a:xfrm>
            <a:off x="5107618" y="825623"/>
            <a:ext cx="1976761" cy="457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005EB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Reporting period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4AC4004-B24E-4E0E-A313-F39C110991B4}"/>
              </a:ext>
            </a:extLst>
          </p:cNvPr>
          <p:cNvSpPr txBox="1">
            <a:spLocks/>
          </p:cNvSpPr>
          <p:nvPr/>
        </p:nvSpPr>
        <p:spPr>
          <a:xfrm rot="16200000">
            <a:off x="-592422" y="3464845"/>
            <a:ext cx="1976761" cy="457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005EB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month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923180-0498-4A6A-B6CB-EEF9C6799660}"/>
              </a:ext>
            </a:extLst>
          </p:cNvPr>
          <p:cNvSpPr/>
          <p:nvPr/>
        </p:nvSpPr>
        <p:spPr>
          <a:xfrm>
            <a:off x="3194232" y="1144474"/>
            <a:ext cx="914400" cy="1722611"/>
          </a:xfrm>
          <a:prstGeom prst="roundRect">
            <a:avLst/>
          </a:prstGeom>
          <a:solidFill>
            <a:srgbClr val="E7E6E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4C6899-18C3-490A-AF27-1D87732D0E12}"/>
              </a:ext>
            </a:extLst>
          </p:cNvPr>
          <p:cNvSpPr/>
          <p:nvPr/>
        </p:nvSpPr>
        <p:spPr>
          <a:xfrm rot="5400000">
            <a:off x="7095941" y="-1530168"/>
            <a:ext cx="418852" cy="8222274"/>
          </a:xfrm>
          <a:prstGeom prst="roundRect">
            <a:avLst/>
          </a:prstGeom>
          <a:solidFill>
            <a:srgbClr val="E7E6E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EC0C12-70A9-431F-B8D3-DC5207DF9DCB}"/>
              </a:ext>
            </a:extLst>
          </p:cNvPr>
          <p:cNvSpPr/>
          <p:nvPr/>
        </p:nvSpPr>
        <p:spPr>
          <a:xfrm>
            <a:off x="7281771" y="1144473"/>
            <a:ext cx="914400" cy="1722611"/>
          </a:xfrm>
          <a:prstGeom prst="roundRect">
            <a:avLst/>
          </a:prstGeom>
          <a:solidFill>
            <a:srgbClr val="E7E6E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BD9B82-742A-43D1-8E68-4738D94E4CBF}"/>
              </a:ext>
            </a:extLst>
          </p:cNvPr>
          <p:cNvSpPr/>
          <p:nvPr/>
        </p:nvSpPr>
        <p:spPr>
          <a:xfrm>
            <a:off x="10544396" y="1144474"/>
            <a:ext cx="872106" cy="1722611"/>
          </a:xfrm>
          <a:prstGeom prst="roundRect">
            <a:avLst/>
          </a:prstGeom>
          <a:solidFill>
            <a:srgbClr val="E7E6E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00EEE-D9AE-48CA-BE5E-1D0ECB7DFBC6}"/>
              </a:ext>
            </a:extLst>
          </p:cNvPr>
          <p:cNvSpPr txBox="1"/>
          <p:nvPr/>
        </p:nvSpPr>
        <p:spPr>
          <a:xfrm>
            <a:off x="3800539" y="2384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32F7FDB-3040-45EC-B97F-6390DE49B78D}"/>
              </a:ext>
            </a:extLst>
          </p:cNvPr>
          <p:cNvSpPr/>
          <p:nvPr/>
        </p:nvSpPr>
        <p:spPr>
          <a:xfrm>
            <a:off x="7293569" y="1144474"/>
            <a:ext cx="914400" cy="3537514"/>
          </a:xfrm>
          <a:prstGeom prst="roundRect">
            <a:avLst/>
          </a:prstGeom>
          <a:solidFill>
            <a:srgbClr val="E7E6E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B97AD5-E531-4C6B-B40F-D51A2EDDFC6B}"/>
              </a:ext>
            </a:extLst>
          </p:cNvPr>
          <p:cNvSpPr txBox="1"/>
          <p:nvPr/>
        </p:nvSpPr>
        <p:spPr>
          <a:xfrm>
            <a:off x="7918081" y="2378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C158DF-A37E-4C8C-BB65-C4E651429F72}"/>
              </a:ext>
            </a:extLst>
          </p:cNvPr>
          <p:cNvSpPr txBox="1"/>
          <p:nvPr/>
        </p:nvSpPr>
        <p:spPr>
          <a:xfrm>
            <a:off x="11085259" y="2378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793D69-8262-4DE6-8C17-D3B0C921E838}"/>
              </a:ext>
            </a:extLst>
          </p:cNvPr>
          <p:cNvSpPr/>
          <p:nvPr/>
        </p:nvSpPr>
        <p:spPr>
          <a:xfrm rot="5400000">
            <a:off x="7095939" y="320855"/>
            <a:ext cx="418852" cy="8222274"/>
          </a:xfrm>
          <a:prstGeom prst="roundRect">
            <a:avLst/>
          </a:prstGeom>
          <a:solidFill>
            <a:srgbClr val="E7E6E6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57140-D5A9-492C-8946-567826824230}"/>
              </a:ext>
            </a:extLst>
          </p:cNvPr>
          <p:cNvSpPr txBox="1"/>
          <p:nvPr/>
        </p:nvSpPr>
        <p:spPr>
          <a:xfrm>
            <a:off x="7918081" y="4241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D5BAE-4736-40E5-9BDB-345EAAF9D6F3}"/>
              </a:ext>
            </a:extLst>
          </p:cNvPr>
          <p:cNvSpPr txBox="1"/>
          <p:nvPr/>
        </p:nvSpPr>
        <p:spPr>
          <a:xfrm>
            <a:off x="11114815" y="4241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6521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7" grpId="0" animBg="1"/>
      <p:bldP spid="8" grpId="0" animBg="1"/>
      <p:bldP spid="9" grpId="0" animBg="1"/>
      <p:bldP spid="3" grpId="0"/>
      <p:bldP spid="15" grpId="0" animBg="1"/>
      <p:bldP spid="11" grpId="0"/>
      <p:bldP spid="12" grpId="0"/>
      <p:bldP spid="14" grpId="0" animBg="1"/>
      <p:bldP spid="16" grpId="0"/>
      <p:bldP spid="18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824154017C5C4084C585B003F9199E" ma:contentTypeVersion="12" ma:contentTypeDescription="Create a new document." ma:contentTypeScope="" ma:versionID="0baad468adf62066c819843e605d951c">
  <xsd:schema xmlns:xsd="http://www.w3.org/2001/XMLSchema" xmlns:xs="http://www.w3.org/2001/XMLSchema" xmlns:p="http://schemas.microsoft.com/office/2006/metadata/properties" xmlns:ns2="af14f022-0ccd-4f26-83d1-05ac0174543b" xmlns:ns3="824ea158-d237-4f5c-9dc2-2d896c19bab1" targetNamespace="http://schemas.microsoft.com/office/2006/metadata/properties" ma:root="true" ma:fieldsID="9317d2dda8c2625ded719ae95fb7a27c" ns2:_="" ns3:_="">
    <xsd:import namespace="af14f022-0ccd-4f26-83d1-05ac0174543b"/>
    <xsd:import namespace="824ea158-d237-4f5c-9dc2-2d896c19ba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4f022-0ccd-4f26-83d1-05ac01745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4ea158-d237-4f5c-9dc2-2d896c19bab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333066-D95F-4DC9-8F45-8431A5C3C7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0528A8-305E-4F8C-B1F3-9F873A7FE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4f022-0ccd-4f26-83d1-05ac0174543b"/>
    <ds:schemaRef ds:uri="824ea158-d237-4f5c-9dc2-2d896c19ba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9FD49-C1C5-400A-B04D-90A236984D1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24ea158-d237-4f5c-9dc2-2d896c19bab1"/>
    <ds:schemaRef ds:uri="http://purl.org/dc/elements/1.1/"/>
    <ds:schemaRef ds:uri="af14f022-0ccd-4f26-83d1-05ac0174543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1223</Words>
  <Application>Microsoft Office PowerPoint</Application>
  <PresentationFormat>Widescreen</PresentationFormat>
  <Paragraphs>272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Custom Design</vt:lpstr>
      <vt:lpstr>Mental Health Services Data Set (MHSDS)</vt:lpstr>
      <vt:lpstr>Training overview</vt:lpstr>
      <vt:lpstr>Session two overview</vt:lpstr>
      <vt:lpstr>Where is the MHSDS data in the NCDR?</vt:lpstr>
      <vt:lpstr>Where is the MHSDS data in the NCDR?</vt:lpstr>
      <vt:lpstr>Session two overview</vt:lpstr>
      <vt:lpstr>Filtering the right data</vt:lpstr>
      <vt:lpstr>Filtering the right data</vt:lpstr>
      <vt:lpstr>PowerPoint Presentation</vt:lpstr>
      <vt:lpstr>Filtering the right data</vt:lpstr>
      <vt:lpstr>Filtering the right data</vt:lpstr>
      <vt:lpstr>Filtering the right data</vt:lpstr>
      <vt:lpstr>Session two overview</vt:lpstr>
      <vt:lpstr>Important derivations and fields</vt:lpstr>
      <vt:lpstr>Important derivations and fields</vt:lpstr>
      <vt:lpstr>Important derivations and fields</vt:lpstr>
      <vt:lpstr>Important derivations and fields</vt:lpstr>
      <vt:lpstr>Session two overview</vt:lpstr>
      <vt:lpstr>First steps in coding</vt:lpstr>
      <vt:lpstr>First steps in coding -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16.9</dc:title>
  <dc:creator>Craig Sanderson</dc:creator>
  <cp:lastModifiedBy>Carl Money</cp:lastModifiedBy>
  <cp:revision>127</cp:revision>
  <dcterms:created xsi:type="dcterms:W3CDTF">2017-05-03T08:06:17Z</dcterms:created>
  <dcterms:modified xsi:type="dcterms:W3CDTF">2022-07-18T20:19:18Z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0x01010010824154017C5C4084C585B003F9199E</vt:lpwstr>
  </property>
  <property fmtid="{D5CDD505-2E9C-101B-9397-08002B2CF9AE}" pid="3" name="TaxKeyword">
    <vt:lpwstr/>
  </property>
  <property fmtid="{D5CDD505-2E9C-101B-9397-08002B2CF9AE}" pid="4" name="Subject0">
    <vt:lpwstr/>
  </property>
  <property fmtid="{D5CDD505-2E9C-101B-9397-08002B2CF9AE}" pid="5" name="Document type0">
    <vt:lpwstr/>
  </property>
  <property fmtid="{D5CDD505-2E9C-101B-9397-08002B2CF9AE}" pid="6" name="WTTeamSiteDocumentType">
    <vt:lpwstr/>
  </property>
  <property fmtid="{D5CDD505-2E9C-101B-9397-08002B2CF9AE}" pid="7" name="WTTeamSiteDocumentTypeTaxHTField0">
    <vt:lpwstr/>
  </property>
  <property fmtid="{D5CDD505-2E9C-101B-9397-08002B2CF9AE}" pid="8" name="cebceaf3e3574cdab9f9dab6bbd34ddb">
    <vt:lpwstr/>
  </property>
  <property fmtid="{D5CDD505-2E9C-101B-9397-08002B2CF9AE}" pid="9" name="n2fe4ed80ae84f2cbc880662fe0a8735">
    <vt:lpwstr/>
  </property>
  <property fmtid="{D5CDD505-2E9C-101B-9397-08002B2CF9AE}" pid="10" name="TaxCatchAll">
    <vt:lpwstr/>
  </property>
  <property fmtid="{D5CDD505-2E9C-101B-9397-08002B2CF9AE}" pid="11" name="TaxKeywordTaxHTField">
    <vt:lpwstr/>
  </property>
</Properties>
</file>