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9" r:id="rId4"/>
    <p:sldId id="258"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33" autoAdjust="0"/>
  </p:normalViewPr>
  <p:slideViewPr>
    <p:cSldViewPr>
      <p:cViewPr varScale="1">
        <p:scale>
          <a:sx n="96" d="100"/>
          <a:sy n="96" d="100"/>
        </p:scale>
        <p:origin x="-14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DA1211-E445-4DCA-9CB6-0168075DEB27}" type="datetimeFigureOut">
              <a:rPr lang="en-US" smtClean="0"/>
              <a:pPr/>
              <a:t>5/6/2010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BFD0CF-73B1-429D-9FAA-54C4EB877B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FD0CF-73B1-429D-9FAA-54C4EB877BD1}"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FD0CF-73B1-429D-9FAA-54C4EB877BD1}"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College</a:t>
            </a:r>
            <a:r>
              <a:rPr lang="en-US" baseline="0" dirty="0" smtClean="0"/>
              <a:t> or even High-School student sets aside a small portion of each paycheck for investment, and uses IMP’s long term prediction algorithms to invest in the future</a:t>
            </a:r>
          </a:p>
          <a:p>
            <a:r>
              <a:rPr lang="en-US" baseline="0" dirty="0" smtClean="0"/>
              <a:t>Freshly hired professional has far more disposable income than he really needs, so he decides to use IMP to make a portfolio with the goal of buying a house without a mortgage</a:t>
            </a:r>
          </a:p>
          <a:p>
            <a:r>
              <a:rPr lang="en-US" baseline="0" dirty="0" smtClean="0"/>
              <a:t>Newly married couple decides to build a portfolio to send their children to college. They trim some costs and household expenditures, and using IMP they turn the savings into an education for </a:t>
            </a:r>
            <a:r>
              <a:rPr lang="en-US" baseline="0" smtClean="0"/>
              <a:t>their children.</a:t>
            </a:r>
            <a:endParaRPr lang="en-US" baseline="0" dirty="0" smtClean="0"/>
          </a:p>
        </p:txBody>
      </p:sp>
      <p:sp>
        <p:nvSpPr>
          <p:cNvPr id="4" name="Slide Number Placeholder 3"/>
          <p:cNvSpPr>
            <a:spLocks noGrp="1"/>
          </p:cNvSpPr>
          <p:nvPr>
            <p:ph type="sldNum" sz="quarter" idx="10"/>
          </p:nvPr>
        </p:nvSpPr>
        <p:spPr/>
        <p:txBody>
          <a:bodyPr/>
          <a:lstStyle/>
          <a:p>
            <a:fld id="{85BFD0CF-73B1-429D-9FAA-54C4EB877BD1}"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23D7EEA-F044-4B7D-B813-7A1968F94DD8}" type="datetimeFigureOut">
              <a:rPr lang="en-US" smtClean="0"/>
              <a:pPr/>
              <a:t>5/6/2010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C4A69C8-81CC-406F-915C-D3045852239F}"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A69C8-81CC-406F-915C-D3045852239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C4A69C8-81CC-406F-915C-D3045852239F}"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CC4A69C8-81CC-406F-915C-D3045852239F}"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23D7EEA-F044-4B7D-B813-7A1968F94DD8}" type="datetimeFigureOut">
              <a:rPr lang="en-US" smtClean="0"/>
              <a:pPr/>
              <a:t>5/6/2010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C4A69C8-81CC-406F-915C-D3045852239F}"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23D7EEA-F044-4B7D-B813-7A1968F94DD8}" type="datetimeFigureOut">
              <a:rPr lang="en-US" smtClean="0"/>
              <a:pPr/>
              <a:t>5/6/2010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A69C8-81CC-406F-915C-D3045852239F}"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23D7EEA-F044-4B7D-B813-7A1968F94DD8}" type="datetimeFigureOut">
              <a:rPr lang="en-US" smtClean="0"/>
              <a:pPr/>
              <a:t>5/6/2010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C4A69C8-81CC-406F-915C-D3045852239F}"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3D7EEA-F044-4B7D-B813-7A1968F94DD8}" type="datetimeFigureOut">
              <a:rPr lang="en-US" smtClean="0"/>
              <a:pPr/>
              <a:t>5/6/2010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CC4A69C8-81CC-406F-915C-D304585223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23D7EEA-F044-4B7D-B813-7A1968F94DD8}" type="datetimeFigureOut">
              <a:rPr lang="en-US" smtClean="0"/>
              <a:pPr/>
              <a:t>5/6/2010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C4A69C8-81CC-406F-915C-D304585223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C4A69C8-81CC-406F-915C-D3045852239F}"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23D7EEA-F044-4B7D-B813-7A1968F94DD8}" type="datetimeFigureOut">
              <a:rPr lang="en-US" smtClean="0"/>
              <a:pPr/>
              <a:t>5/6/2010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C4A69C8-81CC-406F-915C-D3045852239F}"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23D7EEA-F044-4B7D-B813-7A1968F94DD8}" type="datetimeFigureOut">
              <a:rPr lang="en-US" smtClean="0"/>
              <a:pPr/>
              <a:t>5/6/2010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23D7EEA-F044-4B7D-B813-7A1968F94DD8}" type="datetimeFigureOut">
              <a:rPr lang="en-US" smtClean="0"/>
              <a:pPr/>
              <a:t>5/6/2010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C4A69C8-81CC-406F-915C-D3045852239F}"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smtClean="0"/>
              <a:t>All you need is </a:t>
            </a:r>
            <a:r>
              <a:rPr lang="en-US" dirty="0" smtClean="0"/>
              <a:t>IMP</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cstate="print"/>
          <a:srcRect/>
          <a:stretch>
            <a:fillRect/>
          </a:stretch>
        </p:blipFill>
        <p:spPr bwMode="auto">
          <a:xfrm>
            <a:off x="1371600" y="228600"/>
            <a:ext cx="990600" cy="990600"/>
          </a:xfrm>
          <a:prstGeom prst="rect">
            <a:avLst/>
          </a:prstGeom>
          <a:noFill/>
          <a:ln w="9525">
            <a:noFill/>
            <a:miter lim="800000"/>
            <a:headEnd/>
            <a:tailEnd/>
          </a:ln>
        </p:spPr>
      </p:pic>
      <p:sp>
        <p:nvSpPr>
          <p:cNvPr id="2" name="Title 1"/>
          <p:cNvSpPr>
            <a:spLocks noGrp="1"/>
          </p:cNvSpPr>
          <p:nvPr>
            <p:ph type="title"/>
          </p:nvPr>
        </p:nvSpPr>
        <p:spPr>
          <a:xfrm>
            <a:off x="304800" y="228600"/>
            <a:ext cx="8534400" cy="758952"/>
          </a:xfrm>
        </p:spPr>
        <p:txBody>
          <a:bodyPr>
            <a:normAutofit/>
          </a:bodyPr>
          <a:lstStyle/>
          <a:p>
            <a:r>
              <a:rPr lang="en-US" dirty="0" smtClean="0"/>
              <a:t>As easy as IMP</a:t>
            </a:r>
            <a:endParaRPr lang="en-US" dirty="0"/>
          </a:p>
        </p:txBody>
      </p:sp>
      <p:sp>
        <p:nvSpPr>
          <p:cNvPr id="3" name="Content Placeholder 2"/>
          <p:cNvSpPr>
            <a:spLocks noGrp="1"/>
          </p:cNvSpPr>
          <p:nvPr>
            <p:ph sz="quarter" idx="1"/>
          </p:nvPr>
        </p:nvSpPr>
        <p:spPr/>
        <p:txBody>
          <a:bodyPr/>
          <a:lstStyle/>
          <a:p>
            <a:r>
              <a:rPr lang="en-US" dirty="0" smtClean="0"/>
              <a:t>John is probably not going to want to start off with something as advanced as writing new prediction algorithms though, so IMP will make it easy to jump right into investing</a:t>
            </a:r>
          </a:p>
          <a:p>
            <a:r>
              <a:rPr lang="en-US" dirty="0" smtClean="0"/>
              <a:t>IMP </a:t>
            </a:r>
            <a:r>
              <a:rPr lang="en-US" dirty="0" smtClean="0"/>
              <a:t>comes preloaded with a number of algorithms that John can graphically compare using real-time data for whichever stock he’d like.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Bigger - Better - IMP</a:t>
            </a:r>
            <a:endParaRPr lang="en-US" dirty="0"/>
          </a:p>
        </p:txBody>
      </p:sp>
      <p:sp>
        <p:nvSpPr>
          <p:cNvPr id="3" name="Content Placeholder 2"/>
          <p:cNvSpPr>
            <a:spLocks noGrp="1"/>
          </p:cNvSpPr>
          <p:nvPr>
            <p:ph sz="quarter" idx="1"/>
          </p:nvPr>
        </p:nvSpPr>
        <p:spPr/>
        <p:txBody>
          <a:bodyPr/>
          <a:lstStyle/>
          <a:p>
            <a:r>
              <a:rPr lang="en-US" dirty="0" smtClean="0"/>
              <a:t>IMP enables the average investor to get an edge over the next guy, and encourages good research and creativity, rather than lucky guesses.</a:t>
            </a:r>
          </a:p>
          <a:p>
            <a:r>
              <a:rPr lang="en-US" dirty="0" smtClean="0"/>
              <a:t>IMP takes the power away from the investment elite and puts it in YOUR hands.</a:t>
            </a:r>
          </a:p>
          <a:p>
            <a:r>
              <a:rPr lang="en-US" dirty="0" smtClean="0"/>
              <a:t>IMP is right for anyone thinking about their financial future.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Meet </a:t>
            </a:r>
            <a:r>
              <a:rPr lang="en-US" dirty="0" smtClean="0"/>
              <a:t>John*</a:t>
            </a:r>
            <a:endParaRPr lang="en-US" dirty="0"/>
          </a:p>
        </p:txBody>
      </p:sp>
      <p:sp>
        <p:nvSpPr>
          <p:cNvPr id="3" name="Content Placeholder 2"/>
          <p:cNvSpPr>
            <a:spLocks noGrp="1"/>
          </p:cNvSpPr>
          <p:nvPr>
            <p:ph sz="quarter" idx="1"/>
          </p:nvPr>
        </p:nvSpPr>
        <p:spPr>
          <a:xfrm>
            <a:off x="457200" y="1600200"/>
            <a:ext cx="4495800" cy="4525963"/>
          </a:xfrm>
        </p:spPr>
        <p:txBody>
          <a:bodyPr>
            <a:normAutofit/>
          </a:bodyPr>
          <a:lstStyle/>
          <a:p>
            <a:r>
              <a:rPr lang="en-US" dirty="0" smtClean="0"/>
              <a:t>John </a:t>
            </a:r>
            <a:r>
              <a:rPr lang="en-US" dirty="0" smtClean="0"/>
              <a:t>is a hard-working guy with a handle on his finances.</a:t>
            </a:r>
          </a:p>
          <a:p>
            <a:r>
              <a:rPr lang="en-US" dirty="0" smtClean="0"/>
              <a:t>John has some extra capital, and wants to invest</a:t>
            </a:r>
            <a:endParaRPr lang="en-US" dirty="0" smtClean="0"/>
          </a:p>
          <a:p>
            <a:r>
              <a:rPr lang="en-US" dirty="0" smtClean="0"/>
              <a:t>What are </a:t>
            </a:r>
            <a:r>
              <a:rPr lang="en-US" dirty="0" smtClean="0"/>
              <a:t>John’s </a:t>
            </a:r>
            <a:r>
              <a:rPr lang="en-US" dirty="0" smtClean="0"/>
              <a:t>options?</a:t>
            </a:r>
          </a:p>
        </p:txBody>
      </p:sp>
      <p:sp>
        <p:nvSpPr>
          <p:cNvPr id="4" name="TextBox 3"/>
          <p:cNvSpPr txBox="1"/>
          <p:nvPr/>
        </p:nvSpPr>
        <p:spPr>
          <a:xfrm>
            <a:off x="5791200" y="6324600"/>
            <a:ext cx="3048000" cy="307777"/>
          </a:xfrm>
          <a:prstGeom prst="rect">
            <a:avLst/>
          </a:prstGeom>
          <a:noFill/>
        </p:spPr>
        <p:txBody>
          <a:bodyPr wrap="square" rtlCol="0">
            <a:spAutoFit/>
          </a:bodyPr>
          <a:lstStyle/>
          <a:p>
            <a:r>
              <a:rPr lang="en-US" sz="1400" dirty="0" smtClean="0"/>
              <a:t>*He knows what you did last IMP</a:t>
            </a:r>
            <a:endParaRPr lang="en-US" sz="1400" dirty="0"/>
          </a:p>
        </p:txBody>
      </p:sp>
      <p:pic>
        <p:nvPicPr>
          <p:cNvPr id="1026" name="Picture 2"/>
          <p:cNvPicPr>
            <a:picLocks noChangeAspect="1" noChangeArrowheads="1"/>
          </p:cNvPicPr>
          <p:nvPr/>
        </p:nvPicPr>
        <p:blipFill>
          <a:blip r:embed="rId3" cstate="print"/>
          <a:srcRect/>
          <a:stretch>
            <a:fillRect/>
          </a:stretch>
        </p:blipFill>
        <p:spPr bwMode="auto">
          <a:xfrm>
            <a:off x="5029200" y="1752600"/>
            <a:ext cx="3505200" cy="3505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Advantages</a:t>
            </a:r>
            <a:endParaRPr lang="en-US" dirty="0"/>
          </a:p>
        </p:txBody>
      </p:sp>
      <p:sp>
        <p:nvSpPr>
          <p:cNvPr id="5" name="Text Placeholder 4"/>
          <p:cNvSpPr>
            <a:spLocks noGrp="1"/>
          </p:cNvSpPr>
          <p:nvPr>
            <p:ph type="body" sz="half" idx="3"/>
          </p:nvPr>
        </p:nvSpPr>
        <p:spPr/>
        <p:txBody>
          <a:bodyPr/>
          <a:lstStyle/>
          <a:p>
            <a:r>
              <a:rPr lang="en-US" dirty="0" smtClean="0"/>
              <a:t>Disadvantages</a:t>
            </a:r>
            <a:endParaRPr lang="en-US" dirty="0"/>
          </a:p>
        </p:txBody>
      </p:sp>
      <p:sp>
        <p:nvSpPr>
          <p:cNvPr id="3" name="Content Placeholder 2"/>
          <p:cNvSpPr>
            <a:spLocks noGrp="1"/>
          </p:cNvSpPr>
          <p:nvPr>
            <p:ph sz="quarter" idx="2"/>
          </p:nvPr>
        </p:nvSpPr>
        <p:spPr/>
        <p:txBody>
          <a:bodyPr/>
          <a:lstStyle/>
          <a:p>
            <a:r>
              <a:rPr lang="en-US" dirty="0" smtClean="0"/>
              <a:t>Safe: mutual or index funds are among the safest investments that </a:t>
            </a:r>
            <a:r>
              <a:rPr lang="en-US" dirty="0" smtClean="0"/>
              <a:t>John </a:t>
            </a:r>
            <a:r>
              <a:rPr lang="en-US" dirty="0" smtClean="0"/>
              <a:t>could make</a:t>
            </a:r>
          </a:p>
          <a:p>
            <a:r>
              <a:rPr lang="en-US" dirty="0" smtClean="0"/>
              <a:t>Hands-off: </a:t>
            </a:r>
            <a:r>
              <a:rPr lang="en-US" dirty="0" smtClean="0"/>
              <a:t>John </a:t>
            </a:r>
            <a:r>
              <a:rPr lang="en-US" dirty="0" smtClean="0"/>
              <a:t>doesn’t touch the money once the fund has it.</a:t>
            </a:r>
          </a:p>
          <a:p>
            <a:endParaRPr lang="en-US" dirty="0" smtClean="0"/>
          </a:p>
          <a:p>
            <a:endParaRPr lang="en-US" dirty="0"/>
          </a:p>
        </p:txBody>
      </p:sp>
      <p:sp>
        <p:nvSpPr>
          <p:cNvPr id="6" name="Content Placeholder 5"/>
          <p:cNvSpPr>
            <a:spLocks noGrp="1"/>
          </p:cNvSpPr>
          <p:nvPr>
            <p:ph sz="quarter" idx="4"/>
          </p:nvPr>
        </p:nvSpPr>
        <p:spPr/>
        <p:txBody>
          <a:bodyPr>
            <a:normAutofit fontScale="77500" lnSpcReduction="20000"/>
          </a:bodyPr>
          <a:lstStyle/>
          <a:p>
            <a:r>
              <a:rPr lang="en-US" dirty="0" smtClean="0"/>
              <a:t>SLOOOOW: fairly low rate of return that often hardly beats the general market trend</a:t>
            </a:r>
          </a:p>
          <a:p>
            <a:r>
              <a:rPr lang="en-US" dirty="0" smtClean="0"/>
              <a:t>Fund managers take a cut, and this comes out of </a:t>
            </a:r>
            <a:r>
              <a:rPr lang="en-US" dirty="0" smtClean="0"/>
              <a:t>John’s </a:t>
            </a:r>
            <a:r>
              <a:rPr lang="en-US" dirty="0" smtClean="0"/>
              <a:t>profit (or pocket if the fund doesn’t make enough money)</a:t>
            </a:r>
          </a:p>
          <a:p>
            <a:r>
              <a:rPr lang="en-US" dirty="0" smtClean="0"/>
              <a:t>Penalties for </a:t>
            </a:r>
            <a:r>
              <a:rPr lang="en-US" dirty="0" smtClean="0"/>
              <a:t>liquidating</a:t>
            </a:r>
          </a:p>
          <a:p>
            <a:r>
              <a:rPr lang="en-US" dirty="0" smtClean="0"/>
              <a:t>Nearly </a:t>
            </a:r>
            <a:r>
              <a:rPr lang="en-US" dirty="0" err="1" smtClean="0"/>
              <a:t>IMPossible</a:t>
            </a:r>
            <a:r>
              <a:rPr lang="en-US" dirty="0" smtClean="0"/>
              <a:t> to control where his money is invested</a:t>
            </a:r>
            <a:endParaRPr lang="en-US" dirty="0"/>
          </a:p>
        </p:txBody>
      </p:sp>
      <p:sp>
        <p:nvSpPr>
          <p:cNvPr id="2" name="Title 1"/>
          <p:cNvSpPr>
            <a:spLocks noGrp="1"/>
          </p:cNvSpPr>
          <p:nvPr>
            <p:ph type="title"/>
          </p:nvPr>
        </p:nvSpPr>
        <p:spPr/>
        <p:txBody>
          <a:bodyPr/>
          <a:lstStyle/>
          <a:p>
            <a:r>
              <a:rPr lang="en-US" dirty="0" smtClean="0"/>
              <a:t>Mutual/Index Fund</a:t>
            </a:r>
            <a:endParaRPr lang="en-US" dirty="0"/>
          </a:p>
        </p:txBody>
      </p:sp>
      <p:sp>
        <p:nvSpPr>
          <p:cNvPr id="7" name="TextBox 6"/>
          <p:cNvSpPr txBox="1"/>
          <p:nvPr/>
        </p:nvSpPr>
        <p:spPr>
          <a:xfrm>
            <a:off x="152400" y="5791200"/>
            <a:ext cx="3886200" cy="338554"/>
          </a:xfrm>
          <a:prstGeom prst="rect">
            <a:avLst/>
          </a:prstGeom>
          <a:noFill/>
        </p:spPr>
        <p:txBody>
          <a:bodyPr wrap="square" rtlCol="0">
            <a:spAutoFit/>
          </a:bodyPr>
          <a:lstStyle/>
          <a:p>
            <a:r>
              <a:rPr lang="en-US" sz="1600" dirty="0" err="1" smtClean="0">
                <a:solidFill>
                  <a:schemeClr val="bg1">
                    <a:lumMod val="65000"/>
                  </a:schemeClr>
                </a:solidFill>
              </a:rPr>
              <a:t>Crispety</a:t>
            </a:r>
            <a:r>
              <a:rPr lang="en-US" sz="1600" dirty="0" smtClean="0">
                <a:solidFill>
                  <a:schemeClr val="bg1">
                    <a:lumMod val="65000"/>
                  </a:schemeClr>
                </a:solidFill>
              </a:rPr>
              <a:t> </a:t>
            </a:r>
            <a:r>
              <a:rPr lang="en-US" sz="1600" dirty="0" err="1" smtClean="0">
                <a:solidFill>
                  <a:schemeClr val="bg1">
                    <a:lumMod val="65000"/>
                  </a:schemeClr>
                </a:solidFill>
              </a:rPr>
              <a:t>Crunchety</a:t>
            </a:r>
            <a:r>
              <a:rPr lang="en-US" sz="1600" dirty="0" smtClean="0">
                <a:solidFill>
                  <a:schemeClr val="bg1">
                    <a:lumMod val="65000"/>
                  </a:schemeClr>
                </a:solidFill>
              </a:rPr>
              <a:t> Peanut-Buttery IMP</a:t>
            </a:r>
            <a:endParaRPr lang="en-US" sz="1600" dirty="0">
              <a:solidFill>
                <a:schemeClr val="bg1">
                  <a:lumMod val="65000"/>
                </a:schemeClr>
              </a:solidFill>
            </a:endParaRPr>
          </a:p>
        </p:txBody>
      </p:sp>
      <p:pic>
        <p:nvPicPr>
          <p:cNvPr id="3074" name="Picture 2"/>
          <p:cNvPicPr>
            <a:picLocks noChangeAspect="1" noChangeArrowheads="1"/>
          </p:cNvPicPr>
          <p:nvPr/>
        </p:nvPicPr>
        <p:blipFill>
          <a:blip r:embed="rId2" cstate="print"/>
          <a:srcRect/>
          <a:stretch>
            <a:fillRect/>
          </a:stretch>
        </p:blipFill>
        <p:spPr bwMode="auto">
          <a:xfrm>
            <a:off x="7467600" y="228600"/>
            <a:ext cx="990600" cy="9906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Advantages</a:t>
            </a:r>
            <a:endParaRPr lang="en-US" dirty="0"/>
          </a:p>
        </p:txBody>
      </p:sp>
      <p:sp>
        <p:nvSpPr>
          <p:cNvPr id="5" name="Text Placeholder 4"/>
          <p:cNvSpPr>
            <a:spLocks noGrp="1"/>
          </p:cNvSpPr>
          <p:nvPr>
            <p:ph type="body" sz="half" idx="3"/>
          </p:nvPr>
        </p:nvSpPr>
        <p:spPr/>
        <p:txBody>
          <a:bodyPr/>
          <a:lstStyle/>
          <a:p>
            <a:r>
              <a:rPr lang="en-US" dirty="0" smtClean="0"/>
              <a:t>Disadvantages</a:t>
            </a:r>
            <a:endParaRPr lang="en-US" dirty="0"/>
          </a:p>
        </p:txBody>
      </p:sp>
      <p:sp>
        <p:nvSpPr>
          <p:cNvPr id="3" name="Content Placeholder 2"/>
          <p:cNvSpPr>
            <a:spLocks noGrp="1"/>
          </p:cNvSpPr>
          <p:nvPr>
            <p:ph sz="quarter" idx="2"/>
          </p:nvPr>
        </p:nvSpPr>
        <p:spPr/>
        <p:txBody>
          <a:bodyPr>
            <a:normAutofit fontScale="85000" lnSpcReduction="10000"/>
          </a:bodyPr>
          <a:lstStyle/>
          <a:p>
            <a:r>
              <a:rPr lang="en-US" dirty="0" smtClean="0"/>
              <a:t>Relatively safe, and </a:t>
            </a:r>
            <a:r>
              <a:rPr lang="en-US" dirty="0" smtClean="0"/>
              <a:t>John’s </a:t>
            </a:r>
            <a:r>
              <a:rPr lang="en-US" dirty="0" smtClean="0"/>
              <a:t>portfolio be able to beat the returns of slow-but-safe large funds.</a:t>
            </a:r>
          </a:p>
          <a:p>
            <a:r>
              <a:rPr lang="en-US" dirty="0" smtClean="0"/>
              <a:t>Easy: </a:t>
            </a:r>
            <a:r>
              <a:rPr lang="en-US" dirty="0" smtClean="0"/>
              <a:t>John </a:t>
            </a:r>
            <a:r>
              <a:rPr lang="en-US" dirty="0" smtClean="0"/>
              <a:t>pays his broker to worry about his investments, although </a:t>
            </a:r>
            <a:r>
              <a:rPr lang="en-US" dirty="0" smtClean="0"/>
              <a:t>John has </a:t>
            </a:r>
            <a:r>
              <a:rPr lang="en-US" dirty="0" err="1" smtClean="0"/>
              <a:t>IMProved</a:t>
            </a:r>
            <a:r>
              <a:rPr lang="en-US" dirty="0" smtClean="0"/>
              <a:t> control over his portfolio, more so than with a fund.</a:t>
            </a:r>
            <a:endParaRPr lang="en-US" dirty="0" smtClean="0"/>
          </a:p>
        </p:txBody>
      </p:sp>
      <p:sp>
        <p:nvSpPr>
          <p:cNvPr id="6" name="Content Placeholder 5"/>
          <p:cNvSpPr>
            <a:spLocks noGrp="1"/>
          </p:cNvSpPr>
          <p:nvPr>
            <p:ph sz="quarter" idx="4"/>
          </p:nvPr>
        </p:nvSpPr>
        <p:spPr/>
        <p:txBody>
          <a:bodyPr/>
          <a:lstStyle/>
          <a:p>
            <a:r>
              <a:rPr lang="en-US" dirty="0" smtClean="0"/>
              <a:t>John doesn’t have much </a:t>
            </a:r>
            <a:r>
              <a:rPr lang="en-US" dirty="0" smtClean="0"/>
              <a:t>direct control of his portfolio.</a:t>
            </a:r>
          </a:p>
          <a:p>
            <a:r>
              <a:rPr lang="en-US" dirty="0" smtClean="0"/>
              <a:t>Professional brokers make their money from somewhere: </a:t>
            </a:r>
            <a:r>
              <a:rPr lang="en-US" dirty="0" smtClean="0"/>
              <a:t>John’s </a:t>
            </a:r>
            <a:r>
              <a:rPr lang="en-US" dirty="0" smtClean="0"/>
              <a:t>profit and pocket.</a:t>
            </a:r>
          </a:p>
          <a:p>
            <a:endParaRPr lang="en-US" dirty="0"/>
          </a:p>
        </p:txBody>
      </p:sp>
      <p:sp>
        <p:nvSpPr>
          <p:cNvPr id="2" name="Title 1"/>
          <p:cNvSpPr>
            <a:spLocks noGrp="1"/>
          </p:cNvSpPr>
          <p:nvPr>
            <p:ph type="title"/>
          </p:nvPr>
        </p:nvSpPr>
        <p:spPr/>
        <p:txBody>
          <a:bodyPr>
            <a:normAutofit/>
          </a:bodyPr>
          <a:lstStyle/>
          <a:p>
            <a:r>
              <a:rPr lang="en-US" dirty="0" smtClean="0"/>
              <a:t>Professional Broker</a:t>
            </a:r>
            <a:endParaRPr lang="en-US" dirty="0"/>
          </a:p>
        </p:txBody>
      </p:sp>
      <p:sp>
        <p:nvSpPr>
          <p:cNvPr id="7" name="TextBox 6"/>
          <p:cNvSpPr txBox="1"/>
          <p:nvPr/>
        </p:nvSpPr>
        <p:spPr>
          <a:xfrm>
            <a:off x="5486400" y="990600"/>
            <a:ext cx="3352800" cy="338554"/>
          </a:xfrm>
          <a:prstGeom prst="rect">
            <a:avLst/>
          </a:prstGeom>
          <a:noFill/>
        </p:spPr>
        <p:txBody>
          <a:bodyPr wrap="square" rtlCol="0">
            <a:spAutoFit/>
          </a:bodyPr>
          <a:lstStyle/>
          <a:p>
            <a:r>
              <a:rPr lang="en-US" sz="1600" dirty="0" err="1" smtClean="0">
                <a:solidFill>
                  <a:schemeClr val="bg1">
                    <a:lumMod val="65000"/>
                  </a:schemeClr>
                </a:solidFill>
              </a:rPr>
              <a:t>Yo</a:t>
            </a:r>
            <a:r>
              <a:rPr lang="en-US" sz="1600" dirty="0" smtClean="0">
                <a:solidFill>
                  <a:schemeClr val="bg1">
                    <a:lumMod val="65000"/>
                  </a:schemeClr>
                </a:solidFill>
              </a:rPr>
              <a:t> </a:t>
            </a:r>
            <a:r>
              <a:rPr lang="en-US" sz="1600" dirty="0" err="1" smtClean="0">
                <a:solidFill>
                  <a:schemeClr val="bg1">
                    <a:lumMod val="65000"/>
                  </a:schemeClr>
                </a:solidFill>
              </a:rPr>
              <a:t>quiero</a:t>
            </a:r>
            <a:r>
              <a:rPr lang="en-US" sz="1600" dirty="0" smtClean="0">
                <a:solidFill>
                  <a:schemeClr val="bg1">
                    <a:lumMod val="65000"/>
                  </a:schemeClr>
                </a:solidFill>
              </a:rPr>
              <a:t> IMP</a:t>
            </a:r>
            <a:endParaRPr lang="en-US" sz="1600" dirty="0">
              <a:solidFill>
                <a:schemeClr val="bg1">
                  <a:lumMod val="65000"/>
                </a:schemeClr>
              </a:solidFill>
            </a:endParaRPr>
          </a:p>
        </p:txBody>
      </p:sp>
      <p:pic>
        <p:nvPicPr>
          <p:cNvPr id="2051" name="Picture 3"/>
          <p:cNvPicPr>
            <a:picLocks noChangeAspect="1" noChangeArrowheads="1"/>
          </p:cNvPicPr>
          <p:nvPr/>
        </p:nvPicPr>
        <p:blipFill>
          <a:blip r:embed="rId3" cstate="print"/>
          <a:srcRect/>
          <a:stretch>
            <a:fillRect/>
          </a:stretch>
        </p:blipFill>
        <p:spPr bwMode="auto">
          <a:xfrm>
            <a:off x="3810000" y="5476240"/>
            <a:ext cx="1295400" cy="138176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Advantages</a:t>
            </a:r>
            <a:endParaRPr lang="en-US" dirty="0"/>
          </a:p>
        </p:txBody>
      </p:sp>
      <p:sp>
        <p:nvSpPr>
          <p:cNvPr id="5" name="Text Placeholder 4"/>
          <p:cNvSpPr>
            <a:spLocks noGrp="1"/>
          </p:cNvSpPr>
          <p:nvPr>
            <p:ph type="body" sz="half" idx="3"/>
          </p:nvPr>
        </p:nvSpPr>
        <p:spPr/>
        <p:txBody>
          <a:bodyPr/>
          <a:lstStyle/>
          <a:p>
            <a:r>
              <a:rPr lang="en-US" dirty="0" smtClean="0"/>
              <a:t>Disadvantages</a:t>
            </a:r>
            <a:endParaRPr lang="en-US" dirty="0"/>
          </a:p>
        </p:txBody>
      </p:sp>
      <p:sp>
        <p:nvSpPr>
          <p:cNvPr id="4" name="Content Placeholder 3"/>
          <p:cNvSpPr>
            <a:spLocks noGrp="1"/>
          </p:cNvSpPr>
          <p:nvPr>
            <p:ph sz="quarter" idx="2"/>
          </p:nvPr>
        </p:nvSpPr>
        <p:spPr/>
        <p:txBody>
          <a:bodyPr>
            <a:normAutofit lnSpcReduction="10000"/>
          </a:bodyPr>
          <a:lstStyle/>
          <a:p>
            <a:r>
              <a:rPr lang="en-US" dirty="0" smtClean="0"/>
              <a:t>Relatively cheap: small commissions are paid on each trade, and a minimum portfolio value may be required</a:t>
            </a:r>
          </a:p>
          <a:p>
            <a:r>
              <a:rPr lang="en-US" dirty="0" smtClean="0"/>
              <a:t>Control: Nobody is telling </a:t>
            </a:r>
            <a:r>
              <a:rPr lang="en-US" dirty="0" smtClean="0"/>
              <a:t>John </a:t>
            </a:r>
            <a:r>
              <a:rPr lang="en-US" dirty="0" smtClean="0"/>
              <a:t>where he should invest his money</a:t>
            </a:r>
            <a:endParaRPr lang="en-US" dirty="0"/>
          </a:p>
        </p:txBody>
      </p:sp>
      <p:sp>
        <p:nvSpPr>
          <p:cNvPr id="6" name="Content Placeholder 5"/>
          <p:cNvSpPr>
            <a:spLocks noGrp="1"/>
          </p:cNvSpPr>
          <p:nvPr>
            <p:ph sz="quarter" idx="4"/>
          </p:nvPr>
        </p:nvSpPr>
        <p:spPr/>
        <p:txBody>
          <a:bodyPr>
            <a:normAutofit fontScale="77500" lnSpcReduction="20000"/>
          </a:bodyPr>
          <a:lstStyle/>
          <a:p>
            <a:r>
              <a:rPr lang="en-US" dirty="0" smtClean="0"/>
              <a:t>No one is telling </a:t>
            </a:r>
            <a:r>
              <a:rPr lang="en-US" dirty="0" smtClean="0"/>
              <a:t>John </a:t>
            </a:r>
            <a:r>
              <a:rPr lang="en-US" dirty="0" smtClean="0"/>
              <a:t>where he should invest his </a:t>
            </a:r>
            <a:r>
              <a:rPr lang="en-US" dirty="0" smtClean="0"/>
              <a:t>money</a:t>
            </a:r>
            <a:r>
              <a:rPr lang="en-US" dirty="0" smtClean="0"/>
              <a:t>!</a:t>
            </a:r>
          </a:p>
          <a:p>
            <a:r>
              <a:rPr lang="en-US" dirty="0" smtClean="0"/>
              <a:t>If </a:t>
            </a:r>
            <a:r>
              <a:rPr lang="en-US" dirty="0" smtClean="0"/>
              <a:t>John </a:t>
            </a:r>
            <a:r>
              <a:rPr lang="en-US" dirty="0" smtClean="0"/>
              <a:t>is only as good at picking stocks as the average investor, he will only make money if the market improves, he won’t be beating other investors</a:t>
            </a:r>
            <a:r>
              <a:rPr lang="en-US" dirty="0" smtClean="0"/>
              <a:t>.</a:t>
            </a:r>
          </a:p>
          <a:p>
            <a:r>
              <a:rPr lang="en-US" dirty="0" smtClean="0"/>
              <a:t>Relatively small errors in prediction can have a large negative </a:t>
            </a:r>
            <a:r>
              <a:rPr lang="en-US" dirty="0" err="1" smtClean="0"/>
              <a:t>IMPact</a:t>
            </a:r>
            <a:r>
              <a:rPr lang="en-US" dirty="0" smtClean="0"/>
              <a:t> on his finances</a:t>
            </a:r>
            <a:endParaRPr lang="en-US" dirty="0" smtClean="0"/>
          </a:p>
          <a:p>
            <a:endParaRPr lang="en-US" dirty="0"/>
          </a:p>
        </p:txBody>
      </p:sp>
      <p:sp>
        <p:nvSpPr>
          <p:cNvPr id="2" name="Title 1"/>
          <p:cNvSpPr>
            <a:spLocks noGrp="1"/>
          </p:cNvSpPr>
          <p:nvPr>
            <p:ph type="title"/>
          </p:nvPr>
        </p:nvSpPr>
        <p:spPr/>
        <p:txBody>
          <a:bodyPr/>
          <a:lstStyle/>
          <a:p>
            <a:r>
              <a:rPr lang="en-US" dirty="0" smtClean="0"/>
              <a:t>Online Brokerage (E*TRADE)</a:t>
            </a:r>
            <a:endParaRPr lang="en-US" dirty="0"/>
          </a:p>
        </p:txBody>
      </p:sp>
      <p:sp>
        <p:nvSpPr>
          <p:cNvPr id="7" name="TextBox 6"/>
          <p:cNvSpPr txBox="1"/>
          <p:nvPr/>
        </p:nvSpPr>
        <p:spPr>
          <a:xfrm>
            <a:off x="1752600" y="5867400"/>
            <a:ext cx="3276600" cy="338554"/>
          </a:xfrm>
          <a:prstGeom prst="rect">
            <a:avLst/>
          </a:prstGeom>
          <a:noFill/>
        </p:spPr>
        <p:txBody>
          <a:bodyPr wrap="square" rtlCol="0">
            <a:spAutoFit/>
          </a:bodyPr>
          <a:lstStyle/>
          <a:p>
            <a:r>
              <a:rPr lang="en-US" sz="1600" dirty="0" smtClean="0">
                <a:solidFill>
                  <a:schemeClr val="bg1">
                    <a:lumMod val="65000"/>
                  </a:schemeClr>
                </a:solidFill>
              </a:rPr>
              <a:t>In IMP we trust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John </a:t>
            </a:r>
            <a:r>
              <a:rPr lang="en-US" dirty="0" smtClean="0"/>
              <a:t>has problems</a:t>
            </a:r>
            <a:endParaRPr lang="en-US" dirty="0"/>
          </a:p>
        </p:txBody>
      </p:sp>
      <p:sp>
        <p:nvSpPr>
          <p:cNvPr id="8" name="Content Placeholder 7"/>
          <p:cNvSpPr>
            <a:spLocks noGrp="1"/>
          </p:cNvSpPr>
          <p:nvPr>
            <p:ph sz="quarter" idx="1"/>
          </p:nvPr>
        </p:nvSpPr>
        <p:spPr/>
        <p:txBody>
          <a:bodyPr/>
          <a:lstStyle/>
          <a:p>
            <a:r>
              <a:rPr lang="en-US" dirty="0" smtClean="0"/>
              <a:t>John’s </a:t>
            </a:r>
            <a:r>
              <a:rPr lang="en-US" dirty="0" smtClean="0"/>
              <a:t>options </a:t>
            </a:r>
            <a:endParaRPr lang="en-US" dirty="0" smtClean="0"/>
          </a:p>
          <a:p>
            <a:pPr lvl="1"/>
            <a:r>
              <a:rPr lang="en-US" dirty="0" smtClean="0"/>
              <a:t>Pay </a:t>
            </a:r>
            <a:r>
              <a:rPr lang="en-US" dirty="0" smtClean="0"/>
              <a:t>a fund manager or broker to take control of his money </a:t>
            </a:r>
            <a:r>
              <a:rPr lang="en-US" dirty="0" smtClean="0"/>
              <a:t>away</a:t>
            </a:r>
          </a:p>
          <a:p>
            <a:pPr lvl="1"/>
            <a:r>
              <a:rPr lang="en-US" dirty="0" smtClean="0"/>
              <a:t>Make mostly arbitrary stock </a:t>
            </a:r>
            <a:r>
              <a:rPr lang="en-US" dirty="0" smtClean="0"/>
              <a:t>picks, and sink any money he </a:t>
            </a:r>
            <a:r>
              <a:rPr lang="en-US" dirty="0" smtClean="0"/>
              <a:t>might make into </a:t>
            </a:r>
            <a:r>
              <a:rPr lang="en-US" dirty="0" smtClean="0"/>
              <a:t>trade fees </a:t>
            </a:r>
            <a:r>
              <a:rPr lang="en-US" dirty="0" smtClean="0"/>
              <a:t>with an </a:t>
            </a:r>
            <a:r>
              <a:rPr lang="en-US" dirty="0" smtClean="0"/>
              <a:t>online </a:t>
            </a:r>
            <a:r>
              <a:rPr lang="en-US" dirty="0" smtClean="0"/>
              <a:t>brokerage</a:t>
            </a:r>
          </a:p>
          <a:p>
            <a:r>
              <a:rPr lang="en-US" dirty="0" smtClean="0"/>
              <a:t>These options aren’t that good</a:t>
            </a:r>
          </a:p>
          <a:p>
            <a:r>
              <a:rPr lang="en-US" dirty="0" smtClean="0"/>
              <a:t>What </a:t>
            </a:r>
            <a:r>
              <a:rPr lang="en-US" dirty="0" smtClean="0"/>
              <a:t>can </a:t>
            </a:r>
            <a:r>
              <a:rPr lang="en-US" dirty="0" smtClean="0"/>
              <a:t>John </a:t>
            </a:r>
            <a:r>
              <a:rPr lang="en-US" dirty="0" smtClean="0"/>
              <a:t>do?</a:t>
            </a:r>
            <a:endParaRPr lang="en-US" dirty="0"/>
          </a:p>
        </p:txBody>
      </p:sp>
      <p:sp>
        <p:nvSpPr>
          <p:cNvPr id="4" name="TextBox 3"/>
          <p:cNvSpPr txBox="1"/>
          <p:nvPr/>
        </p:nvSpPr>
        <p:spPr>
          <a:xfrm>
            <a:off x="1600200" y="5562600"/>
            <a:ext cx="2286000" cy="338554"/>
          </a:xfrm>
          <a:prstGeom prst="rect">
            <a:avLst/>
          </a:prstGeom>
          <a:noFill/>
        </p:spPr>
        <p:txBody>
          <a:bodyPr wrap="square" rtlCol="0">
            <a:spAutoFit/>
          </a:bodyPr>
          <a:lstStyle/>
          <a:p>
            <a:r>
              <a:rPr lang="en-US" sz="1600" dirty="0" smtClean="0">
                <a:solidFill>
                  <a:schemeClr val="bg1">
                    <a:lumMod val="65000"/>
                  </a:schemeClr>
                </a:solidFill>
              </a:rPr>
              <a:t>Did somebody say IMP?</a:t>
            </a:r>
            <a:endParaRPr lang="en-US" sz="1600" dirty="0">
              <a:solidFill>
                <a:schemeClr val="bg1">
                  <a:lumMod val="65000"/>
                </a:schemeClr>
              </a:solidFill>
            </a:endParaRPr>
          </a:p>
        </p:txBody>
      </p:sp>
      <p:pic>
        <p:nvPicPr>
          <p:cNvPr id="4098" name="Picture 2"/>
          <p:cNvPicPr>
            <a:picLocks noChangeAspect="1" noChangeArrowheads="1"/>
          </p:cNvPicPr>
          <p:nvPr/>
        </p:nvPicPr>
        <p:blipFill>
          <a:blip r:embed="rId2" cstate="print"/>
          <a:srcRect/>
          <a:stretch>
            <a:fillRect/>
          </a:stretch>
        </p:blipFill>
        <p:spPr bwMode="auto">
          <a:xfrm>
            <a:off x="6858000" y="4343400"/>
            <a:ext cx="1162050" cy="19716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smtClean="0"/>
              <a:t>Got </a:t>
            </a:r>
            <a:r>
              <a:rPr lang="en-US" dirty="0" smtClean="0"/>
              <a:t>IMP?</a:t>
            </a:r>
            <a:endParaRPr lang="en-US" dirty="0"/>
          </a:p>
        </p:txBody>
      </p:sp>
      <p:sp>
        <p:nvSpPr>
          <p:cNvPr id="6" name="Title 5"/>
          <p:cNvSpPr>
            <a:spLocks noGrp="1"/>
          </p:cNvSpPr>
          <p:nvPr>
            <p:ph type="ctrTitle"/>
          </p:nvPr>
        </p:nvSpPr>
        <p:spPr/>
        <p:txBody>
          <a:bodyPr/>
          <a:lstStyle/>
          <a:p>
            <a:r>
              <a:rPr lang="en-US" dirty="0" smtClean="0"/>
              <a:t>IMP: </a:t>
            </a:r>
            <a:r>
              <a:rPr lang="en-US" dirty="0" smtClean="0"/>
              <a:t>IMP </a:t>
            </a:r>
            <a:r>
              <a:rPr lang="en-US" dirty="0" smtClean="0"/>
              <a:t>for Market Prediction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lum/>
          </a:blip>
          <a:srcRect/>
          <a:stretch>
            <a:fillRect/>
          </a:stretch>
        </p:blipFill>
        <p:spPr bwMode="auto">
          <a:xfrm>
            <a:off x="7086600" y="2362200"/>
            <a:ext cx="1945659" cy="26860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More IMP please!</a:t>
            </a:r>
            <a:endParaRPr lang="en-US" dirty="0"/>
          </a:p>
        </p:txBody>
      </p:sp>
      <p:sp>
        <p:nvSpPr>
          <p:cNvPr id="3" name="Content Placeholder 2"/>
          <p:cNvSpPr>
            <a:spLocks noGrp="1"/>
          </p:cNvSpPr>
          <p:nvPr>
            <p:ph sz="quarter" idx="1"/>
          </p:nvPr>
        </p:nvSpPr>
        <p:spPr>
          <a:xfrm>
            <a:off x="457200" y="1600200"/>
            <a:ext cx="6781800" cy="4525963"/>
          </a:xfrm>
        </p:spPr>
        <p:txBody>
          <a:bodyPr>
            <a:normAutofit/>
          </a:bodyPr>
          <a:lstStyle/>
          <a:p>
            <a:r>
              <a:rPr lang="en-US" dirty="0" smtClean="0"/>
              <a:t>IMP enables </a:t>
            </a:r>
            <a:r>
              <a:rPr lang="en-US" dirty="0" smtClean="0"/>
              <a:t>John </a:t>
            </a:r>
            <a:r>
              <a:rPr lang="en-US" dirty="0" smtClean="0"/>
              <a:t>to use his knowledge of economics and investments to his advantage, while not relying on fallible hunches</a:t>
            </a:r>
          </a:p>
          <a:p>
            <a:r>
              <a:rPr lang="en-US" dirty="0" smtClean="0"/>
              <a:t>IMP allows the average investor access to deeper analyses of stock data than the stock page in the newspaper. P/E ratios don’t cut it when </a:t>
            </a:r>
            <a:r>
              <a:rPr lang="en-US" dirty="0" smtClean="0"/>
              <a:t>John </a:t>
            </a:r>
            <a:r>
              <a:rPr lang="en-US" dirty="0" smtClean="0"/>
              <a:t>can use Markov Chaining and Bayesian Inference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Customization: </a:t>
            </a:r>
            <a:r>
              <a:rPr lang="en-US" sz="3600" dirty="0" smtClean="0"/>
              <a:t>There’s no wrong way to IMP</a:t>
            </a:r>
            <a:endParaRPr lang="en-US" dirty="0"/>
          </a:p>
        </p:txBody>
      </p:sp>
      <p:sp>
        <p:nvSpPr>
          <p:cNvPr id="3" name="Content Placeholder 2"/>
          <p:cNvSpPr>
            <a:spLocks noGrp="1"/>
          </p:cNvSpPr>
          <p:nvPr>
            <p:ph sz="quarter" idx="1"/>
          </p:nvPr>
        </p:nvSpPr>
        <p:spPr/>
        <p:txBody>
          <a:bodyPr/>
          <a:lstStyle/>
          <a:p>
            <a:r>
              <a:rPr lang="en-US" dirty="0" smtClean="0"/>
              <a:t>John </a:t>
            </a:r>
            <a:r>
              <a:rPr lang="en-US" dirty="0" smtClean="0"/>
              <a:t>can write his own methods for combining commonly known algorithms for market prediction, giving John unique predictions for the market</a:t>
            </a:r>
          </a:p>
          <a:p>
            <a:r>
              <a:rPr lang="en-US" dirty="0" smtClean="0"/>
              <a:t>John </a:t>
            </a:r>
            <a:r>
              <a:rPr lang="en-US" dirty="0" smtClean="0"/>
              <a:t>can even write his own algorithms if he feels ambitious or inspired enough, and IMP will integrate and test the performance of his algorithm.</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119</TotalTime>
  <Words>699</Words>
  <Application>Microsoft Office PowerPoint</Application>
  <PresentationFormat>On-screen Show (4:3)</PresentationFormat>
  <Paragraphs>61</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Civic</vt:lpstr>
      <vt:lpstr>All you need is IMP</vt:lpstr>
      <vt:lpstr>Meet John*</vt:lpstr>
      <vt:lpstr>Mutual/Index Fund</vt:lpstr>
      <vt:lpstr>Professional Broker</vt:lpstr>
      <vt:lpstr>Online Brokerage (E*TRADE)</vt:lpstr>
      <vt:lpstr>John has problems</vt:lpstr>
      <vt:lpstr>IMP: IMP for Market Prediction</vt:lpstr>
      <vt:lpstr>More IMP please!</vt:lpstr>
      <vt:lpstr>Customization: There’s no wrong way to IMP</vt:lpstr>
      <vt:lpstr>As easy as IMP</vt:lpstr>
      <vt:lpstr>Bigger - Better - IMP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you need is Imp</dc:title>
  <dc:creator>student</dc:creator>
  <cp:lastModifiedBy>student</cp:lastModifiedBy>
  <cp:revision>14</cp:revision>
  <dcterms:created xsi:type="dcterms:W3CDTF">2010-05-06T06:00:28Z</dcterms:created>
  <dcterms:modified xsi:type="dcterms:W3CDTF">2010-05-06T18:50:05Z</dcterms:modified>
</cp:coreProperties>
</file>