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pPr/>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7EEA-F044-4B7D-B813-7A1968F94DD8}" type="datetimeFigureOut">
              <a:rPr lang="en-US" smtClean="0"/>
              <a:pPr/>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7EEA-F044-4B7D-B813-7A1968F94DD8}" type="datetimeFigureOut">
              <a:rPr lang="en-US" smtClean="0"/>
              <a:pPr/>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7EEA-F044-4B7D-B813-7A1968F94DD8}" type="datetimeFigureOut">
              <a:rPr lang="en-US" smtClean="0"/>
              <a:pPr/>
              <a:t>5/6/2010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69C8-81CC-406F-915C-D304585223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you need is </a:t>
            </a:r>
            <a:r>
              <a:rPr lang="en-US" dirty="0" smtClean="0"/>
              <a:t>IMP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 easy as IMP</a:t>
            </a:r>
            <a:endParaRPr lang="en-US" dirty="0"/>
          </a:p>
        </p:txBody>
      </p:sp>
      <p:sp>
        <p:nvSpPr>
          <p:cNvPr id="3" name="Content Placeholder 2"/>
          <p:cNvSpPr>
            <a:spLocks noGrp="1"/>
          </p:cNvSpPr>
          <p:nvPr>
            <p:ph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a:t>
            </a:r>
            <a:r>
              <a:rPr lang="en-US" dirty="0" smtClean="0"/>
              <a:t>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a:t>
            </a:r>
            <a:r>
              <a:rPr lang="en-US" dirty="0" smtClean="0"/>
              <a:t>John*</a:t>
            </a:r>
            <a:endParaRPr lang="en-US" dirty="0"/>
          </a:p>
        </p:txBody>
      </p:sp>
      <p:sp>
        <p:nvSpPr>
          <p:cNvPr id="3" name="Content Placeholder 2"/>
          <p:cNvSpPr>
            <a:spLocks noGrp="1"/>
          </p:cNvSpPr>
          <p:nvPr>
            <p:ph idx="1"/>
          </p:nvPr>
        </p:nvSpPr>
        <p:spPr/>
        <p:txBody>
          <a:bodyPr>
            <a:normAutofit fontScale="92500"/>
          </a:bodyPr>
          <a:lstStyle/>
          <a:p>
            <a:r>
              <a:rPr lang="en-US" dirty="0" smtClean="0"/>
              <a:t>John </a:t>
            </a:r>
            <a:r>
              <a:rPr lang="en-US" dirty="0" smtClean="0"/>
              <a:t>is a hard-working guy with a handle on his finances.</a:t>
            </a:r>
          </a:p>
          <a:p>
            <a:r>
              <a:rPr lang="en-US" dirty="0" smtClean="0"/>
              <a:t>John </a:t>
            </a:r>
            <a:r>
              <a:rPr lang="en-US" dirty="0" smtClean="0"/>
              <a:t>just got his yearly bonus, and wants to see if he can make some money playing the market.</a:t>
            </a:r>
          </a:p>
          <a:p>
            <a:r>
              <a:rPr lang="en-US" dirty="0" smtClean="0"/>
              <a:t>John </a:t>
            </a:r>
            <a:r>
              <a:rPr lang="en-US" dirty="0" smtClean="0"/>
              <a:t>has a decent understanding of investments and the stock market, but not quite enough experience to make truly educated stock picks.</a:t>
            </a:r>
          </a:p>
          <a:p>
            <a:r>
              <a:rPr lang="en-US" dirty="0" smtClean="0"/>
              <a:t>What are </a:t>
            </a:r>
            <a:r>
              <a:rPr lang="en-US" dirty="0" smtClean="0"/>
              <a:t>John’s </a:t>
            </a:r>
            <a:r>
              <a:rPr lang="en-US" dirty="0" smtClean="0"/>
              <a:t>options?</a:t>
            </a:r>
          </a:p>
        </p:txBody>
      </p:sp>
      <p:sp>
        <p:nvSpPr>
          <p:cNvPr id="4" name="TextBox 3"/>
          <p:cNvSpPr txBox="1"/>
          <p:nvPr/>
        </p:nvSpPr>
        <p:spPr>
          <a:xfrm>
            <a:off x="6172200" y="6248400"/>
            <a:ext cx="2743200" cy="307777"/>
          </a:xfrm>
          <a:prstGeom prst="rect">
            <a:avLst/>
          </a:prstGeom>
          <a:noFill/>
        </p:spPr>
        <p:txBody>
          <a:bodyPr wrap="square" rtlCol="0">
            <a:spAutoFit/>
          </a:bodyPr>
          <a:lstStyle/>
          <a:p>
            <a:r>
              <a:rPr lang="en-US" sz="1400" dirty="0" smtClean="0"/>
              <a:t>*He knows what you did last IMP</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Mutual/Index Fund</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lstStyle/>
          <a:p>
            <a:r>
              <a:rPr lang="en-US" dirty="0" smtClean="0"/>
              <a:t>Safe: mutual or index funds are among the safest investments that </a:t>
            </a:r>
            <a:r>
              <a:rPr lang="en-US" dirty="0" smtClean="0"/>
              <a:t>John </a:t>
            </a:r>
            <a:r>
              <a:rPr lang="en-US" dirty="0" smtClean="0"/>
              <a:t>could make</a:t>
            </a:r>
          </a:p>
          <a:p>
            <a:r>
              <a:rPr lang="en-US" dirty="0" smtClean="0"/>
              <a:t>Hands-off: </a:t>
            </a:r>
            <a:r>
              <a:rPr lang="en-US" dirty="0" smtClean="0"/>
              <a:t>John </a:t>
            </a:r>
            <a:r>
              <a:rPr lang="en-US" dirty="0" smtClean="0"/>
              <a:t>doesn’t touch the money once the fund has it.</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SLOOOOW: fairly low rate of return that often hardly beats the general market trend</a:t>
            </a:r>
          </a:p>
          <a:p>
            <a:r>
              <a:rPr lang="en-US" dirty="0" smtClean="0"/>
              <a:t>Fund managers take a cut, and this comes out of </a:t>
            </a:r>
            <a:r>
              <a:rPr lang="en-US" dirty="0" smtClean="0"/>
              <a:t>John’s </a:t>
            </a:r>
            <a:r>
              <a:rPr lang="en-US" dirty="0" smtClean="0"/>
              <a:t>profit (or pocket if the fund doesn’t make enough money)</a:t>
            </a:r>
          </a:p>
          <a:p>
            <a:r>
              <a:rPr lang="en-US" dirty="0" smtClean="0"/>
              <a:t>Penalties for </a:t>
            </a:r>
            <a:r>
              <a:rPr lang="en-US" dirty="0" smtClean="0"/>
              <a:t>liquidating</a:t>
            </a:r>
          </a:p>
          <a:p>
            <a:r>
              <a:rPr lang="en-US" dirty="0" smtClean="0"/>
              <a:t>Nearly </a:t>
            </a:r>
            <a:r>
              <a:rPr lang="en-US" dirty="0" err="1" smtClean="0"/>
              <a:t>IMPossible</a:t>
            </a:r>
            <a:r>
              <a:rPr lang="en-US" dirty="0" smtClean="0"/>
              <a:t> to control where his money is invested</a:t>
            </a:r>
            <a:endParaRPr lang="en-US" dirty="0"/>
          </a:p>
        </p:txBody>
      </p:sp>
      <p:sp>
        <p:nvSpPr>
          <p:cNvPr id="7" name="TextBox 6"/>
          <p:cNvSpPr txBox="1"/>
          <p:nvPr/>
        </p:nvSpPr>
        <p:spPr>
          <a:xfrm>
            <a:off x="152400" y="5791200"/>
            <a:ext cx="3886200" cy="338554"/>
          </a:xfrm>
          <a:prstGeom prst="rect">
            <a:avLst/>
          </a:prstGeom>
          <a:noFill/>
        </p:spPr>
        <p:txBody>
          <a:bodyPr wrap="square" rtlCol="0">
            <a:spAutoFit/>
          </a:bodyPr>
          <a:lstStyle/>
          <a:p>
            <a:r>
              <a:rPr lang="en-US" sz="1600" dirty="0" err="1" smtClean="0">
                <a:solidFill>
                  <a:schemeClr val="bg1">
                    <a:lumMod val="65000"/>
                  </a:schemeClr>
                </a:solidFill>
              </a:rPr>
              <a:t>Crispety</a:t>
            </a:r>
            <a:r>
              <a:rPr lang="en-US" sz="1600" dirty="0" smtClean="0">
                <a:solidFill>
                  <a:schemeClr val="bg1">
                    <a:lumMod val="65000"/>
                  </a:schemeClr>
                </a:solidFill>
              </a:rPr>
              <a:t> </a:t>
            </a:r>
            <a:r>
              <a:rPr lang="en-US" sz="1600" dirty="0" err="1" smtClean="0">
                <a:solidFill>
                  <a:schemeClr val="bg1">
                    <a:lumMod val="65000"/>
                  </a:schemeClr>
                </a:solidFill>
              </a:rPr>
              <a:t>Crunchety</a:t>
            </a:r>
            <a:r>
              <a:rPr lang="en-US" sz="1600" dirty="0" smtClean="0">
                <a:solidFill>
                  <a:schemeClr val="bg1">
                    <a:lumMod val="65000"/>
                  </a:schemeClr>
                </a:solidFill>
              </a:rPr>
              <a:t> Peanut-Buttery IMP</a:t>
            </a:r>
            <a:endParaRPr lang="en-US" sz="160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a:bodyPr>
          <a:lstStyle/>
          <a:p>
            <a:r>
              <a:rPr lang="en-US" dirty="0" smtClean="0"/>
              <a:t>Relatively safe, and </a:t>
            </a:r>
            <a:r>
              <a:rPr lang="en-US" dirty="0" smtClean="0"/>
              <a:t>John’s </a:t>
            </a:r>
            <a:r>
              <a:rPr lang="en-US" dirty="0" smtClean="0"/>
              <a:t>portfolio be able to beat the returns of slow-but-safe large funds.</a:t>
            </a:r>
          </a:p>
          <a:p>
            <a:r>
              <a:rPr lang="en-US" dirty="0" smtClean="0"/>
              <a:t>Easy: </a:t>
            </a:r>
            <a:r>
              <a:rPr lang="en-US" dirty="0" smtClean="0"/>
              <a:t>John </a:t>
            </a:r>
            <a:r>
              <a:rPr lang="en-US" dirty="0" smtClean="0"/>
              <a:t>pays his broker to worry about his investments, although </a:t>
            </a:r>
            <a:r>
              <a:rPr lang="en-US" dirty="0" smtClean="0"/>
              <a:t>John has </a:t>
            </a:r>
            <a:r>
              <a:rPr lang="en-US" dirty="0" err="1" smtClean="0"/>
              <a:t>IMProved</a:t>
            </a:r>
            <a:r>
              <a:rPr lang="en-US" dirty="0" smtClean="0"/>
              <a:t> control over his portfolio, more so than with a fund.</a:t>
            </a:r>
            <a:endParaRPr lang="en-US" dirty="0" smtClean="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John doesn’t have much </a:t>
            </a:r>
            <a:r>
              <a:rPr lang="en-US" dirty="0" smtClean="0"/>
              <a:t>direct control of his portfolio.</a:t>
            </a:r>
          </a:p>
          <a:p>
            <a:r>
              <a:rPr lang="en-US" dirty="0" smtClean="0"/>
              <a:t>Professional brokers make their money from somewhere: </a:t>
            </a:r>
            <a:r>
              <a:rPr lang="en-US" dirty="0" smtClean="0"/>
              <a:t>John’s </a:t>
            </a:r>
            <a:r>
              <a:rPr lang="en-US" dirty="0" smtClean="0"/>
              <a:t>profit and pocket.</a:t>
            </a:r>
          </a:p>
          <a:p>
            <a:endParaRPr lang="en-US" dirty="0"/>
          </a:p>
        </p:txBody>
      </p:sp>
      <p:sp>
        <p:nvSpPr>
          <p:cNvPr id="7" name="TextBox 6"/>
          <p:cNvSpPr txBox="1"/>
          <p:nvPr/>
        </p:nvSpPr>
        <p:spPr>
          <a:xfrm>
            <a:off x="4419600" y="6096000"/>
            <a:ext cx="3352800" cy="338554"/>
          </a:xfrm>
          <a:prstGeom prst="rect">
            <a:avLst/>
          </a:prstGeom>
          <a:noFill/>
        </p:spPr>
        <p:txBody>
          <a:bodyPr wrap="square" rtlCol="0">
            <a:spAutoFit/>
          </a:bodyPr>
          <a:lstStyle/>
          <a:p>
            <a:r>
              <a:rPr lang="en-US" sz="1600" dirty="0" err="1" smtClean="0">
                <a:solidFill>
                  <a:schemeClr val="bg1">
                    <a:lumMod val="65000"/>
                  </a:schemeClr>
                </a:solidFill>
              </a:rPr>
              <a:t>Yo</a:t>
            </a:r>
            <a:r>
              <a:rPr lang="en-US" sz="1600" dirty="0" smtClean="0">
                <a:solidFill>
                  <a:schemeClr val="bg1">
                    <a:lumMod val="65000"/>
                  </a:schemeClr>
                </a:solidFill>
              </a:rPr>
              <a:t> </a:t>
            </a:r>
            <a:r>
              <a:rPr lang="en-US" sz="1600" dirty="0" err="1" smtClean="0">
                <a:solidFill>
                  <a:schemeClr val="bg1">
                    <a:lumMod val="65000"/>
                  </a:schemeClr>
                </a:solidFill>
              </a:rPr>
              <a:t>quiero</a:t>
            </a:r>
            <a:r>
              <a:rPr lang="en-US" sz="1600" dirty="0" smtClean="0">
                <a:solidFill>
                  <a:schemeClr val="bg1">
                    <a:lumMod val="65000"/>
                  </a:schemeClr>
                </a:solidFill>
              </a:rPr>
              <a:t> IMP</a:t>
            </a:r>
            <a:endParaRPr lang="en-US" sz="1600" dirty="0">
              <a:solidFill>
                <a:schemeClr val="bg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Brokerage (E*TRADE)</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Relatively cheap: small commissions are paid on each trade, and a minimum portfolio value may be required</a:t>
            </a:r>
          </a:p>
          <a:p>
            <a:r>
              <a:rPr lang="en-US" dirty="0" smtClean="0"/>
              <a:t>Control: Nobody is telling </a:t>
            </a:r>
            <a:r>
              <a:rPr lang="en-US" dirty="0" smtClean="0"/>
              <a:t>John </a:t>
            </a:r>
            <a:r>
              <a:rPr lang="en-US" dirty="0" smtClean="0"/>
              <a:t>where he should invest his money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No one is telling </a:t>
            </a:r>
            <a:r>
              <a:rPr lang="en-US" dirty="0" smtClean="0"/>
              <a:t>John </a:t>
            </a:r>
            <a:r>
              <a:rPr lang="en-US" dirty="0" smtClean="0"/>
              <a:t>where he should invest his </a:t>
            </a:r>
            <a:r>
              <a:rPr lang="en-US" dirty="0" smtClean="0"/>
              <a:t>money</a:t>
            </a:r>
            <a:r>
              <a:rPr lang="en-US" dirty="0" smtClean="0"/>
              <a:t>!</a:t>
            </a:r>
          </a:p>
          <a:p>
            <a:r>
              <a:rPr lang="en-US" dirty="0" smtClean="0"/>
              <a:t>If </a:t>
            </a:r>
            <a:r>
              <a:rPr lang="en-US" dirty="0" smtClean="0"/>
              <a:t>John </a:t>
            </a:r>
            <a:r>
              <a:rPr lang="en-US" dirty="0" smtClean="0"/>
              <a:t>is only as good at picking stocks as the average investor, he will only make money if the market improves, he won’t be beating other investors</a:t>
            </a:r>
            <a:r>
              <a:rPr lang="en-US" dirty="0" smtClean="0"/>
              <a:t>.</a:t>
            </a:r>
          </a:p>
          <a:p>
            <a:r>
              <a:rPr lang="en-US" dirty="0" smtClean="0"/>
              <a:t>Relatively small errors in prediction can have a large negative </a:t>
            </a:r>
            <a:r>
              <a:rPr lang="en-US" dirty="0" err="1" smtClean="0"/>
              <a:t>IMPact</a:t>
            </a:r>
            <a:r>
              <a:rPr lang="en-US" dirty="0" smtClean="0"/>
              <a:t> on his finances</a:t>
            </a:r>
            <a:endParaRPr lang="en-US" dirty="0" smtClean="0"/>
          </a:p>
          <a:p>
            <a:endParaRPr lang="en-US" dirty="0"/>
          </a:p>
        </p:txBody>
      </p:sp>
      <p:sp>
        <p:nvSpPr>
          <p:cNvPr id="7" name="TextBox 6"/>
          <p:cNvSpPr txBox="1"/>
          <p:nvPr/>
        </p:nvSpPr>
        <p:spPr>
          <a:xfrm>
            <a:off x="1371600" y="5638800"/>
            <a:ext cx="3276600" cy="338554"/>
          </a:xfrm>
          <a:prstGeom prst="rect">
            <a:avLst/>
          </a:prstGeom>
          <a:noFill/>
        </p:spPr>
        <p:txBody>
          <a:bodyPr wrap="square" rtlCol="0">
            <a:spAutoFit/>
          </a:bodyPr>
          <a:lstStyle/>
          <a:p>
            <a:r>
              <a:rPr lang="en-US" sz="1600" dirty="0" smtClean="0">
                <a:solidFill>
                  <a:schemeClr val="bg1">
                    <a:lumMod val="65000"/>
                  </a:schemeClr>
                </a:solidFill>
              </a:rPr>
              <a:t>In IMP we trust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 </a:t>
            </a:r>
            <a:r>
              <a:rPr lang="en-US" dirty="0" smtClean="0"/>
              <a:t>has problems</a:t>
            </a:r>
            <a:endParaRPr lang="en-US" dirty="0"/>
          </a:p>
        </p:txBody>
      </p:sp>
      <p:sp>
        <p:nvSpPr>
          <p:cNvPr id="8" name="Content Placeholder 7"/>
          <p:cNvSpPr>
            <a:spLocks noGrp="1"/>
          </p:cNvSpPr>
          <p:nvPr>
            <p:ph idx="1"/>
          </p:nvPr>
        </p:nvSpPr>
        <p:spPr/>
        <p:txBody>
          <a:bodyPr/>
          <a:lstStyle/>
          <a:p>
            <a:r>
              <a:rPr lang="en-US" dirty="0" smtClean="0"/>
              <a:t>John’s </a:t>
            </a:r>
            <a:r>
              <a:rPr lang="en-US" dirty="0" smtClean="0"/>
              <a:t>options </a:t>
            </a:r>
            <a:endParaRPr lang="en-US" dirty="0" smtClean="0"/>
          </a:p>
          <a:p>
            <a:pPr lvl="1"/>
            <a:r>
              <a:rPr lang="en-US" dirty="0" smtClean="0"/>
              <a:t>Pay </a:t>
            </a:r>
            <a:r>
              <a:rPr lang="en-US" dirty="0" smtClean="0"/>
              <a:t>a fund manager or broker to take control of his money </a:t>
            </a:r>
            <a:r>
              <a:rPr lang="en-US" dirty="0" smtClean="0"/>
              <a:t>away</a:t>
            </a:r>
          </a:p>
          <a:p>
            <a:pPr lvl="1"/>
            <a:r>
              <a:rPr lang="en-US" dirty="0" smtClean="0"/>
              <a:t>Make mostly arbitrary stock </a:t>
            </a:r>
            <a:r>
              <a:rPr lang="en-US" dirty="0" smtClean="0"/>
              <a:t>picks, and sink any money he </a:t>
            </a:r>
            <a:r>
              <a:rPr lang="en-US" dirty="0" smtClean="0"/>
              <a:t>might make into </a:t>
            </a:r>
            <a:r>
              <a:rPr lang="en-US" dirty="0" smtClean="0"/>
              <a:t>trade fees </a:t>
            </a:r>
            <a:r>
              <a:rPr lang="en-US" dirty="0" smtClean="0"/>
              <a:t>with an </a:t>
            </a:r>
            <a:r>
              <a:rPr lang="en-US" dirty="0" smtClean="0"/>
              <a:t>online </a:t>
            </a:r>
            <a:r>
              <a:rPr lang="en-US" dirty="0" smtClean="0"/>
              <a:t>brokerage</a:t>
            </a:r>
          </a:p>
          <a:p>
            <a:r>
              <a:rPr lang="en-US" dirty="0" smtClean="0"/>
              <a:t>These options aren’t that good</a:t>
            </a:r>
          </a:p>
          <a:p>
            <a:r>
              <a:rPr lang="en-US" dirty="0" smtClean="0"/>
              <a:t>What </a:t>
            </a:r>
            <a:r>
              <a:rPr lang="en-US" dirty="0" smtClean="0"/>
              <a:t>can </a:t>
            </a:r>
            <a:r>
              <a:rPr lang="en-US" dirty="0" smtClean="0"/>
              <a:t>John </a:t>
            </a:r>
            <a:r>
              <a:rPr lang="en-US" dirty="0" smtClean="0"/>
              <a:t>do?</a:t>
            </a:r>
            <a:endParaRPr lang="en-US" dirty="0"/>
          </a:p>
        </p:txBody>
      </p:sp>
      <p:sp>
        <p:nvSpPr>
          <p:cNvPr id="4" name="TextBox 3"/>
          <p:cNvSpPr txBox="1"/>
          <p:nvPr/>
        </p:nvSpPr>
        <p:spPr>
          <a:xfrm>
            <a:off x="1600200" y="5562600"/>
            <a:ext cx="2286000" cy="338554"/>
          </a:xfrm>
          <a:prstGeom prst="rect">
            <a:avLst/>
          </a:prstGeom>
          <a:noFill/>
        </p:spPr>
        <p:txBody>
          <a:bodyPr wrap="square" rtlCol="0">
            <a:spAutoFit/>
          </a:bodyPr>
          <a:lstStyle/>
          <a:p>
            <a:r>
              <a:rPr lang="en-US" sz="1600" dirty="0" smtClean="0">
                <a:solidFill>
                  <a:schemeClr val="bg1">
                    <a:lumMod val="65000"/>
                  </a:schemeClr>
                </a:solidFill>
              </a:rPr>
              <a:t>Did somebody say IMP?</a:t>
            </a:r>
            <a:endParaRPr lang="en-US" sz="1600" dirty="0">
              <a:solidFill>
                <a:schemeClr val="bg1">
                  <a:lumMod val="6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 </a:t>
            </a:r>
            <a:r>
              <a:rPr lang="en-US" dirty="0" smtClean="0"/>
              <a:t>IMP </a:t>
            </a:r>
            <a:r>
              <a:rPr lang="en-US" dirty="0" smtClean="0"/>
              <a:t>for Market Prediction</a:t>
            </a:r>
            <a:endParaRPr lang="en-US" dirty="0"/>
          </a:p>
        </p:txBody>
      </p:sp>
      <p:sp>
        <p:nvSpPr>
          <p:cNvPr id="7" name="Subtitle 6"/>
          <p:cNvSpPr>
            <a:spLocks noGrp="1"/>
          </p:cNvSpPr>
          <p:nvPr>
            <p:ph type="subTitle" idx="1"/>
          </p:nvPr>
        </p:nvSpPr>
        <p:spPr/>
        <p:txBody>
          <a:bodyPr/>
          <a:lstStyle/>
          <a:p>
            <a:r>
              <a:rPr lang="en-US" dirty="0" smtClean="0"/>
              <a:t>Got </a:t>
            </a:r>
            <a:r>
              <a:rPr lang="en-US" dirty="0" smtClean="0"/>
              <a:t>IMP?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IMP please!</a:t>
            </a:r>
            <a:endParaRPr lang="en-US" dirty="0"/>
          </a:p>
        </p:txBody>
      </p:sp>
      <p:sp>
        <p:nvSpPr>
          <p:cNvPr id="3" name="Content Placeholder 2"/>
          <p:cNvSpPr>
            <a:spLocks noGrp="1"/>
          </p:cNvSpPr>
          <p:nvPr>
            <p:ph idx="1"/>
          </p:nvPr>
        </p:nvSpPr>
        <p:spPr/>
        <p:txBody>
          <a:bodyPr/>
          <a:lstStyle/>
          <a:p>
            <a:r>
              <a:rPr lang="en-US" dirty="0" smtClean="0"/>
              <a:t>IMP enables </a:t>
            </a:r>
            <a:r>
              <a:rPr lang="en-US" dirty="0" smtClean="0"/>
              <a:t>John </a:t>
            </a:r>
            <a:r>
              <a:rPr lang="en-US" dirty="0" smtClean="0"/>
              <a:t>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a:t>
            </a:r>
            <a:r>
              <a:rPr lang="en-US" dirty="0" smtClean="0"/>
              <a:t>John </a:t>
            </a:r>
            <a:r>
              <a:rPr lang="en-US" dirty="0" smtClean="0"/>
              <a:t>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idx="1"/>
          </p:nvPr>
        </p:nvSpPr>
        <p:spPr/>
        <p:txBody>
          <a:bodyPr/>
          <a:lstStyle/>
          <a:p>
            <a:r>
              <a:rPr lang="en-US" dirty="0" smtClean="0"/>
              <a:t>John </a:t>
            </a:r>
            <a:r>
              <a:rPr lang="en-US" dirty="0" smtClean="0"/>
              <a:t>can write his own methods for combining commonly known algorithms for market prediction, giving John unique predictions for the market</a:t>
            </a:r>
          </a:p>
          <a:p>
            <a:r>
              <a:rPr lang="en-US" dirty="0" smtClean="0"/>
              <a:t>John </a:t>
            </a:r>
            <a:r>
              <a:rPr lang="en-US" dirty="0" smtClean="0"/>
              <a:t>can even write his own algorithms if he feels ambitious or inspired enough, and IMP will integrate and test the performance of his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734</Words>
  <Application>Microsoft Office PowerPoint</Application>
  <PresentationFormat>On-screen Show (4:3)</PresentationFormat>
  <Paragraphs>62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you need is IMP</vt:lpstr>
      <vt:lpstr>Meet John*</vt:lpstr>
      <vt:lpstr>Mutual/Index Fund</vt:lpstr>
      <vt:lpstr>Professional Broker</vt:lpstr>
      <vt:lpstr>Online Brokerage (E*TRADE)</vt:lpstr>
      <vt:lpstr>John has problems</vt:lpstr>
      <vt:lpstr>IMP: IMP for Market Prediction</vt:lpstr>
      <vt:lpstr>More IMP please!</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11</cp:revision>
  <dcterms:created xsi:type="dcterms:W3CDTF">2010-05-06T06:00:28Z</dcterms:created>
  <dcterms:modified xsi:type="dcterms:W3CDTF">2010-05-06T18:23:06Z</dcterms:modified>
</cp:coreProperties>
</file>