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3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defRPr>
            </a:lvl1pPr>
          </a:lstStyle>
          <a:p>
            <a:fld id="{D654861E-2A0C-467F-B79B-7BCF02C615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B11972-80CC-4016-88EB-9E6196A368CB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3B8C14-2F54-426D-B27A-D3CC255A6697}" type="slidenum">
              <a:rPr lang="en-US"/>
              <a:pPr/>
              <a:t>10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039AB-6170-481E-9EC4-09CCBA64934A}" type="slidenum">
              <a:rPr lang="en-US"/>
              <a:pPr/>
              <a:t>11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128A1-680C-45AF-A8D4-B6ECDD19BFD7}" type="slidenum">
              <a:rPr lang="en-US"/>
              <a:pPr/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pitchFamily="34" charset="0"/>
                <a:ea typeface="DejaVu Sans" charset="0"/>
                <a:cs typeface="DejaVu Sans" charset="0"/>
              </a:rPr>
              <a:t>College or even High-School student sets aside a small portion of each paycheck for investment, and uses IMP’s long term prediction algorithms to invest in the future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pitchFamily="34" charset="0"/>
                <a:ea typeface="DejaVu Sans" charset="0"/>
                <a:cs typeface="DejaVu Sans" charset="0"/>
              </a:rPr>
              <a:t>Freshly hired professional has far more disposable income than he really needs, so he decides to use IMP to make a portfolio with the goal of buying a house without a mortgage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pitchFamily="34" charset="0"/>
                <a:ea typeface="DejaVu Sans" charset="0"/>
                <a:cs typeface="DejaVu Sans" charset="0"/>
              </a:rPr>
              <a:t>Newly married couple decides to build a portfolio to send their children to college. They trim some costs and household expenditures, and using IMP they turn the savings into an education for their children.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6C8343C-58FA-4827-85DF-72F1FA1A98A8}" type="slidenum">
              <a:rPr lang="en-US" sz="1200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292B14-0A09-495D-BC19-D6870C79A572}" type="slidenum">
              <a:rPr lang="en-US"/>
              <a:pPr/>
              <a:t>13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8BF59-E02D-4EA9-B1A9-C03BBA8B25E8}" type="slidenum">
              <a:rPr lang="en-US"/>
              <a:pPr/>
              <a:t>14</a:t>
            </a:fld>
            <a:endParaRPr 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B06DB4-93A7-4BFD-B2A3-27D55298DEA4}" type="slidenum">
              <a:rPr lang="en-US"/>
              <a:pPr/>
              <a:t>15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1D3B85-BF7C-4F3C-9383-6FF96575839C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A95D1E-1DE5-4CE7-95AC-2677137E8B04}" type="slidenum">
              <a:rPr lang="en-US"/>
              <a:pPr/>
              <a:t>17</a:t>
            </a:fld>
            <a:endParaRPr 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BBE9CA-F8B2-487B-8B72-C9B9A379333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42E23-1B85-44FE-95B8-17F7BD7710F3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0D469-DBA5-463E-9387-EB93A0FDD802}" type="slidenum">
              <a:rPr lang="en-US"/>
              <a:pPr/>
              <a:t>2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A8198CB-17B3-475A-94ED-9D81FDB23A1E}" type="slidenum">
              <a:rPr lang="en-US" sz="1200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832DFD-6E1A-4EE7-816B-1A091B82864A}" type="slidenum">
              <a:rPr lang="en-US"/>
              <a:pPr/>
              <a:t>20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76BEA9-2D0D-4F1A-9316-432C8F671937}" type="slidenum">
              <a:rPr lang="en-US"/>
              <a:pPr/>
              <a:t>3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AA3DA-BABD-4B3D-BA88-EB8DDF36AC52}" type="slidenum">
              <a:rPr lang="en-US"/>
              <a:pPr/>
              <a:t>4</a:t>
            </a:fld>
            <a:endParaRPr 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6274B64-6FCD-4D88-8FF8-928CD5AE7127}" type="slidenum">
              <a:rPr lang="en-US" sz="1200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D8115-D138-42D5-8553-71A833527919}" type="slidenum">
              <a:rPr lang="en-US"/>
              <a:pPr/>
              <a:t>5</a:t>
            </a:fld>
            <a:endParaRPr 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D451F7-076D-47A1-84B8-A6D65C66A294}" type="slidenum">
              <a:rPr lang="en-US"/>
              <a:pPr/>
              <a:t>6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D5149A-884E-4A66-9EE8-32A6AB6BC0A7}" type="slidenum">
              <a:rPr lang="en-US"/>
              <a:pPr/>
              <a:t>7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86279E-CD69-4F0C-A340-7B302A391AAA}" type="slidenum">
              <a:rPr lang="en-US"/>
              <a:pPr/>
              <a:t>8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777158-21EC-4DE4-B800-CAB85FF48575}" type="slidenum">
              <a:rPr lang="en-US"/>
              <a:pPr/>
              <a:t>9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DDDCA64-2255-4679-B8DB-63388CFE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E0519BA-7053-440F-A91A-F195907C5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F070C2-FCAB-4D8C-ACDB-0F169B5BD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311732-89A9-4A34-9D62-6322CE3409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09E905-D17C-4AB9-866D-D2D904425D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29F1EE-332E-4B61-866A-1263E96AC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0C3C48-7D43-4906-B430-839206BCC0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81B4E-5CA7-4B97-BB7A-2B020A38AD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EEE322-2562-47FB-AA65-D111DBF06B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B5EBCC-6603-45BD-B84C-2749C311B8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346A96-4D26-4BA1-8B94-8ADBFCE2BD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BD7FC0-89EB-46AC-B2F0-61DAF38E4E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432FC8-DEBD-4323-9370-CC3285565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D5CA60-373E-4FB6-B272-944701A1CD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39DAD7-E0AB-494C-886F-B16B4336F2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D682AFC-5657-4248-A339-CBFA19FA5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FC1FC52-1B70-49BD-9324-8982766B0E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CD5BA8-A2C8-4B41-8A3C-01FB2F6F6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D65AC6-A9E8-4DD0-BCD0-CE4E21D50B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1DF048-C893-4CA9-8809-FA27BE62B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19C271-C3E9-4630-B388-BADF33C1B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8871079-ED5B-461F-91B9-5B29C062D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21226F-7489-4646-B9DB-D24FA40C2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CEE9FA-D5AD-4284-B221-010527D6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A4FEA0-0F1C-44FA-BCAE-2612D899A8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6EB67C-059D-41B3-9626-882C429619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5C807A-176B-4B9C-A6A2-FA0364EC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A9E7DA-E4EB-473A-BE4F-1D300B5C5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36BC86-0DC5-4DC9-8DC0-AAF3A0D097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76BFB0-44B5-4448-A095-361CC8B67C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A2416C-1FED-4915-80D5-4D0FD35F1A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A5FAB8-A17C-430E-BB8D-E2316CE1AB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E758AA-7A85-4A87-BEBB-E47F9150C6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675781-6C0B-48B1-938A-8C19CC78AB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6FCEF-58F4-4703-B6B3-85AC6F5DD1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0D0DAB3-291D-4AA6-BDED-4F4079522E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66EBF8-BA03-44DC-B890-A726319333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64A21F-774D-416C-B88C-B4074599FC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DCEEFC-C41F-4600-BC43-053FEDD42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8E3361-CCB0-4B6A-9C04-D968A99BE9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22CCD5-B349-4B31-A0F5-C5F377AD54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D6F41B7-8FEC-45E3-9C35-E8DC55A0C5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13784F-57DE-4F34-95F7-29C93B126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5385419-898F-4AB7-8801-871F4883A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758C69-F4CF-4741-8ADA-8911664E5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004B48-90FB-40AB-87CE-5FA026995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B5DD42-632C-431D-8B78-09962167A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597B87E-2D9B-4D41-B76C-0CC71C8734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8510B7-3428-4953-933C-993C39DC67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5A9E2E-22C9-4708-AFCE-D0C8D4EFE9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088E9B-0221-4F54-8F7C-95687AE472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7EBC51C-77E0-4AF9-9DFD-C89A4FA8E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8D12B8F-8DE7-4D6F-BEAE-C93871082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9B7A52-B9C6-4DF3-B6C5-37534E2FD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77DEE76-AE49-4D3E-9C8A-C770BC17B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96FA76-0BB4-49ED-A844-EE45D73AE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AC7FFE-7ABA-4503-BEF9-FEEB68F910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3BAAC0-F1ED-42CB-BA1D-72E0DDA2C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0C6B96-2FE4-423B-A07B-E0830EEFE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2D3002-FBE0-41C5-B8C1-5E8EF9F8D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E52149-5394-4DA7-9470-C792203CB4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6A5B56-AD71-454C-A1AD-EEAEC04E4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EC6583-0003-4860-8719-5961166D6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0B19C63-8766-4BF8-A05C-3CB510AC22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E949483-17D4-4CDE-83DD-C1FBFA2D3C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47549D-B11C-49CB-8531-D0290D7BB0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61C6C6-6208-4963-B6CE-C886DEB1C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134A5E-A579-4DEB-8A62-755F8BCB42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2973DD-B83D-4419-80F8-81D52252F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C18227-6491-47B2-AB43-D91019B22C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1D04A8D-F940-462C-8A0D-ACFF50AE9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941099-A945-473B-B44D-5F721FF6C8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126F1E4-6F6A-419F-AD4E-B1A41A673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61C5D1-E447-4966-A023-F1D66DEA8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D904CC-EDE7-48F6-88D7-4FA48EAA7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93A872-0BE6-49CA-853D-B354B9E85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55ECF8-AA6F-44AA-83C2-260420CA8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F685064-C0BE-4198-9F40-EFA9DC0B6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869F13-623F-4A39-91DF-9D0DE23E7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C3B0C4-0C3A-4313-BC39-1C8C217EC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A28AEE-A639-4896-BCEE-EB6392EDD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4DA184-B885-4FAA-AE33-188DDBF41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18E052-BC91-49B3-812A-E27C4F36CA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A122BF-52B0-4840-A0BE-F8CD88089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C30EDD-E707-44B3-9AD7-B1ACA90BA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205F69-C71B-4B48-BBBC-D038B6253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08D341-AEE3-421D-B525-90A01A36D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418B90-C184-44AA-A4BE-B02371ACB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AE1919-3EBE-4E7A-8151-4B1FAB680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0D9D6E-B7F1-4073-9C37-A81D93120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3FD28C-1C10-403C-A5EA-D49491F63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D220CDC-B21F-4D4E-837F-FAABD76F9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05FF9D-1772-4F02-BBDE-6D3E168D1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A7BD29-0399-46A9-86EA-13A4BE8915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DA59FE-DB52-4865-B4CC-B0EBC29DB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6499ED-91B3-4E57-A9F0-AE0089EEF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4C83F9-DB81-4171-A522-6FC32A93F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5279954-8027-4F49-B9D3-77ED42CDA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3DCD85-3FD8-4A2F-95F5-05A12F0FF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30CE51-2F8A-4829-A3D7-441F6B99C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6FB42D-C7B1-400F-827E-F1F770A70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72BBA3-3DBF-4B21-8AC0-986C0D7C98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8C7B90-2CE9-42D0-81F0-085B42174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7EF5CC6-3030-4B4D-908B-0717D283F4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A58CD15-ABDD-4BC8-BBBA-C0DE159EE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B75C368-304B-4103-AF9F-A34FAB597D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3EDA44-867B-4C02-A76E-43E422A49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DCA8015-0CA1-4124-B48D-8C673D526E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E128C3-C6EE-46F6-9DCD-5EF57101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847043A-080A-420C-8B2C-48530403A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0A2EA6-BBF6-42FE-BE3B-A74A88077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F3C43F-614E-48B4-8DD0-450F42CC6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E36382-4266-4BCE-93B5-72CDE5405C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261501-135C-4396-9DB5-1093B72144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F4370C-20CA-43C3-9D56-62278B5FF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46D2DC-2F8A-409B-83B6-D1EC5ABBC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B95A09D-5AD7-4AF9-9A75-B6D5CD7D9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C02FCA-91CC-4512-BBE9-7B6111A712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F6705F1-D9FD-448B-B8FE-FD4FF0432D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2BE79D6-5683-477A-80D2-C1BD042238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3DF40D6-CB79-40C8-9EF8-B3CDA94495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A284E-00C5-4901-B06F-AE3730E351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9EC2729-B567-4D94-86B2-FB886661C3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855D2E-7B79-46E5-A570-D988ADCDF5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89413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1910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A198AA-EC3B-4A01-AB4D-C18306D69A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89A548-1E96-4E9C-9B35-CF471B099D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3E20F2-B593-42DE-8CB3-DFF403856F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EE951A-8FCE-47F8-AB1B-59C1639AE4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1C6254-E62B-4E6E-AA2F-D4F6B5A90D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DD975FE-77FE-4C45-8E6D-6368F8939D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C135BA-CB2A-4B07-A364-46A67927AB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2013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3EBA28-54AE-4482-A2EE-38FFE26118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1039813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7B9899"/>
                </a:solidFill>
                <a:ea typeface="+mn-ea"/>
                <a:cs typeface="+mn-cs"/>
              </a:defRPr>
            </a:lvl1pPr>
          </a:lstStyle>
          <a:p>
            <a:fld id="{0DCF0E64-5838-40F8-AF0D-819400014C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>
            <a:off x="152400" y="533400"/>
            <a:ext cx="8832850" cy="1588"/>
          </a:xfrm>
          <a:prstGeom prst="line">
            <a:avLst/>
          </a:prstGeom>
          <a:noFill/>
          <a:ln w="1152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1371600" y="31273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48A3D4A4-E981-4365-B1A6-F3F0F40366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788025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01625" y="6410325"/>
            <a:ext cx="35845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1039813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1379EB13-C72F-4F28-9E4F-E3423F2459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143750" y="155575"/>
            <a:ext cx="1588" cy="6245225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915150" y="3009900"/>
            <a:ext cx="455613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B480112E-BB0E-4314-9C31-D13D137324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55575" y="2419350"/>
            <a:ext cx="8832850" cy="1588"/>
          </a:xfrm>
          <a:prstGeom prst="line">
            <a:avLst/>
          </a:prstGeom>
          <a:noFill/>
          <a:ln w="1152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219868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B8CAADD7-2593-4EF0-872F-C8A527018D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62450" y="1027113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DE4C8CD0-A615-4C96-A446-D711B3F854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rgbClr val="D1634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52400" y="2438400"/>
            <a:ext cx="8832850" cy="1588"/>
          </a:xfrm>
          <a:prstGeom prst="line">
            <a:avLst/>
          </a:prstGeom>
          <a:noFill/>
          <a:ln w="1152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219868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B2B1332-2253-40FC-90E7-B08C775A6C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4562475" y="1574800"/>
            <a:ext cx="9525" cy="4821238"/>
          </a:xfrm>
          <a:prstGeom prst="line">
            <a:avLst/>
          </a:prstGeom>
          <a:noFill/>
          <a:ln w="9360">
            <a:solidFill>
              <a:srgbClr val="646B86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10325"/>
            <a:ext cx="3043238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1039813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4373C6F1-E23E-48E9-80CA-6B7E0815ED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 flipV="1">
            <a:off x="4572000" y="2198688"/>
            <a:ext cx="1588" cy="4191000"/>
          </a:xfrm>
          <a:prstGeom prst="line">
            <a:avLst/>
          </a:prstGeom>
          <a:noFill/>
          <a:ln w="9360">
            <a:solidFill>
              <a:srgbClr val="646B86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" y="1371600"/>
            <a:ext cx="8832850" cy="914400"/>
          </a:xfrm>
          <a:prstGeom prst="rect">
            <a:avLst/>
          </a:prstGeom>
          <a:solidFill>
            <a:srgbClr val="D1634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52400" y="1279525"/>
            <a:ext cx="8832850" cy="1588"/>
          </a:xfrm>
          <a:prstGeom prst="line">
            <a:avLst/>
          </a:prstGeom>
          <a:noFill/>
          <a:ln w="1152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104298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E4A4C5-CABF-4A4B-8934-B9B472631D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36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43400" y="103663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DDC0C0EF-CA72-4ED5-8DDE-D9DE58F437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" y="6410325"/>
            <a:ext cx="3581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267200" y="6324600"/>
            <a:ext cx="608013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89E7AEEA-D145-4846-8B99-6648A5A370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3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52400" y="533400"/>
            <a:ext cx="8832850" cy="1588"/>
          </a:xfrm>
          <a:prstGeom prst="line">
            <a:avLst/>
          </a:prstGeom>
          <a:noFill/>
          <a:ln w="11520">
            <a:solidFill>
              <a:srgbClr val="7B98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228600"/>
            <a:ext cx="8532813" cy="757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2813" cy="459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1371600" y="312738"/>
            <a:ext cx="455613" cy="439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720" tIns="46800" rIns="45720" bIns="4680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7B989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3BF5843E-B50D-4301-A6E3-EE5A0A752D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791200" y="6405563"/>
            <a:ext cx="3043238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01625" y="6410325"/>
            <a:ext cx="33829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7B9899"/>
          </a:solidFill>
          <a:latin typeface="Georg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646B86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46B86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371600" y="28194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379413"/>
            <a:ext cx="7772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200">
                <a:solidFill>
                  <a:srgbClr val="D16349"/>
                </a:solidFill>
                <a:ea typeface="DejaVu Sans" charset="0"/>
                <a:cs typeface="DejaVu Sans" charset="0"/>
              </a:rPr>
              <a:t>All you need is IMP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7B9899"/>
                </a:solidFill>
                <a:ea typeface="DejaVu Sans" charset="0"/>
                <a:cs typeface="DejaVu Sans" charset="0"/>
              </a:rPr>
              <a:t>Customization: </a:t>
            </a:r>
            <a:r>
              <a:rPr lang="en-US" sz="3200">
                <a:solidFill>
                  <a:srgbClr val="7B9899"/>
                </a:solidFill>
                <a:ea typeface="DejaVu Sans" charset="0"/>
                <a:cs typeface="DejaVu Sans" charset="0"/>
              </a:rPr>
              <a:t>There’s no wrong way to IMP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 can write his own methods for combining commonly known algorithms for market prediction, giving John unique predictions for the market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 can even write his own algorithms if he feels ambitious or inspired enough, and IMP will integrate and test the performance of his algorithm.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"/>
            <a:ext cx="990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As easy as IMP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John is probably not going to want to start off with something as advanced as writing new prediction </a:t>
            </a:r>
            <a:r>
              <a:rPr lang="en-US" sz="27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algorithms, </a:t>
            </a:r>
            <a:r>
              <a:rPr lang="en-US" sz="2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so IMP will make it easy to jump right into investing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IMP comes preloaded with a number of algorithms that John can graphically compare using real-time data for whichever stock he’d like.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Bigger - Better - IMP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 enables the average investor to get an edge over the next guy, and encourages good research and creativity, rather than lucky guesses.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 takes the power away from the investment elite and puts it in YOUR hands.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 is right for anyone thinking about their financial future.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IMPortant Features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Easy to read GUI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Smart default options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Advanced options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For experienced users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Stock scraper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Stores stock info from the web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Watched stock list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Specified by the user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More IMP Please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Ability to graph market trend data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Variety of built-in algorithms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Moving average 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Deviation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Regression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DAEMON toolkit 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Provides ability for user-created algorithms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Potential to share with online community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371600" y="28194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646B86"/>
                </a:solidFill>
                <a:ea typeface="DejaVu Sans" charset="0"/>
                <a:cs typeface="DejaVu Sans" charset="0"/>
              </a:rPr>
              <a:t>CHANGING AT THE SPEED OF INFORMATION</a:t>
            </a:r>
          </a:p>
          <a:p>
            <a:pPr algn="ctr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>
              <a:solidFill>
                <a:srgbClr val="646B86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>
              <a:solidFill>
                <a:srgbClr val="646B86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646B86"/>
                </a:solidFill>
                <a:ea typeface="DejaVu Sans" charset="0"/>
                <a:cs typeface="DejaVu Sans" charset="0"/>
              </a:rPr>
              <a:t>COMING IN 2012 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379413"/>
            <a:ext cx="7772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200">
                <a:solidFill>
                  <a:srgbClr val="D16349"/>
                </a:solidFill>
                <a:ea typeface="DejaVu Sans" charset="0"/>
                <a:cs typeface="DejaVu Sans" charset="0"/>
              </a:rPr>
              <a:t>IMP 2.0 and Jabberwocky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IMProvements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Algorithm Support Service 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Subscription based service 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Provide new algorithms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Provide support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Alert interfacing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Interface with email, instant messaging,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Jabberwocky: Feed the IMP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IMP’s partnered online brokerage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Interface with Jabberwocky will be integrated into IMP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Allows users to make different kinds of smart trades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i.e. bulk trades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Group dynamics: Who’s IMP is it Anyway?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No group leader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More a self-organizing team 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Members with skills appropriate to current iteration would step up and take lead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Programming, UML, documentation, etc</a:t>
            </a:r>
          </a:p>
          <a:p>
            <a:pPr marL="271463" indent="-271463">
              <a:spcBef>
                <a:spcPts val="675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What Worked: IMPossible? I Think Not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GUI turned out intuitive and user-friendly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DAEMON algorithm creation tool kit was successful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Basic built-in algorithms were created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Moving average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Regression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Team cooperation and organization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Meet John*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495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 is a hard-working guy with a handle on his finances.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 has some extra capital, and wants to invest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What are John’s options?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91200" y="6324600"/>
            <a:ext cx="3048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ea typeface="DejaVu Sans" charset="0"/>
                <a:cs typeface="DejaVu Sans" charset="0"/>
              </a:rPr>
              <a:t>*He knows what you did last IMP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52600"/>
            <a:ext cx="35052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What Didn’t Work: Who Let the IMP Out?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Advanced algorithms packaged with IMP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A few of the packaged algorithms were not created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Exponential smoothing</a:t>
            </a:r>
          </a:p>
          <a:p>
            <a:pPr marL="546100" lvl="1" indent="-273050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Markov chain</a:t>
            </a: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71463" indent="-271463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01625" y="1524000"/>
            <a:ext cx="40401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Advantages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791075" y="1524000"/>
            <a:ext cx="4041775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Disadvantages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1625" y="2439988"/>
            <a:ext cx="4041775" cy="381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Safe: mutual or index funds are among the safest investments that John could make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Hands-off: John doesn’t touch the money once the fund has it.</a:t>
            </a:r>
          </a:p>
          <a:p>
            <a:pPr marL="269875" indent="-269875">
              <a:spcBef>
                <a:spcPts val="675"/>
              </a:spcBef>
              <a:buClrTx/>
              <a:buSzTx/>
              <a:buFontTx/>
              <a:buNone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69875" indent="-269875">
              <a:spcBef>
                <a:spcPts val="675"/>
              </a:spcBef>
              <a:buClrTx/>
              <a:buSzTx/>
              <a:buFontTx/>
              <a:buNone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00600" y="2471738"/>
            <a:ext cx="4038600" cy="382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SLOOOOW: fairly low rate of return that often hardly beats the general market trend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Fund managers take a cut, and this comes out of John’s profit (or pocket if the fund doesn’t make enough money)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Penalties for liquidating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Nearly IMPossible to control where his money is invested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Mutual/Index Fund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5791200"/>
            <a:ext cx="38862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A6A6A6"/>
                </a:solidFill>
                <a:ea typeface="DejaVu Sans" charset="0"/>
                <a:cs typeface="DejaVu Sans" charset="0"/>
              </a:rPr>
              <a:t>Crispety Crunchety Peanut-Buttery IMP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8600"/>
            <a:ext cx="9906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01625" y="1524000"/>
            <a:ext cx="40401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Advantages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791075" y="1524000"/>
            <a:ext cx="4041775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Disadvantages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1625" y="2471738"/>
            <a:ext cx="4041775" cy="381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Relatively safe, and John’s portfolio </a:t>
            </a:r>
            <a:r>
              <a:rPr lang="en-US" sz="23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might be </a:t>
            </a: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able to beat the returns of slow-but-safe </a:t>
            </a:r>
            <a:r>
              <a:rPr lang="en-US" sz="23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funds</a:t>
            </a: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Easy: John pays his broker to worry about his investments, although John has </a:t>
            </a:r>
            <a:r>
              <a:rPr lang="en-US" sz="23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IMProved</a:t>
            </a: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control over his portfolio, more </a:t>
            </a:r>
            <a:r>
              <a:rPr lang="en-US" sz="23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than </a:t>
            </a:r>
            <a:r>
              <a:rPr lang="en-US" sz="23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with a fund.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800600" y="2471738"/>
            <a:ext cx="4038600" cy="382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 doesn’t have much direct control of his portfolio.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Professional brokers make their money from somewhere: John’s profit and pocket.</a:t>
            </a:r>
          </a:p>
          <a:p>
            <a:pPr marL="269875" indent="-269875">
              <a:spcBef>
                <a:spcPts val="675"/>
              </a:spcBef>
              <a:buClrTx/>
              <a:buSzTx/>
              <a:buFontTx/>
              <a:buNone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endParaRPr lang="en-US" sz="27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Professional Broker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86400" y="990600"/>
            <a:ext cx="3352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A6A6A6"/>
                </a:solidFill>
                <a:ea typeface="DejaVu Sans" charset="0"/>
                <a:cs typeface="DejaVu Sans" charset="0"/>
              </a:rPr>
              <a:t>Yo quiero IMP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476875"/>
            <a:ext cx="1295400" cy="138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01625" y="1524000"/>
            <a:ext cx="40401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Advantages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791075" y="1524000"/>
            <a:ext cx="4041775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Disadvantages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1625" y="2471738"/>
            <a:ext cx="4041775" cy="381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90000"/>
              </a:lnSpc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Relatively cheap: small commissions are paid on each trade, and a minimum portfolio value may be required</a:t>
            </a:r>
          </a:p>
          <a:p>
            <a:pPr marL="269875" indent="-269875">
              <a:lnSpc>
                <a:spcPct val="90000"/>
              </a:lnSpc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Control: Nobody is telling John where he should invest his money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800600" y="2471738"/>
            <a:ext cx="4038600" cy="382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No one is telling John where he should invest his money!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John is almost as likely to lose money as he is to make money, and it’s not probably that he’ll consistently beat the market average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Relatively </a:t>
            </a:r>
            <a:r>
              <a:rPr lang="en-US" sz="21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small errors in prediction can have a large negative </a:t>
            </a:r>
            <a:r>
              <a:rPr lang="en-US" sz="21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IMPact</a:t>
            </a:r>
            <a:r>
              <a:rPr lang="en-US" sz="21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on his finances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endParaRPr lang="en-US" sz="21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Online Brokerage (E*TRADE)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752600" y="5867400"/>
            <a:ext cx="3276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A6A6A6"/>
                </a:solidFill>
                <a:ea typeface="DejaVu Sans" charset="0"/>
                <a:cs typeface="DejaVu Sans" charset="0"/>
              </a:rPr>
              <a:t>In IMP we trust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01625" y="1524000"/>
            <a:ext cx="4040188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Advantages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791075" y="1524000"/>
            <a:ext cx="4041775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>
                <a:solidFill>
                  <a:srgbClr val="FFFFFF"/>
                </a:solidFill>
                <a:ea typeface="DejaVu Sans" charset="0"/>
                <a:cs typeface="DejaVu Sans" charset="0"/>
              </a:rPr>
              <a:t>Disadvantages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1625" y="2471738"/>
            <a:ext cx="4041775" cy="381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90000"/>
              </a:lnSpc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Relatively cheap: small commissions are paid on each trade, and a minimum portfolio value may be required</a:t>
            </a:r>
          </a:p>
          <a:p>
            <a:pPr marL="269875" indent="-269875">
              <a:lnSpc>
                <a:spcPct val="90000"/>
              </a:lnSpc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Control: Nobody is telling John where he should invest his money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00600" y="2471738"/>
            <a:ext cx="4038600" cy="382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No one is telling John where he should invest his money!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If John is only as good at picking stocks as the average investor, he will only make money if the market improves, he won’t be beating other investors.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100">
                <a:solidFill>
                  <a:srgbClr val="000000"/>
                </a:solidFill>
                <a:ea typeface="DejaVu Sans" charset="0"/>
                <a:cs typeface="DejaVu Sans" charset="0"/>
              </a:rPr>
              <a:t>Relatively small errors in prediction can have a large negative IMPact on his finances</a:t>
            </a:r>
          </a:p>
          <a:p>
            <a:pPr marL="269875" indent="-269875">
              <a:lnSpc>
                <a:spcPct val="80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endParaRPr lang="en-US" sz="21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Online Brokerage (E*TRADE)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52600" y="5867400"/>
            <a:ext cx="32766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A6A6A6"/>
                </a:solidFill>
                <a:ea typeface="DejaVu Sans" charset="0"/>
                <a:cs typeface="DejaVu Sans" charset="0"/>
              </a:rPr>
              <a:t>In IMP we trust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John has problems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1625" y="1527175"/>
            <a:ext cx="8504238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John’s options </a:t>
            </a:r>
          </a:p>
          <a:p>
            <a:pPr marL="544513" lvl="1" indent="-271463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Pay a fund manager or broker to take control of his money away</a:t>
            </a:r>
          </a:p>
          <a:p>
            <a:pPr marL="544513" lvl="1" indent="-271463">
              <a:spcBef>
                <a:spcPts val="550"/>
              </a:spcBef>
              <a:buClr>
                <a:srgbClr val="CCB400"/>
              </a:buClr>
              <a:buSzPct val="70000"/>
              <a:buFont typeface="Wingdings" pitchFamily="2" charset="2"/>
              <a:buChar char="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200">
                <a:solidFill>
                  <a:srgbClr val="646B86"/>
                </a:solidFill>
                <a:ea typeface="DejaVu Sans" charset="0"/>
                <a:cs typeface="DejaVu Sans" charset="0"/>
              </a:rPr>
              <a:t>Make mostly arbitrary stock picks, and sink any money he might make into trade fees with an online brokerage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These options aren’t that good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What can John do?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5562600"/>
            <a:ext cx="22860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A6A6A6"/>
                </a:solidFill>
                <a:ea typeface="DejaVu Sans" charset="0"/>
                <a:cs typeface="DejaVu Sans" charset="0"/>
              </a:rPr>
              <a:t>Did somebody say IMP?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162050" cy="197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371600" y="28194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646B86"/>
                </a:solidFill>
                <a:ea typeface="DejaVu Sans" charset="0"/>
                <a:cs typeface="DejaVu Sans" charset="0"/>
              </a:rPr>
              <a:t>GOT IMP?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379413"/>
            <a:ext cx="7772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200">
                <a:solidFill>
                  <a:srgbClr val="D16349"/>
                </a:solidFill>
                <a:ea typeface="DejaVu Sans" charset="0"/>
                <a:cs typeface="DejaVu Sans" charset="0"/>
              </a:rPr>
              <a:t>IMP: IMP for Market 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362200"/>
            <a:ext cx="1946275" cy="2686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300">
                <a:solidFill>
                  <a:srgbClr val="7B9899"/>
                </a:solidFill>
                <a:ea typeface="DejaVu Sans" charset="0"/>
                <a:cs typeface="DejaVu Sans" charset="0"/>
              </a:rPr>
              <a:t>IMP? Yes, please!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6781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 enables John to use his knowledge of economics and investments to his advantage, while not relying on fallible hunches</a:t>
            </a:r>
          </a:p>
          <a:p>
            <a:pPr marL="269875" indent="-269875">
              <a:spcBef>
                <a:spcPts val="675"/>
              </a:spcBef>
              <a:buClr>
                <a:srgbClr val="D16349"/>
              </a:buClr>
              <a:buSzPct val="85000"/>
              <a:buFont typeface="Wingdings 2" pitchFamily="18" charset="2"/>
              <a:buChar char="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</a:pPr>
            <a:r>
              <a:rPr lang="en-US" sz="2700">
                <a:solidFill>
                  <a:srgbClr val="000000"/>
                </a:solidFill>
                <a:ea typeface="DejaVu Sans" charset="0"/>
                <a:cs typeface="DejaVu Sans" charset="0"/>
              </a:rPr>
              <a:t>IMP allows the average investor access to deeper analyses of stock data than the stock page in the newspaper. P/E ratios don’t cut it when John can use Markov Chaining and Bayesian Inference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DejaVu Sans"/>
        <a:cs typeface="DejaVu Sans"/>
      </a:majorFont>
      <a:minorFont>
        <a:latin typeface="Georg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1035</Words>
  <Application>Microsoft Office PowerPoint</Application>
  <PresentationFormat>On-screen Show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Times New Roman</vt:lpstr>
      <vt:lpstr>Georgia</vt:lpstr>
      <vt:lpstr>DejaVu Sans</vt:lpstr>
      <vt:lpstr>Calibri</vt:lpstr>
      <vt:lpstr>Wingdings 2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 Gervits</dc:creator>
  <cp:lastModifiedBy>student</cp:lastModifiedBy>
  <cp:revision>107</cp:revision>
  <cp:lastPrinted>1601-01-01T00:00:00Z</cp:lastPrinted>
  <dcterms:created xsi:type="dcterms:W3CDTF">2010-05-06T05:22:14Z</dcterms:created>
  <dcterms:modified xsi:type="dcterms:W3CDTF">2010-05-06T19:47:15Z</dcterms:modified>
</cp:coreProperties>
</file>