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9" r:id="rId4"/>
    <p:sldId id="258"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33" autoAdjust="0"/>
  </p:normalViewPr>
  <p:slideViewPr>
    <p:cSldViewPr>
      <p:cViewPr varScale="1">
        <p:scale>
          <a:sx n="96" d="100"/>
          <a:sy n="96" d="100"/>
        </p:scale>
        <p:origin x="-141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DA1211-E445-4DCA-9CB6-0168075DEB27}" type="datetimeFigureOut">
              <a:rPr lang="en-US" smtClean="0"/>
              <a:t>5/6/2010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BFD0CF-73B1-429D-9FAA-54C4EB877BD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5BFD0CF-73B1-429D-9FAA-54C4EB877BD1}" type="slidenum">
              <a:rPr lang="en-US" smtClean="0"/>
              <a:t>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5BFD0CF-73B1-429D-9FAA-54C4EB877BD1}" type="slidenum">
              <a:rPr lang="en-US" smtClean="0"/>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College</a:t>
            </a:r>
            <a:r>
              <a:rPr lang="en-US" baseline="0" dirty="0" smtClean="0"/>
              <a:t> or even High-School student sets aside a small portion of each paycheck for investment, and uses IMP’s long term prediction algorithms to invest in the future</a:t>
            </a:r>
          </a:p>
          <a:p>
            <a:r>
              <a:rPr lang="en-US" baseline="0" dirty="0" smtClean="0"/>
              <a:t>Freshly hired professional has far more disposable income than he really needs, so he decides to use IMP to make a portfolio with the goal of buying a house without a mortgage</a:t>
            </a:r>
          </a:p>
          <a:p>
            <a:r>
              <a:rPr lang="en-US" baseline="0" dirty="0" smtClean="0"/>
              <a:t>Newly married couple decides to build a portfolio to send their children to college. They trim some costs and household expenditures, and using IMP they turn the savings into an education for </a:t>
            </a:r>
            <a:r>
              <a:rPr lang="en-US" baseline="0" smtClean="0"/>
              <a:t>their children.</a:t>
            </a:r>
            <a:endParaRPr lang="en-US" baseline="0" dirty="0" smtClean="0"/>
          </a:p>
        </p:txBody>
      </p:sp>
      <p:sp>
        <p:nvSpPr>
          <p:cNvPr id="4" name="Slide Number Placeholder 3"/>
          <p:cNvSpPr>
            <a:spLocks noGrp="1"/>
          </p:cNvSpPr>
          <p:nvPr>
            <p:ph type="sldNum" sz="quarter" idx="10"/>
          </p:nvPr>
        </p:nvSpPr>
        <p:spPr/>
        <p:txBody>
          <a:bodyPr/>
          <a:lstStyle/>
          <a:p>
            <a:fld id="{85BFD0CF-73B1-429D-9FAA-54C4EB877BD1}" type="slidenum">
              <a:rPr lang="en-US" smtClean="0"/>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3D7EEA-F044-4B7D-B813-7A1968F94DD8}" type="datetimeFigureOut">
              <a:rPr lang="en-US" smtClean="0"/>
              <a:t>5/6/2010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A69C8-81CC-406F-915C-D3045852239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3D7EEA-F044-4B7D-B813-7A1968F94DD8}" type="datetimeFigureOut">
              <a:rPr lang="en-US" smtClean="0"/>
              <a:t>5/6/2010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A69C8-81CC-406F-915C-D3045852239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3D7EEA-F044-4B7D-B813-7A1968F94DD8}" type="datetimeFigureOut">
              <a:rPr lang="en-US" smtClean="0"/>
              <a:t>5/6/2010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A69C8-81CC-406F-915C-D3045852239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3D7EEA-F044-4B7D-B813-7A1968F94DD8}" type="datetimeFigureOut">
              <a:rPr lang="en-US" smtClean="0"/>
              <a:t>5/6/2010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A69C8-81CC-406F-915C-D3045852239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3D7EEA-F044-4B7D-B813-7A1968F94DD8}" type="datetimeFigureOut">
              <a:rPr lang="en-US" smtClean="0"/>
              <a:t>5/6/2010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A69C8-81CC-406F-915C-D3045852239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3D7EEA-F044-4B7D-B813-7A1968F94DD8}" type="datetimeFigureOut">
              <a:rPr lang="en-US" smtClean="0"/>
              <a:t>5/6/2010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4A69C8-81CC-406F-915C-D3045852239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3D7EEA-F044-4B7D-B813-7A1968F94DD8}" type="datetimeFigureOut">
              <a:rPr lang="en-US" smtClean="0"/>
              <a:t>5/6/2010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4A69C8-81CC-406F-915C-D3045852239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3D7EEA-F044-4B7D-B813-7A1968F94DD8}" type="datetimeFigureOut">
              <a:rPr lang="en-US" smtClean="0"/>
              <a:t>5/6/2010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4A69C8-81CC-406F-915C-D3045852239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3D7EEA-F044-4B7D-B813-7A1968F94DD8}" type="datetimeFigureOut">
              <a:rPr lang="en-US" smtClean="0"/>
              <a:t>5/6/2010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4A69C8-81CC-406F-915C-D3045852239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D7EEA-F044-4B7D-B813-7A1968F94DD8}" type="datetimeFigureOut">
              <a:rPr lang="en-US" smtClean="0"/>
              <a:t>5/6/2010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4A69C8-81CC-406F-915C-D3045852239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D7EEA-F044-4B7D-B813-7A1968F94DD8}" type="datetimeFigureOut">
              <a:rPr lang="en-US" smtClean="0"/>
              <a:t>5/6/2010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4A69C8-81CC-406F-915C-D3045852239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3D7EEA-F044-4B7D-B813-7A1968F94DD8}" type="datetimeFigureOut">
              <a:rPr lang="en-US" smtClean="0"/>
              <a:t>5/6/2010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4A69C8-81CC-406F-915C-D3045852239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All you need is Imp</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 easy as IMP</a:t>
            </a:r>
            <a:endParaRPr lang="en-US" dirty="0"/>
          </a:p>
        </p:txBody>
      </p:sp>
      <p:sp>
        <p:nvSpPr>
          <p:cNvPr id="3" name="Content Placeholder 2"/>
          <p:cNvSpPr>
            <a:spLocks noGrp="1"/>
          </p:cNvSpPr>
          <p:nvPr>
            <p:ph idx="1"/>
          </p:nvPr>
        </p:nvSpPr>
        <p:spPr/>
        <p:txBody>
          <a:bodyPr/>
          <a:lstStyle/>
          <a:p>
            <a:r>
              <a:rPr lang="en-US" dirty="0" smtClean="0"/>
              <a:t>John is probably not going to want to start off with something as advanced as writing new prediction algorithms though, so IMP will make it easy to jump right into investing</a:t>
            </a:r>
          </a:p>
          <a:p>
            <a:r>
              <a:rPr lang="en-US" dirty="0" smtClean="0"/>
              <a:t>Imp comes preloaded with a number of algorithms that John can graphically compare using real-time data for whichever stock he’d like.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Bigger - Better - IMP</a:t>
            </a:r>
            <a:endParaRPr lang="en-US" dirty="0"/>
          </a:p>
        </p:txBody>
      </p:sp>
      <p:sp>
        <p:nvSpPr>
          <p:cNvPr id="3" name="Content Placeholder 2"/>
          <p:cNvSpPr>
            <a:spLocks noGrp="1"/>
          </p:cNvSpPr>
          <p:nvPr>
            <p:ph idx="1"/>
          </p:nvPr>
        </p:nvSpPr>
        <p:spPr/>
        <p:txBody>
          <a:bodyPr/>
          <a:lstStyle/>
          <a:p>
            <a:r>
              <a:rPr lang="en-US" dirty="0" smtClean="0"/>
              <a:t>IMP enables the average investor to get an edge over the next guy, and encourages good research and creativity, rather than lucky guesses.</a:t>
            </a:r>
          </a:p>
          <a:p>
            <a:r>
              <a:rPr lang="en-US" dirty="0" smtClean="0"/>
              <a:t>IMP takes the power away from the investment elite and puts it in YOUR hands.</a:t>
            </a:r>
          </a:p>
          <a:p>
            <a:r>
              <a:rPr lang="en-US" dirty="0" smtClean="0"/>
              <a:t>IMP is right for anyone thinking about their financial future.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Meet Johnny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Johnny is a hard-working guy with a handle on his finances.</a:t>
            </a:r>
          </a:p>
          <a:p>
            <a:r>
              <a:rPr lang="en-US" dirty="0" smtClean="0"/>
              <a:t>Johnny just got his yearly bonus, and wants to see if he can make some money playing the market.</a:t>
            </a:r>
          </a:p>
          <a:p>
            <a:r>
              <a:rPr lang="en-US" dirty="0" smtClean="0"/>
              <a:t>Johnny has a decent understanding of investments and the stock market, but not quite enough experience to make truly educated stock picks.</a:t>
            </a:r>
          </a:p>
          <a:p>
            <a:r>
              <a:rPr lang="en-US" dirty="0" smtClean="0"/>
              <a:t>What are Johnny’s options?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Mutual/Index Fund</a:t>
            </a:r>
            <a:endParaRPr lang="en-US" dirty="0"/>
          </a:p>
        </p:txBody>
      </p:sp>
      <p:sp>
        <p:nvSpPr>
          <p:cNvPr id="4" name="Text Placeholder 3"/>
          <p:cNvSpPr>
            <a:spLocks noGrp="1"/>
          </p:cNvSpPr>
          <p:nvPr>
            <p:ph type="body" idx="1"/>
          </p:nvPr>
        </p:nvSpPr>
        <p:spPr/>
        <p:txBody>
          <a:bodyPr/>
          <a:lstStyle/>
          <a:p>
            <a:r>
              <a:rPr lang="en-US" dirty="0" smtClean="0"/>
              <a:t>Advantages</a:t>
            </a:r>
            <a:endParaRPr lang="en-US" dirty="0"/>
          </a:p>
        </p:txBody>
      </p:sp>
      <p:sp>
        <p:nvSpPr>
          <p:cNvPr id="3" name="Content Placeholder 2"/>
          <p:cNvSpPr>
            <a:spLocks noGrp="1"/>
          </p:cNvSpPr>
          <p:nvPr>
            <p:ph sz="half" idx="2"/>
          </p:nvPr>
        </p:nvSpPr>
        <p:spPr/>
        <p:txBody>
          <a:bodyPr/>
          <a:lstStyle/>
          <a:p>
            <a:r>
              <a:rPr lang="en-US" dirty="0" smtClean="0"/>
              <a:t>Safe: mutual or index funds are among the safest investments that Johnny could make</a:t>
            </a:r>
          </a:p>
          <a:p>
            <a:r>
              <a:rPr lang="en-US" dirty="0" smtClean="0"/>
              <a:t>Hands-off: Johnny doesn’t touch the money once the fund has it.</a:t>
            </a:r>
          </a:p>
          <a:p>
            <a:endParaRPr lang="en-US" dirty="0" smtClean="0"/>
          </a:p>
          <a:p>
            <a:endParaRPr lang="en-US" dirty="0"/>
          </a:p>
        </p:txBody>
      </p:sp>
      <p:sp>
        <p:nvSpPr>
          <p:cNvPr id="5" name="Text Placeholder 4"/>
          <p:cNvSpPr>
            <a:spLocks noGrp="1"/>
          </p:cNvSpPr>
          <p:nvPr>
            <p:ph type="body" sz="quarter" idx="3"/>
          </p:nvPr>
        </p:nvSpPr>
        <p:spPr/>
        <p:txBody>
          <a:bodyPr/>
          <a:lstStyle/>
          <a:p>
            <a:r>
              <a:rPr lang="en-US" dirty="0" smtClean="0"/>
              <a:t>Disadvantages</a:t>
            </a:r>
            <a:endParaRPr lang="en-US" dirty="0"/>
          </a:p>
        </p:txBody>
      </p:sp>
      <p:sp>
        <p:nvSpPr>
          <p:cNvPr id="6" name="Content Placeholder 5"/>
          <p:cNvSpPr>
            <a:spLocks noGrp="1"/>
          </p:cNvSpPr>
          <p:nvPr>
            <p:ph sz="quarter" idx="4"/>
          </p:nvPr>
        </p:nvSpPr>
        <p:spPr/>
        <p:txBody>
          <a:bodyPr/>
          <a:lstStyle/>
          <a:p>
            <a:r>
              <a:rPr lang="en-US" dirty="0" smtClean="0"/>
              <a:t>SLOOOOW: fairly low rate of return that often hardly beats the general market trend</a:t>
            </a:r>
          </a:p>
          <a:p>
            <a:r>
              <a:rPr lang="en-US" dirty="0" smtClean="0"/>
              <a:t>Fund managers take a cut, and this comes out of Johnny’s profit (or pocket if the fund doesn’t make enough money)</a:t>
            </a:r>
          </a:p>
          <a:p>
            <a:r>
              <a:rPr lang="en-US" dirty="0" smtClean="0"/>
              <a:t>Penalties for liquidating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Professional Broker</a:t>
            </a:r>
            <a:endParaRPr lang="en-US" dirty="0"/>
          </a:p>
        </p:txBody>
      </p:sp>
      <p:sp>
        <p:nvSpPr>
          <p:cNvPr id="4" name="Text Placeholder 3"/>
          <p:cNvSpPr>
            <a:spLocks noGrp="1"/>
          </p:cNvSpPr>
          <p:nvPr>
            <p:ph type="body" idx="1"/>
          </p:nvPr>
        </p:nvSpPr>
        <p:spPr/>
        <p:txBody>
          <a:bodyPr/>
          <a:lstStyle/>
          <a:p>
            <a:r>
              <a:rPr lang="en-US" dirty="0" smtClean="0"/>
              <a:t>Advantages</a:t>
            </a:r>
            <a:endParaRPr lang="en-US" dirty="0"/>
          </a:p>
        </p:txBody>
      </p:sp>
      <p:sp>
        <p:nvSpPr>
          <p:cNvPr id="3" name="Content Placeholder 2"/>
          <p:cNvSpPr>
            <a:spLocks noGrp="1"/>
          </p:cNvSpPr>
          <p:nvPr>
            <p:ph sz="half" idx="2"/>
          </p:nvPr>
        </p:nvSpPr>
        <p:spPr/>
        <p:txBody>
          <a:bodyPr>
            <a:normAutofit lnSpcReduction="10000"/>
          </a:bodyPr>
          <a:lstStyle/>
          <a:p>
            <a:r>
              <a:rPr lang="en-US" dirty="0" smtClean="0"/>
              <a:t>Relatively safe, and Johnny’s portfolio be able to beat the returns of slow-but-safe large funds.</a:t>
            </a:r>
          </a:p>
          <a:p>
            <a:r>
              <a:rPr lang="en-US" dirty="0" smtClean="0"/>
              <a:t>Easy: Johnny pays his broker to worry about his investments, although Johnny can be more hands on with a broker than he could investing in a mutual fund</a:t>
            </a:r>
          </a:p>
        </p:txBody>
      </p:sp>
      <p:sp>
        <p:nvSpPr>
          <p:cNvPr id="5" name="Text Placeholder 4"/>
          <p:cNvSpPr>
            <a:spLocks noGrp="1"/>
          </p:cNvSpPr>
          <p:nvPr>
            <p:ph type="body" sz="quarter" idx="3"/>
          </p:nvPr>
        </p:nvSpPr>
        <p:spPr/>
        <p:txBody>
          <a:bodyPr/>
          <a:lstStyle/>
          <a:p>
            <a:r>
              <a:rPr lang="en-US" dirty="0" smtClean="0"/>
              <a:t>Disadvantages</a:t>
            </a:r>
            <a:endParaRPr lang="en-US" dirty="0"/>
          </a:p>
        </p:txBody>
      </p:sp>
      <p:sp>
        <p:nvSpPr>
          <p:cNvPr id="6" name="Content Placeholder 5"/>
          <p:cNvSpPr>
            <a:spLocks noGrp="1"/>
          </p:cNvSpPr>
          <p:nvPr>
            <p:ph sz="quarter" idx="4"/>
          </p:nvPr>
        </p:nvSpPr>
        <p:spPr/>
        <p:txBody>
          <a:bodyPr/>
          <a:lstStyle/>
          <a:p>
            <a:r>
              <a:rPr lang="en-US" dirty="0" smtClean="0"/>
              <a:t>Johnny has little direct control of his portfolio.</a:t>
            </a:r>
          </a:p>
          <a:p>
            <a:r>
              <a:rPr lang="en-US" dirty="0" smtClean="0"/>
              <a:t>Professional brokers make their money from somewhere: Johnny’s profit and pocket.</a:t>
            </a: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Brokerage (E*TRADE)</a:t>
            </a:r>
            <a:endParaRPr lang="en-US" dirty="0"/>
          </a:p>
        </p:txBody>
      </p:sp>
      <p:sp>
        <p:nvSpPr>
          <p:cNvPr id="3" name="Text Placeholder 2"/>
          <p:cNvSpPr>
            <a:spLocks noGrp="1"/>
          </p:cNvSpPr>
          <p:nvPr>
            <p:ph type="body" idx="1"/>
          </p:nvPr>
        </p:nvSpPr>
        <p:spPr/>
        <p:txBody>
          <a:bodyPr/>
          <a:lstStyle/>
          <a:p>
            <a:r>
              <a:rPr lang="en-US" dirty="0" smtClean="0"/>
              <a:t>Advantages</a:t>
            </a:r>
            <a:endParaRPr lang="en-US" dirty="0"/>
          </a:p>
        </p:txBody>
      </p:sp>
      <p:sp>
        <p:nvSpPr>
          <p:cNvPr id="4" name="Content Placeholder 3"/>
          <p:cNvSpPr>
            <a:spLocks noGrp="1"/>
          </p:cNvSpPr>
          <p:nvPr>
            <p:ph sz="half" idx="2"/>
          </p:nvPr>
        </p:nvSpPr>
        <p:spPr/>
        <p:txBody>
          <a:bodyPr/>
          <a:lstStyle/>
          <a:p>
            <a:r>
              <a:rPr lang="en-US" dirty="0" smtClean="0"/>
              <a:t>Relatively cheap: small commissions are paid on each trade, and a minimum portfolio value may be required</a:t>
            </a:r>
          </a:p>
          <a:p>
            <a:r>
              <a:rPr lang="en-US" dirty="0" smtClean="0"/>
              <a:t>Control: Nobody is telling Johnny where he should invest his money</a:t>
            </a:r>
            <a:endParaRPr lang="en-US" dirty="0"/>
          </a:p>
        </p:txBody>
      </p:sp>
      <p:sp>
        <p:nvSpPr>
          <p:cNvPr id="5" name="Text Placeholder 4"/>
          <p:cNvSpPr>
            <a:spLocks noGrp="1"/>
          </p:cNvSpPr>
          <p:nvPr>
            <p:ph type="body" sz="quarter" idx="3"/>
          </p:nvPr>
        </p:nvSpPr>
        <p:spPr/>
        <p:txBody>
          <a:bodyPr/>
          <a:lstStyle/>
          <a:p>
            <a:r>
              <a:rPr lang="en-US" dirty="0" smtClean="0"/>
              <a:t>Disadvantages</a:t>
            </a:r>
            <a:endParaRPr lang="en-US" dirty="0"/>
          </a:p>
        </p:txBody>
      </p:sp>
      <p:sp>
        <p:nvSpPr>
          <p:cNvPr id="6" name="Content Placeholder 5"/>
          <p:cNvSpPr>
            <a:spLocks noGrp="1"/>
          </p:cNvSpPr>
          <p:nvPr>
            <p:ph sz="quarter" idx="4"/>
          </p:nvPr>
        </p:nvSpPr>
        <p:spPr/>
        <p:txBody>
          <a:bodyPr/>
          <a:lstStyle/>
          <a:p>
            <a:r>
              <a:rPr lang="en-US" dirty="0" smtClean="0"/>
              <a:t>No one is telling Johnny where he should invest his Money!</a:t>
            </a:r>
          </a:p>
          <a:p>
            <a:r>
              <a:rPr lang="en-US" dirty="0" smtClean="0"/>
              <a:t>If Johnny is only as good at picking stocks as the average investor, he will only make money if the market improves, he won’t be beating other investors.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Johnny has problems</a:t>
            </a:r>
            <a:endParaRPr lang="en-US" dirty="0"/>
          </a:p>
        </p:txBody>
      </p:sp>
      <p:sp>
        <p:nvSpPr>
          <p:cNvPr id="8" name="Content Placeholder 7"/>
          <p:cNvSpPr>
            <a:spLocks noGrp="1"/>
          </p:cNvSpPr>
          <p:nvPr>
            <p:ph idx="1"/>
          </p:nvPr>
        </p:nvSpPr>
        <p:spPr/>
        <p:txBody>
          <a:bodyPr/>
          <a:lstStyle/>
          <a:p>
            <a:r>
              <a:rPr lang="en-US" dirty="0" smtClean="0"/>
              <a:t>Johnny’s options are either to pay a fund manager or broker to take control of his money away, or to make arbitrary stock picks, and sink any money he makes into trade fees for an online brokerage</a:t>
            </a:r>
          </a:p>
          <a:p>
            <a:r>
              <a:rPr lang="en-US" dirty="0" smtClean="0"/>
              <a:t>What can Johnny do?</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IMP: Imp for Market Prediction</a:t>
            </a:r>
            <a:endParaRPr lang="en-US" dirty="0"/>
          </a:p>
        </p:txBody>
      </p:sp>
      <p:sp>
        <p:nvSpPr>
          <p:cNvPr id="7" name="Subtitle 6"/>
          <p:cNvSpPr>
            <a:spLocks noGrp="1"/>
          </p:cNvSpPr>
          <p:nvPr>
            <p:ph type="subTitle" idx="1"/>
          </p:nvPr>
        </p:nvSpPr>
        <p:spPr/>
        <p:txBody>
          <a:bodyPr/>
          <a:lstStyle/>
          <a:p>
            <a:r>
              <a:rPr lang="en-US" dirty="0" smtClean="0"/>
              <a:t>Got Imp?</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 There Be IMP</a:t>
            </a:r>
            <a:endParaRPr lang="en-US" dirty="0"/>
          </a:p>
        </p:txBody>
      </p:sp>
      <p:sp>
        <p:nvSpPr>
          <p:cNvPr id="3" name="Content Placeholder 2"/>
          <p:cNvSpPr>
            <a:spLocks noGrp="1"/>
          </p:cNvSpPr>
          <p:nvPr>
            <p:ph idx="1"/>
          </p:nvPr>
        </p:nvSpPr>
        <p:spPr/>
        <p:txBody>
          <a:bodyPr/>
          <a:lstStyle/>
          <a:p>
            <a:r>
              <a:rPr lang="en-US" dirty="0" smtClean="0"/>
              <a:t>IMP enables Johnny to use his knowledge of economics and investments to his advantage, while not relying on fallible hunches</a:t>
            </a:r>
          </a:p>
          <a:p>
            <a:r>
              <a:rPr lang="en-US" dirty="0" smtClean="0"/>
              <a:t>IMP allows the average investor access to deeper analyses of stock data than the stock page in the newspaper. P/E ratios don’t cut it when Johnny can use Markov Chaining and Bayesian Inference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Customization: </a:t>
            </a:r>
            <a:r>
              <a:rPr lang="en-US" sz="3600" dirty="0" smtClean="0"/>
              <a:t>There’s no wrong way to IMP</a:t>
            </a:r>
            <a:endParaRPr lang="en-US" dirty="0"/>
          </a:p>
        </p:txBody>
      </p:sp>
      <p:sp>
        <p:nvSpPr>
          <p:cNvPr id="3" name="Content Placeholder 2"/>
          <p:cNvSpPr>
            <a:spLocks noGrp="1"/>
          </p:cNvSpPr>
          <p:nvPr>
            <p:ph idx="1"/>
          </p:nvPr>
        </p:nvSpPr>
        <p:spPr/>
        <p:txBody>
          <a:bodyPr/>
          <a:lstStyle/>
          <a:p>
            <a:r>
              <a:rPr lang="en-US" dirty="0" smtClean="0"/>
              <a:t>Johnny can write his own methods for combining commonly known algorithms for market prediction, giving John unique predictions for the market</a:t>
            </a:r>
          </a:p>
          <a:p>
            <a:r>
              <a:rPr lang="en-US" dirty="0" smtClean="0"/>
              <a:t>Johnny can even write his own algorithms if he feels ambitious or inspired enough, and IMP will integrate and test the performance of his algorithm.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686</Words>
  <Application>Microsoft Office PowerPoint</Application>
  <PresentationFormat>On-screen Show (4:3)</PresentationFormat>
  <Paragraphs>52</Paragraphs>
  <Slides>11</Slides>
  <Notes>3</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All you need is Imp</vt:lpstr>
      <vt:lpstr>Meet Johnny</vt:lpstr>
      <vt:lpstr>Mutual/Index Fund</vt:lpstr>
      <vt:lpstr>Professional Broker</vt:lpstr>
      <vt:lpstr>Online Brokerage (E*TRADE)</vt:lpstr>
      <vt:lpstr>Johnny has problems</vt:lpstr>
      <vt:lpstr>IMP: Imp for Market Prediction</vt:lpstr>
      <vt:lpstr>Let There Be IMP</vt:lpstr>
      <vt:lpstr>Customization: There’s no wrong way to IMP</vt:lpstr>
      <vt:lpstr>As easy as IMP</vt:lpstr>
      <vt:lpstr>Bigger - Better - IMP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 you need is Imp</dc:title>
  <dc:creator>student</dc:creator>
  <cp:lastModifiedBy>student</cp:lastModifiedBy>
  <cp:revision>7</cp:revision>
  <dcterms:created xsi:type="dcterms:W3CDTF">2010-05-06T06:00:28Z</dcterms:created>
  <dcterms:modified xsi:type="dcterms:W3CDTF">2010-05-06T07:10:36Z</dcterms:modified>
</cp:coreProperties>
</file>