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530" r:id="rId5"/>
    <p:sldId id="531" r:id="rId6"/>
    <p:sldId id="547" r:id="rId7"/>
    <p:sldId id="553" r:id="rId8"/>
    <p:sldId id="545" r:id="rId9"/>
    <p:sldId id="554" r:id="rId10"/>
    <p:sldId id="539" r:id="rId11"/>
    <p:sldId id="551" r:id="rId12"/>
    <p:sldId id="552" r:id="rId13"/>
    <p:sldId id="533" r:id="rId14"/>
    <p:sldId id="535" r:id="rId15"/>
    <p:sldId id="546" r:id="rId16"/>
    <p:sldId id="543" r:id="rId17"/>
    <p:sldId id="5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713DC-E2C9-4A7A-BB84-A75881F538D8}" v="180" dt="2024-04-24T02:16:20.928"/>
    <p1510:client id="{6E568511-A433-F080-F467-DB69C59CBFF9}" v="18" dt="2024-04-24T01:45:33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22"/>
  </p:normalViewPr>
  <p:slideViewPr>
    <p:cSldViewPr snapToGrid="0">
      <p:cViewPr>
        <p:scale>
          <a:sx n="102" d="100"/>
          <a:sy n="102" d="100"/>
        </p:scale>
        <p:origin x="9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Run1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NN</c:v>
                </c:pt>
                <c:pt idx="1">
                  <c:v>CNN</c:v>
                </c:pt>
                <c:pt idx="2">
                  <c:v>RF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0.74309999999999998</c:v>
                </c:pt>
                <c:pt idx="1">
                  <c:v>0.96630000000000005</c:v>
                </c:pt>
                <c:pt idx="2">
                  <c:v>0.96330000000000005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A-482A-987B-70234277E2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Run2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NN</c:v>
                </c:pt>
                <c:pt idx="1">
                  <c:v>CNN</c:v>
                </c:pt>
                <c:pt idx="2">
                  <c:v>RF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0.70340000000000003</c:v>
                </c:pt>
                <c:pt idx="1">
                  <c:v>0.85629999999999995</c:v>
                </c:pt>
                <c:pt idx="2">
                  <c:v>0.93269999999999997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8A-482A-987B-70234277E2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NN</c:v>
                </c:pt>
                <c:pt idx="1">
                  <c:v>CNN</c:v>
                </c:pt>
                <c:pt idx="2">
                  <c:v>RF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0.70330000000000004</c:v>
                </c:pt>
                <c:pt idx="1">
                  <c:v>0.93879999999999997</c:v>
                </c:pt>
                <c:pt idx="2">
                  <c:v>0.91444000000000003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8A-482A-987B-70234277E2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Run4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NN</c:v>
                </c:pt>
                <c:pt idx="1">
                  <c:v>CNN</c:v>
                </c:pt>
                <c:pt idx="2">
                  <c:v>RF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0.7248</c:v>
                </c:pt>
                <c:pt idx="1">
                  <c:v>0.93269999999999997</c:v>
                </c:pt>
                <c:pt idx="2">
                  <c:v>0.9052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AA-48D9-86D7-8FF45816784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Run5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NN</c:v>
                </c:pt>
                <c:pt idx="1">
                  <c:v>CNN</c:v>
                </c:pt>
                <c:pt idx="2">
                  <c:v>RF</c:v>
                </c:pt>
              </c:strCache>
            </c:strRef>
          </c:cat>
          <c:val>
            <c:numRef>
              <c:f>Sheet1!$F$2:$F$4</c:f>
              <c:numCache>
                <c:formatCode>0.00%</c:formatCode>
                <c:ptCount val="3"/>
                <c:pt idx="0">
                  <c:v>0.77680000000000005</c:v>
                </c:pt>
                <c:pt idx="1">
                  <c:v>0.91739999999999999</c:v>
                </c:pt>
                <c:pt idx="2">
                  <c:v>0.92349999999999999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AA-48D9-86D7-8FF45816784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rmAutofit/>
          </a:bodyPr>
          <a:lstStyle/>
          <a:p>
            <a:r>
              <a:rPr lang="en-US" sz="3400"/>
              <a:t>ML FINAL </a:t>
            </a:r>
            <a:br>
              <a:rPr lang="en-US" sz="3400"/>
            </a:br>
            <a:r>
              <a:rPr lang="en-US" sz="3400"/>
              <a:t>Music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rmAutofit/>
          </a:bodyPr>
          <a:lstStyle/>
          <a:p>
            <a:r>
              <a:rPr lang="en-US" dirty="0"/>
              <a:t>Henok Alemu, Jorge Vigil, Chris Cheung</a:t>
            </a:r>
          </a:p>
          <a:p>
            <a:r>
              <a:rPr lang="en-US" dirty="0"/>
              <a:t>Anish </a:t>
            </a:r>
            <a:r>
              <a:rPr lang="en-US" dirty="0" err="1"/>
              <a:t>Vallabhaneni</a:t>
            </a:r>
            <a:r>
              <a:rPr lang="en-US" dirty="0"/>
              <a:t>, </a:t>
            </a:r>
            <a:r>
              <a:rPr lang="en-US" dirty="0" err="1"/>
              <a:t>Srikar</a:t>
            </a:r>
            <a:r>
              <a:rPr lang="en-US" dirty="0"/>
              <a:t> </a:t>
            </a:r>
            <a:r>
              <a:rPr lang="en-US" dirty="0" err="1"/>
              <a:t>Viswanatha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Content Placeholder 5" descr="Bar chart">
            <a:extLst>
              <a:ext uri="{FF2B5EF4-FFF2-40B4-BE49-F238E27FC236}">
                <a16:creationId xmlns:a16="http://schemas.microsoft.com/office/drawing/2014/main" id="{9F02851F-DB0A-09AB-B52A-BE347DDCB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128864"/>
              </p:ext>
            </p:extLst>
          </p:nvPr>
        </p:nvGraphicFramePr>
        <p:xfrm>
          <a:off x="1014413" y="2212975"/>
          <a:ext cx="10333037" cy="354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252A1-51AE-36E1-CE3B-D88466BA88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Machine Learning - Group 53</a:t>
            </a:r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9853" y="2478024"/>
            <a:ext cx="2198199" cy="704088"/>
          </a:xfrm>
        </p:spPr>
        <p:txBody>
          <a:bodyPr/>
          <a:lstStyle/>
          <a:p>
            <a:r>
              <a:rPr lang="en-US" dirty="0"/>
              <a:t>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87567" y="3236976"/>
            <a:ext cx="2198199" cy="185623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Hyperparameters and structure to configure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Overfits training data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Lots of hyperparameters and structure to configure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be tuned to fit the data very precisely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307180" cy="704088"/>
          </a:xfrm>
        </p:spPr>
        <p:txBody>
          <a:bodyPr/>
          <a:lstStyle/>
          <a:p>
            <a:r>
              <a:rPr lang="en-US" dirty="0"/>
              <a:t>RF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304894" cy="185623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Quick and easy to implement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Naturally well suited to audio data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07F860C-325A-18CC-B1FD-C0C65FACAF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84E57EA-8EB8-6F14-AA25-2FDBBF58D6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Machine Learning - Group 53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rmAutofit/>
          </a:bodyPr>
          <a:lstStyle/>
          <a:p>
            <a:r>
              <a:rPr lang="en-US">
                <a:ln w="28575">
                  <a:noFill/>
                  <a:prstDash val="solid"/>
                </a:ln>
              </a:rPr>
              <a:t>What next?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rmAutofit/>
          </a:bodyPr>
          <a:lstStyle/>
          <a:p>
            <a:r>
              <a:rPr lang="en-US" sz="2000" dirty="0"/>
              <a:t>Experiment with more models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SVM </a:t>
            </a:r>
          </a:p>
          <a:p>
            <a:pPr marL="1200150" lvl="2" indent="-285750">
              <a:buFontTx/>
              <a:buChar char="-"/>
            </a:pPr>
            <a:r>
              <a:rPr lang="en-US" sz="2000" dirty="0"/>
              <a:t>Success with classification </a:t>
            </a:r>
          </a:p>
          <a:p>
            <a:pPr marL="1200150" lvl="2" indent="-285750">
              <a:buFontTx/>
              <a:buChar char="-"/>
            </a:pPr>
            <a:r>
              <a:rPr lang="en-US" sz="2000" dirty="0"/>
              <a:t>The kernel trick allows it to find hyperplanes based on the relationships between audio features.</a:t>
            </a:r>
          </a:p>
          <a:p>
            <a:r>
              <a:rPr lang="en-US" sz="2000" dirty="0"/>
              <a:t>Fine tune the structure and hyperparameters of the CNN and random forest models.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rmAutofit/>
          </a:bodyPr>
          <a:lstStyle/>
          <a:p>
            <a:r>
              <a:rPr lang="en-US" b="1" spc="600" dirty="0">
                <a:ln w="28575">
                  <a:noFill/>
                  <a:prstDash val="solid"/>
                </a:ln>
              </a:rPr>
              <a:t>THANK YOU!</a:t>
            </a:r>
            <a:endParaRPr lang="en-US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85A0B68E-F783-4083-84BD-62FC5F663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Graphic 6" descr="Smiling face with solid fill with solid fill">
            <a:extLst>
              <a:ext uri="{FF2B5EF4-FFF2-40B4-BE49-F238E27FC236}">
                <a16:creationId xmlns:a16="http://schemas.microsoft.com/office/drawing/2014/main" id="{650B1E3B-9302-64D4-B26B-43D8215A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8158" y="2211198"/>
            <a:ext cx="625940" cy="62594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innerShdw blurRad="63500" dist="50800" dir="5400000">
              <a:srgbClr val="FF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901952"/>
            <a:ext cx="6422136" cy="359359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Definition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Pre-Processing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Discussi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Machine Learning - Group 53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AFCA2-6B5D-8FC3-F206-B9A33FF97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2AB14-5C96-45E3-A7AD-1A4CF1B76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Machine Learning - Group 53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8DEEE24-A196-BE1D-C1DC-E869B354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rmAutofit/>
          </a:bodyPr>
          <a:lstStyle/>
          <a:p>
            <a:r>
              <a:rPr lang="en-US" dirty="0"/>
              <a:t>Problem Definition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63AB567-4939-ADAE-BC58-29304E703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/>
              <a:t>Music is ubiquitous in everyday life​</a:t>
            </a:r>
          </a:p>
          <a:p>
            <a:pPr>
              <a:lnSpc>
                <a:spcPct val="140000"/>
              </a:lnSpc>
            </a:pPr>
            <a:r>
              <a:rPr lang="en-US" sz="1700"/>
              <a:t>Hard to find new music that fits your taste and mood at a given time​</a:t>
            </a:r>
          </a:p>
          <a:p>
            <a:pPr>
              <a:lnSpc>
                <a:spcPct val="140000"/>
              </a:lnSpc>
            </a:pPr>
            <a:r>
              <a:rPr lang="en-US" sz="1700"/>
              <a:t>Finding music and creating organized personal playlists is time consuming​</a:t>
            </a:r>
          </a:p>
          <a:p>
            <a:pPr>
              <a:lnSpc>
                <a:spcPct val="140000"/>
              </a:lnSpc>
            </a:pPr>
            <a:r>
              <a:rPr lang="en-US" sz="1700"/>
              <a:t>Solving these problems will lead to a much more seamless and enjoyable experience listening to music​</a:t>
            </a:r>
          </a:p>
          <a:p>
            <a:pPr marL="0" indent="0">
              <a:lnSpc>
                <a:spcPct val="140000"/>
              </a:lnSpc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080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381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5" name="Picture Placeholder 84" descr="Soundwave outline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83555" y="2980517"/>
            <a:ext cx="713074" cy="713074"/>
          </a:xfrm>
        </p:spPr>
      </p:pic>
      <p:pic>
        <p:nvPicPr>
          <p:cNvPr id="86" name="Picture Placeholder 85" descr="Puzzle outline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/>
      </p:pic>
      <p:pic>
        <p:nvPicPr>
          <p:cNvPr id="87" name="Picture Placeholder 86" descr="Bar chart outline">
            <a:extLst>
              <a:ext uri="{FF2B5EF4-FFF2-40B4-BE49-F238E27FC236}">
                <a16:creationId xmlns:a16="http://schemas.microsoft.com/office/drawing/2014/main" id="{ED53247D-56A2-6AB9-6FF9-0313BD7DB9E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/>
      </p:pic>
      <p:pic>
        <p:nvPicPr>
          <p:cNvPr id="88" name="Picture Placeholder 87" descr="Bubbles with solid fill">
            <a:extLst>
              <a:ext uri="{FF2B5EF4-FFF2-40B4-BE49-F238E27FC236}">
                <a16:creationId xmlns:a16="http://schemas.microsoft.com/office/drawing/2014/main" id="{32BC0F61-A0C8-5BEF-A6E9-0E7ADE645FA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/>
      </p:pic>
      <p:pic>
        <p:nvPicPr>
          <p:cNvPr id="90" name="Picture Placeholder 89" descr="Exponential Graph outline">
            <a:extLst>
              <a:ext uri="{FF2B5EF4-FFF2-40B4-BE49-F238E27FC236}">
                <a16:creationId xmlns:a16="http://schemas.microsoft.com/office/drawing/2014/main" id="{86472D92-CAA9-AF6F-549B-2EE170C70DD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10"/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Step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Step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Step 5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creation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Mean of Features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Principle Component Analysis (PCA)</a:t>
            </a:r>
          </a:p>
        </p:txBody>
      </p:sp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id="{8BC11123-4B26-8100-E85C-F21865152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Machine Learning - Group 53</a:t>
            </a:r>
          </a:p>
        </p:txBody>
      </p:sp>
    </p:spTree>
    <p:extLst>
      <p:ext uri="{BB962C8B-B14F-4D97-AF65-F5344CB8AC3E}">
        <p14:creationId xmlns:p14="http://schemas.microsoft.com/office/powerpoint/2010/main" val="283541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892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ABA7-FC97-4D42-C4BC-897A88CF3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Machine Learning - Group 53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14186" y="521208"/>
            <a:ext cx="6322836" cy="124301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Neural Networks</a:t>
            </a:r>
          </a:p>
          <a:p>
            <a:pPr marL="0" indent="0">
              <a:buNone/>
            </a:pP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CBF06-6FBF-E620-844C-636215808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11" r="12500" b="233"/>
          <a:stretch/>
        </p:blipFill>
        <p:spPr>
          <a:xfrm>
            <a:off x="4807670" y="1731611"/>
            <a:ext cx="6904263" cy="3673209"/>
          </a:xfrm>
          <a:prstGeom prst="rect">
            <a:avLst/>
          </a:prstGeom>
        </p:spPr>
      </p:pic>
      <p:pic>
        <p:nvPicPr>
          <p:cNvPr id="22" name="Picture 2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DEAE311-4CBD-F780-36F2-4BB1A57D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04" y="2184104"/>
            <a:ext cx="3810937" cy="32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0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ABA7-FC97-4D42-C4BC-897A88CF3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Machine Learning - Group 53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76425" y="722376"/>
            <a:ext cx="7998358" cy="1243013"/>
          </a:xfrm>
        </p:spPr>
        <p:txBody>
          <a:bodyPr anchor="t">
            <a:normAutofit fontScale="92500"/>
          </a:bodyPr>
          <a:lstStyle/>
          <a:p>
            <a:pPr marL="0" indent="0" algn="ctr">
              <a:buNone/>
            </a:pPr>
            <a:r>
              <a:rPr lang="en-US" sz="4800" b="1" dirty="0"/>
              <a:t>Convolutional Neural Networks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D46B6D-57A2-941D-69E9-FED0DAC78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26" b="246"/>
          <a:stretch/>
        </p:blipFill>
        <p:spPr>
          <a:xfrm>
            <a:off x="4657272" y="1601721"/>
            <a:ext cx="6979499" cy="3654558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A43C7D8-2F18-6451-2FAB-889AA10A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9" y="2072760"/>
            <a:ext cx="3817951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0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ABA7-FC97-4D42-C4BC-897A88CF3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Machine Learning - Group 53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07150" y="566928"/>
            <a:ext cx="6323013" cy="124301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Random Forests</a:t>
            </a:r>
          </a:p>
          <a:p>
            <a:pPr marL="0" indent="0">
              <a:buNone/>
            </a:pPr>
            <a:endParaRPr lang="en-US" sz="4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BA52EA-BB23-4722-4D69-01F9AE3D9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76" b="249"/>
          <a:stretch/>
        </p:blipFill>
        <p:spPr>
          <a:xfrm>
            <a:off x="4930217" y="2075117"/>
            <a:ext cx="6620759" cy="3465144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D652C2-710C-F638-1258-A66B10FF6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" y="2085420"/>
            <a:ext cx="3863675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7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d1ac275-8fd6-4d19-aafe-7dd0cdc09dcb" xsi:nil="true"/>
    <_activity xmlns="6d1ac275-8fd6-4d19-aafe-7dd0cdc09d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1746BFC14D8429634112C9853E92C" ma:contentTypeVersion="16" ma:contentTypeDescription="Create a new document." ma:contentTypeScope="" ma:versionID="101ba951061bd3a2e92ca13466125beb">
  <xsd:schema xmlns:xsd="http://www.w3.org/2001/XMLSchema" xmlns:xs="http://www.w3.org/2001/XMLSchema" xmlns:p="http://schemas.microsoft.com/office/2006/metadata/properties" xmlns:ns3="6d1ac275-8fd6-4d19-aafe-7dd0cdc09dcb" xmlns:ns4="8254329c-3908-4b6c-895c-6656eeff6aff" targetNamespace="http://schemas.microsoft.com/office/2006/metadata/properties" ma:root="true" ma:fieldsID="28925cb1ca6f02e7b03b6355dfc3c1b5" ns3:_="" ns4:_="">
    <xsd:import namespace="6d1ac275-8fd6-4d19-aafe-7dd0cdc09dcb"/>
    <xsd:import namespace="8254329c-3908-4b6c-895c-6656eeff6a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ac275-8fd6-4d19-aafe-7dd0cdc09d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4329c-3908-4b6c-895c-6656eeff6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8254329c-3908-4b6c-895c-6656eeff6aff"/>
    <ds:schemaRef ds:uri="http://purl.org/dc/dcmitype/"/>
    <ds:schemaRef ds:uri="http://www.w3.org/XML/1998/namespace"/>
    <ds:schemaRef ds:uri="http://schemas.microsoft.com/office/2006/metadata/properties"/>
    <ds:schemaRef ds:uri="6d1ac275-8fd6-4d19-aafe-7dd0cdc09dcb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8A44F2-6DBD-46C9-8F9B-E34E9D2965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1ac275-8fd6-4d19-aafe-7dd0cdc09dcb"/>
    <ds:schemaRef ds:uri="8254329c-3908-4b6c-895c-6656eeff6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326</TotalTime>
  <Words>251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Segoe UI Light</vt:lpstr>
      <vt:lpstr>Tw Cen MT</vt:lpstr>
      <vt:lpstr>Office Theme</vt:lpstr>
      <vt:lpstr>ML FINAL  Music Analysis</vt:lpstr>
      <vt:lpstr>CONTENTS</vt:lpstr>
      <vt:lpstr>Problem Definition</vt:lpstr>
      <vt:lpstr>Preprocessing</vt:lpstr>
      <vt:lpstr> </vt:lpstr>
      <vt:lpstr>Models</vt:lpstr>
      <vt:lpstr> </vt:lpstr>
      <vt:lpstr> </vt:lpstr>
      <vt:lpstr> </vt:lpstr>
      <vt:lpstr>Results</vt:lpstr>
      <vt:lpstr>Metrics</vt:lpstr>
      <vt:lpstr>Comparisons</vt:lpstr>
      <vt:lpstr>What next?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FINAL  Music Analysis</dc:title>
  <dc:creator>Alemu, Henok K</dc:creator>
  <cp:lastModifiedBy>Alemu, Henok K</cp:lastModifiedBy>
  <cp:revision>2</cp:revision>
  <dcterms:created xsi:type="dcterms:W3CDTF">2024-04-23T20:49:21Z</dcterms:created>
  <dcterms:modified xsi:type="dcterms:W3CDTF">2024-04-24T02:16:20Z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0x01010012D1746BFC14D8429634112C9853E92C</vt:lpwstr>
  </property>
</Properties>
</file>