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6" r:id="rId1"/>
  </p:sldMasterIdLst>
  <p:sldIdLst>
    <p:sldId id="256" r:id="rId2"/>
    <p:sldId id="257" r:id="rId3"/>
    <p:sldId id="258" r:id="rId4"/>
    <p:sldId id="265" r:id="rId5"/>
    <p:sldId id="269" r:id="rId6"/>
    <p:sldId id="270"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7"/>
    <p:restoredTop sz="94694"/>
  </p:normalViewPr>
  <p:slideViewPr>
    <p:cSldViewPr snapToGrid="0">
      <p:cViewPr varScale="1">
        <p:scale>
          <a:sx n="183" d="100"/>
          <a:sy n="183" d="100"/>
        </p:scale>
        <p:origin x="22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4B8C391-262C-944F-B212-EC851A684A88}" type="datetimeFigureOut">
              <a:rPr lang="en-US" smtClean="0"/>
              <a:t>9/21/24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391942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8C391-262C-944F-B212-EC851A684A88}" type="datetimeFigureOut">
              <a:rPr lang="en-US" smtClean="0"/>
              <a:t>9/21/24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390604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8C391-262C-944F-B212-EC851A684A88}" type="datetimeFigureOut">
              <a:rPr lang="en-US" smtClean="0"/>
              <a:t>9/21/24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1920802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8C391-262C-944F-B212-EC851A684A88}" type="datetimeFigureOut">
              <a:rPr lang="en-US" smtClean="0"/>
              <a:t>9/21/24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47C7-EB54-9349-8F96-F8E0743E831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1280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8C391-262C-944F-B212-EC851A684A88}" type="datetimeFigureOut">
              <a:rPr lang="en-US" smtClean="0"/>
              <a:t>9/21/24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551805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B8C391-262C-944F-B212-EC851A684A88}" type="datetimeFigureOut">
              <a:rPr lang="en-US" smtClean="0"/>
              <a:t>9/21/24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3388950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B8C391-262C-944F-B212-EC851A684A88}" type="datetimeFigureOut">
              <a:rPr lang="en-US" smtClean="0"/>
              <a:t>9/21/24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2706652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8C391-262C-944F-B212-EC851A684A88}" type="datetimeFigureOut">
              <a:rPr lang="en-US" smtClean="0"/>
              <a:t>9/21/24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2449554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8C391-262C-944F-B212-EC851A684A88}" type="datetimeFigureOut">
              <a:rPr lang="en-US" smtClean="0"/>
              <a:t>9/21/24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421372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8C391-262C-944F-B212-EC851A684A88}" type="datetimeFigureOut">
              <a:rPr lang="en-US" smtClean="0"/>
              <a:t>9/21/24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344355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8C391-262C-944F-B212-EC851A684A88}" type="datetimeFigureOut">
              <a:rPr lang="en-US" smtClean="0"/>
              <a:t>9/21/24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175345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8C391-262C-944F-B212-EC851A684A88}" type="datetimeFigureOut">
              <a:rPr lang="en-US" smtClean="0"/>
              <a:t>9/21/24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354205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8C391-262C-944F-B212-EC851A684A88}" type="datetimeFigureOut">
              <a:rPr lang="en-US" smtClean="0"/>
              <a:t>9/21/24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101569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8C391-262C-944F-B212-EC851A684A88}" type="datetimeFigureOut">
              <a:rPr lang="en-US" smtClean="0"/>
              <a:t>9/21/24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338779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8C391-262C-944F-B212-EC851A684A88}" type="datetimeFigureOut">
              <a:rPr lang="en-US" smtClean="0"/>
              <a:t>9/21/24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47408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8C391-262C-944F-B212-EC851A684A88}" type="datetimeFigureOut">
              <a:rPr lang="en-US" smtClean="0"/>
              <a:t>9/21/24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374067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8C391-262C-944F-B212-EC851A684A88}" type="datetimeFigureOut">
              <a:rPr lang="en-US" smtClean="0"/>
              <a:t>9/21/24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47C7-EB54-9349-8F96-F8E0743E8315}" type="slidenum">
              <a:rPr lang="en-US" smtClean="0"/>
              <a:t>‹#›</a:t>
            </a:fld>
            <a:endParaRPr lang="en-US"/>
          </a:p>
        </p:txBody>
      </p:sp>
    </p:spTree>
    <p:extLst>
      <p:ext uri="{BB962C8B-B14F-4D97-AF65-F5344CB8AC3E}">
        <p14:creationId xmlns:p14="http://schemas.microsoft.com/office/powerpoint/2010/main" val="184391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B8C391-262C-944F-B212-EC851A684A88}" type="datetimeFigureOut">
              <a:rPr lang="en-US" smtClean="0"/>
              <a:t>9/21/24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E347C7-EB54-9349-8F96-F8E0743E8315}" type="slidenum">
              <a:rPr lang="en-US" smtClean="0"/>
              <a:t>‹#›</a:t>
            </a:fld>
            <a:endParaRPr lang="en-US"/>
          </a:p>
        </p:txBody>
      </p:sp>
    </p:spTree>
    <p:extLst>
      <p:ext uri="{BB962C8B-B14F-4D97-AF65-F5344CB8AC3E}">
        <p14:creationId xmlns:p14="http://schemas.microsoft.com/office/powerpoint/2010/main" val="2152837309"/>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portskeeda.com/basketball/what-percentage-college-basketball-players-make-nba-exploring-od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asketball.realgm.com/" TargetMode="External"/><Relationship Id="rId2" Type="http://schemas.openxmlformats.org/officeDocument/2006/relationships/hyperlink" Target="https://www.sports-reference.com/cbb/" TargetMode="External"/><Relationship Id="rId1" Type="http://schemas.openxmlformats.org/officeDocument/2006/relationships/slideLayout" Target="../slideLayouts/slideLayout2.xml"/><Relationship Id="rId6" Type="http://schemas.openxmlformats.org/officeDocument/2006/relationships/hyperlink" Target="https://www.nbadraft.net/" TargetMode="External"/><Relationship Id="rId5" Type="http://schemas.openxmlformats.org/officeDocument/2006/relationships/hyperlink" Target="https://www.draftexpress.com/" TargetMode="External"/><Relationship Id="rId4" Type="http://schemas.openxmlformats.org/officeDocument/2006/relationships/hyperlink" Target="https://www.nba.com/stats/draft/combine-anthr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roconnectbasketball.com/blogs/news/how-long-is-the-average-nba-care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63C0-D8FC-EBC3-D1B0-EF1E6985B0B3}"/>
              </a:ext>
            </a:extLst>
          </p:cNvPr>
          <p:cNvSpPr>
            <a:spLocks noGrp="1"/>
          </p:cNvSpPr>
          <p:nvPr>
            <p:ph type="ctrTitle"/>
          </p:nvPr>
        </p:nvSpPr>
        <p:spPr>
          <a:xfrm>
            <a:off x="1738401" y="2105033"/>
            <a:ext cx="8854837" cy="1939340"/>
          </a:xfrm>
        </p:spPr>
        <p:txBody>
          <a:bodyPr>
            <a:normAutofit/>
          </a:bodyPr>
          <a:lstStyle/>
          <a:p>
            <a:pPr algn="ctr"/>
            <a:r>
              <a:rPr lang="en-US" sz="6000" dirty="0">
                <a:solidFill>
                  <a:schemeClr val="bg1"/>
                </a:solidFill>
              </a:rPr>
              <a:t>Predicting College to NBA ‘success’</a:t>
            </a:r>
          </a:p>
        </p:txBody>
      </p:sp>
      <p:sp>
        <p:nvSpPr>
          <p:cNvPr id="3" name="Subtitle 2">
            <a:extLst>
              <a:ext uri="{FF2B5EF4-FFF2-40B4-BE49-F238E27FC236}">
                <a16:creationId xmlns:a16="http://schemas.microsoft.com/office/drawing/2014/main" id="{FB4B3FED-BE7E-E885-8C80-4A3FE8959619}"/>
              </a:ext>
            </a:extLst>
          </p:cNvPr>
          <p:cNvSpPr>
            <a:spLocks noGrp="1"/>
          </p:cNvSpPr>
          <p:nvPr>
            <p:ph type="subTitle" idx="1"/>
          </p:nvPr>
        </p:nvSpPr>
        <p:spPr>
          <a:xfrm>
            <a:off x="3173891" y="4726025"/>
            <a:ext cx="5844218" cy="667065"/>
          </a:xfrm>
        </p:spPr>
        <p:txBody>
          <a:bodyPr>
            <a:normAutofit/>
          </a:bodyPr>
          <a:lstStyle/>
          <a:p>
            <a:pPr algn="ctr"/>
            <a:r>
              <a:rPr lang="en-US" sz="1200" dirty="0">
                <a:solidFill>
                  <a:schemeClr val="bg1"/>
                </a:solidFill>
              </a:rPr>
              <a:t>Christopher Reid</a:t>
            </a:r>
          </a:p>
          <a:p>
            <a:pPr algn="ctr"/>
            <a:r>
              <a:rPr lang="en-US" sz="1200" b="1" i="0" dirty="0">
                <a:solidFill>
                  <a:srgbClr val="000000"/>
                </a:solidFill>
                <a:effectLst/>
                <a:latin typeface="Times"/>
              </a:rPr>
              <a:t>Principles and Practice of Sports Analytics, Fall 2024</a:t>
            </a:r>
          </a:p>
        </p:txBody>
      </p:sp>
    </p:spTree>
    <p:extLst>
      <p:ext uri="{BB962C8B-B14F-4D97-AF65-F5344CB8AC3E}">
        <p14:creationId xmlns:p14="http://schemas.microsoft.com/office/powerpoint/2010/main" val="259310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D174-A928-5C4D-AED8-ABE3A55B626E}"/>
              </a:ext>
            </a:extLst>
          </p:cNvPr>
          <p:cNvSpPr>
            <a:spLocks noGrp="1"/>
          </p:cNvSpPr>
          <p:nvPr>
            <p:ph type="title"/>
          </p:nvPr>
        </p:nvSpPr>
        <p:spPr>
          <a:xfrm>
            <a:off x="1141412" y="0"/>
            <a:ext cx="9905998" cy="1478570"/>
          </a:xfrm>
        </p:spPr>
        <p:txBody>
          <a:bodyPr/>
          <a:lstStyle/>
          <a:p>
            <a:pPr algn="ctr"/>
            <a:r>
              <a:rPr lang="en-US" dirty="0">
                <a:solidFill>
                  <a:schemeClr val="bg1"/>
                </a:solidFill>
              </a:rPr>
              <a:t>The Statistical question</a:t>
            </a:r>
          </a:p>
        </p:txBody>
      </p:sp>
      <p:sp>
        <p:nvSpPr>
          <p:cNvPr id="3" name="Content Placeholder 2">
            <a:extLst>
              <a:ext uri="{FF2B5EF4-FFF2-40B4-BE49-F238E27FC236}">
                <a16:creationId xmlns:a16="http://schemas.microsoft.com/office/drawing/2014/main" id="{CCD77B6C-1874-69F4-6F68-40BDE3B79B16}"/>
              </a:ext>
            </a:extLst>
          </p:cNvPr>
          <p:cNvSpPr>
            <a:spLocks noGrp="1"/>
          </p:cNvSpPr>
          <p:nvPr>
            <p:ph idx="1"/>
          </p:nvPr>
        </p:nvSpPr>
        <p:spPr>
          <a:xfrm>
            <a:off x="1141411" y="2052320"/>
            <a:ext cx="9905999" cy="3738880"/>
          </a:xfrm>
        </p:spPr>
        <p:txBody>
          <a:bodyPr>
            <a:normAutofit fontScale="85000" lnSpcReduction="10000"/>
          </a:bodyPr>
          <a:lstStyle/>
          <a:p>
            <a:pPr marL="0" indent="0" algn="ctr">
              <a:buNone/>
            </a:pPr>
            <a:r>
              <a:rPr lang="en-US" sz="4000" dirty="0">
                <a:solidFill>
                  <a:schemeClr val="bg1"/>
                </a:solidFill>
              </a:rPr>
              <a:t>Can we predict NBA success using a prospect’s recorded college statistics or draft performance metrics?</a:t>
            </a:r>
          </a:p>
          <a:p>
            <a:pPr marL="0" indent="0" algn="ctr">
              <a:buNone/>
            </a:pPr>
            <a:endParaRPr lang="en-US" sz="4000" dirty="0">
              <a:solidFill>
                <a:schemeClr val="bg1"/>
              </a:solidFill>
            </a:endParaRPr>
          </a:p>
          <a:p>
            <a:pPr marL="0" indent="0" algn="ctr">
              <a:buNone/>
            </a:pPr>
            <a:r>
              <a:rPr lang="en-US" sz="4000" dirty="0">
                <a:solidFill>
                  <a:schemeClr val="bg1"/>
                </a:solidFill>
              </a:rPr>
              <a:t>Evaluation using 3 metrics:</a:t>
            </a:r>
          </a:p>
          <a:p>
            <a:pPr marL="0" indent="0" algn="ctr">
              <a:buNone/>
            </a:pPr>
            <a:r>
              <a:rPr lang="en-US" sz="4000" dirty="0">
                <a:solidFill>
                  <a:schemeClr val="bg1"/>
                </a:solidFill>
              </a:rPr>
              <a:t>Pure statistics, Physical Attributes &amp; Athletic Ability</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88960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65FC-B007-918E-953C-EEBFAD065794}"/>
              </a:ext>
            </a:extLst>
          </p:cNvPr>
          <p:cNvSpPr>
            <a:spLocks noGrp="1"/>
          </p:cNvSpPr>
          <p:nvPr>
            <p:ph type="title"/>
          </p:nvPr>
        </p:nvSpPr>
        <p:spPr>
          <a:xfrm>
            <a:off x="1141413" y="0"/>
            <a:ext cx="9905998" cy="1087120"/>
          </a:xfrm>
        </p:spPr>
        <p:txBody>
          <a:bodyPr>
            <a:normAutofit fontScale="90000"/>
          </a:bodyPr>
          <a:lstStyle/>
          <a:p>
            <a:pPr algn="ctr"/>
            <a:br>
              <a:rPr lang="en-US" dirty="0">
                <a:solidFill>
                  <a:schemeClr val="bg1"/>
                </a:solidFill>
              </a:rPr>
            </a:br>
            <a:r>
              <a:rPr lang="en-US" dirty="0">
                <a:solidFill>
                  <a:schemeClr val="bg1"/>
                </a:solidFill>
              </a:rPr>
              <a:t>For context: NCAA to </a:t>
            </a:r>
            <a:r>
              <a:rPr lang="en-US" dirty="0" err="1">
                <a:solidFill>
                  <a:schemeClr val="bg1"/>
                </a:solidFill>
              </a:rPr>
              <a:t>NBa</a:t>
            </a:r>
            <a:r>
              <a:rPr lang="en-US" dirty="0">
                <a:solidFill>
                  <a:schemeClr val="bg1"/>
                </a:solidFill>
              </a:rPr>
              <a:t> Case Study</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AB09BF55-5051-4E49-CE79-6D3ACD311A9A}"/>
              </a:ext>
            </a:extLst>
          </p:cNvPr>
          <p:cNvSpPr>
            <a:spLocks noGrp="1"/>
          </p:cNvSpPr>
          <p:nvPr>
            <p:ph idx="1"/>
          </p:nvPr>
        </p:nvSpPr>
        <p:spPr>
          <a:xfrm>
            <a:off x="1361440" y="1259072"/>
            <a:ext cx="10170160" cy="5344927"/>
          </a:xfrm>
        </p:spPr>
        <p:txBody>
          <a:bodyPr>
            <a:noAutofit/>
          </a:bodyPr>
          <a:lstStyle/>
          <a:p>
            <a:pPr marL="0" indent="0">
              <a:buNone/>
            </a:pPr>
            <a:r>
              <a:rPr lang="en-US" sz="2600" dirty="0">
                <a:solidFill>
                  <a:schemeClr val="bg1"/>
                </a:solidFill>
              </a:rPr>
              <a:t>2020: ≈541,000 male high school basketball players</a:t>
            </a:r>
          </a:p>
          <a:p>
            <a:pPr lvl="1"/>
            <a:r>
              <a:rPr lang="en-US" sz="2600" dirty="0">
                <a:solidFill>
                  <a:schemeClr val="bg1"/>
                </a:solidFill>
              </a:rPr>
              <a:t>≈19,000 (3.5%) went on to play college basketball </a:t>
            </a:r>
          </a:p>
          <a:p>
            <a:pPr lvl="1"/>
            <a:r>
              <a:rPr lang="en-US" sz="2600" dirty="0">
                <a:solidFill>
                  <a:schemeClr val="bg1"/>
                </a:solidFill>
              </a:rPr>
              <a:t>Even less if narrowing down players to Division 1 programs</a:t>
            </a:r>
          </a:p>
          <a:p>
            <a:pPr marL="457200" lvl="1" indent="0">
              <a:buNone/>
            </a:pPr>
            <a:r>
              <a:rPr lang="en-US" sz="2600" dirty="0">
                <a:solidFill>
                  <a:schemeClr val="bg1"/>
                </a:solidFill>
              </a:rPr>
              <a:t>	</a:t>
            </a:r>
          </a:p>
          <a:p>
            <a:pPr marL="0" indent="0">
              <a:buNone/>
            </a:pPr>
            <a:r>
              <a:rPr lang="en-US" sz="2600" dirty="0">
                <a:solidFill>
                  <a:schemeClr val="bg1"/>
                </a:solidFill>
              </a:rPr>
              <a:t>Only 228 (1.2%) of all eligible college players logged minutes in the NBA</a:t>
            </a:r>
          </a:p>
          <a:p>
            <a:pPr lvl="1"/>
            <a:r>
              <a:rPr lang="en-US" sz="2600" dirty="0">
                <a:solidFill>
                  <a:schemeClr val="bg1"/>
                </a:solidFill>
              </a:rPr>
              <a:t>Approx. chance for a high school player to make an NBA roster = 0.04%</a:t>
            </a:r>
          </a:p>
          <a:p>
            <a:pPr lvl="1"/>
            <a:endParaRPr lang="en-US" sz="2600" dirty="0">
              <a:solidFill>
                <a:schemeClr val="bg1"/>
              </a:solidFill>
            </a:endParaRPr>
          </a:p>
          <a:p>
            <a:pPr marL="0" indent="0">
              <a:buNone/>
            </a:pPr>
            <a:r>
              <a:rPr lang="en-US" sz="1800" dirty="0"/>
              <a:t>Source: </a:t>
            </a:r>
            <a:r>
              <a:rPr lang="en-US" sz="1800" dirty="0">
                <a:solidFill>
                  <a:srgbClr val="FFFF00"/>
                </a:solidFill>
                <a:hlinkClick r:id="rId2">
                  <a:extLst>
                    <a:ext uri="{A12FA001-AC4F-418D-AE19-62706E023703}">
                      <ahyp:hlinkClr xmlns:ahyp="http://schemas.microsoft.com/office/drawing/2018/hyperlinkcolor" val="tx"/>
                    </a:ext>
                  </a:extLst>
                </a:hlinkClick>
              </a:rPr>
              <a:t>https://www.sportskeeda.com/basketball/what-percentage-college-basketball-players-make-nba-exploring-odds</a:t>
            </a:r>
            <a:endParaRPr lang="en-US" sz="1800" dirty="0">
              <a:solidFill>
                <a:srgbClr val="FFFF00"/>
              </a:solidFill>
            </a:endParaRPr>
          </a:p>
          <a:p>
            <a:pPr marL="0" indent="0">
              <a:buNone/>
            </a:pPr>
            <a:endParaRPr lang="en-US" sz="2800" dirty="0">
              <a:solidFill>
                <a:schemeClr val="bg1"/>
              </a:solidFill>
            </a:endParaRPr>
          </a:p>
        </p:txBody>
      </p:sp>
    </p:spTree>
    <p:extLst>
      <p:ext uri="{BB962C8B-B14F-4D97-AF65-F5344CB8AC3E}">
        <p14:creationId xmlns:p14="http://schemas.microsoft.com/office/powerpoint/2010/main" val="422975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FC26-DA59-F213-22C6-92173922979A}"/>
              </a:ext>
            </a:extLst>
          </p:cNvPr>
          <p:cNvSpPr>
            <a:spLocks noGrp="1"/>
          </p:cNvSpPr>
          <p:nvPr>
            <p:ph type="title"/>
          </p:nvPr>
        </p:nvSpPr>
        <p:spPr>
          <a:xfrm>
            <a:off x="1141411" y="100358"/>
            <a:ext cx="9905998" cy="1036320"/>
          </a:xfrm>
        </p:spPr>
        <p:txBody>
          <a:bodyPr/>
          <a:lstStyle/>
          <a:p>
            <a:pPr algn="ctr"/>
            <a:r>
              <a:rPr lang="en-US" dirty="0">
                <a:solidFill>
                  <a:schemeClr val="bg1"/>
                </a:solidFill>
              </a:rPr>
              <a:t>Why is this important?</a:t>
            </a:r>
          </a:p>
        </p:txBody>
      </p:sp>
      <p:sp>
        <p:nvSpPr>
          <p:cNvPr id="3" name="Content Placeholder 2">
            <a:extLst>
              <a:ext uri="{FF2B5EF4-FFF2-40B4-BE49-F238E27FC236}">
                <a16:creationId xmlns:a16="http://schemas.microsoft.com/office/drawing/2014/main" id="{8B44BBFA-C7E9-E950-2F71-625745FA53CA}"/>
              </a:ext>
            </a:extLst>
          </p:cNvPr>
          <p:cNvSpPr>
            <a:spLocks noGrp="1"/>
          </p:cNvSpPr>
          <p:nvPr>
            <p:ph idx="1"/>
          </p:nvPr>
        </p:nvSpPr>
        <p:spPr>
          <a:xfrm>
            <a:off x="1141412" y="1136678"/>
            <a:ext cx="9905999" cy="5102804"/>
          </a:xfrm>
        </p:spPr>
        <p:txBody>
          <a:bodyPr>
            <a:normAutofit fontScale="92500" lnSpcReduction="20000"/>
          </a:bodyPr>
          <a:lstStyle/>
          <a:p>
            <a:pPr marL="0" indent="0">
              <a:buNone/>
            </a:pPr>
            <a:r>
              <a:rPr lang="en-US" dirty="0">
                <a:solidFill>
                  <a:srgbClr val="0E0E0E"/>
                </a:solidFill>
                <a:effectLst/>
                <a:latin typeface="Times New Roman" panose="02020603050405020304" pitchFamily="18" charset="0"/>
              </a:rPr>
              <a:t>1. </a:t>
            </a:r>
            <a:r>
              <a:rPr lang="en-US" b="1" dirty="0">
                <a:solidFill>
                  <a:srgbClr val="0E0E0E"/>
                </a:solidFill>
                <a:effectLst/>
                <a:latin typeface=".SF NS"/>
              </a:rPr>
              <a:t>Young and inexpensive talent is a valuable trade asset</a:t>
            </a:r>
            <a:r>
              <a:rPr lang="en-US" dirty="0">
                <a:solidFill>
                  <a:srgbClr val="0E0E0E"/>
                </a:solidFill>
                <a:effectLst/>
                <a:latin typeface=".SF NS"/>
              </a:rPr>
              <a:t> for teams looking to gain leverage in negotiations with franchises eager to rebuild. Teams with desirable prospects can better position themselves to acquire key players or assets from those in need of a reset.</a:t>
            </a:r>
          </a:p>
          <a:p>
            <a:pPr marL="0" indent="0">
              <a:buNone/>
            </a:pPr>
            <a:r>
              <a:rPr lang="en-US" dirty="0">
                <a:solidFill>
                  <a:srgbClr val="0E0E0E"/>
                </a:solidFill>
                <a:effectLst/>
                <a:latin typeface="Times New Roman" panose="02020603050405020304" pitchFamily="18" charset="0"/>
              </a:rPr>
              <a:t>2. </a:t>
            </a:r>
            <a:r>
              <a:rPr lang="en-US" b="1" dirty="0">
                <a:solidFill>
                  <a:srgbClr val="0E0E0E"/>
                </a:solidFill>
                <a:effectLst/>
                <a:latin typeface=".SF NS"/>
              </a:rPr>
              <a:t>Identifying early player attributes that correlate with professional success</a:t>
            </a:r>
            <a:r>
              <a:rPr lang="en-US" dirty="0">
                <a:solidFill>
                  <a:srgbClr val="0E0E0E"/>
                </a:solidFill>
                <a:effectLst/>
                <a:latin typeface=".SF NS"/>
              </a:rPr>
              <a:t> can streamline the internal development process. Developing raw prospects internally promotes cost-effective roster continuity and stability, offering a more sustainable alternative to the often risky and expensive strategy of building a competitive team through the free-agent market.</a:t>
            </a:r>
          </a:p>
          <a:p>
            <a:pPr marL="0" indent="0">
              <a:buNone/>
            </a:pPr>
            <a:r>
              <a:rPr lang="en-US" dirty="0">
                <a:solidFill>
                  <a:srgbClr val="0E0E0E"/>
                </a:solidFill>
                <a:effectLst/>
                <a:latin typeface="Times New Roman" panose="02020603050405020304" pitchFamily="18" charset="0"/>
              </a:rPr>
              <a:t>3. </a:t>
            </a:r>
            <a:r>
              <a:rPr lang="en-US" b="1" dirty="0">
                <a:solidFill>
                  <a:srgbClr val="0E0E0E"/>
                </a:solidFill>
                <a:effectLst/>
                <a:latin typeface=".SF NS"/>
              </a:rPr>
              <a:t>By pinpointing metrics that reliably predict long-term success</a:t>
            </a:r>
            <a:r>
              <a:rPr lang="en-US" dirty="0">
                <a:solidFill>
                  <a:srgbClr val="0E0E0E"/>
                </a:solidFill>
                <a:effectLst/>
                <a:latin typeface=".SF NS"/>
              </a:rPr>
              <a:t>, teams can implement more strategic approaches to roster building. This fosters a more efficient and cost-effective method of constructing competitive teams, leading to sustained success over time.</a:t>
            </a:r>
          </a:p>
          <a:p>
            <a:pPr marL="0" indent="0">
              <a:buNone/>
            </a:pPr>
            <a:endParaRPr lang="en-US" dirty="0">
              <a:solidFill>
                <a:srgbClr val="0E0E0E"/>
              </a:solidFill>
              <a:effectLst/>
              <a:latin typeface=".SF NS"/>
            </a:endParaRPr>
          </a:p>
        </p:txBody>
      </p:sp>
    </p:spTree>
    <p:extLst>
      <p:ext uri="{BB962C8B-B14F-4D97-AF65-F5344CB8AC3E}">
        <p14:creationId xmlns:p14="http://schemas.microsoft.com/office/powerpoint/2010/main" val="31844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DF0E-084D-6057-CADA-9602C3BBBC29}"/>
              </a:ext>
            </a:extLst>
          </p:cNvPr>
          <p:cNvSpPr>
            <a:spLocks noGrp="1"/>
          </p:cNvSpPr>
          <p:nvPr>
            <p:ph type="title"/>
          </p:nvPr>
        </p:nvSpPr>
        <p:spPr>
          <a:xfrm>
            <a:off x="1141413" y="0"/>
            <a:ext cx="9905998" cy="693815"/>
          </a:xfrm>
        </p:spPr>
        <p:txBody>
          <a:bodyPr/>
          <a:lstStyle/>
          <a:p>
            <a:pPr algn="ctr"/>
            <a:r>
              <a:rPr lang="en-US" dirty="0">
                <a:solidFill>
                  <a:schemeClr val="bg1"/>
                </a:solidFill>
              </a:rPr>
              <a:t>Data Sources</a:t>
            </a:r>
          </a:p>
        </p:txBody>
      </p:sp>
      <p:sp>
        <p:nvSpPr>
          <p:cNvPr id="3" name="Content Placeholder 2">
            <a:extLst>
              <a:ext uri="{FF2B5EF4-FFF2-40B4-BE49-F238E27FC236}">
                <a16:creationId xmlns:a16="http://schemas.microsoft.com/office/drawing/2014/main" id="{4211E0AD-8540-2388-F296-C40581F4586D}"/>
              </a:ext>
            </a:extLst>
          </p:cNvPr>
          <p:cNvSpPr>
            <a:spLocks noGrp="1"/>
          </p:cNvSpPr>
          <p:nvPr>
            <p:ph idx="1"/>
          </p:nvPr>
        </p:nvSpPr>
        <p:spPr>
          <a:xfrm>
            <a:off x="1141412" y="693815"/>
            <a:ext cx="9905999" cy="5715452"/>
          </a:xfrm>
        </p:spPr>
        <p:txBody>
          <a:bodyPr>
            <a:noAutofit/>
          </a:bodyPr>
          <a:lstStyle/>
          <a:p>
            <a:pPr marL="0" marR="0" indent="0">
              <a:spcBef>
                <a:spcPts val="0"/>
              </a:spcBef>
              <a:spcAft>
                <a:spcPts val="0"/>
              </a:spcAft>
              <a:buNone/>
              <a:tabLst>
                <a:tab pos="937260" algn="l"/>
              </a:tabLst>
            </a:pP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following websites will be used to gather college performance statistics and combine athletic data:</a:t>
            </a:r>
          </a:p>
          <a:p>
            <a:pPr marL="0" marR="0" indent="0">
              <a:spcBef>
                <a:spcPts val="0"/>
              </a:spcBef>
              <a:spcAft>
                <a:spcPts val="0"/>
              </a:spcAft>
              <a:buNone/>
              <a:tabLst>
                <a:tab pos="937260" algn="l"/>
              </a:tabLst>
            </a:pPr>
            <a:endPar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 pos="937260" algn="l"/>
              </a:tabLst>
            </a:pPr>
            <a:r>
              <a:rPr lang="en-US" sz="18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Sports Reference (College Basketball):</a:t>
            </a: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https://www.sports-reference.com/cbb/</a:t>
            </a:r>
            <a:endPar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 pos="937260" algn="l"/>
              </a:tabLst>
            </a:pP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Contains detailed college basketball statistics for players, including points per game, assists, rebounds, etc.</a:t>
            </a:r>
          </a:p>
          <a:p>
            <a:pPr marL="342900" marR="0" lvl="0" indent="-342900">
              <a:spcBef>
                <a:spcPts val="0"/>
              </a:spcBef>
              <a:spcAft>
                <a:spcPts val="0"/>
              </a:spcAft>
              <a:buSzPts val="1000"/>
              <a:buFont typeface="Symbol" pitchFamily="2" charset="2"/>
              <a:buChar char=""/>
              <a:tabLst>
                <a:tab pos="457200" algn="l"/>
                <a:tab pos="937260" algn="l"/>
              </a:tabLst>
            </a:pPr>
            <a:r>
              <a:rPr lang="en-US" sz="1800" b="1"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RealGM</a:t>
            </a:r>
            <a:r>
              <a:rPr lang="en-US" sz="18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https://basketball.realgm.com/</a:t>
            </a:r>
            <a:endPar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 pos="937260" algn="l"/>
              </a:tabLst>
            </a:pP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Contains data on both college and professional career statistics of players.</a:t>
            </a:r>
          </a:p>
          <a:p>
            <a:pPr marL="742950" marR="0" lvl="1" indent="-285750">
              <a:spcBef>
                <a:spcPts val="0"/>
              </a:spcBef>
              <a:spcAft>
                <a:spcPts val="0"/>
              </a:spcAft>
              <a:buSzPts val="1000"/>
              <a:buFont typeface="Courier New" panose="02070309020205020404" pitchFamily="49" charset="0"/>
              <a:buChar char="o"/>
              <a:tabLst>
                <a:tab pos="914400" algn="l"/>
                <a:tab pos="937260" algn="l"/>
              </a:tabLst>
            </a:pPr>
            <a:endParaRPr lang="en-US" sz="1800" kern="100" dirty="0">
              <a:solidFill>
                <a:schemeClr val="bg1"/>
              </a:solidFill>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 pos="937260" algn="l"/>
              </a:tabLst>
            </a:pPr>
            <a:r>
              <a:rPr lang="en-US" sz="18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NBA Draft Combine Measurements:</a:t>
            </a: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https://www.nba.com/stats/draft/combine-anthro/</a:t>
            </a:r>
            <a:endPar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 pos="937260" algn="l"/>
              </a:tabLst>
            </a:pP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Official NBA draft combine data, including height, wingspan, vertical jump, and other athletic metrics.</a:t>
            </a:r>
          </a:p>
          <a:p>
            <a:pPr marL="342900" marR="0" lvl="0" indent="-342900">
              <a:spcBef>
                <a:spcPts val="0"/>
              </a:spcBef>
              <a:spcAft>
                <a:spcPts val="0"/>
              </a:spcAft>
              <a:buSzPts val="1000"/>
              <a:buFont typeface="Symbol" pitchFamily="2" charset="2"/>
              <a:buChar char=""/>
              <a:tabLst>
                <a:tab pos="457200" algn="l"/>
                <a:tab pos="937260" algn="l"/>
              </a:tabLst>
            </a:pPr>
            <a:r>
              <a:rPr lang="en-US" sz="1800" b="1"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DraftExpress</a:t>
            </a:r>
            <a:r>
              <a:rPr lang="en-US" sz="18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(Archived):</a:t>
            </a: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https://www.draftexpress.com/</a:t>
            </a:r>
            <a:endPar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 pos="937260" algn="l"/>
              </a:tabLst>
            </a:pP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Archive of player profiles, including draft projections, college stats, and combine data.</a:t>
            </a:r>
          </a:p>
          <a:p>
            <a:pPr marL="342900" marR="0" lvl="0" indent="-342900">
              <a:spcBef>
                <a:spcPts val="0"/>
              </a:spcBef>
              <a:spcAft>
                <a:spcPts val="0"/>
              </a:spcAft>
              <a:buSzPts val="1000"/>
              <a:buFont typeface="Symbol" pitchFamily="2" charset="2"/>
              <a:buChar char=""/>
              <a:tabLst>
                <a:tab pos="457200" algn="l"/>
                <a:tab pos="937260" algn="l"/>
              </a:tabLst>
            </a:pPr>
            <a:r>
              <a:rPr lang="en-US" sz="1800" b="1"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NBADraft.net</a:t>
            </a:r>
            <a:r>
              <a:rPr lang="en-US" sz="18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https://www.nbadraft.net/</a:t>
            </a:r>
            <a:endPar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 pos="937260" algn="l"/>
              </a:tabLst>
            </a:pPr>
            <a:r>
              <a:rPr lang="en-US"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Provides player profiles, draft projections, and analysis, including historical data on NBA draft prospects.</a:t>
            </a:r>
          </a:p>
        </p:txBody>
      </p:sp>
    </p:spTree>
    <p:extLst>
      <p:ext uri="{BB962C8B-B14F-4D97-AF65-F5344CB8AC3E}">
        <p14:creationId xmlns:p14="http://schemas.microsoft.com/office/powerpoint/2010/main" val="393780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2562-C17E-846F-0471-44F16CCB9E10}"/>
              </a:ext>
            </a:extLst>
          </p:cNvPr>
          <p:cNvSpPr>
            <a:spLocks noGrp="1"/>
          </p:cNvSpPr>
          <p:nvPr>
            <p:ph type="title"/>
          </p:nvPr>
        </p:nvSpPr>
        <p:spPr>
          <a:xfrm>
            <a:off x="1141412" y="0"/>
            <a:ext cx="9905998" cy="778961"/>
          </a:xfrm>
        </p:spPr>
        <p:txBody>
          <a:bodyPr/>
          <a:lstStyle/>
          <a:p>
            <a:pPr algn="ctr"/>
            <a:r>
              <a:rPr lang="en-US" dirty="0">
                <a:solidFill>
                  <a:schemeClr val="bg1"/>
                </a:solidFill>
              </a:rPr>
              <a:t>APPROACH</a:t>
            </a:r>
          </a:p>
        </p:txBody>
      </p:sp>
      <p:sp>
        <p:nvSpPr>
          <p:cNvPr id="3" name="Content Placeholder 2">
            <a:extLst>
              <a:ext uri="{FF2B5EF4-FFF2-40B4-BE49-F238E27FC236}">
                <a16:creationId xmlns:a16="http://schemas.microsoft.com/office/drawing/2014/main" id="{C33A5006-F485-E323-A4DB-530336E8E25B}"/>
              </a:ext>
            </a:extLst>
          </p:cNvPr>
          <p:cNvSpPr>
            <a:spLocks noGrp="1"/>
          </p:cNvSpPr>
          <p:nvPr>
            <p:ph idx="1"/>
          </p:nvPr>
        </p:nvSpPr>
        <p:spPr>
          <a:xfrm>
            <a:off x="1141412" y="862642"/>
            <a:ext cx="9905999" cy="5529532"/>
          </a:xfrm>
        </p:spPr>
        <p:txBody>
          <a:bodyPr>
            <a:normAutofit fontScale="70000" lnSpcReduction="20000"/>
          </a:bodyPr>
          <a:lstStyle/>
          <a:p>
            <a:pPr marL="0" indent="0">
              <a:buNone/>
            </a:pPr>
            <a:r>
              <a:rPr lang="en-US" sz="2600" b="1" dirty="0">
                <a:solidFill>
                  <a:srgbClr val="0E0E0E"/>
                </a:solidFill>
                <a:effectLst/>
                <a:latin typeface=".SF NS"/>
              </a:rPr>
              <a:t>Analysis Strategy:</a:t>
            </a:r>
            <a:endParaRPr lang="en-US" sz="2600" dirty="0">
              <a:solidFill>
                <a:srgbClr val="0E0E0E"/>
              </a:solidFill>
              <a:effectLst/>
              <a:latin typeface=".SF NS"/>
            </a:endParaRPr>
          </a:p>
          <a:p>
            <a:pPr>
              <a:buFont typeface="Courier New" panose="02070309020205020404" pitchFamily="49" charset="0"/>
              <a:buChar char="o"/>
            </a:pPr>
            <a:r>
              <a:rPr lang="en-US" sz="2600" b="1" dirty="0">
                <a:solidFill>
                  <a:srgbClr val="0E0E0E"/>
                </a:solidFill>
                <a:effectLst/>
                <a:latin typeface=".SF NS"/>
              </a:rPr>
              <a:t>Expanded </a:t>
            </a:r>
            <a:r>
              <a:rPr lang="en-US" sz="2600" b="1" dirty="0" err="1">
                <a:solidFill>
                  <a:srgbClr val="0E0E0E"/>
                </a:solidFill>
                <a:latin typeface=".SF NS"/>
              </a:rPr>
              <a:t>Approach:College</a:t>
            </a:r>
            <a:r>
              <a:rPr lang="en-US" sz="2600" b="1" dirty="0">
                <a:solidFill>
                  <a:srgbClr val="0E0E0E"/>
                </a:solidFill>
                <a:latin typeface=".SF NS"/>
              </a:rPr>
              <a:t> Performance Metrics:</a:t>
            </a:r>
            <a:r>
              <a:rPr lang="en-US" sz="2600" dirty="0">
                <a:solidFill>
                  <a:srgbClr val="0E0E0E"/>
                </a:solidFill>
                <a:latin typeface=".SF NS"/>
              </a:rPr>
              <a:t> Points, assists, rebounds, Player Efficiency Rating (PER), efficiency ratings, etc.</a:t>
            </a:r>
          </a:p>
          <a:p>
            <a:pPr>
              <a:buFont typeface="Courier New" panose="02070309020205020404" pitchFamily="49" charset="0"/>
              <a:buChar char="o"/>
            </a:pPr>
            <a:r>
              <a:rPr lang="en-US" sz="2600" b="1" dirty="0">
                <a:solidFill>
                  <a:srgbClr val="0E0E0E"/>
                </a:solidFill>
                <a:latin typeface=".SF NS"/>
              </a:rPr>
              <a:t>Combine Athletic Metrics:</a:t>
            </a:r>
            <a:r>
              <a:rPr lang="en-US" sz="2600" dirty="0">
                <a:solidFill>
                  <a:srgbClr val="0E0E0E"/>
                </a:solidFill>
                <a:latin typeface=".SF NS"/>
              </a:rPr>
              <a:t> Vertical jump, wingspan, agility tests, body fat percentage, etc.</a:t>
            </a:r>
          </a:p>
          <a:p>
            <a:pPr>
              <a:buFont typeface="Courier New" panose="02070309020205020404" pitchFamily="49" charset="0"/>
              <a:buChar char="o"/>
            </a:pPr>
            <a:r>
              <a:rPr lang="en-US" sz="2600" b="1" dirty="0">
                <a:solidFill>
                  <a:srgbClr val="0E0E0E"/>
                </a:solidFill>
                <a:latin typeface=".SF NS"/>
              </a:rPr>
              <a:t>Professional Success Metrics:</a:t>
            </a:r>
            <a:r>
              <a:rPr lang="en-US" sz="2600" dirty="0">
                <a:solidFill>
                  <a:srgbClr val="0E0E0E"/>
                </a:solidFill>
                <a:latin typeface=".SF NS"/>
              </a:rPr>
              <a:t> NBA stats such as games played, minutes per game, points per game, and PER.</a:t>
            </a:r>
          </a:p>
          <a:p>
            <a:pPr>
              <a:buFont typeface="Courier New" panose="02070309020205020404" pitchFamily="49" charset="0"/>
              <a:buChar char="o"/>
            </a:pPr>
            <a:endParaRPr lang="en-US" sz="2600" dirty="0">
              <a:solidFill>
                <a:srgbClr val="0E0E0E"/>
              </a:solidFill>
              <a:latin typeface=".SF NS"/>
            </a:endParaRPr>
          </a:p>
          <a:p>
            <a:pPr marL="0" indent="0">
              <a:buNone/>
            </a:pPr>
            <a:r>
              <a:rPr lang="en-US" sz="2600" b="1" dirty="0">
                <a:solidFill>
                  <a:srgbClr val="0E0E0E"/>
                </a:solidFill>
                <a:effectLst/>
                <a:latin typeface=".SF NS"/>
              </a:rPr>
              <a:t>Expanded Approach:</a:t>
            </a:r>
            <a:endParaRPr lang="en-US" sz="2600" dirty="0">
              <a:solidFill>
                <a:srgbClr val="0E0E0E"/>
              </a:solidFill>
              <a:effectLst/>
              <a:latin typeface=".SF NS"/>
            </a:endParaRPr>
          </a:p>
          <a:p>
            <a:pPr>
              <a:buFont typeface="Courier New" panose="02070309020205020404" pitchFamily="49" charset="0"/>
              <a:buChar char="o"/>
            </a:pPr>
            <a:r>
              <a:rPr lang="en-US" sz="2600" b="1" dirty="0">
                <a:solidFill>
                  <a:srgbClr val="0E0E0E"/>
                </a:solidFill>
                <a:effectLst/>
                <a:latin typeface=".SF NS"/>
              </a:rPr>
              <a:t>Position-Specific Models:</a:t>
            </a:r>
            <a:r>
              <a:rPr lang="en-US" sz="2600" dirty="0">
                <a:solidFill>
                  <a:srgbClr val="0E0E0E"/>
                </a:solidFill>
                <a:effectLst/>
                <a:latin typeface=".SF NS"/>
              </a:rPr>
              <a:t> Develop separate models for guards, forwards, and centers to see which metrics matter most for each position.</a:t>
            </a:r>
          </a:p>
          <a:p>
            <a:pPr>
              <a:buFont typeface="Courier New" panose="02070309020205020404" pitchFamily="49" charset="0"/>
              <a:buChar char="o"/>
            </a:pPr>
            <a:r>
              <a:rPr lang="en-US" sz="2600" b="1" dirty="0">
                <a:solidFill>
                  <a:srgbClr val="0E0E0E"/>
                </a:solidFill>
                <a:effectLst/>
                <a:latin typeface=".SF NS"/>
              </a:rPr>
              <a:t>Role-Based Analysis:</a:t>
            </a:r>
            <a:r>
              <a:rPr lang="en-US" sz="2600" dirty="0">
                <a:solidFill>
                  <a:srgbClr val="0E0E0E"/>
                </a:solidFill>
                <a:effectLst/>
                <a:latin typeface=".SF NS"/>
              </a:rPr>
              <a:t> Categorize players into roles (e.g., scorers, playmakers, defenders) to explore whether athletic or performance metrics are more predictive of success for specific roles.</a:t>
            </a:r>
          </a:p>
          <a:p>
            <a:pPr>
              <a:buFont typeface="Courier New" panose="02070309020205020404" pitchFamily="49" charset="0"/>
              <a:buChar char="o"/>
            </a:pPr>
            <a:r>
              <a:rPr lang="en-US" sz="2600" b="1" dirty="0">
                <a:solidFill>
                  <a:srgbClr val="0E0E0E"/>
                </a:solidFill>
                <a:effectLst/>
                <a:latin typeface=".SF NS"/>
              </a:rPr>
              <a:t>Feature Importance:</a:t>
            </a:r>
            <a:r>
              <a:rPr lang="en-US" sz="2600" dirty="0">
                <a:solidFill>
                  <a:srgbClr val="0E0E0E"/>
                </a:solidFill>
                <a:effectLst/>
                <a:latin typeface=".SF NS"/>
              </a:rPr>
              <a:t> Analyze the relative importance of college performance metrics versus athletic testing measurements for predicting NBA success across different player types.</a:t>
            </a:r>
          </a:p>
          <a:p>
            <a:endParaRPr lang="en-US" dirty="0"/>
          </a:p>
        </p:txBody>
      </p:sp>
    </p:spTree>
    <p:extLst>
      <p:ext uri="{BB962C8B-B14F-4D97-AF65-F5344CB8AC3E}">
        <p14:creationId xmlns:p14="http://schemas.microsoft.com/office/powerpoint/2010/main" val="214714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B887-D507-99CD-634D-7055DF951CD5}"/>
              </a:ext>
            </a:extLst>
          </p:cNvPr>
          <p:cNvSpPr>
            <a:spLocks noGrp="1"/>
          </p:cNvSpPr>
          <p:nvPr>
            <p:ph type="title"/>
          </p:nvPr>
        </p:nvSpPr>
        <p:spPr>
          <a:xfrm>
            <a:off x="1141413" y="168652"/>
            <a:ext cx="9905998" cy="899731"/>
          </a:xfrm>
        </p:spPr>
        <p:txBody>
          <a:bodyPr/>
          <a:lstStyle/>
          <a:p>
            <a:pPr algn="ctr"/>
            <a:r>
              <a:rPr lang="en-US" dirty="0">
                <a:solidFill>
                  <a:schemeClr val="bg1"/>
                </a:solidFill>
              </a:rPr>
              <a:t>How do we define ‘Success’?</a:t>
            </a:r>
          </a:p>
        </p:txBody>
      </p:sp>
      <p:sp>
        <p:nvSpPr>
          <p:cNvPr id="3" name="Content Placeholder 2">
            <a:extLst>
              <a:ext uri="{FF2B5EF4-FFF2-40B4-BE49-F238E27FC236}">
                <a16:creationId xmlns:a16="http://schemas.microsoft.com/office/drawing/2014/main" id="{295C49D9-3695-69CE-E827-5C24FD7EB652}"/>
              </a:ext>
            </a:extLst>
          </p:cNvPr>
          <p:cNvSpPr>
            <a:spLocks noGrp="1"/>
          </p:cNvSpPr>
          <p:nvPr>
            <p:ph idx="1"/>
          </p:nvPr>
        </p:nvSpPr>
        <p:spPr>
          <a:xfrm>
            <a:off x="1141412" y="1077009"/>
            <a:ext cx="9905999" cy="5171099"/>
          </a:xfrm>
        </p:spPr>
        <p:txBody>
          <a:bodyPr/>
          <a:lstStyle/>
          <a:p>
            <a:pPr marL="0" indent="0">
              <a:buNone/>
            </a:pPr>
            <a:r>
              <a:rPr lang="en-US" dirty="0">
                <a:solidFill>
                  <a:schemeClr val="bg1"/>
                </a:solidFill>
              </a:rPr>
              <a:t>Success is subjective and players can be deemed as such by various measures:</a:t>
            </a:r>
          </a:p>
          <a:p>
            <a:pPr marL="0" indent="0">
              <a:buNone/>
            </a:pPr>
            <a:r>
              <a:rPr lang="en-US" dirty="0">
                <a:solidFill>
                  <a:schemeClr val="bg1"/>
                </a:solidFill>
              </a:rPr>
              <a:t>Longevity?</a:t>
            </a:r>
          </a:p>
          <a:p>
            <a:r>
              <a:rPr lang="en-US" dirty="0">
                <a:solidFill>
                  <a:schemeClr val="bg1"/>
                </a:solidFill>
              </a:rPr>
              <a:t>The average career lasts &lt; 5 years: </a:t>
            </a:r>
            <a:r>
              <a:rPr lang="en-US" dirty="0">
                <a:solidFill>
                  <a:schemeClr val="bg1"/>
                </a:solidFill>
                <a:hlinkClick r:id="rId2"/>
              </a:rPr>
              <a:t>https://proconnectbasketball.com/blogs/news/how-long-is-the-average-nba-career</a:t>
            </a:r>
            <a:endParaRPr lang="en-US" dirty="0">
              <a:solidFill>
                <a:schemeClr val="bg1"/>
              </a:solidFill>
            </a:endParaRPr>
          </a:p>
          <a:p>
            <a:r>
              <a:rPr lang="en-US" dirty="0">
                <a:solidFill>
                  <a:schemeClr val="bg1"/>
                </a:solidFill>
              </a:rPr>
              <a:t>Consistent &amp; High Performance </a:t>
            </a:r>
          </a:p>
          <a:p>
            <a:pPr marL="0" indent="0">
              <a:buNone/>
            </a:pPr>
            <a:r>
              <a:rPr lang="en-US" dirty="0">
                <a:solidFill>
                  <a:schemeClr val="bg1"/>
                </a:solidFill>
              </a:rPr>
              <a:t>	-accolades</a:t>
            </a:r>
          </a:p>
          <a:p>
            <a:pPr marL="0" indent="0">
              <a:buNone/>
            </a:pPr>
            <a:r>
              <a:rPr lang="en-US" dirty="0">
                <a:solidFill>
                  <a:schemeClr val="bg1"/>
                </a:solidFill>
              </a:rPr>
              <a:t>	-successful team key contributor </a:t>
            </a:r>
          </a:p>
        </p:txBody>
      </p:sp>
    </p:spTree>
    <p:extLst>
      <p:ext uri="{BB962C8B-B14F-4D97-AF65-F5344CB8AC3E}">
        <p14:creationId xmlns:p14="http://schemas.microsoft.com/office/powerpoint/2010/main" val="2592069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920</TotalTime>
  <Words>657</Words>
  <Application>Microsoft Macintosh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.SF NS</vt:lpstr>
      <vt:lpstr>Arial</vt:lpstr>
      <vt:lpstr>Courier New</vt:lpstr>
      <vt:lpstr>Symbol</vt:lpstr>
      <vt:lpstr>Times</vt:lpstr>
      <vt:lpstr>Times New Roman</vt:lpstr>
      <vt:lpstr>Tw Cen MT</vt:lpstr>
      <vt:lpstr>Circuit</vt:lpstr>
      <vt:lpstr>Predicting College to NBA ‘success’</vt:lpstr>
      <vt:lpstr>The Statistical question</vt:lpstr>
      <vt:lpstr> For context: NCAA to NBa Case Study </vt:lpstr>
      <vt:lpstr>Why is this important?</vt:lpstr>
      <vt:lpstr>Data Sources</vt:lpstr>
      <vt:lpstr>APPROACH</vt:lpstr>
      <vt:lpstr>How do we define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Reid</dc:creator>
  <cp:lastModifiedBy>Christopher Reid</cp:lastModifiedBy>
  <cp:revision>12</cp:revision>
  <dcterms:created xsi:type="dcterms:W3CDTF">2024-09-19T19:24:57Z</dcterms:created>
  <dcterms:modified xsi:type="dcterms:W3CDTF">2024-09-21T16:32:43Z</dcterms:modified>
</cp:coreProperties>
</file>