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17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988840"/>
            <a:ext cx="7772400" cy="3414241"/>
          </a:xfrm>
        </p:spPr>
        <p:txBody>
          <a:bodyPr>
            <a:normAutofit/>
          </a:bodyPr>
          <a:lstStyle/>
          <a:p>
            <a:r>
              <a:rPr lang="zh-CN" altLang="en-US" b="1" dirty="0"/>
              <a:t>复习要点总纲</a:t>
            </a:r>
            <a:br>
              <a:rPr lang="en-US" altLang="zh-CN" b="1" dirty="0"/>
            </a:br>
            <a:br>
              <a:rPr lang="en-US" altLang="zh-CN" b="1" dirty="0"/>
            </a:br>
            <a:r>
              <a:rPr lang="en-US" altLang="zh-CN" b="1" dirty="0"/>
              <a:t>2024-2025-1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1052736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chemeClr val="tx1"/>
                </a:solidFill>
              </a:rPr>
              <a:t>电路与电子线路</a:t>
            </a:r>
            <a:r>
              <a:rPr lang="en-US" altLang="zh-CN" sz="4800" b="1" dirty="0">
                <a:solidFill>
                  <a:schemeClr val="tx1"/>
                </a:solidFill>
              </a:rPr>
              <a:t>2</a:t>
            </a:r>
            <a:endParaRPr lang="zh-CN" alt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144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827584" y="404664"/>
            <a:ext cx="7920880" cy="6048672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chemeClr val="tx1"/>
                </a:solidFill>
              </a:rPr>
              <a:t>第七章   负反馈</a:t>
            </a:r>
            <a:endParaRPr lang="en-US" altLang="zh-CN" sz="4800" b="1" dirty="0">
              <a:solidFill>
                <a:schemeClr val="tx1"/>
              </a:solidFill>
            </a:endParaRPr>
          </a:p>
          <a:p>
            <a:pPr algn="just"/>
            <a:endParaRPr lang="en-US" altLang="zh-CN" sz="10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</a:rPr>
              <a:t>、反馈的分类：通过</a:t>
            </a:r>
            <a:r>
              <a:rPr lang="en-US" altLang="zh-CN" sz="2800" b="1" dirty="0">
                <a:solidFill>
                  <a:schemeClr val="tx1"/>
                </a:solidFill>
              </a:rPr>
              <a:t>1+Aβ</a:t>
            </a:r>
            <a:r>
              <a:rPr lang="zh-CN" altLang="en-US" sz="2800" b="1" dirty="0">
                <a:solidFill>
                  <a:schemeClr val="tx1"/>
                </a:solidFill>
              </a:rPr>
              <a:t>取值范围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endParaRPr lang="en-US" altLang="zh-CN" sz="10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</a:rPr>
              <a:t>、反馈组态与放大器的对应关系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endParaRPr lang="en-US" altLang="zh-CN" sz="10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</a:rPr>
              <a:t>、反馈类型的判定：瞬时极性法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endParaRPr lang="en-US" altLang="zh-CN" sz="10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4</a:t>
            </a:r>
            <a:r>
              <a:rPr lang="zh-CN" altLang="en-US" sz="2800" b="1" dirty="0">
                <a:solidFill>
                  <a:schemeClr val="tx1"/>
                </a:solidFill>
              </a:rPr>
              <a:t>、反馈组态的判定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endParaRPr lang="en-US" altLang="zh-CN" sz="10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5</a:t>
            </a:r>
            <a:r>
              <a:rPr lang="zh-CN" altLang="en-US" sz="2800" b="1" dirty="0">
                <a:solidFill>
                  <a:schemeClr val="tx1"/>
                </a:solidFill>
              </a:rPr>
              <a:t>、不同反馈组态对电路性能的影响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endParaRPr lang="en-US" altLang="zh-CN" sz="10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6</a:t>
            </a:r>
            <a:r>
              <a:rPr lang="zh-CN" altLang="en-US" sz="2800" b="1" dirty="0">
                <a:solidFill>
                  <a:schemeClr val="tx1"/>
                </a:solidFill>
              </a:rPr>
              <a:t>、深度负反馈的近似计算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endParaRPr lang="en-US" altLang="zh-CN" sz="1000" b="1" dirty="0">
              <a:solidFill>
                <a:schemeClr val="tx1"/>
              </a:solidFill>
            </a:endParaRPr>
          </a:p>
          <a:p>
            <a:pPr algn="just"/>
            <a:r>
              <a:rPr lang="zh-CN" altLang="en-US" sz="2800" b="1" dirty="0">
                <a:solidFill>
                  <a:srgbClr val="FF0000"/>
                </a:solidFill>
              </a:rPr>
              <a:t>说明：本章把</a:t>
            </a:r>
            <a:r>
              <a:rPr lang="en-US" altLang="zh-CN" sz="2800" b="1" dirty="0">
                <a:solidFill>
                  <a:srgbClr val="FF0000"/>
                </a:solidFill>
              </a:rPr>
              <a:t>PPT</a:t>
            </a:r>
            <a:r>
              <a:rPr lang="zh-CN" altLang="en-US" sz="2800" b="1" dirty="0">
                <a:solidFill>
                  <a:srgbClr val="FF0000"/>
                </a:solidFill>
              </a:rPr>
              <a:t>与书中的例题要弄懂。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algn="just"/>
            <a:endParaRPr lang="en-US" altLang="zh-C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939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8604448" cy="604867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4800" b="1" dirty="0">
                <a:solidFill>
                  <a:schemeClr val="tx1"/>
                </a:solidFill>
              </a:rPr>
              <a:t>集成运放的应用 </a:t>
            </a:r>
            <a:r>
              <a:rPr lang="en-US" altLang="zh-CN" sz="4800" b="1" dirty="0">
                <a:solidFill>
                  <a:schemeClr val="tx1"/>
                </a:solidFill>
              </a:rPr>
              <a:t>&amp; </a:t>
            </a:r>
            <a:r>
              <a:rPr lang="zh-CN" altLang="en-US" sz="4800" b="1" dirty="0">
                <a:solidFill>
                  <a:schemeClr val="tx1"/>
                </a:solidFill>
              </a:rPr>
              <a:t>信号发生器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pPr algn="just"/>
            <a:endParaRPr lang="en-US" altLang="zh-CN" sz="11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</a:rPr>
              <a:t>、运放的实际和理想模型、线性和非线性工作区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endParaRPr lang="en-US" altLang="zh-CN" sz="10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</a:rPr>
              <a:t>、虚短、虚断；叠加原理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               </a:t>
            </a:r>
            <a:r>
              <a:rPr lang="zh-CN" altLang="en-US" sz="2200" b="1" dirty="0">
                <a:solidFill>
                  <a:schemeClr val="tx1"/>
                </a:solidFill>
              </a:rPr>
              <a:t>利用它们进行相关电路的推导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 algn="just"/>
            <a:endParaRPr lang="en-US" altLang="zh-CN" sz="10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</a:rPr>
              <a:t>、反相组态、同相组态、求和电路、求差电路、以及积分、     微分电路的推导与相关结论，根据输入输出关系完成电路设计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endParaRPr lang="en-US" altLang="zh-CN" sz="10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4</a:t>
            </a:r>
            <a:r>
              <a:rPr lang="zh-CN" altLang="en-US" sz="2800" b="1" dirty="0">
                <a:solidFill>
                  <a:schemeClr val="tx1"/>
                </a:solidFill>
              </a:rPr>
              <a:t>、电压比较器：单门限电压比较器、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                                 </a:t>
            </a:r>
            <a:r>
              <a:rPr lang="zh-CN" altLang="en-US" sz="2800" b="1" dirty="0">
                <a:solidFill>
                  <a:schemeClr val="tx1"/>
                </a:solidFill>
              </a:rPr>
              <a:t>（同相</a:t>
            </a:r>
            <a:r>
              <a:rPr lang="en-US" altLang="zh-CN" sz="2800" b="1" dirty="0">
                <a:solidFill>
                  <a:schemeClr val="tx1"/>
                </a:solidFill>
              </a:rPr>
              <a:t>/</a:t>
            </a:r>
            <a:r>
              <a:rPr lang="zh-CN" altLang="en-US" sz="2800" b="1" dirty="0">
                <a:solidFill>
                  <a:schemeClr val="tx1"/>
                </a:solidFill>
              </a:rPr>
              <a:t>反相）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</a:rPr>
              <a:t>迟滞电压比较器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endParaRPr lang="en-US" altLang="zh-CN" sz="10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5</a:t>
            </a:r>
            <a:r>
              <a:rPr lang="zh-CN" altLang="en-US" sz="2800" b="1" dirty="0">
                <a:solidFill>
                  <a:schemeClr val="tx1"/>
                </a:solidFill>
              </a:rPr>
              <a:t>、正弦波、矩形波、三角波产生电路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       </a:t>
            </a:r>
            <a:r>
              <a:rPr lang="zh-CN" altLang="en-US" sz="2800" b="1" dirty="0">
                <a:solidFill>
                  <a:schemeClr val="tx1"/>
                </a:solidFill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</a:rPr>
              <a:t>）电路组成与结构（主要元器件的功能）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       </a:t>
            </a:r>
            <a:r>
              <a:rPr lang="zh-CN" altLang="en-US" sz="2800" b="1" dirty="0">
                <a:solidFill>
                  <a:schemeClr val="tx1"/>
                </a:solidFill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</a:rPr>
              <a:t>）基本工作原理，相关电路器件的参数设计  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       </a:t>
            </a:r>
            <a:r>
              <a:rPr lang="zh-CN" altLang="en-US" sz="2800" b="1" dirty="0">
                <a:solidFill>
                  <a:schemeClr val="tx1"/>
                </a:solidFill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</a:rPr>
              <a:t>）输出波形及其周期表达式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endParaRPr lang="en-US" altLang="zh-CN" sz="1000" b="1" dirty="0">
              <a:solidFill>
                <a:schemeClr val="tx1"/>
              </a:solidFill>
            </a:endParaRPr>
          </a:p>
          <a:p>
            <a:pPr algn="just"/>
            <a:r>
              <a:rPr lang="zh-CN" altLang="en-US" sz="2800" b="1" dirty="0">
                <a:solidFill>
                  <a:srgbClr val="FF0000"/>
                </a:solidFill>
              </a:rPr>
              <a:t>说明：书习题</a:t>
            </a:r>
            <a:r>
              <a:rPr lang="en-US" altLang="zh-CN" sz="2800" b="1" dirty="0">
                <a:solidFill>
                  <a:srgbClr val="FF0000"/>
                </a:solidFill>
              </a:rPr>
              <a:t>8.6</a:t>
            </a:r>
            <a:r>
              <a:rPr lang="zh-CN" altLang="en-US" sz="2800" b="1" dirty="0">
                <a:solidFill>
                  <a:srgbClr val="FF0000"/>
                </a:solidFill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</a:rPr>
              <a:t>8.8</a:t>
            </a:r>
            <a:r>
              <a:rPr lang="zh-CN" altLang="en-US" sz="2800" b="1" dirty="0">
                <a:solidFill>
                  <a:srgbClr val="FF0000"/>
                </a:solidFill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</a:rPr>
              <a:t>8.9</a:t>
            </a:r>
            <a:r>
              <a:rPr lang="zh-CN" altLang="en-US" sz="2800" b="1" dirty="0">
                <a:solidFill>
                  <a:srgbClr val="FF0000"/>
                </a:solidFill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</a:rPr>
              <a:t>8.26</a:t>
            </a:r>
            <a:r>
              <a:rPr lang="zh-CN" altLang="en-US" sz="2800" b="1" dirty="0">
                <a:solidFill>
                  <a:srgbClr val="FF0000"/>
                </a:solidFill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</a:rPr>
              <a:t>8.27</a:t>
            </a:r>
            <a:r>
              <a:rPr lang="zh-CN" altLang="en-US" sz="2800" b="1" dirty="0">
                <a:solidFill>
                  <a:srgbClr val="FF0000"/>
                </a:solidFill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</a:rPr>
              <a:t>9.7</a:t>
            </a:r>
            <a:r>
              <a:rPr lang="zh-CN" altLang="en-US" sz="2800" b="1" dirty="0">
                <a:solidFill>
                  <a:srgbClr val="FF0000"/>
                </a:solidFill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</a:rPr>
              <a:t>9.8</a:t>
            </a:r>
            <a:r>
              <a:rPr lang="zh-CN" altLang="en-US" sz="2800" b="1" dirty="0">
                <a:solidFill>
                  <a:srgbClr val="FF0000"/>
                </a:solidFill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</a:rPr>
              <a:t>9.11</a:t>
            </a:r>
            <a:r>
              <a:rPr lang="zh-CN" altLang="en-US" sz="2800" b="1" dirty="0">
                <a:solidFill>
                  <a:srgbClr val="FF0000"/>
                </a:solidFill>
              </a:rPr>
              <a:t>等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endParaRPr lang="en-US" altLang="zh-C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0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827584" y="404664"/>
            <a:ext cx="7920880" cy="6048672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chemeClr val="tx1"/>
                </a:solidFill>
              </a:rPr>
              <a:t>电源</a:t>
            </a:r>
            <a:endParaRPr lang="en-US" altLang="zh-CN" sz="4800" b="1" dirty="0">
              <a:solidFill>
                <a:schemeClr val="tx1"/>
              </a:solidFill>
            </a:endParaRPr>
          </a:p>
          <a:p>
            <a:pPr algn="just"/>
            <a:endParaRPr lang="en-US" altLang="zh-CN" sz="20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</a:rPr>
              <a:t>、直流稳压电源基本构成与原理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endParaRPr lang="en-US" altLang="zh-CN" sz="10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</a:rPr>
              <a:t>、串联型稳压电源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        </a:t>
            </a:r>
            <a:r>
              <a:rPr lang="zh-CN" altLang="en-US" sz="2800" b="1" dirty="0">
                <a:solidFill>
                  <a:schemeClr val="tx1"/>
                </a:solidFill>
              </a:rPr>
              <a:t>基本结构、工作原理，以及稳压输出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53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BF4CD-B451-49BF-B0C9-83152B3B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关于考试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BCD379-6CE5-42D1-AA13-C10A86C04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考试时间：</a:t>
            </a:r>
            <a:r>
              <a:rPr lang="en-US" altLang="zh-CN" dirty="0"/>
              <a:t>2025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</a:t>
            </a:r>
            <a:r>
              <a:rPr lang="en-US" altLang="zh-CN" dirty="0"/>
              <a:t>  13:45-15:45</a:t>
            </a:r>
          </a:p>
          <a:p>
            <a:r>
              <a:rPr lang="zh-CN" altLang="en-US" dirty="0"/>
              <a:t>试卷：不详</a:t>
            </a:r>
            <a:endParaRPr lang="en-US" altLang="zh-CN" dirty="0"/>
          </a:p>
          <a:p>
            <a:r>
              <a:rPr lang="zh-CN" altLang="en-US" dirty="0"/>
              <a:t>必须带计算器</a:t>
            </a:r>
            <a:endParaRPr lang="en-US" altLang="zh-CN" dirty="0"/>
          </a:p>
          <a:p>
            <a:r>
              <a:rPr lang="zh-CN" altLang="en-US" dirty="0"/>
              <a:t>答疑</a:t>
            </a:r>
            <a:endParaRPr lang="en-US" altLang="zh-CN" dirty="0"/>
          </a:p>
          <a:p>
            <a:pPr lvl="1"/>
            <a:r>
              <a:rPr lang="zh-CN" altLang="en-US" dirty="0"/>
              <a:t>时间：</a:t>
            </a:r>
            <a:r>
              <a:rPr lang="en-US" altLang="zh-CN" dirty="0"/>
              <a:t>2025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7</a:t>
            </a:r>
            <a:r>
              <a:rPr lang="zh-CN" altLang="en-US" dirty="0"/>
              <a:t>日</a:t>
            </a:r>
            <a:r>
              <a:rPr lang="en-US" altLang="zh-CN" dirty="0"/>
              <a:t>9:00~17:00</a:t>
            </a:r>
          </a:p>
          <a:p>
            <a:pPr lvl="1"/>
            <a:r>
              <a:rPr lang="zh-CN" altLang="en-US" dirty="0"/>
              <a:t>地点：二教中</a:t>
            </a:r>
            <a:r>
              <a:rPr lang="en-US" altLang="zh-CN" dirty="0"/>
              <a:t>309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2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836712"/>
            <a:ext cx="7200800" cy="496855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4800" b="1" dirty="0">
                <a:solidFill>
                  <a:schemeClr val="tx1"/>
                </a:solidFill>
              </a:rPr>
              <a:t>第二章   二极管</a:t>
            </a:r>
            <a:endParaRPr lang="en-US" altLang="zh-CN" sz="4800" b="1" dirty="0">
              <a:solidFill>
                <a:schemeClr val="tx1"/>
              </a:solidFill>
            </a:endParaRPr>
          </a:p>
          <a:p>
            <a:pPr algn="just"/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</a:rPr>
              <a:t>、二极管的工作原理以及各种模型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endParaRPr lang="en-US" altLang="zh-CN" sz="12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</a:rPr>
              <a:t>、二极管工作状态的判断方法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endParaRPr lang="en-US" altLang="zh-CN" sz="12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</a:rPr>
              <a:t>、用不同模型进行二极管电路的分析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       </a:t>
            </a:r>
            <a:r>
              <a:rPr lang="zh-CN" altLang="en-US" sz="2200" b="1" dirty="0">
                <a:solidFill>
                  <a:schemeClr val="tx1"/>
                </a:solidFill>
              </a:rPr>
              <a:t>（</a:t>
            </a:r>
            <a:r>
              <a:rPr lang="en-US" altLang="zh-CN" sz="2200" b="1" dirty="0">
                <a:solidFill>
                  <a:schemeClr val="tx1"/>
                </a:solidFill>
              </a:rPr>
              <a:t>1</a:t>
            </a:r>
            <a:r>
              <a:rPr lang="zh-CN" altLang="en-US" sz="2200" b="1" dirty="0">
                <a:solidFill>
                  <a:schemeClr val="tx1"/>
                </a:solidFill>
              </a:rPr>
              <a:t>）理想模型、恒压降模型、折线模型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200" b="1" dirty="0">
                <a:solidFill>
                  <a:schemeClr val="tx1"/>
                </a:solidFill>
              </a:rPr>
              <a:t>                    </a:t>
            </a:r>
            <a:r>
              <a:rPr lang="zh-CN" altLang="en-US" sz="2200" b="1" dirty="0">
                <a:solidFill>
                  <a:schemeClr val="tx1"/>
                </a:solidFill>
              </a:rPr>
              <a:t>小信号模型、齐纳稳压管模型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 algn="just"/>
            <a:r>
              <a:rPr lang="zh-CN" altLang="en-US" sz="2200" b="1" dirty="0">
                <a:solidFill>
                  <a:schemeClr val="tx1"/>
                </a:solidFill>
              </a:rPr>
              <a:t>         （</a:t>
            </a:r>
            <a:r>
              <a:rPr lang="en-US" altLang="zh-CN" sz="2200" b="1" dirty="0">
                <a:solidFill>
                  <a:schemeClr val="tx1"/>
                </a:solidFill>
              </a:rPr>
              <a:t>2</a:t>
            </a:r>
            <a:r>
              <a:rPr lang="zh-CN" altLang="en-US" sz="2200" b="1" dirty="0">
                <a:solidFill>
                  <a:schemeClr val="tx1"/>
                </a:solidFill>
              </a:rPr>
              <a:t>）限幅电路、逻辑电路、稳压电路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 algn="just"/>
            <a:endParaRPr lang="en-US" altLang="zh-CN" sz="12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4</a:t>
            </a:r>
            <a:r>
              <a:rPr lang="zh-CN" altLang="en-US" sz="2800" b="1" dirty="0">
                <a:solidFill>
                  <a:schemeClr val="tx1"/>
                </a:solidFill>
              </a:rPr>
              <a:t>、不同整流电路的分析与结论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r>
              <a:rPr lang="zh-CN" altLang="en-US" sz="2800" b="1" dirty="0">
                <a:solidFill>
                  <a:srgbClr val="FF0000"/>
                </a:solidFill>
              </a:rPr>
              <a:t>说明：雨课堂作业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algn="just"/>
            <a:endParaRPr lang="en-US" altLang="zh-C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3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332656"/>
            <a:ext cx="8064896" cy="6192688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chemeClr val="tx1"/>
                </a:solidFill>
              </a:rPr>
              <a:t>第三章   场效应管</a:t>
            </a:r>
            <a:endParaRPr lang="en-US" altLang="zh-CN" sz="4800" b="1" dirty="0">
              <a:solidFill>
                <a:schemeClr val="tx1"/>
              </a:solidFill>
            </a:endParaRPr>
          </a:p>
          <a:p>
            <a:pPr algn="just"/>
            <a:endParaRPr lang="en-US" altLang="zh-CN" sz="11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400" b="1" dirty="0">
                <a:solidFill>
                  <a:schemeClr val="tx1"/>
                </a:solidFill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</a:rPr>
              <a:t>、基本工作原理、不同工作区域的条件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400" b="1" dirty="0">
                <a:solidFill>
                  <a:schemeClr val="tx1"/>
                </a:solidFill>
              </a:rPr>
              <a:t>    </a:t>
            </a:r>
            <a:r>
              <a:rPr lang="zh-CN" altLang="en-US" sz="2400" b="1" dirty="0">
                <a:solidFill>
                  <a:schemeClr val="tx1"/>
                </a:solidFill>
              </a:rPr>
              <a:t>（主要针对</a:t>
            </a:r>
            <a:r>
              <a:rPr lang="en-US" altLang="zh-CN" sz="2400" b="1" dirty="0">
                <a:solidFill>
                  <a:schemeClr val="tx1"/>
                </a:solidFill>
              </a:rPr>
              <a:t>N</a:t>
            </a:r>
            <a:r>
              <a:rPr lang="zh-CN" altLang="en-US" sz="2400" b="1" dirty="0">
                <a:solidFill>
                  <a:schemeClr val="tx1"/>
                </a:solidFill>
              </a:rPr>
              <a:t>沟和</a:t>
            </a:r>
            <a:r>
              <a:rPr lang="en-US" altLang="zh-CN" sz="2400" b="1" dirty="0">
                <a:solidFill>
                  <a:schemeClr val="tx1"/>
                </a:solidFill>
              </a:rPr>
              <a:t>P</a:t>
            </a:r>
            <a:r>
              <a:rPr lang="zh-CN" altLang="en-US" sz="2400" b="1" dirty="0">
                <a:solidFill>
                  <a:schemeClr val="tx1"/>
                </a:solidFill>
              </a:rPr>
              <a:t>沟</a:t>
            </a:r>
            <a:r>
              <a:rPr lang="en-US" altLang="zh-CN" sz="2400" b="1" dirty="0">
                <a:solidFill>
                  <a:schemeClr val="tx1"/>
                </a:solidFill>
              </a:rPr>
              <a:t>MOSFET</a:t>
            </a:r>
            <a:r>
              <a:rPr lang="zh-CN" altLang="en-US" sz="2400" b="1" dirty="0">
                <a:solidFill>
                  <a:schemeClr val="tx1"/>
                </a:solidFill>
              </a:rPr>
              <a:t>）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just"/>
            <a:endParaRPr lang="en-US" altLang="zh-CN" sz="10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400" b="1" dirty="0">
                <a:solidFill>
                  <a:schemeClr val="tx1"/>
                </a:solidFill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</a:rPr>
              <a:t>、直流偏置电路的确定，求解静态工作点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DS</a:t>
            </a:r>
            <a:endParaRPr lang="en-US" altLang="zh-CN" sz="1000" b="1" baseline="-25000" dirty="0">
              <a:solidFill>
                <a:schemeClr val="tx1"/>
              </a:solidFill>
            </a:endParaRPr>
          </a:p>
          <a:p>
            <a:pPr algn="just"/>
            <a:r>
              <a:rPr lang="en-US" altLang="zh-CN" sz="2400" b="1" dirty="0">
                <a:solidFill>
                  <a:schemeClr val="tx1"/>
                </a:solidFill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</a:rPr>
              <a:t>、小信号器件模型、交流小信号等效电路图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just"/>
            <a:endParaRPr lang="en-US" altLang="zh-CN" sz="10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400" b="1" dirty="0">
                <a:solidFill>
                  <a:schemeClr val="tx1"/>
                </a:solidFill>
              </a:rPr>
              <a:t>4</a:t>
            </a:r>
            <a:r>
              <a:rPr lang="zh-CN" altLang="en-US" sz="2400" b="1" dirty="0">
                <a:solidFill>
                  <a:schemeClr val="tx1"/>
                </a:solidFill>
              </a:rPr>
              <a:t>、三种基本组态（</a:t>
            </a:r>
            <a:r>
              <a:rPr lang="en-US" altLang="zh-CN" sz="2400" b="1" dirty="0">
                <a:solidFill>
                  <a:schemeClr val="tx1"/>
                </a:solidFill>
              </a:rPr>
              <a:t>CS</a:t>
            </a:r>
            <a:r>
              <a:rPr lang="zh-CN" altLang="en-US" sz="2400" b="1" dirty="0">
                <a:solidFill>
                  <a:schemeClr val="tx1"/>
                </a:solidFill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</a:rPr>
              <a:t>CD</a:t>
            </a:r>
            <a:r>
              <a:rPr lang="zh-CN" altLang="en-US" sz="2400" b="1" dirty="0">
                <a:solidFill>
                  <a:schemeClr val="tx1"/>
                </a:solidFill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</a:rPr>
              <a:t>CG</a:t>
            </a:r>
            <a:r>
              <a:rPr lang="zh-CN" altLang="en-US" sz="2400" b="1" dirty="0">
                <a:solidFill>
                  <a:schemeClr val="tx1"/>
                </a:solidFill>
              </a:rPr>
              <a:t>）的判定与分析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400" b="1" dirty="0">
                <a:solidFill>
                  <a:schemeClr val="tx1"/>
                </a:solidFill>
              </a:rPr>
              <a:t>       </a:t>
            </a:r>
            <a:r>
              <a:rPr lang="zh-CN" altLang="en-US" sz="2400" b="1" dirty="0">
                <a:solidFill>
                  <a:schemeClr val="tx1"/>
                </a:solidFill>
              </a:rPr>
              <a:t>不同组态的特性及优缺点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400" b="1" dirty="0">
                <a:solidFill>
                  <a:schemeClr val="tx1"/>
                </a:solidFill>
              </a:rPr>
              <a:t>      </a:t>
            </a:r>
            <a:r>
              <a:rPr lang="zh-CN" altLang="en-US" sz="2400" b="1" dirty="0">
                <a:solidFill>
                  <a:schemeClr val="tx1"/>
                </a:solidFill>
              </a:rPr>
              <a:t>小信号参数</a:t>
            </a:r>
            <a:r>
              <a:rPr lang="en-US" altLang="zh-CN" sz="2400" b="1" dirty="0" err="1">
                <a:solidFill>
                  <a:schemeClr val="tx1"/>
                </a:solidFill>
              </a:rPr>
              <a:t>g</a:t>
            </a:r>
            <a:r>
              <a:rPr lang="en-US" altLang="zh-CN" sz="2400" b="1" baseline="-25000" dirty="0" err="1">
                <a:solidFill>
                  <a:schemeClr val="tx1"/>
                </a:solidFill>
              </a:rPr>
              <a:t>m</a:t>
            </a:r>
            <a:r>
              <a:rPr lang="zh-CN" altLang="en-US" sz="2400" b="1" dirty="0">
                <a:solidFill>
                  <a:schemeClr val="tx1"/>
                </a:solidFill>
              </a:rPr>
              <a:t>、</a:t>
            </a:r>
            <a:r>
              <a:rPr lang="en-US" altLang="zh-CN" sz="2400" b="1" dirty="0" err="1">
                <a:solidFill>
                  <a:schemeClr val="tx1"/>
                </a:solidFill>
              </a:rPr>
              <a:t>r</a:t>
            </a:r>
            <a:r>
              <a:rPr lang="en-US" altLang="zh-CN" sz="2400" b="1" baseline="-25000" dirty="0" err="1">
                <a:solidFill>
                  <a:schemeClr val="tx1"/>
                </a:solidFill>
              </a:rPr>
              <a:t>o</a:t>
            </a:r>
            <a:r>
              <a:rPr lang="zh-CN" altLang="en-US" sz="2400" b="1" dirty="0">
                <a:solidFill>
                  <a:schemeClr val="tx1"/>
                </a:solidFill>
              </a:rPr>
              <a:t>和性能参数</a:t>
            </a:r>
            <a:r>
              <a:rPr lang="en-US" altLang="zh-CN" sz="2400" b="1" dirty="0" err="1">
                <a:solidFill>
                  <a:schemeClr val="tx1"/>
                </a:solidFill>
              </a:rPr>
              <a:t>R</a:t>
            </a:r>
            <a:r>
              <a:rPr lang="en-US" altLang="zh-CN" sz="2400" b="1" baseline="-25000" dirty="0" err="1">
                <a:solidFill>
                  <a:schemeClr val="tx1"/>
                </a:solidFill>
              </a:rPr>
              <a:t>i</a:t>
            </a:r>
            <a:r>
              <a:rPr lang="zh-CN" altLang="en-US" sz="2400" b="1" dirty="0">
                <a:solidFill>
                  <a:schemeClr val="tx1"/>
                </a:solidFill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</a:rPr>
              <a:t>R</a:t>
            </a:r>
            <a:r>
              <a:rPr lang="en-US" altLang="zh-CN" sz="2400" b="1" baseline="-25000" dirty="0">
                <a:solidFill>
                  <a:schemeClr val="tx1"/>
                </a:solidFill>
              </a:rPr>
              <a:t>o</a:t>
            </a:r>
            <a:r>
              <a:rPr lang="zh-CN" altLang="en-US" sz="2400" b="1" dirty="0">
                <a:solidFill>
                  <a:schemeClr val="tx1"/>
                </a:solidFill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</a:rPr>
              <a:t>A</a:t>
            </a:r>
            <a:r>
              <a:rPr lang="en-US" altLang="zh-CN" sz="2400" b="1" baseline="-25000" dirty="0">
                <a:solidFill>
                  <a:schemeClr val="tx1"/>
                </a:solidFill>
              </a:rPr>
              <a:t>v</a:t>
            </a:r>
            <a:r>
              <a:rPr lang="zh-CN" altLang="en-US" sz="2400" b="1" dirty="0">
                <a:solidFill>
                  <a:schemeClr val="tx1"/>
                </a:solidFill>
              </a:rPr>
              <a:t>的求解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just"/>
            <a:endParaRPr lang="en-US" altLang="zh-CN" sz="1000" b="1" dirty="0">
              <a:solidFill>
                <a:schemeClr val="tx1"/>
              </a:solidFill>
            </a:endParaRPr>
          </a:p>
          <a:p>
            <a:pPr algn="just"/>
            <a:r>
              <a:rPr lang="zh-CN" altLang="en-US" sz="2400" b="1" dirty="0">
                <a:solidFill>
                  <a:srgbClr val="FF0000"/>
                </a:solidFill>
              </a:rPr>
              <a:t>说明：书本课后习题</a:t>
            </a:r>
            <a:r>
              <a:rPr lang="en-US" altLang="zh-CN" sz="2400" b="1" dirty="0">
                <a:solidFill>
                  <a:srgbClr val="FF0000"/>
                </a:solidFill>
              </a:rPr>
              <a:t>3.22</a:t>
            </a:r>
            <a:r>
              <a:rPr lang="zh-CN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3.23</a:t>
            </a:r>
            <a:r>
              <a:rPr lang="zh-CN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3.25</a:t>
            </a:r>
            <a:r>
              <a:rPr lang="zh-CN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3.26</a:t>
            </a:r>
            <a:r>
              <a:rPr lang="zh-CN" altLang="en-US" sz="2400" b="1" dirty="0">
                <a:solidFill>
                  <a:srgbClr val="FF0000"/>
                </a:solidFill>
              </a:rPr>
              <a:t>等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algn="just"/>
            <a:endParaRPr lang="en-US" altLang="zh-C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60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272808" cy="576064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4800" b="1" dirty="0">
                <a:solidFill>
                  <a:schemeClr val="tx1"/>
                </a:solidFill>
              </a:rPr>
              <a:t>第四章   三极管</a:t>
            </a:r>
            <a:endParaRPr lang="en-US" altLang="zh-CN" sz="4800" b="1" dirty="0">
              <a:solidFill>
                <a:schemeClr val="tx1"/>
              </a:solidFill>
            </a:endParaRPr>
          </a:p>
          <a:p>
            <a:pPr algn="just"/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</a:rPr>
              <a:t>、放大区工作原理、不同工作区域的条件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    </a:t>
            </a:r>
            <a:r>
              <a:rPr lang="zh-CN" altLang="en-US" sz="2800" b="1" dirty="0">
                <a:solidFill>
                  <a:schemeClr val="tx1"/>
                </a:solidFill>
              </a:rPr>
              <a:t>（主要针对</a:t>
            </a:r>
            <a:r>
              <a:rPr lang="en-US" altLang="zh-CN" sz="2800" b="1" dirty="0">
                <a:solidFill>
                  <a:schemeClr val="tx1"/>
                </a:solidFill>
              </a:rPr>
              <a:t>NPN</a:t>
            </a:r>
            <a:r>
              <a:rPr lang="zh-CN" altLang="en-US" sz="2800" b="1" dirty="0">
                <a:solidFill>
                  <a:schemeClr val="tx1"/>
                </a:solidFill>
              </a:rPr>
              <a:t>三极管、以</a:t>
            </a:r>
            <a:r>
              <a:rPr lang="en-US" altLang="zh-CN" sz="2800" b="1" dirty="0">
                <a:solidFill>
                  <a:schemeClr val="tx1"/>
                </a:solidFill>
              </a:rPr>
              <a:t>PNP</a:t>
            </a:r>
            <a:r>
              <a:rPr lang="zh-CN" altLang="en-US" sz="2800" b="1" dirty="0">
                <a:solidFill>
                  <a:schemeClr val="tx1"/>
                </a:solidFill>
              </a:rPr>
              <a:t>型为辅）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</a:rPr>
              <a:t>、直流偏置电路的确定，求解静态工作点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</a:p>
          <a:p>
            <a:pPr algn="just"/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</a:rPr>
              <a:t>、小信号器件模型、交流小信号等效电路图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4</a:t>
            </a:r>
            <a:r>
              <a:rPr lang="zh-CN" altLang="en-US" sz="2800" b="1" dirty="0">
                <a:solidFill>
                  <a:schemeClr val="tx1"/>
                </a:solidFill>
              </a:rPr>
              <a:t>、三种基本组态（</a:t>
            </a:r>
            <a:r>
              <a:rPr lang="en-US" altLang="zh-CN" sz="2800" b="1" dirty="0">
                <a:solidFill>
                  <a:schemeClr val="tx1"/>
                </a:solidFill>
              </a:rPr>
              <a:t>CE</a:t>
            </a:r>
            <a:r>
              <a:rPr lang="zh-CN" altLang="en-US" sz="2800" b="1" dirty="0">
                <a:solidFill>
                  <a:schemeClr val="tx1"/>
                </a:solidFill>
              </a:rPr>
              <a:t>、</a:t>
            </a:r>
            <a:r>
              <a:rPr lang="en-US" altLang="zh-CN" sz="2800" b="1" dirty="0">
                <a:solidFill>
                  <a:schemeClr val="tx1"/>
                </a:solidFill>
              </a:rPr>
              <a:t>CC</a:t>
            </a:r>
            <a:r>
              <a:rPr lang="zh-CN" altLang="en-US" sz="2800" b="1" dirty="0">
                <a:solidFill>
                  <a:schemeClr val="tx1"/>
                </a:solidFill>
              </a:rPr>
              <a:t>、</a:t>
            </a:r>
            <a:r>
              <a:rPr lang="en-US" altLang="zh-CN" sz="2800" b="1" dirty="0">
                <a:solidFill>
                  <a:schemeClr val="tx1"/>
                </a:solidFill>
              </a:rPr>
              <a:t>CB</a:t>
            </a:r>
            <a:r>
              <a:rPr lang="zh-CN" altLang="en-US" sz="2800" b="1" dirty="0">
                <a:solidFill>
                  <a:schemeClr val="tx1"/>
                </a:solidFill>
              </a:rPr>
              <a:t>）的判定与分析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       </a:t>
            </a:r>
            <a:r>
              <a:rPr lang="zh-CN" altLang="en-US" sz="2800" b="1" dirty="0">
                <a:solidFill>
                  <a:schemeClr val="tx1"/>
                </a:solidFill>
              </a:rPr>
              <a:t>不同组态的特性及优缺点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       </a:t>
            </a:r>
            <a:r>
              <a:rPr lang="zh-CN" altLang="en-US" sz="2800" b="1" dirty="0">
                <a:solidFill>
                  <a:schemeClr val="tx1"/>
                </a:solidFill>
              </a:rPr>
              <a:t>小信号参数</a:t>
            </a:r>
            <a:r>
              <a:rPr lang="en-US" altLang="zh-CN" sz="2800" b="1" dirty="0">
                <a:solidFill>
                  <a:schemeClr val="tx1"/>
                </a:solidFill>
              </a:rPr>
              <a:t>g</a:t>
            </a:r>
            <a:r>
              <a:rPr lang="en-US" altLang="zh-CN" sz="2800" b="1" baseline="-25000" dirty="0">
                <a:solidFill>
                  <a:schemeClr val="tx1"/>
                </a:solidFill>
              </a:rPr>
              <a:t>m</a:t>
            </a:r>
            <a:r>
              <a:rPr lang="zh-CN" altLang="en-US" sz="2800" b="1" dirty="0">
                <a:solidFill>
                  <a:schemeClr val="tx1"/>
                </a:solidFill>
              </a:rPr>
              <a:t>、</a:t>
            </a:r>
            <a:r>
              <a:rPr lang="en-US" altLang="zh-CN" sz="2800" b="1" dirty="0" err="1">
                <a:solidFill>
                  <a:schemeClr val="tx1"/>
                </a:solidFill>
              </a:rPr>
              <a:t>r</a:t>
            </a:r>
            <a:r>
              <a:rPr lang="en-US" altLang="zh-CN" sz="2800" b="1" baseline="-25000" dirty="0" err="1">
                <a:solidFill>
                  <a:schemeClr val="tx1"/>
                </a:solidFill>
              </a:rPr>
              <a:t>o</a:t>
            </a:r>
            <a:r>
              <a:rPr lang="zh-CN" altLang="en-US" sz="2800" b="1" dirty="0">
                <a:solidFill>
                  <a:schemeClr val="tx1"/>
                </a:solidFill>
              </a:rPr>
              <a:t>和性能参数</a:t>
            </a:r>
            <a:r>
              <a:rPr lang="en-US" altLang="zh-CN" sz="2800" b="1" dirty="0">
                <a:solidFill>
                  <a:schemeClr val="tx1"/>
                </a:solidFill>
              </a:rPr>
              <a:t>R</a:t>
            </a:r>
            <a:r>
              <a:rPr lang="en-US" altLang="zh-CN" sz="2800" b="1" baseline="-25000" dirty="0">
                <a:solidFill>
                  <a:schemeClr val="tx1"/>
                </a:solidFill>
              </a:rPr>
              <a:t>i</a:t>
            </a:r>
            <a:r>
              <a:rPr lang="zh-CN" altLang="en-US" sz="2800" b="1" dirty="0">
                <a:solidFill>
                  <a:schemeClr val="tx1"/>
                </a:solidFill>
              </a:rPr>
              <a:t>、</a:t>
            </a:r>
            <a:r>
              <a:rPr lang="en-US" altLang="zh-CN" sz="2800" b="1" dirty="0">
                <a:solidFill>
                  <a:schemeClr val="tx1"/>
                </a:solidFill>
              </a:rPr>
              <a:t>R</a:t>
            </a:r>
            <a:r>
              <a:rPr lang="en-US" altLang="zh-CN" sz="2800" b="1" baseline="-25000" dirty="0">
                <a:solidFill>
                  <a:schemeClr val="tx1"/>
                </a:solidFill>
              </a:rPr>
              <a:t>o</a:t>
            </a:r>
            <a:r>
              <a:rPr lang="zh-CN" altLang="en-US" sz="2800" b="1" dirty="0">
                <a:solidFill>
                  <a:schemeClr val="tx1"/>
                </a:solidFill>
              </a:rPr>
              <a:t>、</a:t>
            </a:r>
            <a:r>
              <a:rPr lang="en-US" altLang="zh-CN" sz="2800" b="1" dirty="0">
                <a:solidFill>
                  <a:schemeClr val="tx1"/>
                </a:solidFill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</a:rPr>
              <a:t>v</a:t>
            </a:r>
            <a:r>
              <a:rPr lang="zh-CN" altLang="en-US" sz="2800" b="1" dirty="0">
                <a:solidFill>
                  <a:schemeClr val="tx1"/>
                </a:solidFill>
              </a:rPr>
              <a:t>的求解</a:t>
            </a:r>
            <a:r>
              <a:rPr lang="en-US" altLang="zh-CN" sz="2800" b="1" dirty="0">
                <a:solidFill>
                  <a:schemeClr val="tx1"/>
                </a:solidFill>
              </a:rPr>
              <a:t>       </a:t>
            </a:r>
          </a:p>
          <a:p>
            <a:pPr algn="just"/>
            <a:r>
              <a:rPr lang="zh-CN" altLang="en-US" sz="2800" b="1" dirty="0">
                <a:solidFill>
                  <a:srgbClr val="FF0000"/>
                </a:solidFill>
              </a:rPr>
              <a:t>说明：书本习题</a:t>
            </a:r>
            <a:r>
              <a:rPr lang="en-US" altLang="zh-CN" sz="2800" b="1" dirty="0">
                <a:solidFill>
                  <a:srgbClr val="FF0000"/>
                </a:solidFill>
              </a:rPr>
              <a:t>4.12/4.18/4.19/4.21</a:t>
            </a:r>
            <a:r>
              <a:rPr lang="zh-CN" altLang="en-US" sz="2800" b="1" dirty="0">
                <a:solidFill>
                  <a:srgbClr val="FF0000"/>
                </a:solidFill>
              </a:rPr>
              <a:t>等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60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404664"/>
            <a:ext cx="7488832" cy="604867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4800" b="1" dirty="0">
                <a:solidFill>
                  <a:schemeClr val="tx1"/>
                </a:solidFill>
              </a:rPr>
              <a:t>第五章   集成运放单元电路</a:t>
            </a:r>
            <a:endParaRPr lang="en-US" altLang="zh-CN" sz="4800" b="1" dirty="0">
              <a:solidFill>
                <a:schemeClr val="tx1"/>
              </a:solidFill>
            </a:endParaRPr>
          </a:p>
          <a:p>
            <a:pPr algn="just"/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</a:rPr>
              <a:t>、镜像</a:t>
            </a:r>
            <a:r>
              <a:rPr lang="en-US" altLang="zh-CN" sz="2800" b="1" dirty="0">
                <a:solidFill>
                  <a:schemeClr val="tx1"/>
                </a:solidFill>
              </a:rPr>
              <a:t>/</a:t>
            </a:r>
            <a:r>
              <a:rPr lang="zh-CN" altLang="en-US" sz="2800" b="1" dirty="0">
                <a:solidFill>
                  <a:schemeClr val="tx1"/>
                </a:solidFill>
              </a:rPr>
              <a:t>比例电流源、电流导向电路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r>
              <a:rPr lang="zh-CN" altLang="en-US" sz="2800" b="1" dirty="0">
                <a:solidFill>
                  <a:schemeClr val="tx1"/>
                </a:solidFill>
              </a:rPr>
              <a:t>       （含场效应管和三极管的）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     </a:t>
            </a:r>
            <a:r>
              <a:rPr lang="zh-CN" altLang="en-US" sz="2800" b="1" dirty="0">
                <a:solidFill>
                  <a:schemeClr val="tx1"/>
                </a:solidFill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</a:rPr>
              <a:t>）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</a:rPr>
              <a:t>参考支路的确定与参考电流的求解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     </a:t>
            </a:r>
            <a:r>
              <a:rPr lang="zh-CN" altLang="en-US" sz="2800" b="1" dirty="0">
                <a:solidFill>
                  <a:schemeClr val="tx1"/>
                </a:solidFill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</a:rPr>
              <a:t>）通过比例关系求解输出支路的电流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     </a:t>
            </a:r>
            <a:r>
              <a:rPr lang="zh-CN" altLang="en-US" sz="2800" b="1" dirty="0">
                <a:solidFill>
                  <a:schemeClr val="tx1"/>
                </a:solidFill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</a:rPr>
              <a:t>）明确其输出电阻的求法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</a:rPr>
              <a:t>、差分放大电路（含场效应管和三极管）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       </a:t>
            </a:r>
            <a:r>
              <a:rPr lang="zh-CN" altLang="en-US" sz="2800" b="1" dirty="0">
                <a:solidFill>
                  <a:schemeClr val="tx1"/>
                </a:solidFill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</a:rPr>
              <a:t>）差模、共模信号的定义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       </a:t>
            </a:r>
            <a:r>
              <a:rPr lang="zh-CN" altLang="en-US" sz="2800" b="1" dirty="0">
                <a:solidFill>
                  <a:schemeClr val="tx1"/>
                </a:solidFill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</a:rPr>
              <a:t>）直流静态工作点的分析与求解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       </a:t>
            </a:r>
            <a:r>
              <a:rPr lang="zh-CN" altLang="en-US" sz="2800" b="1" dirty="0">
                <a:solidFill>
                  <a:schemeClr val="tx1"/>
                </a:solidFill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</a:rPr>
              <a:t>）交流小信号等效电路图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r>
              <a:rPr lang="zh-CN" altLang="en-US" sz="2800" b="1" dirty="0">
                <a:solidFill>
                  <a:schemeClr val="tx1"/>
                </a:solidFill>
              </a:rPr>
              <a:t>       （</a:t>
            </a:r>
            <a:r>
              <a:rPr lang="en-US" altLang="zh-CN" sz="2800" b="1" dirty="0">
                <a:solidFill>
                  <a:schemeClr val="tx1"/>
                </a:solidFill>
              </a:rPr>
              <a:t>4</a:t>
            </a:r>
            <a:r>
              <a:rPr lang="zh-CN" altLang="en-US" sz="2800" b="1" dirty="0">
                <a:solidFill>
                  <a:schemeClr val="tx1"/>
                </a:solidFill>
              </a:rPr>
              <a:t>）不同状态下的分析：</a:t>
            </a:r>
            <a:r>
              <a:rPr lang="en-US" altLang="zh-CN" sz="2800" b="1" dirty="0">
                <a:solidFill>
                  <a:schemeClr val="tx1"/>
                </a:solidFill>
              </a:rPr>
              <a:t>(</a:t>
            </a:r>
            <a:r>
              <a:rPr lang="zh-CN" altLang="en-US" sz="2800" b="1" dirty="0">
                <a:solidFill>
                  <a:schemeClr val="tx1"/>
                </a:solidFill>
              </a:rPr>
              <a:t>含差模和共模</a:t>
            </a:r>
            <a:r>
              <a:rPr lang="en-US" altLang="zh-CN" sz="2800" b="1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zh-CN" altLang="en-US" sz="2800" b="1" dirty="0">
                <a:solidFill>
                  <a:schemeClr val="tx1"/>
                </a:solidFill>
              </a:rPr>
              <a:t>               双端输出的求解：</a:t>
            </a:r>
            <a:r>
              <a:rPr lang="en-US" altLang="zh-CN" sz="2800" b="1" dirty="0">
                <a:solidFill>
                  <a:schemeClr val="tx1"/>
                </a:solidFill>
              </a:rPr>
              <a:t> R</a:t>
            </a:r>
            <a:r>
              <a:rPr lang="en-US" altLang="zh-CN" sz="2800" b="1" baseline="-25000" dirty="0">
                <a:solidFill>
                  <a:schemeClr val="tx1"/>
                </a:solidFill>
              </a:rPr>
              <a:t>i</a:t>
            </a:r>
            <a:r>
              <a:rPr lang="zh-CN" altLang="en-US" sz="2800" b="1" dirty="0">
                <a:solidFill>
                  <a:schemeClr val="tx1"/>
                </a:solidFill>
              </a:rPr>
              <a:t>、</a:t>
            </a:r>
            <a:r>
              <a:rPr lang="en-US" altLang="zh-CN" sz="2800" b="1" dirty="0">
                <a:solidFill>
                  <a:schemeClr val="tx1"/>
                </a:solidFill>
              </a:rPr>
              <a:t>R</a:t>
            </a:r>
            <a:r>
              <a:rPr lang="en-US" altLang="zh-CN" sz="2800" b="1" baseline="-25000" dirty="0">
                <a:solidFill>
                  <a:schemeClr val="tx1"/>
                </a:solidFill>
              </a:rPr>
              <a:t>o</a:t>
            </a:r>
            <a:r>
              <a:rPr lang="zh-CN" altLang="en-US" sz="2800" b="1" dirty="0">
                <a:solidFill>
                  <a:schemeClr val="tx1"/>
                </a:solidFill>
              </a:rPr>
              <a:t>、</a:t>
            </a:r>
            <a:r>
              <a:rPr lang="en-US" altLang="zh-CN" sz="2800" b="1" dirty="0">
                <a:solidFill>
                  <a:schemeClr val="tx1"/>
                </a:solidFill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</a:rPr>
              <a:t>v</a:t>
            </a:r>
          </a:p>
          <a:p>
            <a:pPr algn="just"/>
            <a:r>
              <a:rPr lang="zh-CN" altLang="en-US" sz="2800" b="1" dirty="0">
                <a:solidFill>
                  <a:schemeClr val="tx1"/>
                </a:solidFill>
              </a:rPr>
              <a:t>               单端输出的求解：</a:t>
            </a:r>
            <a:r>
              <a:rPr lang="en-US" altLang="zh-CN" sz="2800" b="1" dirty="0">
                <a:solidFill>
                  <a:schemeClr val="tx1"/>
                </a:solidFill>
              </a:rPr>
              <a:t> R</a:t>
            </a:r>
            <a:r>
              <a:rPr lang="en-US" altLang="zh-CN" sz="2800" b="1" baseline="-25000" dirty="0">
                <a:solidFill>
                  <a:schemeClr val="tx1"/>
                </a:solidFill>
              </a:rPr>
              <a:t>i</a:t>
            </a:r>
            <a:r>
              <a:rPr lang="zh-CN" altLang="en-US" sz="2800" b="1" dirty="0">
                <a:solidFill>
                  <a:schemeClr val="tx1"/>
                </a:solidFill>
              </a:rPr>
              <a:t>、</a:t>
            </a:r>
            <a:r>
              <a:rPr lang="en-US" altLang="zh-CN" sz="2800" b="1" dirty="0">
                <a:solidFill>
                  <a:schemeClr val="tx1"/>
                </a:solidFill>
              </a:rPr>
              <a:t>R</a:t>
            </a:r>
            <a:r>
              <a:rPr lang="en-US" altLang="zh-CN" sz="2800" b="1" baseline="-25000" dirty="0">
                <a:solidFill>
                  <a:schemeClr val="tx1"/>
                </a:solidFill>
              </a:rPr>
              <a:t>o</a:t>
            </a:r>
            <a:r>
              <a:rPr lang="zh-CN" altLang="en-US" sz="2800" b="1" dirty="0">
                <a:solidFill>
                  <a:schemeClr val="tx1"/>
                </a:solidFill>
              </a:rPr>
              <a:t>、</a:t>
            </a:r>
            <a:r>
              <a:rPr lang="en-US" altLang="zh-CN" sz="2800" b="1" dirty="0">
                <a:solidFill>
                  <a:schemeClr val="tx1"/>
                </a:solidFill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</a:rPr>
              <a:t>v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2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827584" y="404664"/>
            <a:ext cx="7488832" cy="604867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4800" b="1" dirty="0">
                <a:solidFill>
                  <a:schemeClr val="tx1"/>
                </a:solidFill>
              </a:rPr>
              <a:t>第五章   集成运放单元电路</a:t>
            </a:r>
            <a:endParaRPr lang="en-US" altLang="zh-CN" sz="4800" b="1" dirty="0">
              <a:solidFill>
                <a:schemeClr val="tx1"/>
              </a:solidFill>
            </a:endParaRPr>
          </a:p>
          <a:p>
            <a:pPr algn="just"/>
            <a:endParaRPr lang="en-US" altLang="zh-CN" sz="11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</a:rPr>
              <a:t>、组合电路（多级放大电路）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r>
              <a:rPr lang="zh-CN" altLang="en-US" sz="2800" b="1" dirty="0">
                <a:solidFill>
                  <a:schemeClr val="tx1"/>
                </a:solidFill>
              </a:rPr>
              <a:t>     （</a:t>
            </a:r>
            <a:r>
              <a:rPr lang="en-US" altLang="zh-CN" sz="2800" b="1" dirty="0">
                <a:solidFill>
                  <a:schemeClr val="tx1"/>
                </a:solidFill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</a:rPr>
              <a:t>）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</a:rPr>
              <a:t>其特征或性质，尤其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en-US" altLang="zh-CN" sz="2800" b="1" dirty="0" err="1">
                <a:solidFill>
                  <a:schemeClr val="tx1"/>
                </a:solidFill>
              </a:rPr>
              <a:t>Ri</a:t>
            </a:r>
            <a:r>
              <a:rPr lang="zh-CN" altLang="en-US" sz="2800" b="1" dirty="0">
                <a:solidFill>
                  <a:schemeClr val="tx1"/>
                </a:solidFill>
              </a:rPr>
              <a:t>、</a:t>
            </a:r>
            <a:r>
              <a:rPr lang="en-US" altLang="zh-CN" sz="2800" b="1" dirty="0">
                <a:solidFill>
                  <a:schemeClr val="tx1"/>
                </a:solidFill>
              </a:rPr>
              <a:t>Ro</a:t>
            </a:r>
            <a:r>
              <a:rPr lang="zh-CN" altLang="en-US" sz="2800" b="1" dirty="0">
                <a:solidFill>
                  <a:schemeClr val="tx1"/>
                </a:solidFill>
              </a:rPr>
              <a:t>、</a:t>
            </a:r>
            <a:r>
              <a:rPr lang="en-US" altLang="zh-CN" sz="2800" b="1" dirty="0">
                <a:solidFill>
                  <a:schemeClr val="tx1"/>
                </a:solidFill>
              </a:rPr>
              <a:t>Av</a:t>
            </a: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     </a:t>
            </a:r>
            <a:r>
              <a:rPr lang="zh-CN" altLang="en-US" sz="2800" b="1" dirty="0">
                <a:solidFill>
                  <a:schemeClr val="tx1"/>
                </a:solidFill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</a:rPr>
              <a:t>）多级电路的交流小信号等效电路图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     </a:t>
            </a:r>
            <a:r>
              <a:rPr lang="zh-CN" altLang="en-US" sz="2800" b="1" dirty="0">
                <a:solidFill>
                  <a:schemeClr val="tx1"/>
                </a:solidFill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</a:rPr>
              <a:t>）了解其分析方法与步骤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endParaRPr lang="en-US" altLang="zh-CN" sz="11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4</a:t>
            </a:r>
            <a:r>
              <a:rPr lang="zh-CN" altLang="en-US" sz="2800" b="1" dirty="0">
                <a:solidFill>
                  <a:schemeClr val="tx1"/>
                </a:solidFill>
              </a:rPr>
              <a:t>、有源负载（共源、共射、差分放大电路）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        </a:t>
            </a:r>
            <a:r>
              <a:rPr lang="zh-CN" altLang="en-US" sz="2800" b="1" dirty="0">
                <a:solidFill>
                  <a:schemeClr val="tx1"/>
                </a:solidFill>
              </a:rPr>
              <a:t>（前两者为主，后者为辅）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       </a:t>
            </a:r>
            <a:r>
              <a:rPr lang="zh-CN" altLang="en-US" sz="2800" b="1" dirty="0">
                <a:solidFill>
                  <a:schemeClr val="tx1"/>
                </a:solidFill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</a:rPr>
              <a:t>）电路中各晶体管的功能（或作用）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       </a:t>
            </a:r>
            <a:r>
              <a:rPr lang="zh-CN" altLang="en-US" sz="2800" b="1" dirty="0">
                <a:solidFill>
                  <a:schemeClr val="tx1"/>
                </a:solidFill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</a:rPr>
              <a:t>）求解参考偏置电流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       </a:t>
            </a:r>
            <a:r>
              <a:rPr lang="zh-CN" altLang="en-US" sz="2800" b="1" dirty="0">
                <a:solidFill>
                  <a:schemeClr val="tx1"/>
                </a:solidFill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</a:rPr>
              <a:t>）求解</a:t>
            </a:r>
            <a:r>
              <a:rPr lang="en-US" altLang="zh-CN" sz="2800" b="1" dirty="0" err="1">
                <a:solidFill>
                  <a:schemeClr val="tx1"/>
                </a:solidFill>
              </a:rPr>
              <a:t>Ri</a:t>
            </a:r>
            <a:r>
              <a:rPr lang="zh-CN" altLang="en-US" sz="2800" b="1" dirty="0">
                <a:solidFill>
                  <a:schemeClr val="tx1"/>
                </a:solidFill>
              </a:rPr>
              <a:t>、</a:t>
            </a:r>
            <a:r>
              <a:rPr lang="en-US" altLang="zh-CN" sz="2800" b="1" dirty="0">
                <a:solidFill>
                  <a:schemeClr val="tx1"/>
                </a:solidFill>
              </a:rPr>
              <a:t>Ro</a:t>
            </a:r>
            <a:r>
              <a:rPr lang="zh-CN" altLang="en-US" sz="2800" b="1" dirty="0">
                <a:solidFill>
                  <a:schemeClr val="tx1"/>
                </a:solidFill>
              </a:rPr>
              <a:t>、</a:t>
            </a:r>
            <a:r>
              <a:rPr lang="en-US" altLang="zh-CN" sz="2800" b="1" dirty="0">
                <a:solidFill>
                  <a:schemeClr val="tx1"/>
                </a:solidFill>
              </a:rPr>
              <a:t>Av</a:t>
            </a:r>
          </a:p>
          <a:p>
            <a:pPr algn="just"/>
            <a:r>
              <a:rPr lang="zh-CN" altLang="en-US" sz="2800" b="1" dirty="0">
                <a:solidFill>
                  <a:schemeClr val="tx1"/>
                </a:solidFill>
              </a:rPr>
              <a:t>       （</a:t>
            </a:r>
            <a:r>
              <a:rPr lang="en-US" altLang="zh-CN" sz="2800" b="1" dirty="0">
                <a:solidFill>
                  <a:schemeClr val="tx1"/>
                </a:solidFill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</a:rPr>
              <a:t>）对于有源负载差分放大电路，主要了解差模信号的相关分析步骤、方法与结论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28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827584" y="404664"/>
            <a:ext cx="7848872" cy="626469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4800" b="1" dirty="0">
                <a:solidFill>
                  <a:schemeClr val="tx1"/>
                </a:solidFill>
              </a:rPr>
              <a:t>第五章   集成运放单元电路</a:t>
            </a:r>
            <a:endParaRPr lang="en-US" altLang="zh-CN" sz="4800" b="1" dirty="0">
              <a:solidFill>
                <a:schemeClr val="tx1"/>
              </a:solidFill>
            </a:endParaRPr>
          </a:p>
          <a:p>
            <a:pPr algn="just"/>
            <a:endParaRPr lang="en-US" altLang="zh-CN" sz="11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5</a:t>
            </a:r>
            <a:r>
              <a:rPr lang="zh-CN" altLang="en-US" sz="2800" b="1" dirty="0">
                <a:solidFill>
                  <a:schemeClr val="tx1"/>
                </a:solidFill>
              </a:rPr>
              <a:t>、频率响应（或高频部分）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r>
              <a:rPr lang="zh-CN" altLang="en-US" sz="2800" b="1" dirty="0">
                <a:solidFill>
                  <a:schemeClr val="tx1"/>
                </a:solidFill>
              </a:rPr>
              <a:t>     （</a:t>
            </a:r>
            <a:r>
              <a:rPr lang="en-US" altLang="zh-CN" sz="2800" b="1" dirty="0">
                <a:solidFill>
                  <a:schemeClr val="tx1"/>
                </a:solidFill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</a:rPr>
              <a:t>）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</a:rPr>
              <a:t>场效应管、三极管的高频模型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     </a:t>
            </a:r>
            <a:r>
              <a:rPr lang="zh-CN" altLang="en-US" sz="2800" b="1" dirty="0">
                <a:solidFill>
                  <a:schemeClr val="tx1"/>
                </a:solidFill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</a:rPr>
              <a:t>）高频等效小信号电路图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r>
              <a:rPr lang="zh-CN" altLang="en-US" sz="2800" b="1" dirty="0">
                <a:solidFill>
                  <a:schemeClr val="tx1"/>
                </a:solidFill>
              </a:rPr>
              <a:t>     （</a:t>
            </a:r>
            <a:r>
              <a:rPr lang="en-US" altLang="zh-CN" sz="2800" b="1" dirty="0">
                <a:solidFill>
                  <a:schemeClr val="tx1"/>
                </a:solidFill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</a:rPr>
              <a:t>）米勒等效电容求解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</a:rPr>
              <a:t>     </a:t>
            </a:r>
            <a:r>
              <a:rPr lang="zh-CN" altLang="en-US" sz="2800" b="1" dirty="0">
                <a:solidFill>
                  <a:schemeClr val="tx1"/>
                </a:solidFill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</a:rPr>
              <a:t>4</a:t>
            </a:r>
            <a:r>
              <a:rPr lang="zh-CN" altLang="en-US" sz="2800" b="1" dirty="0">
                <a:solidFill>
                  <a:schemeClr val="tx1"/>
                </a:solidFill>
              </a:rPr>
              <a:t>）</a:t>
            </a:r>
            <a:r>
              <a:rPr lang="en-US" altLang="zh-CN" sz="2800" b="1" dirty="0">
                <a:solidFill>
                  <a:schemeClr val="tx1"/>
                </a:solidFill>
              </a:rPr>
              <a:t>CS/CE</a:t>
            </a:r>
            <a:r>
              <a:rPr lang="zh-CN" altLang="en-US" sz="2800" b="1" dirty="0">
                <a:solidFill>
                  <a:schemeClr val="tx1"/>
                </a:solidFill>
              </a:rPr>
              <a:t>电路的</a:t>
            </a:r>
            <a:r>
              <a:rPr lang="en-US" altLang="zh-CN" sz="2800" b="1" dirty="0" err="1">
                <a:solidFill>
                  <a:schemeClr val="tx1"/>
                </a:solidFill>
              </a:rPr>
              <a:t>fH</a:t>
            </a:r>
            <a:r>
              <a:rPr lang="zh-CN" altLang="en-US" sz="2800" b="1" dirty="0">
                <a:solidFill>
                  <a:schemeClr val="tx1"/>
                </a:solidFill>
              </a:rPr>
              <a:t>求解步骤与方法：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r>
              <a:rPr lang="zh-CN" altLang="en-US" sz="2800" b="1" dirty="0">
                <a:solidFill>
                  <a:schemeClr val="tx1"/>
                </a:solidFill>
              </a:rPr>
              <a:t>                米勒等效法、开路时间常数法</a:t>
            </a:r>
          </a:p>
          <a:p>
            <a:pPr algn="just"/>
            <a:endParaRPr lang="en-US" altLang="zh-CN" sz="1200" b="1" dirty="0">
              <a:solidFill>
                <a:schemeClr val="tx1"/>
              </a:solidFill>
            </a:endParaRPr>
          </a:p>
          <a:p>
            <a:pPr algn="just"/>
            <a:r>
              <a:rPr lang="zh-CN" altLang="en-US" sz="2800" b="1" dirty="0">
                <a:solidFill>
                  <a:srgbClr val="FF0000"/>
                </a:solidFill>
              </a:rPr>
              <a:t>说明：本章</a:t>
            </a:r>
            <a:r>
              <a:rPr lang="en-US" altLang="zh-CN" sz="2800" b="1" dirty="0">
                <a:solidFill>
                  <a:srgbClr val="FF0000"/>
                </a:solidFill>
              </a:rPr>
              <a:t>5</a:t>
            </a:r>
            <a:r>
              <a:rPr lang="zh-CN" altLang="en-US" sz="2800" b="1" dirty="0">
                <a:solidFill>
                  <a:srgbClr val="FF0000"/>
                </a:solidFill>
              </a:rPr>
              <a:t>大主体内容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algn="just"/>
            <a:r>
              <a:rPr lang="zh-CN" altLang="en-US" sz="2200" b="1" dirty="0">
                <a:solidFill>
                  <a:srgbClr val="0000FF"/>
                </a:solidFill>
              </a:rPr>
              <a:t>（</a:t>
            </a:r>
            <a:r>
              <a:rPr lang="en-US" altLang="zh-CN" sz="2200" b="1" dirty="0">
                <a:solidFill>
                  <a:srgbClr val="0000FF"/>
                </a:solidFill>
              </a:rPr>
              <a:t>1</a:t>
            </a:r>
            <a:r>
              <a:rPr lang="zh-CN" altLang="en-US" sz="2200" b="1" dirty="0">
                <a:solidFill>
                  <a:srgbClr val="0000FF"/>
                </a:solidFill>
              </a:rPr>
              <a:t>）首先，需做到识图、认图：看到它，能知道是哪一类单元电路。</a:t>
            </a:r>
            <a:endParaRPr lang="en-US" altLang="zh-CN" sz="2200" b="1" dirty="0">
              <a:solidFill>
                <a:srgbClr val="0000FF"/>
              </a:solidFill>
            </a:endParaRPr>
          </a:p>
          <a:p>
            <a:pPr algn="just"/>
            <a:r>
              <a:rPr lang="zh-CN" altLang="en-US" sz="2200" b="1" dirty="0">
                <a:solidFill>
                  <a:srgbClr val="0000FF"/>
                </a:solidFill>
              </a:rPr>
              <a:t>（</a:t>
            </a:r>
            <a:r>
              <a:rPr lang="en-US" altLang="zh-CN" sz="2200" b="1" dirty="0">
                <a:solidFill>
                  <a:srgbClr val="0000FF"/>
                </a:solidFill>
              </a:rPr>
              <a:t>2</a:t>
            </a:r>
            <a:r>
              <a:rPr lang="zh-CN" altLang="en-US" sz="2200" b="1" dirty="0">
                <a:solidFill>
                  <a:srgbClr val="0000FF"/>
                </a:solidFill>
              </a:rPr>
              <a:t>）然后，需做到作图、画图：对于有需要的，能画出其等效小信号电路图（比如多级电路、差分电路、有源负载、高频分析等）。</a:t>
            </a:r>
            <a:endParaRPr lang="en-US" altLang="zh-CN" sz="2200" b="1" dirty="0">
              <a:solidFill>
                <a:srgbClr val="0000FF"/>
              </a:solidFill>
            </a:endParaRPr>
          </a:p>
          <a:p>
            <a:pPr algn="just"/>
            <a:r>
              <a:rPr lang="zh-CN" altLang="en-US" sz="2200" b="1" dirty="0">
                <a:solidFill>
                  <a:srgbClr val="0000FF"/>
                </a:solidFill>
              </a:rPr>
              <a:t>（</a:t>
            </a:r>
            <a:r>
              <a:rPr lang="en-US" altLang="zh-CN" sz="2200" b="1" dirty="0">
                <a:solidFill>
                  <a:srgbClr val="0000FF"/>
                </a:solidFill>
              </a:rPr>
              <a:t>3</a:t>
            </a:r>
            <a:r>
              <a:rPr lang="zh-CN" altLang="en-US" sz="2200" b="1" dirty="0">
                <a:solidFill>
                  <a:srgbClr val="0000FF"/>
                </a:solidFill>
              </a:rPr>
              <a:t>）最后，需做到会求、会解：明确不同电路分析步骤与方法，能求出相关直流偏置和电路性能指标。</a:t>
            </a:r>
            <a:endParaRPr lang="en-US" altLang="zh-CN" sz="2200" b="1" dirty="0">
              <a:solidFill>
                <a:srgbClr val="0000FF"/>
              </a:solidFill>
            </a:endParaRPr>
          </a:p>
          <a:p>
            <a:pPr algn="just"/>
            <a:r>
              <a:rPr lang="zh-CN" altLang="en-US" sz="2200" b="1" dirty="0">
                <a:solidFill>
                  <a:srgbClr val="0000FF"/>
                </a:solidFill>
              </a:rPr>
              <a:t>（</a:t>
            </a:r>
            <a:r>
              <a:rPr lang="en-US" altLang="zh-CN" sz="2200" b="1" dirty="0">
                <a:solidFill>
                  <a:srgbClr val="0000FF"/>
                </a:solidFill>
              </a:rPr>
              <a:t>4</a:t>
            </a:r>
            <a:r>
              <a:rPr lang="zh-CN" altLang="en-US" sz="2200" b="1" dirty="0">
                <a:solidFill>
                  <a:srgbClr val="0000FF"/>
                </a:solidFill>
              </a:rPr>
              <a:t>）</a:t>
            </a:r>
            <a:r>
              <a:rPr lang="zh-CN" altLang="en-US" sz="2200" b="1" dirty="0">
                <a:solidFill>
                  <a:srgbClr val="FF0000"/>
                </a:solidFill>
              </a:rPr>
              <a:t>书本习题</a:t>
            </a:r>
            <a:r>
              <a:rPr lang="en-US" altLang="zh-CN" sz="2200" b="1" dirty="0">
                <a:solidFill>
                  <a:srgbClr val="FF0000"/>
                </a:solidFill>
              </a:rPr>
              <a:t>5.8</a:t>
            </a:r>
            <a:r>
              <a:rPr lang="zh-CN" altLang="en-US" sz="2200" b="1" dirty="0">
                <a:solidFill>
                  <a:srgbClr val="FF0000"/>
                </a:solidFill>
              </a:rPr>
              <a:t>、</a:t>
            </a:r>
            <a:r>
              <a:rPr lang="en-US" altLang="zh-CN" sz="2200" b="1" dirty="0">
                <a:solidFill>
                  <a:srgbClr val="FF0000"/>
                </a:solidFill>
              </a:rPr>
              <a:t>5.12</a:t>
            </a:r>
            <a:r>
              <a:rPr lang="zh-CN" altLang="en-US" sz="2200" b="1" dirty="0">
                <a:solidFill>
                  <a:srgbClr val="FF0000"/>
                </a:solidFill>
              </a:rPr>
              <a:t>、</a:t>
            </a:r>
            <a:r>
              <a:rPr lang="en-US" altLang="zh-CN" sz="2200" b="1" dirty="0">
                <a:solidFill>
                  <a:srgbClr val="FF0000"/>
                </a:solidFill>
              </a:rPr>
              <a:t>5.14</a:t>
            </a:r>
            <a:r>
              <a:rPr lang="zh-CN" altLang="en-US" sz="2200" b="1" dirty="0">
                <a:solidFill>
                  <a:srgbClr val="FF0000"/>
                </a:solidFill>
              </a:rPr>
              <a:t>、</a:t>
            </a:r>
            <a:r>
              <a:rPr lang="en-US" altLang="zh-CN" sz="2200" b="1" dirty="0">
                <a:solidFill>
                  <a:srgbClr val="FF0000"/>
                </a:solidFill>
              </a:rPr>
              <a:t>5.18</a:t>
            </a:r>
            <a:r>
              <a:rPr lang="zh-CN" altLang="en-US" sz="2200" b="1" dirty="0">
                <a:solidFill>
                  <a:srgbClr val="FF0000"/>
                </a:solidFill>
              </a:rPr>
              <a:t>、</a:t>
            </a:r>
            <a:r>
              <a:rPr lang="en-US" altLang="zh-CN" sz="2200" b="1" dirty="0">
                <a:solidFill>
                  <a:srgbClr val="FF0000"/>
                </a:solidFill>
              </a:rPr>
              <a:t>5.23</a:t>
            </a:r>
            <a:r>
              <a:rPr lang="zh-CN" altLang="en-US" sz="2200" b="1" dirty="0">
                <a:solidFill>
                  <a:srgbClr val="FF0000"/>
                </a:solidFill>
              </a:rPr>
              <a:t>、</a:t>
            </a:r>
            <a:r>
              <a:rPr lang="en-US" altLang="zh-CN" sz="2200" b="1" dirty="0">
                <a:solidFill>
                  <a:srgbClr val="FF0000"/>
                </a:solidFill>
              </a:rPr>
              <a:t>5.24</a:t>
            </a:r>
            <a:r>
              <a:rPr lang="zh-CN" altLang="en-US" sz="2200" b="1" dirty="0">
                <a:solidFill>
                  <a:srgbClr val="FF0000"/>
                </a:solidFill>
              </a:rPr>
              <a:t>、</a:t>
            </a:r>
            <a:r>
              <a:rPr lang="en-US" altLang="zh-CN" sz="2200" b="1" dirty="0">
                <a:solidFill>
                  <a:srgbClr val="FF0000"/>
                </a:solidFill>
              </a:rPr>
              <a:t>5.35</a:t>
            </a:r>
            <a:r>
              <a:rPr lang="zh-CN" altLang="en-US" sz="2200" b="1" dirty="0">
                <a:solidFill>
                  <a:srgbClr val="FF0000"/>
                </a:solidFill>
              </a:rPr>
              <a:t>等</a:t>
            </a:r>
          </a:p>
          <a:p>
            <a:pPr algn="just"/>
            <a:endParaRPr lang="en-US" altLang="zh-C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93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827584" y="404664"/>
            <a:ext cx="7920880" cy="604867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4800" b="1" dirty="0">
                <a:solidFill>
                  <a:schemeClr val="tx1"/>
                </a:solidFill>
              </a:rPr>
              <a:t>第六章   功率放大器</a:t>
            </a:r>
            <a:endParaRPr lang="en-US" altLang="zh-CN" sz="4800" b="1" dirty="0">
              <a:solidFill>
                <a:schemeClr val="tx1"/>
              </a:solidFill>
            </a:endParaRPr>
          </a:p>
          <a:p>
            <a:pPr algn="just"/>
            <a:endParaRPr lang="en-US" altLang="zh-CN" sz="1000" b="1" dirty="0">
              <a:solidFill>
                <a:schemeClr val="tx1"/>
              </a:solidFill>
            </a:endParaRPr>
          </a:p>
          <a:p>
            <a:pPr algn="just">
              <a:lnSpc>
                <a:spcPct val="160000"/>
              </a:lnSpc>
            </a:pPr>
            <a:r>
              <a:rPr lang="en-US" altLang="zh-CN" sz="2800" b="1" dirty="0">
                <a:solidFill>
                  <a:schemeClr val="tx1"/>
                </a:solidFill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</a:rPr>
              <a:t>、功放的分类：</a:t>
            </a:r>
            <a:r>
              <a:rPr lang="en-US" altLang="zh-CN" sz="2800" b="1" dirty="0">
                <a:solidFill>
                  <a:schemeClr val="tx1"/>
                </a:solidFill>
              </a:rPr>
              <a:t> B</a:t>
            </a:r>
            <a:r>
              <a:rPr lang="zh-CN" altLang="en-US" sz="2800" b="1" dirty="0">
                <a:solidFill>
                  <a:schemeClr val="tx1"/>
                </a:solidFill>
              </a:rPr>
              <a:t>类和</a:t>
            </a:r>
            <a:r>
              <a:rPr lang="en-US" altLang="zh-CN" sz="2800" b="1" dirty="0">
                <a:solidFill>
                  <a:schemeClr val="tx1"/>
                </a:solidFill>
              </a:rPr>
              <a:t>AB</a:t>
            </a:r>
            <a:r>
              <a:rPr lang="zh-CN" altLang="en-US" sz="2800" b="1" dirty="0">
                <a:solidFill>
                  <a:schemeClr val="tx1"/>
                </a:solidFill>
              </a:rPr>
              <a:t>类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>
              <a:lnSpc>
                <a:spcPct val="160000"/>
              </a:lnSpc>
            </a:pPr>
            <a:r>
              <a:rPr lang="en-US" altLang="zh-CN" sz="2800" b="1" dirty="0">
                <a:solidFill>
                  <a:schemeClr val="tx1"/>
                </a:solidFill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</a:rPr>
              <a:t>、</a:t>
            </a:r>
            <a:r>
              <a:rPr lang="en-US" altLang="zh-CN" sz="2800" b="1" dirty="0">
                <a:solidFill>
                  <a:schemeClr val="tx1"/>
                </a:solidFill>
              </a:rPr>
              <a:t>B</a:t>
            </a:r>
            <a:r>
              <a:rPr lang="zh-CN" altLang="en-US" sz="2800" b="1" dirty="0">
                <a:solidFill>
                  <a:schemeClr val="tx1"/>
                </a:solidFill>
              </a:rPr>
              <a:t>类和</a:t>
            </a:r>
            <a:r>
              <a:rPr lang="en-US" altLang="zh-CN" sz="2800" b="1" dirty="0">
                <a:solidFill>
                  <a:schemeClr val="tx1"/>
                </a:solidFill>
              </a:rPr>
              <a:t>AB</a:t>
            </a:r>
            <a:r>
              <a:rPr lang="zh-CN" altLang="en-US" sz="2800" b="1" dirty="0">
                <a:solidFill>
                  <a:schemeClr val="tx1"/>
                </a:solidFill>
              </a:rPr>
              <a:t>类功放的电路结构与组成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>
              <a:lnSpc>
                <a:spcPct val="160000"/>
              </a:lnSpc>
            </a:pPr>
            <a:r>
              <a:rPr lang="en-US" altLang="zh-CN" sz="2800" b="1" dirty="0">
                <a:solidFill>
                  <a:schemeClr val="tx1"/>
                </a:solidFill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</a:rPr>
              <a:t>、不同类型的功放：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>
              <a:lnSpc>
                <a:spcPct val="160000"/>
              </a:lnSpc>
            </a:pPr>
            <a:r>
              <a:rPr lang="en-US" altLang="zh-CN" sz="2800" b="1" dirty="0">
                <a:solidFill>
                  <a:schemeClr val="tx1"/>
                </a:solidFill>
              </a:rPr>
              <a:t>       </a:t>
            </a:r>
            <a:r>
              <a:rPr lang="zh-CN" altLang="en-US" sz="2800" b="1" dirty="0">
                <a:solidFill>
                  <a:schemeClr val="tx1"/>
                </a:solidFill>
              </a:rPr>
              <a:t>各自特征以及优缺点、其输出波形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>
              <a:lnSpc>
                <a:spcPct val="160000"/>
              </a:lnSpc>
            </a:pPr>
            <a:r>
              <a:rPr lang="en-US" altLang="zh-CN" sz="2800" b="1" dirty="0">
                <a:solidFill>
                  <a:schemeClr val="tx1"/>
                </a:solidFill>
              </a:rPr>
              <a:t>4</a:t>
            </a:r>
            <a:r>
              <a:rPr lang="zh-CN" altLang="en-US" sz="2800" b="1" dirty="0">
                <a:solidFill>
                  <a:schemeClr val="tx1"/>
                </a:solidFill>
              </a:rPr>
              <a:t>、最大输出电压</a:t>
            </a:r>
            <a:r>
              <a:rPr lang="en-US" altLang="zh-CN" sz="2800" b="1" dirty="0">
                <a:solidFill>
                  <a:schemeClr val="tx1"/>
                </a:solidFill>
              </a:rPr>
              <a:t>V</a:t>
            </a:r>
            <a:r>
              <a:rPr lang="en-US" altLang="zh-CN" sz="2800" b="1" baseline="-25000" dirty="0">
                <a:solidFill>
                  <a:schemeClr val="tx1"/>
                </a:solidFill>
              </a:rPr>
              <a:t>OM</a:t>
            </a:r>
            <a:r>
              <a:rPr lang="zh-CN" altLang="en-US" sz="2800" b="1" dirty="0">
                <a:solidFill>
                  <a:schemeClr val="tx1"/>
                </a:solidFill>
              </a:rPr>
              <a:t>与电源电压</a:t>
            </a:r>
            <a:r>
              <a:rPr lang="en-US" altLang="zh-CN" sz="2800" b="1" dirty="0">
                <a:solidFill>
                  <a:schemeClr val="tx1"/>
                </a:solidFill>
              </a:rPr>
              <a:t>V</a:t>
            </a:r>
            <a:r>
              <a:rPr lang="en-US" altLang="zh-CN" sz="2800" b="1" baseline="-25000" dirty="0">
                <a:solidFill>
                  <a:schemeClr val="tx1"/>
                </a:solidFill>
              </a:rPr>
              <a:t>CC</a:t>
            </a:r>
            <a:r>
              <a:rPr lang="zh-CN" altLang="en-US" sz="2800" b="1" dirty="0">
                <a:solidFill>
                  <a:schemeClr val="tx1"/>
                </a:solidFill>
              </a:rPr>
              <a:t>的关系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>
              <a:lnSpc>
                <a:spcPct val="160000"/>
              </a:lnSpc>
            </a:pPr>
            <a:r>
              <a:rPr lang="en-US" altLang="zh-CN" sz="2800" b="1" dirty="0">
                <a:solidFill>
                  <a:schemeClr val="tx1"/>
                </a:solidFill>
              </a:rPr>
              <a:t>       </a:t>
            </a:r>
            <a:r>
              <a:rPr lang="zh-CN" altLang="en-US" sz="2800" b="1" dirty="0">
                <a:solidFill>
                  <a:schemeClr val="tx1"/>
                </a:solidFill>
              </a:rPr>
              <a:t>最大负载电流</a:t>
            </a:r>
            <a:r>
              <a:rPr lang="en-US" altLang="zh-CN" sz="2800" b="1" dirty="0">
                <a:solidFill>
                  <a:schemeClr val="tx1"/>
                </a:solidFill>
              </a:rPr>
              <a:t>I</a:t>
            </a:r>
            <a:r>
              <a:rPr lang="en-US" altLang="zh-CN" sz="2800" b="1" baseline="-25000" dirty="0">
                <a:solidFill>
                  <a:schemeClr val="tx1"/>
                </a:solidFill>
              </a:rPr>
              <a:t>RL</a:t>
            </a:r>
            <a:r>
              <a:rPr lang="zh-CN" altLang="en-US" sz="2800" b="1" dirty="0">
                <a:solidFill>
                  <a:schemeClr val="tx1"/>
                </a:solidFill>
              </a:rPr>
              <a:t>与电源最大供电电流的关系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>
              <a:lnSpc>
                <a:spcPct val="160000"/>
              </a:lnSpc>
            </a:pPr>
            <a:r>
              <a:rPr lang="en-US" altLang="zh-CN" sz="2800" b="1" dirty="0">
                <a:solidFill>
                  <a:schemeClr val="tx1"/>
                </a:solidFill>
              </a:rPr>
              <a:t>5</a:t>
            </a:r>
            <a:r>
              <a:rPr lang="zh-CN" altLang="en-US" sz="2800" b="1" dirty="0">
                <a:solidFill>
                  <a:schemeClr val="tx1"/>
                </a:solidFill>
              </a:rPr>
              <a:t>、输出功率、转换效率、管耗等性能指标的求解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>
              <a:lnSpc>
                <a:spcPct val="160000"/>
              </a:lnSpc>
            </a:pPr>
            <a:r>
              <a:rPr lang="en-US" altLang="zh-CN" sz="2800" b="1" dirty="0">
                <a:solidFill>
                  <a:schemeClr val="tx1"/>
                </a:solidFill>
              </a:rPr>
              <a:t>6</a:t>
            </a:r>
            <a:r>
              <a:rPr lang="zh-CN" altLang="en-US" sz="2800" b="1" dirty="0">
                <a:solidFill>
                  <a:schemeClr val="tx1"/>
                </a:solidFill>
              </a:rPr>
              <a:t>、</a:t>
            </a:r>
            <a:r>
              <a:rPr lang="en-US" altLang="zh-CN" sz="2800" b="1" dirty="0">
                <a:solidFill>
                  <a:schemeClr val="tx1"/>
                </a:solidFill>
              </a:rPr>
              <a:t>B</a:t>
            </a:r>
            <a:r>
              <a:rPr lang="zh-CN" altLang="en-US" sz="2800" b="1" dirty="0">
                <a:solidFill>
                  <a:schemeClr val="tx1"/>
                </a:solidFill>
              </a:rPr>
              <a:t>类、</a:t>
            </a:r>
            <a:r>
              <a:rPr lang="en-US" altLang="zh-CN" sz="2800" b="1" dirty="0">
                <a:solidFill>
                  <a:schemeClr val="tx1"/>
                </a:solidFill>
              </a:rPr>
              <a:t>AB</a:t>
            </a:r>
            <a:r>
              <a:rPr lang="zh-CN" altLang="en-US" sz="2800" b="1" dirty="0">
                <a:solidFill>
                  <a:schemeClr val="tx1"/>
                </a:solidFill>
              </a:rPr>
              <a:t>类输出级的设计，功率管的选型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just"/>
            <a:endParaRPr lang="en-US" altLang="zh-CN" sz="1000" b="1" dirty="0">
              <a:solidFill>
                <a:schemeClr val="tx1"/>
              </a:solidFill>
            </a:endParaRPr>
          </a:p>
          <a:p>
            <a:pPr algn="just"/>
            <a:r>
              <a:rPr lang="zh-CN" altLang="en-US" sz="2800" b="1" dirty="0">
                <a:solidFill>
                  <a:srgbClr val="FF0000"/>
                </a:solidFill>
              </a:rPr>
              <a:t>说明：书例</a:t>
            </a:r>
            <a:r>
              <a:rPr lang="en-US" altLang="zh-CN" sz="2800" b="1" dirty="0">
                <a:solidFill>
                  <a:srgbClr val="FF0000"/>
                </a:solidFill>
              </a:rPr>
              <a:t>6.1</a:t>
            </a:r>
            <a:r>
              <a:rPr lang="zh-CN" altLang="en-US" sz="2800" b="1" dirty="0">
                <a:solidFill>
                  <a:srgbClr val="FF0000"/>
                </a:solidFill>
              </a:rPr>
              <a:t>、例</a:t>
            </a:r>
            <a:r>
              <a:rPr lang="en-US" altLang="zh-CN" sz="2800" b="1" dirty="0">
                <a:solidFill>
                  <a:srgbClr val="FF0000"/>
                </a:solidFill>
              </a:rPr>
              <a:t>6.3</a:t>
            </a:r>
            <a:r>
              <a:rPr lang="zh-CN" altLang="en-US" sz="2800" b="1" dirty="0">
                <a:solidFill>
                  <a:srgbClr val="FF0000"/>
                </a:solidFill>
              </a:rPr>
              <a:t>，书习题</a:t>
            </a:r>
            <a:r>
              <a:rPr lang="en-US" altLang="zh-CN" sz="2800" b="1" dirty="0">
                <a:solidFill>
                  <a:srgbClr val="FF0000"/>
                </a:solidFill>
              </a:rPr>
              <a:t>6.5</a:t>
            </a:r>
            <a:r>
              <a:rPr lang="zh-CN" altLang="en-US" sz="2800" b="1" dirty="0">
                <a:solidFill>
                  <a:srgbClr val="FF0000"/>
                </a:solidFill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</a:rPr>
              <a:t>6.6</a:t>
            </a:r>
            <a:r>
              <a:rPr lang="zh-CN" altLang="en-US" sz="2800" b="1" dirty="0">
                <a:solidFill>
                  <a:srgbClr val="FF0000"/>
                </a:solidFill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</a:rPr>
              <a:t>6.10</a:t>
            </a:r>
            <a:r>
              <a:rPr lang="zh-CN" altLang="en-US" sz="2800" b="1" dirty="0">
                <a:solidFill>
                  <a:srgbClr val="FF0000"/>
                </a:solidFill>
              </a:rPr>
              <a:t>等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19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1154</Words>
  <Application>Microsoft Office PowerPoint</Application>
  <PresentationFormat>全屏显示(4:3)</PresentationFormat>
  <Paragraphs>141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主题</vt:lpstr>
      <vt:lpstr>复习要点总纲  2024-2025-1</vt:lpstr>
      <vt:lpstr>关于考试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复习要点总纲</dc:title>
  <dc:creator>Mc</dc:creator>
  <cp:lastModifiedBy>海滨 于</cp:lastModifiedBy>
  <cp:revision>70</cp:revision>
  <dcterms:created xsi:type="dcterms:W3CDTF">2023-12-21T06:47:13Z</dcterms:created>
  <dcterms:modified xsi:type="dcterms:W3CDTF">2024-12-20T01:51:32Z</dcterms:modified>
</cp:coreProperties>
</file>