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chris.charles.arnold/viz/Rockbustercustomercounts/Dashboard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Rockbuster</a:t>
            </a:r>
            <a:r>
              <a:rPr lang="en-US" dirty="0"/>
              <a:t> Data Analysis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Prepared by Chris Arnold</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3B9D-F4A6-0BEA-3B15-B6E4BE2AB159}"/>
              </a:ext>
            </a:extLst>
          </p:cNvPr>
          <p:cNvSpPr>
            <a:spLocks noGrp="1"/>
          </p:cNvSpPr>
          <p:nvPr>
            <p:ph type="title"/>
          </p:nvPr>
        </p:nvSpPr>
        <p:spPr/>
        <p:txBody>
          <a:bodyPr/>
          <a:lstStyle/>
          <a:p>
            <a:r>
              <a:rPr lang="en-US" dirty="0"/>
              <a:t>Thank you for you time today</a:t>
            </a:r>
          </a:p>
        </p:txBody>
      </p:sp>
      <p:sp>
        <p:nvSpPr>
          <p:cNvPr id="3" name="Content Placeholder 2">
            <a:extLst>
              <a:ext uri="{FF2B5EF4-FFF2-40B4-BE49-F238E27FC236}">
                <a16:creationId xmlns:a16="http://schemas.microsoft.com/office/drawing/2014/main" id="{0CC2A7DB-1FCB-A8B4-7074-98242D36FB74}"/>
              </a:ext>
            </a:extLst>
          </p:cNvPr>
          <p:cNvSpPr>
            <a:spLocks noGrp="1"/>
          </p:cNvSpPr>
          <p:nvPr>
            <p:ph sz="half" idx="1"/>
          </p:nvPr>
        </p:nvSpPr>
        <p:spPr/>
        <p:txBody>
          <a:bodyPr/>
          <a:lstStyle/>
          <a:p>
            <a:pPr marL="0" indent="0">
              <a:buNone/>
            </a:pPr>
            <a:endParaRPr lang="en-US" dirty="0"/>
          </a:p>
          <a:p>
            <a:r>
              <a:rPr lang="en-US" dirty="0"/>
              <a:t>Link to visualizations </a:t>
            </a:r>
            <a:r>
              <a:rPr lang="en-US" dirty="0">
                <a:hlinkClick r:id="rId2"/>
              </a:rPr>
              <a:t>https://public.tableau.com/app/profile/chris.charles.arnold/viz/Rockbustercustomercounts/Dashboard1</a:t>
            </a:r>
            <a:endParaRPr lang="en-US" dirty="0"/>
          </a:p>
          <a:p>
            <a:r>
              <a:rPr lang="en-US" dirty="0"/>
              <a:t>Link to competitor streaming pricing: https://www.usnews.com/360-reviews/technology/streaming-services</a:t>
            </a:r>
          </a:p>
          <a:p>
            <a:r>
              <a:rPr lang="en-US" dirty="0"/>
              <a:t>Email for questions: Arnold.chris50@yahoo.com</a:t>
            </a:r>
          </a:p>
        </p:txBody>
      </p:sp>
      <p:pic>
        <p:nvPicPr>
          <p:cNvPr id="6" name="Content Placeholder 5">
            <a:extLst>
              <a:ext uri="{FF2B5EF4-FFF2-40B4-BE49-F238E27FC236}">
                <a16:creationId xmlns:a16="http://schemas.microsoft.com/office/drawing/2014/main" id="{3D8D343C-74BF-10A7-9B5D-CBB96215C14E}"/>
              </a:ext>
            </a:extLst>
          </p:cNvPr>
          <p:cNvPicPr>
            <a:picLocks noGrp="1" noChangeAspect="1"/>
          </p:cNvPicPr>
          <p:nvPr>
            <p:ph sz="half" idx="2"/>
          </p:nvPr>
        </p:nvPicPr>
        <p:blipFill>
          <a:blip r:embed="rId3"/>
          <a:stretch>
            <a:fillRect/>
          </a:stretch>
        </p:blipFill>
        <p:spPr>
          <a:xfrm>
            <a:off x="6596367" y="1417638"/>
            <a:ext cx="4606315" cy="3633787"/>
          </a:xfrm>
        </p:spPr>
      </p:pic>
    </p:spTree>
    <p:extLst>
      <p:ext uri="{BB962C8B-B14F-4D97-AF65-F5344CB8AC3E}">
        <p14:creationId xmlns:p14="http://schemas.microsoft.com/office/powerpoint/2010/main" val="210705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DA618E-F658-F6B8-4E2A-D39726B2208D}"/>
              </a:ext>
            </a:extLst>
          </p:cNvPr>
          <p:cNvSpPr>
            <a:spLocks noGrp="1"/>
          </p:cNvSpPr>
          <p:nvPr>
            <p:ph type="title"/>
          </p:nvPr>
        </p:nvSpPr>
        <p:spPr/>
        <p:txBody>
          <a:bodyPr>
            <a:normAutofit/>
          </a:bodyPr>
          <a:lstStyle/>
          <a:p>
            <a:r>
              <a:rPr lang="en-US" sz="4400" dirty="0"/>
              <a:t>Data analysis overview</a:t>
            </a:r>
          </a:p>
        </p:txBody>
      </p:sp>
      <p:sp>
        <p:nvSpPr>
          <p:cNvPr id="5" name="Content Placeholder 4">
            <a:extLst>
              <a:ext uri="{FF2B5EF4-FFF2-40B4-BE49-F238E27FC236}">
                <a16:creationId xmlns:a16="http://schemas.microsoft.com/office/drawing/2014/main" id="{280E3AD1-7CCD-1AB1-9526-02DC3D6D80E1}"/>
              </a:ext>
            </a:extLst>
          </p:cNvPr>
          <p:cNvSpPr>
            <a:spLocks noGrp="1"/>
          </p:cNvSpPr>
          <p:nvPr>
            <p:ph sz="half" idx="1"/>
          </p:nvPr>
        </p:nvSpPr>
        <p:spPr/>
        <p:txBody>
          <a:bodyPr/>
          <a:lstStyle/>
          <a:p>
            <a:pPr marL="0" indent="0" algn="ctr">
              <a:buNone/>
            </a:pPr>
            <a:r>
              <a:rPr lang="en-US" b="1" dirty="0"/>
              <a:t> Goals and Summaries</a:t>
            </a:r>
          </a:p>
          <a:p>
            <a:r>
              <a:rPr lang="en-US" dirty="0"/>
              <a:t>Present a strategy for </a:t>
            </a:r>
            <a:r>
              <a:rPr lang="en-US" dirty="0" err="1"/>
              <a:t>Rockbuster</a:t>
            </a:r>
            <a:r>
              <a:rPr lang="en-US" dirty="0"/>
              <a:t> to excel in the streaming world and compete with like companies (Netflix, Hulu, Disney Plus, </a:t>
            </a:r>
            <a:r>
              <a:rPr lang="en-US" dirty="0" err="1"/>
              <a:t>etc</a:t>
            </a:r>
            <a:r>
              <a:rPr lang="en-US" dirty="0"/>
              <a:t>)</a:t>
            </a:r>
          </a:p>
          <a:p>
            <a:r>
              <a:rPr lang="en-US" dirty="0"/>
              <a:t>Show current overall averages for rentals for the films in the company library and the customers in the database</a:t>
            </a:r>
          </a:p>
          <a:p>
            <a:r>
              <a:rPr lang="en-US" dirty="0"/>
              <a:t>Show regional company metrics and present top performers to give a picture of current company status</a:t>
            </a:r>
          </a:p>
          <a:p>
            <a:endParaRPr lang="en-US" dirty="0"/>
          </a:p>
        </p:txBody>
      </p:sp>
      <p:sp>
        <p:nvSpPr>
          <p:cNvPr id="6" name="Content Placeholder 5">
            <a:extLst>
              <a:ext uri="{FF2B5EF4-FFF2-40B4-BE49-F238E27FC236}">
                <a16:creationId xmlns:a16="http://schemas.microsoft.com/office/drawing/2014/main" id="{208E5AB1-8E50-F79B-E6CC-6D3FF5FC6D8E}"/>
              </a:ext>
            </a:extLst>
          </p:cNvPr>
          <p:cNvSpPr>
            <a:spLocks noGrp="1"/>
          </p:cNvSpPr>
          <p:nvPr>
            <p:ph sz="half" idx="2"/>
          </p:nvPr>
        </p:nvSpPr>
        <p:spPr>
          <a:xfrm>
            <a:off x="6416038" y="1707618"/>
            <a:ext cx="5194769" cy="3633047"/>
          </a:xfrm>
        </p:spPr>
        <p:txBody>
          <a:bodyPr/>
          <a:lstStyle/>
          <a:p>
            <a:pPr marL="0" indent="0">
              <a:buNone/>
            </a:pPr>
            <a:r>
              <a:rPr lang="en-US" b="1" dirty="0"/>
              <a:t>                                   Utilized tools</a:t>
            </a:r>
          </a:p>
          <a:p>
            <a:r>
              <a:rPr lang="en-US" dirty="0"/>
              <a:t>SQL – to call up data from within the company database for presentation</a:t>
            </a:r>
          </a:p>
          <a:p>
            <a:r>
              <a:rPr lang="en-US" dirty="0"/>
              <a:t>EXCEL – to scan and begin analysis of the SQL called data</a:t>
            </a:r>
          </a:p>
          <a:p>
            <a:r>
              <a:rPr lang="en-US" dirty="0"/>
              <a:t>Tableau – to present meaningful representations of the data to strengthen understanding of the big picture </a:t>
            </a:r>
          </a:p>
        </p:txBody>
      </p:sp>
    </p:spTree>
    <p:extLst>
      <p:ext uri="{BB962C8B-B14F-4D97-AF65-F5344CB8AC3E}">
        <p14:creationId xmlns:p14="http://schemas.microsoft.com/office/powerpoint/2010/main" val="106208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64C89-CEA9-7C37-B783-542C722E548D}"/>
              </a:ext>
            </a:extLst>
          </p:cNvPr>
          <p:cNvSpPr>
            <a:spLocks noGrp="1"/>
          </p:cNvSpPr>
          <p:nvPr>
            <p:ph type="title"/>
          </p:nvPr>
        </p:nvSpPr>
        <p:spPr/>
        <p:txBody>
          <a:bodyPr/>
          <a:lstStyle/>
          <a:p>
            <a:r>
              <a:rPr lang="en-US" dirty="0"/>
              <a:t>Questions leading to the recommended plan Ahead</a:t>
            </a:r>
          </a:p>
        </p:txBody>
      </p:sp>
      <p:sp>
        <p:nvSpPr>
          <p:cNvPr id="6" name="Content Placeholder 5">
            <a:extLst>
              <a:ext uri="{FF2B5EF4-FFF2-40B4-BE49-F238E27FC236}">
                <a16:creationId xmlns:a16="http://schemas.microsoft.com/office/drawing/2014/main" id="{4013926C-7813-E4CA-DAC9-DDA75EEF506B}"/>
              </a:ext>
            </a:extLst>
          </p:cNvPr>
          <p:cNvSpPr>
            <a:spLocks noGrp="1"/>
          </p:cNvSpPr>
          <p:nvPr>
            <p:ph idx="1"/>
          </p:nvPr>
        </p:nvSpPr>
        <p:spPr/>
        <p:txBody>
          <a:bodyPr/>
          <a:lstStyle/>
          <a:p>
            <a:r>
              <a:rPr lang="en-US" dirty="0"/>
              <a:t>What are the minimum, maximum, and average values for rental cost, rental length in days, and film replacement cost?</a:t>
            </a:r>
          </a:p>
          <a:p>
            <a:r>
              <a:rPr lang="en-US" dirty="0"/>
              <a:t>What are the top 10 countries for </a:t>
            </a:r>
            <a:r>
              <a:rPr lang="en-US" dirty="0" err="1"/>
              <a:t>Rockbuster</a:t>
            </a:r>
            <a:r>
              <a:rPr lang="en-US" dirty="0"/>
              <a:t> customers and the cities within those countries that contain the maximum amount of customers?</a:t>
            </a:r>
          </a:p>
          <a:p>
            <a:r>
              <a:rPr lang="en-US" dirty="0"/>
              <a:t> What are all countries that </a:t>
            </a:r>
            <a:r>
              <a:rPr lang="en-US" dirty="0" err="1"/>
              <a:t>Rockbuster</a:t>
            </a:r>
            <a:r>
              <a:rPr lang="en-US" dirty="0"/>
              <a:t> currently has under service?</a:t>
            </a:r>
          </a:p>
          <a:p>
            <a:r>
              <a:rPr lang="en-US" dirty="0"/>
              <a:t>What Regions show the highest sales Figures?</a:t>
            </a:r>
          </a:p>
          <a:p>
            <a:r>
              <a:rPr lang="en-US" dirty="0"/>
              <a:t>What should the per month cost of streaming be?</a:t>
            </a:r>
          </a:p>
          <a:p>
            <a:endParaRPr lang="en-US" dirty="0"/>
          </a:p>
        </p:txBody>
      </p:sp>
    </p:spTree>
    <p:extLst>
      <p:ext uri="{BB962C8B-B14F-4D97-AF65-F5344CB8AC3E}">
        <p14:creationId xmlns:p14="http://schemas.microsoft.com/office/powerpoint/2010/main" val="175941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F52A-33C9-276E-6C15-38D8A3C333A3}"/>
              </a:ext>
            </a:extLst>
          </p:cNvPr>
          <p:cNvSpPr>
            <a:spLocks noGrp="1"/>
          </p:cNvSpPr>
          <p:nvPr>
            <p:ph type="title"/>
          </p:nvPr>
        </p:nvSpPr>
        <p:spPr/>
        <p:txBody>
          <a:bodyPr>
            <a:normAutofit fontScale="90000"/>
          </a:bodyPr>
          <a:lstStyle/>
          <a:p>
            <a:r>
              <a:rPr lang="en-US" dirty="0"/>
              <a:t>What are the minimum, maximum, and average values for rental cost, rental length in days, and film replacement cost?</a:t>
            </a:r>
            <a:br>
              <a:rPr lang="en-US" dirty="0"/>
            </a:br>
            <a:endParaRPr lang="en-US" dirty="0"/>
          </a:p>
        </p:txBody>
      </p:sp>
      <p:graphicFrame>
        <p:nvGraphicFramePr>
          <p:cNvPr id="8" name="Content Placeholder 7">
            <a:extLst>
              <a:ext uri="{FF2B5EF4-FFF2-40B4-BE49-F238E27FC236}">
                <a16:creationId xmlns:a16="http://schemas.microsoft.com/office/drawing/2014/main" id="{7568A5F4-A0B9-43E7-212F-D2C331D3F6F8}"/>
              </a:ext>
            </a:extLst>
          </p:cNvPr>
          <p:cNvGraphicFramePr>
            <a:graphicFrameLocks noGrp="1"/>
          </p:cNvGraphicFramePr>
          <p:nvPr>
            <p:ph sz="half" idx="1"/>
            <p:extLst>
              <p:ext uri="{D42A27DB-BD31-4B8C-83A1-F6EECF244321}">
                <p14:modId xmlns:p14="http://schemas.microsoft.com/office/powerpoint/2010/main" val="3658168624"/>
              </p:ext>
            </p:extLst>
          </p:nvPr>
        </p:nvGraphicFramePr>
        <p:xfrm>
          <a:off x="701675" y="2228003"/>
          <a:ext cx="4953000" cy="363304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33264030"/>
                    </a:ext>
                  </a:extLst>
                </a:gridCol>
                <a:gridCol w="1397000">
                  <a:extLst>
                    <a:ext uri="{9D8B030D-6E8A-4147-A177-3AD203B41FA5}">
                      <a16:colId xmlns:a16="http://schemas.microsoft.com/office/drawing/2014/main" val="3145981647"/>
                    </a:ext>
                  </a:extLst>
                </a:gridCol>
                <a:gridCol w="1054100">
                  <a:extLst>
                    <a:ext uri="{9D8B030D-6E8A-4147-A177-3AD203B41FA5}">
                      <a16:colId xmlns:a16="http://schemas.microsoft.com/office/drawing/2014/main" val="2355297653"/>
                    </a:ext>
                  </a:extLst>
                </a:gridCol>
                <a:gridCol w="1397000">
                  <a:extLst>
                    <a:ext uri="{9D8B030D-6E8A-4147-A177-3AD203B41FA5}">
                      <a16:colId xmlns:a16="http://schemas.microsoft.com/office/drawing/2014/main" val="615141248"/>
                    </a:ext>
                  </a:extLst>
                </a:gridCol>
              </a:tblGrid>
              <a:tr h="619755">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b="1" u="none" strike="noStrike" dirty="0">
                          <a:effectLst/>
                        </a:rPr>
                        <a:t>Minimum</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b="1" u="none" strike="noStrike" dirty="0">
                          <a:effectLst/>
                        </a:rPr>
                        <a:t>Average</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b="1" u="none" strike="noStrike" dirty="0">
                          <a:effectLst/>
                        </a:rPr>
                        <a:t>Maximum</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1619887"/>
                  </a:ext>
                </a:extLst>
              </a:tr>
              <a:tr h="1154027">
                <a:tc>
                  <a:txBody>
                    <a:bodyPr/>
                    <a:lstStyle/>
                    <a:p>
                      <a:pPr algn="l" fontAlgn="b"/>
                      <a:r>
                        <a:rPr lang="en-US" sz="1100" u="none" strike="noStrike">
                          <a:effectLst/>
                        </a:rPr>
                        <a:t>Rental Amount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$0.99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$2.98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$4.99 </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58157708"/>
                  </a:ext>
                </a:extLst>
              </a:tr>
              <a:tr h="1239511">
                <a:tc>
                  <a:txBody>
                    <a:bodyPr/>
                    <a:lstStyle/>
                    <a:p>
                      <a:pPr algn="l" fontAlgn="b"/>
                      <a:r>
                        <a:rPr lang="en-US" sz="1100" u="none" strike="noStrike">
                          <a:effectLst/>
                        </a:rPr>
                        <a:t>Rental length      (in days)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3 Days</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5 Days</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7 Days</a:t>
                      </a:r>
                    </a:p>
                  </a:txBody>
                  <a:tcPr marL="6350" marR="6350" marT="6350" marB="0" anchor="b"/>
                </a:tc>
                <a:extLst>
                  <a:ext uri="{0D108BD9-81ED-4DB2-BD59-A6C34878D82A}">
                    <a16:rowId xmlns:a16="http://schemas.microsoft.com/office/drawing/2014/main" val="3761503469"/>
                  </a:ext>
                </a:extLst>
              </a:tr>
              <a:tr h="619755">
                <a:tc>
                  <a:txBody>
                    <a:bodyPr/>
                    <a:lstStyle/>
                    <a:p>
                      <a:pPr algn="l" fontAlgn="b"/>
                      <a:r>
                        <a:rPr lang="en-US" sz="1100" u="none" strike="noStrike">
                          <a:effectLst/>
                        </a:rPr>
                        <a:t>Replacement Cost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$9.99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$19.98 </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$29.99 </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99059639"/>
                  </a:ext>
                </a:extLst>
              </a:tr>
            </a:tbl>
          </a:graphicData>
        </a:graphic>
      </p:graphicFrame>
      <p:sp>
        <p:nvSpPr>
          <p:cNvPr id="5" name="Content Placeholder 4">
            <a:extLst>
              <a:ext uri="{FF2B5EF4-FFF2-40B4-BE49-F238E27FC236}">
                <a16:creationId xmlns:a16="http://schemas.microsoft.com/office/drawing/2014/main" id="{F86A2BB5-4DD9-7E1B-2CAF-1B2F3F7CBB4D}"/>
              </a:ext>
            </a:extLst>
          </p:cNvPr>
          <p:cNvSpPr>
            <a:spLocks noGrp="1"/>
          </p:cNvSpPr>
          <p:nvPr>
            <p:ph sz="half" idx="2"/>
          </p:nvPr>
        </p:nvSpPr>
        <p:spPr/>
        <p:txBody>
          <a:bodyPr/>
          <a:lstStyle/>
          <a:p>
            <a:r>
              <a:rPr lang="en-US" dirty="0"/>
              <a:t>Total revenue of the company is $61,337.94</a:t>
            </a:r>
          </a:p>
          <a:p>
            <a:r>
              <a:rPr lang="en-US" dirty="0"/>
              <a:t>Late returns accounted for $18,403.00 of this total which accounts to 30% of overall incoming revenue.</a:t>
            </a:r>
          </a:p>
          <a:p>
            <a:r>
              <a:rPr lang="en-US" dirty="0"/>
              <a:t>Late fees show across the board in every country and can be accounted for when the total rental cost does not fit the standard fee schedule to the right.</a:t>
            </a:r>
          </a:p>
          <a:p>
            <a:r>
              <a:rPr lang="en-US" dirty="0"/>
              <a:t>When moving to a streaming platform considerations should be made that late fees would not exist anymore. Thus prices should be set accordingly to take that in to consideration.</a:t>
            </a:r>
          </a:p>
        </p:txBody>
      </p:sp>
    </p:spTree>
    <p:extLst>
      <p:ext uri="{BB962C8B-B14F-4D97-AF65-F5344CB8AC3E}">
        <p14:creationId xmlns:p14="http://schemas.microsoft.com/office/powerpoint/2010/main" val="221194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2222-8AA5-B382-0DEC-0CF9D10B434B}"/>
              </a:ext>
            </a:extLst>
          </p:cNvPr>
          <p:cNvSpPr>
            <a:spLocks noGrp="1"/>
          </p:cNvSpPr>
          <p:nvPr>
            <p:ph type="title"/>
          </p:nvPr>
        </p:nvSpPr>
        <p:spPr/>
        <p:txBody>
          <a:bodyPr>
            <a:normAutofit fontScale="90000"/>
          </a:bodyPr>
          <a:lstStyle/>
          <a:p>
            <a:br>
              <a:rPr lang="en-US" dirty="0"/>
            </a:br>
            <a:r>
              <a:rPr lang="en-US" dirty="0"/>
              <a:t>What are the top 10 countries for </a:t>
            </a:r>
            <a:r>
              <a:rPr lang="en-US" dirty="0" err="1"/>
              <a:t>Rockbuster</a:t>
            </a:r>
            <a:r>
              <a:rPr lang="en-US" dirty="0"/>
              <a:t> customers and cities within those countries that contain the maximum amount of customers?</a:t>
            </a:r>
          </a:p>
        </p:txBody>
      </p:sp>
      <p:pic>
        <p:nvPicPr>
          <p:cNvPr id="7" name="Content Placeholder 6">
            <a:extLst>
              <a:ext uri="{FF2B5EF4-FFF2-40B4-BE49-F238E27FC236}">
                <a16:creationId xmlns:a16="http://schemas.microsoft.com/office/drawing/2014/main" id="{3E321484-EB52-F760-1A46-D1EAB2F6156B}"/>
              </a:ext>
            </a:extLst>
          </p:cNvPr>
          <p:cNvPicPr>
            <a:picLocks noGrp="1" noChangeAspect="1"/>
          </p:cNvPicPr>
          <p:nvPr>
            <p:ph sz="half" idx="1"/>
          </p:nvPr>
        </p:nvPicPr>
        <p:blipFill>
          <a:blip r:embed="rId2"/>
          <a:stretch>
            <a:fillRect/>
          </a:stretch>
        </p:blipFill>
        <p:spPr>
          <a:xfrm>
            <a:off x="182562" y="1895475"/>
            <a:ext cx="3798888" cy="3695700"/>
          </a:xfrm>
        </p:spPr>
      </p:pic>
      <p:pic>
        <p:nvPicPr>
          <p:cNvPr id="15" name="Content Placeholder 14">
            <a:extLst>
              <a:ext uri="{FF2B5EF4-FFF2-40B4-BE49-F238E27FC236}">
                <a16:creationId xmlns:a16="http://schemas.microsoft.com/office/drawing/2014/main" id="{21288435-D7D3-58B0-45C3-5E4A40FE2AC2}"/>
              </a:ext>
            </a:extLst>
          </p:cNvPr>
          <p:cNvPicPr>
            <a:picLocks noGrp="1" noChangeAspect="1"/>
          </p:cNvPicPr>
          <p:nvPr>
            <p:ph sz="half" idx="2"/>
          </p:nvPr>
        </p:nvPicPr>
        <p:blipFill>
          <a:blip r:embed="rId3"/>
          <a:stretch>
            <a:fillRect/>
          </a:stretch>
        </p:blipFill>
        <p:spPr>
          <a:xfrm>
            <a:off x="4313237" y="1900237"/>
            <a:ext cx="3897315" cy="3690938"/>
          </a:xfrm>
        </p:spPr>
      </p:pic>
      <p:sp>
        <p:nvSpPr>
          <p:cNvPr id="16" name="TextBox 15">
            <a:extLst>
              <a:ext uri="{FF2B5EF4-FFF2-40B4-BE49-F238E27FC236}">
                <a16:creationId xmlns:a16="http://schemas.microsoft.com/office/drawing/2014/main" id="{18ED69BC-1182-9613-5336-953AB65DE25C}"/>
              </a:ext>
            </a:extLst>
          </p:cNvPr>
          <p:cNvSpPr txBox="1"/>
          <p:nvPr/>
        </p:nvSpPr>
        <p:spPr>
          <a:xfrm>
            <a:off x="8591550" y="2019299"/>
            <a:ext cx="2905125" cy="4801314"/>
          </a:xfrm>
          <a:prstGeom prst="rect">
            <a:avLst/>
          </a:prstGeom>
          <a:noFill/>
        </p:spPr>
        <p:txBody>
          <a:bodyPr wrap="square" rtlCol="0">
            <a:spAutoFit/>
          </a:bodyPr>
          <a:lstStyle/>
          <a:p>
            <a:r>
              <a:rPr lang="en-US" dirty="0"/>
              <a:t>- 2 customers live in the same city from the top 10 customer count cities based on revenue</a:t>
            </a:r>
          </a:p>
          <a:p>
            <a:r>
              <a:rPr lang="en-US" dirty="0"/>
              <a:t>- The remaining cities on this Top ten list only had one customer within their city limits</a:t>
            </a:r>
          </a:p>
          <a:p>
            <a:r>
              <a:rPr lang="en-US" dirty="0"/>
              <a:t>- Focus should begin with the high customer count countries as advertising will have an easier time with more word of mouth reinforcement to back it up.</a:t>
            </a:r>
          </a:p>
          <a:p>
            <a:endParaRPr lang="en-US" dirty="0"/>
          </a:p>
          <a:p>
            <a:endParaRPr lang="en-US" dirty="0"/>
          </a:p>
          <a:p>
            <a:endParaRPr lang="en-US" dirty="0"/>
          </a:p>
        </p:txBody>
      </p:sp>
    </p:spTree>
    <p:extLst>
      <p:ext uri="{BB962C8B-B14F-4D97-AF65-F5344CB8AC3E}">
        <p14:creationId xmlns:p14="http://schemas.microsoft.com/office/powerpoint/2010/main" val="374367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EB7-C330-CAE0-3F5C-1703A4A8EE19}"/>
              </a:ext>
            </a:extLst>
          </p:cNvPr>
          <p:cNvSpPr>
            <a:spLocks noGrp="1"/>
          </p:cNvSpPr>
          <p:nvPr>
            <p:ph type="title"/>
          </p:nvPr>
        </p:nvSpPr>
        <p:spPr>
          <a:xfrm>
            <a:off x="581192" y="702156"/>
            <a:ext cx="11029616" cy="869469"/>
          </a:xfrm>
        </p:spPr>
        <p:txBody>
          <a:bodyPr>
            <a:normAutofit fontScale="90000"/>
          </a:bodyPr>
          <a:lstStyle/>
          <a:p>
            <a:r>
              <a:rPr lang="en-US" dirty="0"/>
              <a:t>What are all countries that </a:t>
            </a:r>
            <a:r>
              <a:rPr lang="en-US" dirty="0" err="1"/>
              <a:t>Rockbuster</a:t>
            </a:r>
            <a:r>
              <a:rPr lang="en-US" dirty="0"/>
              <a:t> currently has under service? </a:t>
            </a:r>
          </a:p>
        </p:txBody>
      </p:sp>
      <p:pic>
        <p:nvPicPr>
          <p:cNvPr id="11" name="Picture 10">
            <a:extLst>
              <a:ext uri="{FF2B5EF4-FFF2-40B4-BE49-F238E27FC236}">
                <a16:creationId xmlns:a16="http://schemas.microsoft.com/office/drawing/2014/main" id="{F8E77269-0FF3-ECB9-AE9A-4515F9BA896C}"/>
              </a:ext>
            </a:extLst>
          </p:cNvPr>
          <p:cNvPicPr>
            <a:picLocks noChangeAspect="1"/>
          </p:cNvPicPr>
          <p:nvPr/>
        </p:nvPicPr>
        <p:blipFill>
          <a:blip r:embed="rId2"/>
          <a:stretch>
            <a:fillRect/>
          </a:stretch>
        </p:blipFill>
        <p:spPr>
          <a:xfrm>
            <a:off x="-1" y="4533900"/>
            <a:ext cx="6000751" cy="2027277"/>
          </a:xfrm>
          <a:prstGeom prst="rect">
            <a:avLst/>
          </a:prstGeom>
        </p:spPr>
      </p:pic>
      <p:pic>
        <p:nvPicPr>
          <p:cNvPr id="9" name="Content Placeholder 8">
            <a:extLst>
              <a:ext uri="{FF2B5EF4-FFF2-40B4-BE49-F238E27FC236}">
                <a16:creationId xmlns:a16="http://schemas.microsoft.com/office/drawing/2014/main" id="{A2D5A6A1-64DB-6F9C-7D00-D6C1EC78A72A}"/>
              </a:ext>
            </a:extLst>
          </p:cNvPr>
          <p:cNvPicPr>
            <a:picLocks noGrp="1" noChangeAspect="1"/>
          </p:cNvPicPr>
          <p:nvPr>
            <p:ph idx="1"/>
          </p:nvPr>
        </p:nvPicPr>
        <p:blipFill>
          <a:blip r:embed="rId3"/>
          <a:stretch>
            <a:fillRect/>
          </a:stretch>
        </p:blipFill>
        <p:spPr>
          <a:xfrm>
            <a:off x="0" y="1504950"/>
            <a:ext cx="7229475" cy="3086100"/>
          </a:xfrm>
        </p:spPr>
      </p:pic>
      <p:sp>
        <p:nvSpPr>
          <p:cNvPr id="12" name="TextBox 11">
            <a:extLst>
              <a:ext uri="{FF2B5EF4-FFF2-40B4-BE49-F238E27FC236}">
                <a16:creationId xmlns:a16="http://schemas.microsoft.com/office/drawing/2014/main" id="{95BEB442-E007-FA7F-0144-55550958C50D}"/>
              </a:ext>
            </a:extLst>
          </p:cNvPr>
          <p:cNvSpPr txBox="1"/>
          <p:nvPr/>
        </p:nvSpPr>
        <p:spPr>
          <a:xfrm>
            <a:off x="7905749" y="1504950"/>
            <a:ext cx="3876675" cy="5016758"/>
          </a:xfrm>
          <a:prstGeom prst="rect">
            <a:avLst/>
          </a:prstGeom>
          <a:noFill/>
        </p:spPr>
        <p:txBody>
          <a:bodyPr wrap="square" rtlCol="0">
            <a:spAutoFit/>
          </a:bodyPr>
          <a:lstStyle/>
          <a:p>
            <a:r>
              <a:rPr lang="en-US" sz="2000" dirty="0"/>
              <a:t>-</a:t>
            </a:r>
            <a:r>
              <a:rPr lang="en-US" sz="2000" dirty="0" err="1"/>
              <a:t>Rockbuster</a:t>
            </a:r>
            <a:r>
              <a:rPr lang="en-US" sz="2000" dirty="0"/>
              <a:t> currently has 108 countries with </a:t>
            </a:r>
            <a:r>
              <a:rPr lang="en-US" sz="2000" dirty="0" err="1"/>
              <a:t>costomers</a:t>
            </a:r>
            <a:endParaRPr lang="en-US" sz="2000" dirty="0"/>
          </a:p>
          <a:p>
            <a:r>
              <a:rPr lang="en-US" sz="2000" dirty="0"/>
              <a:t>-The highest customer counts come from India (60), China (53), and the Unites States (36) which when taken as a whole make up 24% of the overall </a:t>
            </a:r>
            <a:r>
              <a:rPr lang="en-US" sz="2000" dirty="0" err="1"/>
              <a:t>Rockbuster</a:t>
            </a:r>
            <a:r>
              <a:rPr lang="en-US" sz="2000" dirty="0"/>
              <a:t> revenue.</a:t>
            </a:r>
          </a:p>
          <a:p>
            <a:r>
              <a:rPr lang="en-US" sz="2000" dirty="0"/>
              <a:t>-The lowest grossing countries also have the lowest customer count (Afghanistan 1, Virgin Islands 1, and Tuvalu 1). </a:t>
            </a:r>
          </a:p>
          <a:p>
            <a:r>
              <a:rPr lang="en-US" sz="2000" dirty="0"/>
              <a:t>-This further solidifies that countries with the highest customer count should transition to streaming first. </a:t>
            </a:r>
          </a:p>
        </p:txBody>
      </p:sp>
    </p:spTree>
    <p:extLst>
      <p:ext uri="{BB962C8B-B14F-4D97-AF65-F5344CB8AC3E}">
        <p14:creationId xmlns:p14="http://schemas.microsoft.com/office/powerpoint/2010/main" val="40299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F94-CB44-83D5-42D3-7B844369CCF7}"/>
              </a:ext>
            </a:extLst>
          </p:cNvPr>
          <p:cNvSpPr>
            <a:spLocks noGrp="1"/>
          </p:cNvSpPr>
          <p:nvPr>
            <p:ph type="title"/>
          </p:nvPr>
        </p:nvSpPr>
        <p:spPr>
          <a:xfrm>
            <a:off x="657393" y="729658"/>
            <a:ext cx="11029616" cy="988332"/>
          </a:xfrm>
        </p:spPr>
        <p:txBody>
          <a:bodyPr/>
          <a:lstStyle/>
          <a:p>
            <a:r>
              <a:rPr lang="en-US" dirty="0"/>
              <a:t>Top 5 customers</a:t>
            </a:r>
          </a:p>
        </p:txBody>
      </p:sp>
      <p:graphicFrame>
        <p:nvGraphicFramePr>
          <p:cNvPr id="8" name="Content Placeholder 7">
            <a:extLst>
              <a:ext uri="{FF2B5EF4-FFF2-40B4-BE49-F238E27FC236}">
                <a16:creationId xmlns:a16="http://schemas.microsoft.com/office/drawing/2014/main" id="{24C288EF-0DD7-FDA6-4BA5-BB6169F5C71F}"/>
              </a:ext>
            </a:extLst>
          </p:cNvPr>
          <p:cNvGraphicFramePr>
            <a:graphicFrameLocks noGrp="1"/>
          </p:cNvGraphicFramePr>
          <p:nvPr>
            <p:ph sz="half" idx="1"/>
            <p:extLst>
              <p:ext uri="{D42A27DB-BD31-4B8C-83A1-F6EECF244321}">
                <p14:modId xmlns:p14="http://schemas.microsoft.com/office/powerpoint/2010/main" val="4092186448"/>
              </p:ext>
            </p:extLst>
          </p:nvPr>
        </p:nvGraphicFramePr>
        <p:xfrm>
          <a:off x="590550" y="2228003"/>
          <a:ext cx="5185410" cy="3633048"/>
        </p:xfrm>
        <a:graphic>
          <a:graphicData uri="http://schemas.openxmlformats.org/drawingml/2006/table">
            <a:tbl>
              <a:tblPr>
                <a:tableStyleId>{5C22544A-7EE6-4342-B048-85BDC9FD1C3A}</a:tableStyleId>
              </a:tblPr>
              <a:tblGrid>
                <a:gridCol w="1171575">
                  <a:extLst>
                    <a:ext uri="{9D8B030D-6E8A-4147-A177-3AD203B41FA5}">
                      <a16:colId xmlns:a16="http://schemas.microsoft.com/office/drawing/2014/main" val="3027399464"/>
                    </a:ext>
                  </a:extLst>
                </a:gridCol>
                <a:gridCol w="1443091">
                  <a:extLst>
                    <a:ext uri="{9D8B030D-6E8A-4147-A177-3AD203B41FA5}">
                      <a16:colId xmlns:a16="http://schemas.microsoft.com/office/drawing/2014/main" val="2184949601"/>
                    </a:ext>
                  </a:extLst>
                </a:gridCol>
                <a:gridCol w="1105553">
                  <a:extLst>
                    <a:ext uri="{9D8B030D-6E8A-4147-A177-3AD203B41FA5}">
                      <a16:colId xmlns:a16="http://schemas.microsoft.com/office/drawing/2014/main" val="2980568714"/>
                    </a:ext>
                  </a:extLst>
                </a:gridCol>
                <a:gridCol w="1465191">
                  <a:extLst>
                    <a:ext uri="{9D8B030D-6E8A-4147-A177-3AD203B41FA5}">
                      <a16:colId xmlns:a16="http://schemas.microsoft.com/office/drawing/2014/main" val="2201693907"/>
                    </a:ext>
                  </a:extLst>
                </a:gridCol>
              </a:tblGrid>
              <a:tr h="605508">
                <a:tc>
                  <a:txBody>
                    <a:bodyPr/>
                    <a:lstStyle/>
                    <a:p>
                      <a:pPr algn="l" fontAlgn="b"/>
                      <a:r>
                        <a:rPr lang="en-US" sz="1800" b="1" u="none" strike="noStrike" dirty="0">
                          <a:effectLst/>
                        </a:rPr>
                        <a:t>Customer Name</a:t>
                      </a:r>
                      <a:endParaRPr lang="en-US"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800" b="1" u="none" strike="noStrike" dirty="0">
                          <a:effectLst/>
                        </a:rPr>
                        <a:t>City</a:t>
                      </a:r>
                      <a:endParaRPr lang="en-US"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800" b="1" u="none" strike="noStrike" dirty="0">
                          <a:effectLst/>
                        </a:rPr>
                        <a:t>Country</a:t>
                      </a:r>
                      <a:endParaRPr lang="en-US" sz="18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800" b="1" u="none" strike="noStrike" dirty="0">
                          <a:effectLst/>
                        </a:rPr>
                        <a:t>Total Amount</a:t>
                      </a:r>
                      <a:endParaRPr lang="en-US"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0233042"/>
                  </a:ext>
                </a:extLst>
              </a:tr>
              <a:tr h="605508">
                <a:tc>
                  <a:txBody>
                    <a:bodyPr/>
                    <a:lstStyle/>
                    <a:p>
                      <a:pPr algn="l" fontAlgn="b"/>
                      <a:r>
                        <a:rPr lang="en-US" sz="1800" u="none" strike="noStrike" dirty="0">
                          <a:effectLst/>
                        </a:rPr>
                        <a:t>Sara Perry</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800" u="none" strike="noStrike" dirty="0" err="1">
                          <a:effectLst/>
                        </a:rPr>
                        <a:t>Atlixco</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800" u="none" strike="noStrike" dirty="0">
                          <a:effectLst/>
                        </a:rPr>
                        <a:t>Mexico</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$128.70</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53972669"/>
                  </a:ext>
                </a:extLst>
              </a:tr>
              <a:tr h="605508">
                <a:tc>
                  <a:txBody>
                    <a:bodyPr/>
                    <a:lstStyle/>
                    <a:p>
                      <a:pPr algn="l" fontAlgn="b"/>
                      <a:r>
                        <a:rPr lang="en-US" sz="1800" b="0" i="0" u="none" strike="noStrike" dirty="0">
                          <a:solidFill>
                            <a:srgbClr val="000000"/>
                          </a:solidFill>
                          <a:effectLst/>
                          <a:latin typeface="Calibri" panose="020F0502020204030204" pitchFamily="34" charset="0"/>
                        </a:rPr>
                        <a:t>Gabriel Harder</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Sivas</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Turkey</a:t>
                      </a:r>
                    </a:p>
                  </a:txBody>
                  <a:tcPr marL="6350" marR="6350" marT="6350" marB="0" anchor="b"/>
                </a:tc>
                <a:tc>
                  <a:txBody>
                    <a:bodyPr/>
                    <a:lstStyle/>
                    <a:p>
                      <a:pPr algn="r" fontAlgn="b"/>
                      <a:r>
                        <a:rPr lang="en-US" sz="2400" b="0" i="0" u="none" strike="noStrike" dirty="0">
                          <a:solidFill>
                            <a:srgbClr val="000000"/>
                          </a:solidFill>
                          <a:effectLst/>
                          <a:latin typeface="Calibri" panose="020F0502020204030204" pitchFamily="34" charset="0"/>
                        </a:rPr>
                        <a:t>$108.75</a:t>
                      </a:r>
                    </a:p>
                  </a:txBody>
                  <a:tcPr marL="6350" marR="6350" marT="6350" marB="0" anchor="b"/>
                </a:tc>
                <a:extLst>
                  <a:ext uri="{0D108BD9-81ED-4DB2-BD59-A6C34878D82A}">
                    <a16:rowId xmlns:a16="http://schemas.microsoft.com/office/drawing/2014/main" val="817184210"/>
                  </a:ext>
                </a:extLst>
              </a:tr>
              <a:tr h="605508">
                <a:tc>
                  <a:txBody>
                    <a:bodyPr/>
                    <a:lstStyle/>
                    <a:p>
                      <a:pPr algn="l" fontAlgn="b"/>
                      <a:r>
                        <a:rPr lang="en-US" sz="1800" b="0" i="0" u="none" strike="noStrike" dirty="0">
                          <a:solidFill>
                            <a:srgbClr val="000000"/>
                          </a:solidFill>
                          <a:effectLst/>
                          <a:latin typeface="Calibri" panose="020F0502020204030204" pitchFamily="34" charset="0"/>
                        </a:rPr>
                        <a:t>Sergio Stanfield</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Celaya</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Mexico</a:t>
                      </a:r>
                    </a:p>
                  </a:txBody>
                  <a:tcPr marL="6350" marR="6350" marT="6350" marB="0" anchor="b"/>
                </a:tc>
                <a:tc>
                  <a:txBody>
                    <a:bodyPr/>
                    <a:lstStyle/>
                    <a:p>
                      <a:pPr algn="r" fontAlgn="b"/>
                      <a:r>
                        <a:rPr lang="en-US" sz="2400" b="0" i="0" u="none" strike="noStrike" dirty="0">
                          <a:solidFill>
                            <a:srgbClr val="000000"/>
                          </a:solidFill>
                          <a:effectLst/>
                          <a:latin typeface="Calibri" panose="020F0502020204030204" pitchFamily="34" charset="0"/>
                        </a:rPr>
                        <a:t>$102.76</a:t>
                      </a:r>
                    </a:p>
                  </a:txBody>
                  <a:tcPr marL="6350" marR="6350" marT="6350" marB="0" anchor="b"/>
                </a:tc>
                <a:extLst>
                  <a:ext uri="{0D108BD9-81ED-4DB2-BD59-A6C34878D82A}">
                    <a16:rowId xmlns:a16="http://schemas.microsoft.com/office/drawing/2014/main" val="3885711175"/>
                  </a:ext>
                </a:extLst>
              </a:tr>
              <a:tr h="605508">
                <a:tc>
                  <a:txBody>
                    <a:bodyPr/>
                    <a:lstStyle/>
                    <a:p>
                      <a:pPr algn="l" fontAlgn="b"/>
                      <a:r>
                        <a:rPr lang="en-US" sz="1800" u="none" strike="noStrike">
                          <a:effectLst/>
                        </a:rPr>
                        <a:t>Clinton Buford</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800" u="none" strike="noStrike">
                          <a:effectLst/>
                        </a:rPr>
                        <a:t>Aurora</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800" u="none" strike="noStrike" dirty="0">
                          <a:effectLst/>
                        </a:rPr>
                        <a:t>United States</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$98.76</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931178"/>
                  </a:ext>
                </a:extLst>
              </a:tr>
              <a:tr h="605508">
                <a:tc>
                  <a:txBody>
                    <a:bodyPr/>
                    <a:lstStyle/>
                    <a:p>
                      <a:pPr algn="l" fontAlgn="b"/>
                      <a:r>
                        <a:rPr lang="en-US" sz="1800" b="0" i="0" u="none" strike="noStrike" dirty="0">
                          <a:solidFill>
                            <a:srgbClr val="000000"/>
                          </a:solidFill>
                          <a:effectLst/>
                          <a:latin typeface="Calibri" panose="020F0502020204030204" pitchFamily="34" charset="0"/>
                        </a:rPr>
                        <a:t>Adam Gooch</a:t>
                      </a:r>
                    </a:p>
                  </a:txBody>
                  <a:tcPr marL="6350" marR="6350" marT="6350" marB="0" anchor="b"/>
                </a:tc>
                <a:tc>
                  <a:txBody>
                    <a:bodyPr/>
                    <a:lstStyle/>
                    <a:p>
                      <a:pPr algn="l" fontAlgn="b"/>
                      <a:r>
                        <a:rPr lang="en-US" sz="1800" b="0" i="0" u="none" strike="noStrike" dirty="0" err="1">
                          <a:solidFill>
                            <a:srgbClr val="000000"/>
                          </a:solidFill>
                          <a:effectLst/>
                          <a:latin typeface="Calibri" panose="020F0502020204030204" pitchFamily="34" charset="0"/>
                        </a:rPr>
                        <a:t>Adoni</a:t>
                      </a:r>
                      <a:endParaRPr lang="en-US" sz="18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India</a:t>
                      </a:r>
                    </a:p>
                  </a:txBody>
                  <a:tcPr marL="6350" marR="6350" marT="6350" marB="0" anchor="b"/>
                </a:tc>
                <a:tc>
                  <a:txBody>
                    <a:bodyPr/>
                    <a:lstStyle/>
                    <a:p>
                      <a:pPr algn="r" fontAlgn="b"/>
                      <a:r>
                        <a:rPr lang="en-US" sz="2400" u="none" strike="noStrike" dirty="0">
                          <a:effectLst/>
                        </a:rPr>
                        <a:t>$97.80</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2856060"/>
                  </a:ext>
                </a:extLst>
              </a:tr>
            </a:tbl>
          </a:graphicData>
        </a:graphic>
      </p:graphicFrame>
      <p:sp>
        <p:nvSpPr>
          <p:cNvPr id="7" name="Content Placeholder 6">
            <a:extLst>
              <a:ext uri="{FF2B5EF4-FFF2-40B4-BE49-F238E27FC236}">
                <a16:creationId xmlns:a16="http://schemas.microsoft.com/office/drawing/2014/main" id="{0B43B3E1-6884-7242-D242-4463B4D5579A}"/>
              </a:ext>
            </a:extLst>
          </p:cNvPr>
          <p:cNvSpPr>
            <a:spLocks noGrp="1"/>
          </p:cNvSpPr>
          <p:nvPr>
            <p:ph sz="half" idx="2"/>
          </p:nvPr>
        </p:nvSpPr>
        <p:spPr/>
        <p:txBody>
          <a:bodyPr/>
          <a:lstStyle/>
          <a:p>
            <a:r>
              <a:rPr lang="en-US" dirty="0"/>
              <a:t>Mexico holds 2 of the top 5 customers within the top 10 countries resided within the same country.</a:t>
            </a:r>
          </a:p>
          <a:p>
            <a:r>
              <a:rPr lang="en-US" dirty="0"/>
              <a:t>When expanded to the top 10 customers within the top 10 countries we also have 2 within the US, both from Aurora, Colorado. </a:t>
            </a:r>
          </a:p>
          <a:p>
            <a:r>
              <a:rPr lang="en-US" dirty="0"/>
              <a:t>A great strategy for expansion would be to incentivize top customers to bring on new customers. Offer them free rentals for every customer they refer that ends up renting.</a:t>
            </a:r>
          </a:p>
        </p:txBody>
      </p:sp>
    </p:spTree>
    <p:extLst>
      <p:ext uri="{BB962C8B-B14F-4D97-AF65-F5344CB8AC3E}">
        <p14:creationId xmlns:p14="http://schemas.microsoft.com/office/powerpoint/2010/main" val="296069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9FDC-F818-6EE9-5397-299485934F1A}"/>
              </a:ext>
            </a:extLst>
          </p:cNvPr>
          <p:cNvSpPr>
            <a:spLocks noGrp="1"/>
          </p:cNvSpPr>
          <p:nvPr>
            <p:ph type="title"/>
          </p:nvPr>
        </p:nvSpPr>
        <p:spPr/>
        <p:txBody>
          <a:bodyPr/>
          <a:lstStyle/>
          <a:p>
            <a:r>
              <a:rPr lang="en-US" dirty="0"/>
              <a:t>What should the per month cost of streaming be?</a:t>
            </a:r>
            <a:br>
              <a:rPr lang="en-US" dirty="0"/>
            </a:br>
            <a:endParaRPr lang="en-US" dirty="0"/>
          </a:p>
        </p:txBody>
      </p:sp>
      <p:sp>
        <p:nvSpPr>
          <p:cNvPr id="3" name="Content Placeholder 2">
            <a:extLst>
              <a:ext uri="{FF2B5EF4-FFF2-40B4-BE49-F238E27FC236}">
                <a16:creationId xmlns:a16="http://schemas.microsoft.com/office/drawing/2014/main" id="{DE4BE0E2-6748-A12A-998A-002D6BC96502}"/>
              </a:ext>
            </a:extLst>
          </p:cNvPr>
          <p:cNvSpPr>
            <a:spLocks noGrp="1"/>
          </p:cNvSpPr>
          <p:nvPr>
            <p:ph sz="half" idx="1"/>
          </p:nvPr>
        </p:nvSpPr>
        <p:spPr/>
        <p:txBody>
          <a:bodyPr>
            <a:normAutofit lnSpcReduction="10000"/>
          </a:bodyPr>
          <a:lstStyle/>
          <a:p>
            <a:r>
              <a:rPr lang="en-US" dirty="0"/>
              <a:t>Looking at revenue versus customer base, </a:t>
            </a:r>
            <a:r>
              <a:rPr lang="en-US" dirty="0" err="1"/>
              <a:t>Rockbuster</a:t>
            </a:r>
            <a:r>
              <a:rPr lang="en-US" dirty="0"/>
              <a:t> has a total revenue of $661,337.94 and a total of 699 customers.</a:t>
            </a:r>
          </a:p>
          <a:p>
            <a:r>
              <a:rPr lang="en-US" dirty="0"/>
              <a:t>This gives an average of $87.74 per customer needed to double revenue.</a:t>
            </a:r>
          </a:p>
          <a:p>
            <a:r>
              <a:rPr lang="en-US" dirty="0"/>
              <a:t>Dividing this by 12 gives $7.32 needed per customer per month to double current revenue within a year with the same customer base.</a:t>
            </a:r>
          </a:p>
          <a:p>
            <a:r>
              <a:rPr lang="en-US" dirty="0"/>
              <a:t>Charging $7.99 per month falls within other companies shown to the right while leaving some padding for growth (another $5619.96 per year with current customer base). </a:t>
            </a:r>
          </a:p>
        </p:txBody>
      </p:sp>
      <p:graphicFrame>
        <p:nvGraphicFramePr>
          <p:cNvPr id="5" name="Content Placeholder 4">
            <a:extLst>
              <a:ext uri="{FF2B5EF4-FFF2-40B4-BE49-F238E27FC236}">
                <a16:creationId xmlns:a16="http://schemas.microsoft.com/office/drawing/2014/main" id="{9CB4CFE5-984E-0E83-4833-DF3F2C567ABC}"/>
              </a:ext>
            </a:extLst>
          </p:cNvPr>
          <p:cNvGraphicFramePr>
            <a:graphicFrameLocks noGrp="1"/>
          </p:cNvGraphicFramePr>
          <p:nvPr>
            <p:ph sz="half" idx="2"/>
            <p:extLst>
              <p:ext uri="{D42A27DB-BD31-4B8C-83A1-F6EECF244321}">
                <p14:modId xmlns:p14="http://schemas.microsoft.com/office/powerpoint/2010/main" val="3610092152"/>
              </p:ext>
            </p:extLst>
          </p:nvPr>
        </p:nvGraphicFramePr>
        <p:xfrm>
          <a:off x="6496050" y="1875578"/>
          <a:ext cx="4505325" cy="2368602"/>
        </p:xfrm>
        <a:graphic>
          <a:graphicData uri="http://schemas.openxmlformats.org/drawingml/2006/table">
            <a:tbl>
              <a:tblPr>
                <a:tableStyleId>{5C22544A-7EE6-4342-B048-85BDC9FD1C3A}</a:tableStyleId>
              </a:tblPr>
              <a:tblGrid>
                <a:gridCol w="1994979">
                  <a:extLst>
                    <a:ext uri="{9D8B030D-6E8A-4147-A177-3AD203B41FA5}">
                      <a16:colId xmlns:a16="http://schemas.microsoft.com/office/drawing/2014/main" val="1818150297"/>
                    </a:ext>
                  </a:extLst>
                </a:gridCol>
                <a:gridCol w="2510346">
                  <a:extLst>
                    <a:ext uri="{9D8B030D-6E8A-4147-A177-3AD203B41FA5}">
                      <a16:colId xmlns:a16="http://schemas.microsoft.com/office/drawing/2014/main" val="1251326433"/>
                    </a:ext>
                  </a:extLst>
                </a:gridCol>
              </a:tblGrid>
              <a:tr h="394767">
                <a:tc>
                  <a:txBody>
                    <a:bodyPr/>
                    <a:lstStyle/>
                    <a:p>
                      <a:pPr algn="l" fontAlgn="b"/>
                      <a:r>
                        <a:rPr lang="en-US" sz="2000" u="none" strike="noStrike" dirty="0">
                          <a:effectLst/>
                        </a:rPr>
                        <a:t>Platform</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2000" u="none" strike="noStrike">
                          <a:effectLst/>
                        </a:rPr>
                        <a:t>Cost per month</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44334546"/>
                  </a:ext>
                </a:extLst>
              </a:tr>
              <a:tr h="394767">
                <a:tc>
                  <a:txBody>
                    <a:bodyPr/>
                    <a:lstStyle/>
                    <a:p>
                      <a:pPr algn="l" fontAlgn="b"/>
                      <a:r>
                        <a:rPr lang="en-US" sz="2000" u="none" strike="noStrike" dirty="0">
                          <a:effectLst/>
                        </a:rPr>
                        <a:t>Netflix</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$8.99</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97845527"/>
                  </a:ext>
                </a:extLst>
              </a:tr>
              <a:tr h="394767">
                <a:tc>
                  <a:txBody>
                    <a:bodyPr/>
                    <a:lstStyle/>
                    <a:p>
                      <a:pPr algn="l" fontAlgn="b"/>
                      <a:r>
                        <a:rPr lang="en-US" sz="2000" u="none" strike="noStrike">
                          <a:effectLst/>
                        </a:rPr>
                        <a:t>Hulu</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$5.99</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7041355"/>
                  </a:ext>
                </a:extLst>
              </a:tr>
              <a:tr h="394767">
                <a:tc>
                  <a:txBody>
                    <a:bodyPr/>
                    <a:lstStyle/>
                    <a:p>
                      <a:pPr algn="l" fontAlgn="b"/>
                      <a:r>
                        <a:rPr lang="en-US" sz="2000" u="none" strike="noStrike">
                          <a:effectLst/>
                        </a:rPr>
                        <a:t>Amazon Prime</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$8.99</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3400302"/>
                  </a:ext>
                </a:extLst>
              </a:tr>
              <a:tr h="394767">
                <a:tc>
                  <a:txBody>
                    <a:bodyPr/>
                    <a:lstStyle/>
                    <a:p>
                      <a:pPr algn="l" fontAlgn="b"/>
                      <a:r>
                        <a:rPr lang="en-US" sz="2000" u="none" strike="noStrike">
                          <a:effectLst/>
                        </a:rPr>
                        <a:t>Disney Plus</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$7.99</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3720138"/>
                  </a:ext>
                </a:extLst>
              </a:tr>
              <a:tr h="394767">
                <a:tc>
                  <a:txBody>
                    <a:bodyPr/>
                    <a:lstStyle/>
                    <a:p>
                      <a:pPr algn="l" fontAlgn="b"/>
                      <a:r>
                        <a:rPr lang="en-US" sz="2000" u="none" strike="noStrike">
                          <a:effectLst/>
                        </a:rPr>
                        <a:t>Apple TV</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$4.99</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54502571"/>
                  </a:ext>
                </a:extLst>
              </a:tr>
            </a:tbl>
          </a:graphicData>
        </a:graphic>
      </p:graphicFrame>
      <p:pic>
        <p:nvPicPr>
          <p:cNvPr id="7" name="Picture 6">
            <a:extLst>
              <a:ext uri="{FF2B5EF4-FFF2-40B4-BE49-F238E27FC236}">
                <a16:creationId xmlns:a16="http://schemas.microsoft.com/office/drawing/2014/main" id="{8B3A8C2B-647C-E9CD-C231-20B4F7CD7C75}"/>
              </a:ext>
            </a:extLst>
          </p:cNvPr>
          <p:cNvPicPr>
            <a:picLocks noChangeAspect="1"/>
          </p:cNvPicPr>
          <p:nvPr/>
        </p:nvPicPr>
        <p:blipFill>
          <a:blip r:embed="rId2"/>
          <a:stretch>
            <a:fillRect/>
          </a:stretch>
        </p:blipFill>
        <p:spPr>
          <a:xfrm>
            <a:off x="6496050" y="4244180"/>
            <a:ext cx="4505325" cy="2246304"/>
          </a:xfrm>
          <a:prstGeom prst="rect">
            <a:avLst/>
          </a:prstGeom>
        </p:spPr>
      </p:pic>
    </p:spTree>
    <p:extLst>
      <p:ext uri="{BB962C8B-B14F-4D97-AF65-F5344CB8AC3E}">
        <p14:creationId xmlns:p14="http://schemas.microsoft.com/office/powerpoint/2010/main" val="49995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A330-4078-F27A-D96C-B10E001BDCE9}"/>
              </a:ext>
            </a:extLst>
          </p:cNvPr>
          <p:cNvSpPr>
            <a:spLocks noGrp="1"/>
          </p:cNvSpPr>
          <p:nvPr>
            <p:ph type="title"/>
          </p:nvPr>
        </p:nvSpPr>
        <p:spPr/>
        <p:txBody>
          <a:bodyPr/>
          <a:lstStyle/>
          <a:p>
            <a:r>
              <a:rPr lang="en-US" dirty="0"/>
              <a:t>Ideas to consider in transition to streaming</a:t>
            </a:r>
          </a:p>
        </p:txBody>
      </p:sp>
      <p:sp>
        <p:nvSpPr>
          <p:cNvPr id="3" name="Content Placeholder 2">
            <a:extLst>
              <a:ext uri="{FF2B5EF4-FFF2-40B4-BE49-F238E27FC236}">
                <a16:creationId xmlns:a16="http://schemas.microsoft.com/office/drawing/2014/main" id="{D49DDF13-7AF8-72C3-44CE-4724CA57055B}"/>
              </a:ext>
            </a:extLst>
          </p:cNvPr>
          <p:cNvSpPr>
            <a:spLocks noGrp="1"/>
          </p:cNvSpPr>
          <p:nvPr>
            <p:ph sz="half" idx="1"/>
          </p:nvPr>
        </p:nvSpPr>
        <p:spPr>
          <a:xfrm>
            <a:off x="581193" y="2009775"/>
            <a:ext cx="5194767" cy="3851275"/>
          </a:xfrm>
        </p:spPr>
        <p:txBody>
          <a:bodyPr>
            <a:normAutofit lnSpcReduction="10000"/>
          </a:bodyPr>
          <a:lstStyle/>
          <a:p>
            <a:pPr marL="0" indent="0" algn="ctr">
              <a:buNone/>
            </a:pPr>
            <a:r>
              <a:rPr lang="en-US" sz="2400" b="1" dirty="0"/>
              <a:t>Take-aways mentioned so far</a:t>
            </a:r>
          </a:p>
          <a:p>
            <a:r>
              <a:rPr lang="en-US" sz="1400" dirty="0"/>
              <a:t>When moving to a streaming platform considerations should be made that late fees would not exist anymore. Thus prices should be set accordingly to take that in to consideration.</a:t>
            </a:r>
          </a:p>
          <a:p>
            <a:r>
              <a:rPr lang="en-US" sz="1400" dirty="0"/>
              <a:t>Focus should begin with the high customer count countries as advertising will have an easier time with more word of mouth reinforcement to back it up, ensuring a stronger transition.</a:t>
            </a:r>
          </a:p>
          <a:p>
            <a:r>
              <a:rPr lang="en-US" sz="1400" dirty="0"/>
              <a:t>A great strategy for expansion would be to incentivize top customers to bring on new customers. Offer them free rentals for every customer they refer that ends up renting. Offering this to all customers could very quickly double customer base</a:t>
            </a:r>
          </a:p>
          <a:p>
            <a:r>
              <a:rPr lang="en-US" sz="1400" dirty="0"/>
              <a:t>Charging $7.99 per month falls within other companies shown to the right while leaving some padding for growth (another $5619.96 per year with current customer base). </a:t>
            </a:r>
          </a:p>
          <a:p>
            <a:endParaRPr lang="en-US" sz="1500" b="1" dirty="0"/>
          </a:p>
          <a:p>
            <a:endParaRPr lang="en-US" dirty="0"/>
          </a:p>
        </p:txBody>
      </p:sp>
      <p:sp>
        <p:nvSpPr>
          <p:cNvPr id="4" name="Content Placeholder 3">
            <a:extLst>
              <a:ext uri="{FF2B5EF4-FFF2-40B4-BE49-F238E27FC236}">
                <a16:creationId xmlns:a16="http://schemas.microsoft.com/office/drawing/2014/main" id="{02DF9623-B9E9-D38A-4EE5-9CDD10C9A5F0}"/>
              </a:ext>
            </a:extLst>
          </p:cNvPr>
          <p:cNvSpPr>
            <a:spLocks noGrp="1"/>
          </p:cNvSpPr>
          <p:nvPr>
            <p:ph sz="half" idx="2"/>
          </p:nvPr>
        </p:nvSpPr>
        <p:spPr>
          <a:xfrm>
            <a:off x="6416038" y="1847003"/>
            <a:ext cx="5194769" cy="3633047"/>
          </a:xfrm>
        </p:spPr>
        <p:txBody>
          <a:bodyPr>
            <a:normAutofit lnSpcReduction="10000"/>
          </a:bodyPr>
          <a:lstStyle/>
          <a:p>
            <a:pPr marL="0" indent="0" algn="ctr">
              <a:buNone/>
            </a:pPr>
            <a:r>
              <a:rPr lang="en-US" dirty="0"/>
              <a:t> </a:t>
            </a:r>
            <a:r>
              <a:rPr lang="en-US" sz="1800" b="1" dirty="0"/>
              <a:t>A tiered approach in the transition to streaming</a:t>
            </a:r>
          </a:p>
          <a:p>
            <a:r>
              <a:rPr lang="en-US" dirty="0"/>
              <a:t>1) Incentivize customers with free rentals per referral that rents. This would build customer base while streaming platform is developed</a:t>
            </a:r>
          </a:p>
          <a:p>
            <a:r>
              <a:rPr lang="en-US" dirty="0"/>
              <a:t>2) Release streaming to higher customer count countries first at $7.99 per month.</a:t>
            </a:r>
          </a:p>
          <a:p>
            <a:r>
              <a:rPr lang="en-US" dirty="0"/>
              <a:t>3) Release streaming to the remaining countries customers once growth is established from tier 2 with incentive that they can take off a dollar per month for 6 months when they bring on a new customer.</a:t>
            </a:r>
          </a:p>
          <a:p>
            <a:endParaRPr lang="en-US" dirty="0"/>
          </a:p>
        </p:txBody>
      </p:sp>
    </p:spTree>
    <p:extLst>
      <p:ext uri="{BB962C8B-B14F-4D97-AF65-F5344CB8AC3E}">
        <p14:creationId xmlns:p14="http://schemas.microsoft.com/office/powerpoint/2010/main" val="7337997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{DB210DCD-E34F-4366-9441-567D3D91AFA2}tf33552983_win32</Template>
  <TotalTime>288</TotalTime>
  <Words>1064</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Rockbuster Data Analysis</vt:lpstr>
      <vt:lpstr>Data analysis overview</vt:lpstr>
      <vt:lpstr>Questions leading to the recommended plan Ahead</vt:lpstr>
      <vt:lpstr>What are the minimum, maximum, and average values for rental cost, rental length in days, and film replacement cost? </vt:lpstr>
      <vt:lpstr> What are the top 10 countries for Rockbuster customers and cities within those countries that contain the maximum amount of customers?</vt:lpstr>
      <vt:lpstr>What are all countries that Rockbuster currently has under service? </vt:lpstr>
      <vt:lpstr>Top 5 customers</vt:lpstr>
      <vt:lpstr>What should the per month cost of streaming be? </vt:lpstr>
      <vt:lpstr>Ideas to consider in transition to streaming</vt:lpstr>
      <vt:lpstr>Thank you for you time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Data Analysis</dc:title>
  <dc:creator>Chris Arnold</dc:creator>
  <cp:lastModifiedBy>Chris Arnold</cp:lastModifiedBy>
  <cp:revision>4</cp:revision>
  <dcterms:created xsi:type="dcterms:W3CDTF">2022-07-10T16:45:48Z</dcterms:created>
  <dcterms:modified xsi:type="dcterms:W3CDTF">2022-07-11T01:47:38Z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