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6" r:id="rId5"/>
    <p:sldId id="277" r:id="rId6"/>
    <p:sldId id="258" r:id="rId7"/>
    <p:sldId id="273" r:id="rId8"/>
    <p:sldId id="262" r:id="rId9"/>
    <p:sldId id="263" r:id="rId10"/>
    <p:sldId id="264" r:id="rId11"/>
    <p:sldId id="265" r:id="rId12"/>
    <p:sldId id="266" r:id="rId13"/>
    <p:sldId id="259" r:id="rId14"/>
    <p:sldId id="274" r:id="rId15"/>
    <p:sldId id="267" r:id="rId16"/>
    <p:sldId id="268" r:id="rId17"/>
    <p:sldId id="269" r:id="rId18"/>
    <p:sldId id="270" r:id="rId19"/>
    <p:sldId id="271" r:id="rId20"/>
    <p:sldId id="272" r:id="rId21"/>
    <p:sldId id="260" r:id="rId22"/>
    <p:sldId id="278" r:id="rId23"/>
    <p:sldId id="279" r:id="rId24"/>
    <p:sldId id="280" r:id="rId25"/>
    <p:sldId id="281" r:id="rId26"/>
    <p:sldId id="282" r:id="rId27"/>
    <p:sldId id="283" r:id="rId28"/>
    <p:sldId id="261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7950-FD72-476F-AC63-C0C42EFF4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8283B-995C-4040-9C9C-C7AFC9EED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1FA97-FD6B-41BB-8ED3-0F3C5373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6FC1-4433-480D-A177-D51C36E5579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37366-8F6E-4C4B-8F17-067C4415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37EA8-B05D-4F2B-9EE7-DF3FD169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1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23DB-6A82-4BC7-B626-21F6045F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340CC-3477-4935-916E-F79F09A86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A52BB-E5AB-4084-AD20-4032E90F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6FC1-4433-480D-A177-D51C36E5579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5FEB6-809E-420A-A00D-D1F0F74E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BFB6C-B791-43BE-86B4-1F88DD5E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6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1AC147-21A5-4354-B3DC-3FEF10F7A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70C19-7F39-4E6A-9ADA-7C0D7E388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C6A1-AFF4-4950-8F24-9E5C195F9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6FC1-4433-480D-A177-D51C36E5579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6CD3E-80A4-4F60-8A3E-F3736E73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B3E61-5B99-4D0B-A061-A3CD3F64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1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2498-0CB9-4E91-8121-E413CD49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F366-219C-4936-95CF-DA4141959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3EE9D-2D52-4908-97BF-A3D11307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6FC1-4433-480D-A177-D51C36E5579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15FA0-4E3D-4CAB-A078-3C305BCB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F5F71-C490-4BB0-AAA7-9DD356F5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5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C49A-50AE-464D-ACAE-1DCF69E13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538E7-10F3-4F69-BA5C-96B25A934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34B95-DDCD-4DE9-8AF6-128C56E5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6FC1-4433-480D-A177-D51C36E5579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92A23-1174-4551-9E96-48ABE136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A0259-E0E0-45AF-A447-87F928AF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5790-385D-44D2-80D9-6F66674B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50D4D-8108-4D7E-B178-8DA0CFEE8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356C2-6C8A-4063-85D1-CBF8EA29D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F49AE-55C1-47CD-B5DC-058D601F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6FC1-4433-480D-A177-D51C36E5579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8FDF7-6592-4101-A3CE-9C58550F2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10117-2A2E-4B4E-B780-BA762E80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1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0CBB-ED7C-4ADE-95E2-546A02BD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94BB4-11C5-4DC7-9D91-074A5BDC1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AFDC6-1769-4647-9A55-690C97A4E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20383-C9F9-4CD4-84B9-A648C1B37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BBFD8-026D-4236-8082-A462C83AF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369B5E-CA37-4150-AFBB-3AB4B629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6FC1-4433-480D-A177-D51C36E5579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50268-EAD7-4824-A79C-E325AF2D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1D7F9F-9B58-40EC-A7B6-E74A5519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7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E63E-3504-4153-9B69-81380A3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BB57B8-B6F1-4457-9834-FDFD2364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6FC1-4433-480D-A177-D51C36E5579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9EE6E-421A-44B1-ACFF-323E5AB9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59BBF-45F8-465B-8616-ED31739A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5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56B35-7751-4F3A-8626-8F74F345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6FC1-4433-480D-A177-D51C36E5579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BC329-DE82-4799-9279-26D039FF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E8D4E-C8B9-4348-A10E-C4758EAF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B3D72-DE97-4224-891E-F546C81BA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D9F5-31A7-4F97-B2D7-2F23BF99F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C6D85-B1F2-4721-8E1B-500BAD4CE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40443-C0CA-4D18-887A-AF84EDE9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6FC1-4433-480D-A177-D51C36E5579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00963-4BC7-4069-9270-D508E2DC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E89A3-7BA4-4B40-977E-5BD6748C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3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ADC5-B7EF-4E0D-8CAF-58BAF034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5EE64D-3E5C-46D6-B683-6FCB5E9BC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01BD1-0864-4F2B-870E-9775AF5C0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2A1B4-AE40-4E7D-949C-87E401D5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6FC1-4433-480D-A177-D51C36E5579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1B929-D0DB-446C-9A6F-5CAFADB2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36423-923E-4A93-ABA4-BCD71983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8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97AFF-8D38-4D0A-9CD5-40C899CF9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69C31-FB14-4DB9-AB2F-747D696CC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8C2ED-B8A2-43E9-B93B-5243DA646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E6FC1-4433-480D-A177-D51C36E5579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08213-3FFE-4A86-AC70-AE64570C3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B3F86-1FA6-4650-AC81-FC7C557A1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7B2FE-BE06-4C89-9F7A-A4CB545A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7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otel_Californi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otel_Californi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en.wikipedia.org/wiki/Hotel_Californi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s://en.wikipedia.org/wiki/Hotel_Californi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https://en.wikipedia.org/wiki/Hotel_Californi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s://en.wikipedia.org/wiki/Hotel_Californi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en.wikipedia.org/wiki/Hotel_Californi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hyperlink" Target="https://en.wikipedia.org/wiki/Hotel_Californi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JPG"/><Relationship Id="rId7" Type="http://schemas.openxmlformats.org/officeDocument/2006/relationships/image" Target="../media/image42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JPG"/><Relationship Id="rId4" Type="http://schemas.openxmlformats.org/officeDocument/2006/relationships/image" Target="../media/image49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JPG"/><Relationship Id="rId4" Type="http://schemas.openxmlformats.org/officeDocument/2006/relationships/image" Target="../media/image49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7" Type="http://schemas.openxmlformats.org/officeDocument/2006/relationships/image" Target="../media/image52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JPG"/><Relationship Id="rId4" Type="http://schemas.openxmlformats.org/officeDocument/2006/relationships/image" Target="../media/image49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09EA-151F-4E28-AD55-4D0ED6D9E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latin typeface="Tw Cen MT Condensed" panose="020B0606020104020203" pitchFamily="34" charset="0"/>
              </a:rPr>
              <a:t>Wikipedia Dataset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5167B-0E77-4B49-86B8-6C410CE4C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Tw Cen MT" panose="020B0602020104020603" pitchFamily="34" charset="0"/>
              </a:rPr>
              <a:t>Revature</a:t>
            </a:r>
            <a:r>
              <a:rPr lang="en-US" dirty="0">
                <a:latin typeface="Tw Cen MT" panose="020B0602020104020603" pitchFamily="34" charset="0"/>
              </a:rPr>
              <a:t> Project 1</a:t>
            </a:r>
          </a:p>
          <a:p>
            <a:r>
              <a:rPr lang="en-US" dirty="0">
                <a:latin typeface="Tw Cen MT" panose="020B0602020104020603" pitchFamily="34" charset="0"/>
              </a:rPr>
              <a:t>Christopher Chee</a:t>
            </a:r>
          </a:p>
        </p:txBody>
      </p:sp>
    </p:spTree>
    <p:extLst>
      <p:ext uri="{BB962C8B-B14F-4D97-AF65-F5344CB8AC3E}">
        <p14:creationId xmlns:p14="http://schemas.microsoft.com/office/powerpoint/2010/main" val="206979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EAE1-D920-4CA8-8E07-7D9A4ED1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2. What English Wikipedia article has the largest fraction of its readers 	follow an internal link to another Wikipedia article?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9FB7F66-4887-4237-8EFA-2A4A68429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40" y="2197157"/>
            <a:ext cx="4714875" cy="2114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8785FA-BA39-4965-A932-433F7F123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422" y="2178107"/>
            <a:ext cx="4181475" cy="21336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3292B72-C377-46F7-A8EF-CC305D673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80" y="4837553"/>
            <a:ext cx="5172075" cy="1552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1F145B-2E39-4E97-9B29-001C22963FDC}"/>
              </a:ext>
            </a:extLst>
          </p:cNvPr>
          <p:cNvSpPr txBox="1"/>
          <p:nvPr/>
        </p:nvSpPr>
        <p:spPr>
          <a:xfrm>
            <a:off x="5337115" y="2983297"/>
            <a:ext cx="1961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w Cen MT Condensed" panose="020B0606020104020203" pitchFamily="34" charset="0"/>
              </a:rPr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1708545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EAE1-D920-4CA8-8E07-7D9A4ED1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2. What English Wikipedia article has the largest fraction of its readers 	follow an internal link to another Wikipedia article?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4C2B9-9597-43C7-8F35-780B39A3B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73" y="2002155"/>
            <a:ext cx="7553325" cy="47625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C2A66F-47E2-4A4A-9DB8-7DFC94560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73" y="3120995"/>
            <a:ext cx="9324975" cy="2162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7CC79D-CC50-42AC-A753-F01B000BE2D7}"/>
              </a:ext>
            </a:extLst>
          </p:cNvPr>
          <p:cNvSpPr txBox="1"/>
          <p:nvPr/>
        </p:nvSpPr>
        <p:spPr>
          <a:xfrm>
            <a:off x="4523075" y="5448155"/>
            <a:ext cx="314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Invalid results</a:t>
            </a:r>
          </a:p>
        </p:txBody>
      </p:sp>
    </p:spTree>
    <p:extLst>
      <p:ext uri="{BB962C8B-B14F-4D97-AF65-F5344CB8AC3E}">
        <p14:creationId xmlns:p14="http://schemas.microsoft.com/office/powerpoint/2010/main" val="126931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EAE1-D920-4CA8-8E07-7D9A4ED1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2. What English Wikipedia article has the largest fraction of its readers 	follow an internal link to another Wikipedia article?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B5685D-94CD-48AF-A15C-4AB552469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73" y="1967172"/>
            <a:ext cx="7534275" cy="638175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A72CBD1-4DF6-412B-8535-F3813D277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61" y="3190616"/>
            <a:ext cx="7915275" cy="2124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891D4B-CBBC-4E14-B2B6-A8905A6EAE12}"/>
              </a:ext>
            </a:extLst>
          </p:cNvPr>
          <p:cNvSpPr txBox="1"/>
          <p:nvPr/>
        </p:nvSpPr>
        <p:spPr>
          <a:xfrm>
            <a:off x="4523073" y="5530628"/>
            <a:ext cx="314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Filtered results</a:t>
            </a:r>
          </a:p>
        </p:txBody>
      </p:sp>
    </p:spTree>
    <p:extLst>
      <p:ext uri="{BB962C8B-B14F-4D97-AF65-F5344CB8AC3E}">
        <p14:creationId xmlns:p14="http://schemas.microsoft.com/office/powerpoint/2010/main" val="1007085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A3B1-F365-4A09-9BF2-1AADEA67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3. What series of Wikipedia articles, starting with </a:t>
            </a:r>
            <a:r>
              <a:rPr lang="en-US" sz="2800" dirty="0">
                <a:latin typeface="Tw Cen MT" panose="020B0602020104020603" pitchFamily="34" charset="0"/>
                <a:hlinkClick r:id="rId2"/>
              </a:rPr>
              <a:t>Hotel California</a:t>
            </a:r>
            <a:r>
              <a:rPr lang="en-US" sz="2800" dirty="0">
                <a:latin typeface="Tw Cen MT" panose="020B0602020104020603" pitchFamily="34" charset="0"/>
              </a:rPr>
              <a:t>, 	keeps the largest fraction of its readers clicking on internal links?</a:t>
            </a:r>
          </a:p>
        </p:txBody>
      </p:sp>
    </p:spTree>
    <p:extLst>
      <p:ext uri="{BB962C8B-B14F-4D97-AF65-F5344CB8AC3E}">
        <p14:creationId xmlns:p14="http://schemas.microsoft.com/office/powerpoint/2010/main" val="3680696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A3B1-F365-4A09-9BF2-1AADEA67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3. What series of Wikipedia articles, starting with </a:t>
            </a:r>
            <a:r>
              <a:rPr lang="en-US" sz="2800" dirty="0">
                <a:latin typeface="Tw Cen MT" panose="020B0602020104020603" pitchFamily="34" charset="0"/>
                <a:hlinkClick r:id="rId2"/>
              </a:rPr>
              <a:t>Hotel California</a:t>
            </a:r>
            <a:r>
              <a:rPr lang="en-US" sz="2800" dirty="0">
                <a:latin typeface="Tw Cen MT" panose="020B0602020104020603" pitchFamily="34" charset="0"/>
              </a:rPr>
              <a:t>, 	keeps the largest fraction of its readers clicking on internal links?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038C-B676-48FC-989C-7BFD1E59D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0519"/>
            <a:ext cx="10515600" cy="20813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Used:</a:t>
            </a:r>
          </a:p>
          <a:p>
            <a:pPr marL="0" indent="0">
              <a:buNone/>
            </a:pPr>
            <a:r>
              <a:rPr lang="en-US" dirty="0"/>
              <a:t>	Clickstream for the month of Sept.</a:t>
            </a:r>
          </a:p>
          <a:p>
            <a:pPr marL="0" indent="0">
              <a:buNone/>
            </a:pPr>
            <a:r>
              <a:rPr lang="en-US" dirty="0"/>
              <a:t>	All Pageviews for the month of Sept.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58940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A3B1-F365-4A09-9BF2-1AADEA67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3. What series of Wikipedia articles, starting with </a:t>
            </a:r>
            <a:r>
              <a:rPr lang="en-US" sz="2800" dirty="0">
                <a:latin typeface="Tw Cen MT" panose="020B0602020104020603" pitchFamily="34" charset="0"/>
                <a:hlinkClick r:id="rId2"/>
              </a:rPr>
              <a:t>Hotel California</a:t>
            </a:r>
            <a:r>
              <a:rPr lang="en-US" sz="2800" dirty="0">
                <a:latin typeface="Tw Cen MT" panose="020B0602020104020603" pitchFamily="34" charset="0"/>
              </a:rPr>
              <a:t>, 	keeps the largest fraction of its readers clicking on internal links?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90D99EF-A37E-45C3-A499-4B199C733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3" y="1663934"/>
            <a:ext cx="6809509" cy="213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222EDA-C5ED-403C-B6F1-806EA60BCF41}"/>
              </a:ext>
            </a:extLst>
          </p:cNvPr>
          <p:cNvSpPr txBox="1"/>
          <p:nvPr/>
        </p:nvSpPr>
        <p:spPr>
          <a:xfrm>
            <a:off x="2572095" y="3873971"/>
            <a:ext cx="1961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JOIN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0496FD-FEF3-4E15-BA2B-F73C7200F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500" y="4505667"/>
            <a:ext cx="3924993" cy="200273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1EDCDB39-6138-4430-BE16-86B121AE14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242" y="3366220"/>
            <a:ext cx="45053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53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A3B1-F365-4A09-9BF2-1AADEA67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3. What series of Wikipedia articles, starting with </a:t>
            </a:r>
            <a:r>
              <a:rPr lang="en-US" sz="2800" dirty="0">
                <a:latin typeface="Tw Cen MT" panose="020B0602020104020603" pitchFamily="34" charset="0"/>
                <a:hlinkClick r:id="rId2"/>
              </a:rPr>
              <a:t>Hotel California</a:t>
            </a:r>
            <a:r>
              <a:rPr lang="en-US" sz="2800" dirty="0">
                <a:latin typeface="Tw Cen MT" panose="020B0602020104020603" pitchFamily="34" charset="0"/>
              </a:rPr>
              <a:t>, 	keeps the largest fraction of its readers clicking on internal links?</a:t>
            </a:r>
          </a:p>
        </p:txBody>
      </p:sp>
      <p:pic>
        <p:nvPicPr>
          <p:cNvPr id="4" name="Picture 3" descr="A picture containing photo, monitor, sitting, circuit&#10;&#10;Description automatically generated">
            <a:extLst>
              <a:ext uri="{FF2B5EF4-FFF2-40B4-BE49-F238E27FC236}">
                <a16:creationId xmlns:a16="http://schemas.microsoft.com/office/drawing/2014/main" id="{44D46A02-14BD-4056-895E-B074429E0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2" y="2710637"/>
            <a:ext cx="11784676" cy="19521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63F819-47AA-4C46-A0ED-95FFE0CE12EF}"/>
              </a:ext>
            </a:extLst>
          </p:cNvPr>
          <p:cNvSpPr txBox="1"/>
          <p:nvPr/>
        </p:nvSpPr>
        <p:spPr>
          <a:xfrm>
            <a:off x="4523075" y="4922671"/>
            <a:ext cx="314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Resulting table from join</a:t>
            </a:r>
          </a:p>
        </p:txBody>
      </p:sp>
    </p:spTree>
    <p:extLst>
      <p:ext uri="{BB962C8B-B14F-4D97-AF65-F5344CB8AC3E}">
        <p14:creationId xmlns:p14="http://schemas.microsoft.com/office/powerpoint/2010/main" val="2077638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A3B1-F365-4A09-9BF2-1AADEA67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3. What series of Wikipedia articles, starting with </a:t>
            </a:r>
            <a:r>
              <a:rPr lang="en-US" sz="2800" dirty="0">
                <a:latin typeface="Tw Cen MT" panose="020B0602020104020603" pitchFamily="34" charset="0"/>
                <a:hlinkClick r:id="rId2"/>
              </a:rPr>
              <a:t>Hotel California</a:t>
            </a:r>
            <a:r>
              <a:rPr lang="en-US" sz="2800" dirty="0">
                <a:latin typeface="Tw Cen MT" panose="020B0602020104020603" pitchFamily="34" charset="0"/>
              </a:rPr>
              <a:t>, 	keeps the largest fraction of its readers clicking on internal links?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307E828-E52C-4374-ADB5-434083EC5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491" y="2004319"/>
            <a:ext cx="2600325" cy="638175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DE6735F-B0AA-4EC2-BA16-17F2B8770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102893"/>
            <a:ext cx="11734800" cy="15510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B440B3-31D6-4166-A0AB-35EDAA1DCA41}"/>
              </a:ext>
            </a:extLst>
          </p:cNvPr>
          <p:cNvSpPr txBox="1"/>
          <p:nvPr/>
        </p:nvSpPr>
        <p:spPr>
          <a:xfrm>
            <a:off x="228600" y="5428451"/>
            <a:ext cx="1164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Hotel_California</a:t>
            </a:r>
            <a:r>
              <a:rPr lang="en-US" b="1" dirty="0"/>
              <a:t> -&gt; Eagles_(band) (95.4%)</a:t>
            </a:r>
          </a:p>
        </p:txBody>
      </p:sp>
    </p:spTree>
    <p:extLst>
      <p:ext uri="{BB962C8B-B14F-4D97-AF65-F5344CB8AC3E}">
        <p14:creationId xmlns:p14="http://schemas.microsoft.com/office/powerpoint/2010/main" val="3435486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A3B1-F365-4A09-9BF2-1AADEA67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3. What series of Wikipedia articles, starting with </a:t>
            </a:r>
            <a:r>
              <a:rPr lang="en-US" sz="2800" dirty="0">
                <a:latin typeface="Tw Cen MT" panose="020B0602020104020603" pitchFamily="34" charset="0"/>
                <a:hlinkClick r:id="rId2"/>
              </a:rPr>
              <a:t>Hotel California</a:t>
            </a:r>
            <a:r>
              <a:rPr lang="en-US" sz="2800" dirty="0">
                <a:latin typeface="Tw Cen MT" panose="020B0602020104020603" pitchFamily="34" charset="0"/>
              </a:rPr>
              <a:t>, 	keeps the largest fraction of its readers clicking on internal links?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B440B3-31D6-4166-A0AB-35EDAA1DCA41}"/>
              </a:ext>
            </a:extLst>
          </p:cNvPr>
          <p:cNvSpPr txBox="1"/>
          <p:nvPr/>
        </p:nvSpPr>
        <p:spPr>
          <a:xfrm>
            <a:off x="228600" y="5428451"/>
            <a:ext cx="1148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Hotel_California</a:t>
            </a:r>
            <a:r>
              <a:rPr lang="en-US" b="1" dirty="0"/>
              <a:t> -&gt; Eagles_(band) (95.4%) -&gt; </a:t>
            </a:r>
            <a:r>
              <a:rPr lang="en-US" b="1" dirty="0" err="1"/>
              <a:t>Emerson,_Lake_&amp;_Palmer</a:t>
            </a:r>
            <a:r>
              <a:rPr lang="en-US" b="1" dirty="0"/>
              <a:t> (99.6%)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C5F7A3D-466B-4D7E-ACD5-784EF6A4B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40" y="1925050"/>
            <a:ext cx="2438400" cy="790575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E8F64F6-4CC9-47C3-B36C-C0A108E92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23922"/>
            <a:ext cx="11801302" cy="180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23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A3B1-F365-4A09-9BF2-1AADEA67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3. What series of Wikipedia articles, starting with </a:t>
            </a:r>
            <a:r>
              <a:rPr lang="en-US" sz="2800" dirty="0">
                <a:latin typeface="Tw Cen MT" panose="020B0602020104020603" pitchFamily="34" charset="0"/>
                <a:hlinkClick r:id="rId2"/>
              </a:rPr>
              <a:t>Hotel California</a:t>
            </a:r>
            <a:r>
              <a:rPr lang="en-US" sz="2800" dirty="0">
                <a:latin typeface="Tw Cen MT" panose="020B0602020104020603" pitchFamily="34" charset="0"/>
              </a:rPr>
              <a:t>, 	keeps the largest fraction of its readers clicking on internal links?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B440B3-31D6-4166-A0AB-35EDAA1DCA41}"/>
              </a:ext>
            </a:extLst>
          </p:cNvPr>
          <p:cNvSpPr txBox="1"/>
          <p:nvPr/>
        </p:nvSpPr>
        <p:spPr>
          <a:xfrm>
            <a:off x="228600" y="5428451"/>
            <a:ext cx="1148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Hotel_California</a:t>
            </a:r>
            <a:r>
              <a:rPr lang="en-US" b="1" dirty="0"/>
              <a:t> -&gt; Eagles_(band) (95.4%) -&gt; </a:t>
            </a:r>
            <a:r>
              <a:rPr lang="en-US" b="1" dirty="0" err="1"/>
              <a:t>Emerson,_Lake_&amp;_Palmer</a:t>
            </a:r>
            <a:r>
              <a:rPr lang="en-US" b="1" dirty="0"/>
              <a:t> (99.6%) -&gt; </a:t>
            </a:r>
            <a:r>
              <a:rPr lang="en-US" b="1" dirty="0" err="1"/>
              <a:t>Atomic_Rooster</a:t>
            </a:r>
            <a:r>
              <a:rPr lang="en-US" b="1" dirty="0"/>
              <a:t> (95.9%)</a:t>
            </a:r>
          </a:p>
        </p:txBody>
      </p:sp>
      <p:pic>
        <p:nvPicPr>
          <p:cNvPr id="4" name="Picture 3" descr="A picture containing graphical user interface, text&#10;&#10;Description automatically generated">
            <a:extLst>
              <a:ext uri="{FF2B5EF4-FFF2-40B4-BE49-F238E27FC236}">
                <a16:creationId xmlns:a16="http://schemas.microsoft.com/office/drawing/2014/main" id="{3604EF15-65E5-48C7-879A-C972597B0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78" y="1906926"/>
            <a:ext cx="5038725" cy="77152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6AA173E-7AC6-4799-9FA9-0B77E73E8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8" y="3087174"/>
            <a:ext cx="11801303" cy="180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9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0B2B-2EB0-4AC8-AFC8-C73BBCCA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1. Which English Wikipedia article got the most traffic on October 20?</a:t>
            </a:r>
          </a:p>
        </p:txBody>
      </p:sp>
    </p:spTree>
    <p:extLst>
      <p:ext uri="{BB962C8B-B14F-4D97-AF65-F5344CB8AC3E}">
        <p14:creationId xmlns:p14="http://schemas.microsoft.com/office/powerpoint/2010/main" val="96968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A3B1-F365-4A09-9BF2-1AADEA67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3. What series of Wikipedia articles, starting with </a:t>
            </a:r>
            <a:r>
              <a:rPr lang="en-US" sz="2800" dirty="0">
                <a:latin typeface="Tw Cen MT" panose="020B0602020104020603" pitchFamily="34" charset="0"/>
                <a:hlinkClick r:id="rId2"/>
              </a:rPr>
              <a:t>Hotel California</a:t>
            </a:r>
            <a:r>
              <a:rPr lang="en-US" sz="2800" dirty="0">
                <a:latin typeface="Tw Cen MT" panose="020B0602020104020603" pitchFamily="34" charset="0"/>
              </a:rPr>
              <a:t>, 	keeps the largest fraction of its readers clicking on internal links?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B440B3-31D6-4166-A0AB-35EDAA1DCA41}"/>
              </a:ext>
            </a:extLst>
          </p:cNvPr>
          <p:cNvSpPr txBox="1"/>
          <p:nvPr/>
        </p:nvSpPr>
        <p:spPr>
          <a:xfrm>
            <a:off x="228600" y="5428451"/>
            <a:ext cx="1076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Hotel_California</a:t>
            </a:r>
            <a:r>
              <a:rPr lang="en-US" b="1" dirty="0"/>
              <a:t> -&gt; Eagles_(band) (95.4%) -&gt; </a:t>
            </a:r>
            <a:r>
              <a:rPr lang="en-US" b="1" dirty="0" err="1"/>
              <a:t>Emerson,_Lake_&amp;_Palmer</a:t>
            </a:r>
            <a:r>
              <a:rPr lang="en-US" b="1" dirty="0"/>
              <a:t> (99.6%) -&gt; </a:t>
            </a:r>
            <a:r>
              <a:rPr lang="en-US" b="1" dirty="0" err="1"/>
              <a:t>Atomic_Rooster</a:t>
            </a:r>
            <a:r>
              <a:rPr lang="en-US" b="1" dirty="0"/>
              <a:t> (95.9%) -&gt; </a:t>
            </a:r>
            <a:r>
              <a:rPr lang="en-US" b="1" dirty="0" err="1"/>
              <a:t>Emerson,_Lake_&amp;_Palmer</a:t>
            </a:r>
            <a:endParaRPr lang="en-US" b="1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CB7E4C19-A9B0-409E-B2E3-85B0C74ED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6381"/>
            <a:ext cx="4410075" cy="78105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1ED2D48-5773-4769-BE3E-4D3C2C5B6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1" y="3220011"/>
            <a:ext cx="11576858" cy="175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08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F023-6304-494C-8598-DB7F15A3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4. Find an example of an English Wikipedia article that is relatively 	more popular in the UK. Find the same for the US and Australia.</a:t>
            </a:r>
          </a:p>
        </p:txBody>
      </p:sp>
    </p:spTree>
    <p:extLst>
      <p:ext uri="{BB962C8B-B14F-4D97-AF65-F5344CB8AC3E}">
        <p14:creationId xmlns:p14="http://schemas.microsoft.com/office/powerpoint/2010/main" val="3336902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F023-6304-494C-8598-DB7F15A3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4. Find an example of an English Wikipedia article that is relatively 	more popular in the UK. Find the same for the US and Australia.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94A7E-33FD-47A7-94D8-108B32D8B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96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Data Used: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Pageviews during peak internet traffic hours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Used 1 week of pageview data from Sept. 21 - 25 (Mon – Fri)</a:t>
            </a:r>
          </a:p>
          <a:p>
            <a:pPr marL="0" indent="0">
              <a:buNone/>
            </a:pPr>
            <a:endParaRPr lang="en-US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Assumptions: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Traffic during peak hours is representative of traffic all the time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Wikipedia traffic during peak hours is representative as well</a:t>
            </a:r>
          </a:p>
        </p:txBody>
      </p:sp>
    </p:spTree>
    <p:extLst>
      <p:ext uri="{BB962C8B-B14F-4D97-AF65-F5344CB8AC3E}">
        <p14:creationId xmlns:p14="http://schemas.microsoft.com/office/powerpoint/2010/main" val="2522465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F023-6304-494C-8598-DB7F15A3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4. Find an example of an English Wikipedia article that is relatively 	more popular in the UK. Find the same for the US and Australia.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11BEB0F-EFA7-4499-9DD0-D7D1B0087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12" y="1690688"/>
            <a:ext cx="3990975" cy="2095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563120-2499-4502-B520-138E9B7FB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55437"/>
            <a:ext cx="3648075" cy="371475"/>
          </a:xfrm>
          <a:prstGeom prst="rect">
            <a:avLst/>
          </a:prstGeom>
        </p:spPr>
      </p:pic>
      <p:pic>
        <p:nvPicPr>
          <p:cNvPr id="11" name="Picture 10" descr="A circuit board&#10;&#10;Description automatically generated">
            <a:extLst>
              <a:ext uri="{FF2B5EF4-FFF2-40B4-BE49-F238E27FC236}">
                <a16:creationId xmlns:a16="http://schemas.microsoft.com/office/drawing/2014/main" id="{0AEDE046-F0CD-4673-B298-3CA603679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869699"/>
            <a:ext cx="2057400" cy="742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927D92-78F0-40C7-A837-5D187ACA892A}"/>
              </a:ext>
            </a:extLst>
          </p:cNvPr>
          <p:cNvSpPr txBox="1"/>
          <p:nvPr/>
        </p:nvSpPr>
        <p:spPr>
          <a:xfrm>
            <a:off x="5551774" y="5730788"/>
            <a:ext cx="314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Sum of views during UK peak hours</a:t>
            </a:r>
          </a:p>
        </p:txBody>
      </p:sp>
    </p:spTree>
    <p:extLst>
      <p:ext uri="{BB962C8B-B14F-4D97-AF65-F5344CB8AC3E}">
        <p14:creationId xmlns:p14="http://schemas.microsoft.com/office/powerpoint/2010/main" val="406354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F023-6304-494C-8598-DB7F15A3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4. Find an example of an English Wikipedia article that is relatively 	more popular in the UK. Find the same for the US and Australia.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666B16E-FA19-4018-BCC5-6572B081D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937" y="1965008"/>
            <a:ext cx="4048125" cy="97155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34FDC55-09B2-4293-89E0-F2C9D06E8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1" y="3379903"/>
            <a:ext cx="6734175" cy="2143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1472BA-BA25-4A47-95C6-7789EEBFCDA4}"/>
              </a:ext>
            </a:extLst>
          </p:cNvPr>
          <p:cNvSpPr txBox="1"/>
          <p:nvPr/>
        </p:nvSpPr>
        <p:spPr>
          <a:xfrm>
            <a:off x="4523073" y="5589472"/>
            <a:ext cx="314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Percentage of total views per article</a:t>
            </a:r>
          </a:p>
        </p:txBody>
      </p:sp>
    </p:spTree>
    <p:extLst>
      <p:ext uri="{BB962C8B-B14F-4D97-AF65-F5344CB8AC3E}">
        <p14:creationId xmlns:p14="http://schemas.microsoft.com/office/powerpoint/2010/main" val="3551939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F023-6304-494C-8598-DB7F15A3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4. Find an example of an English Wikipedia article that is relatively 	more popular in the UK. Find the same for the US and Australia.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48E334B-219E-4695-997A-022C39F15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8382"/>
            <a:ext cx="6019800" cy="158115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2894BDE-7600-46F6-9465-9DD4DF72E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65276"/>
            <a:ext cx="8448675" cy="2095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A55A58-956F-4334-B214-7702C58E3068}"/>
                  </a:ext>
                </a:extLst>
              </p:cNvPr>
              <p:cNvSpPr txBox="1"/>
              <p:nvPr/>
            </p:nvSpPr>
            <p:spPr>
              <a:xfrm>
                <a:off x="9713422" y="4327468"/>
                <a:ext cx="2040622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0.10377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0.006216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=16.694</m:t>
                      </m:r>
                    </m:oMath>
                  </m:oMathPara>
                </a14:m>
                <a:endParaRPr lang="en-US" dirty="0">
                  <a:latin typeface="Tw Cen MT Condensed" panose="020B0606020104020203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A55A58-956F-4334-B214-7702C58E3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422" y="4327468"/>
                <a:ext cx="2040622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B0A93CF-56EE-48D2-95EC-B1B987BC9CE1}"/>
              </a:ext>
            </a:extLst>
          </p:cNvPr>
          <p:cNvSpPr txBox="1"/>
          <p:nvPr/>
        </p:nvSpPr>
        <p:spPr>
          <a:xfrm>
            <a:off x="9391304" y="3920233"/>
            <a:ext cx="268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w Cen MT Condensed" panose="020B0606020104020203" pitchFamily="34" charset="0"/>
              </a:rPr>
              <a:t>Dennis_Nilsen</a:t>
            </a:r>
            <a:r>
              <a:rPr lang="en-US" dirty="0">
                <a:latin typeface="Tw Cen MT Condensed" panose="020B0606020104020203" pitchFamily="34" charset="0"/>
              </a:rPr>
              <a:t> comparison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FD6570-98F2-439E-9704-543CE477E0A2}"/>
              </a:ext>
            </a:extLst>
          </p:cNvPr>
          <p:cNvSpPr txBox="1"/>
          <p:nvPr/>
        </p:nvSpPr>
        <p:spPr>
          <a:xfrm>
            <a:off x="3353579" y="6096520"/>
            <a:ext cx="341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UK Page Views vs US Page Views</a:t>
            </a:r>
          </a:p>
        </p:txBody>
      </p:sp>
    </p:spTree>
    <p:extLst>
      <p:ext uri="{BB962C8B-B14F-4D97-AF65-F5344CB8AC3E}">
        <p14:creationId xmlns:p14="http://schemas.microsoft.com/office/powerpoint/2010/main" val="3554378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F023-6304-494C-8598-DB7F15A3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4. Find an example of an English Wikipedia article that is relatively 	more popular in the UK. Find the same for the US and Australia.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A55A58-956F-4334-B214-7702C58E3068}"/>
                  </a:ext>
                </a:extLst>
              </p:cNvPr>
              <p:cNvSpPr txBox="1"/>
              <p:nvPr/>
            </p:nvSpPr>
            <p:spPr>
              <a:xfrm>
                <a:off x="9922251" y="4840866"/>
                <a:ext cx="1861087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0.03801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0.001822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=20.86</m:t>
                      </m:r>
                    </m:oMath>
                  </m:oMathPara>
                </a14:m>
                <a:endParaRPr lang="en-US" dirty="0">
                  <a:latin typeface="Tw Cen MT Condensed" panose="020B0606020104020203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A55A58-956F-4334-B214-7702C58E3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251" y="4840866"/>
                <a:ext cx="1861087" cy="520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D18EC1F-D50D-4F0B-BDD3-7DA02A87E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134100" cy="1581150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F04FF72-B85A-4FA4-85E4-7DFCEC660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28951"/>
            <a:ext cx="8543925" cy="21240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0FCB67-1FED-4306-9A90-D7BF222A1446}"/>
              </a:ext>
            </a:extLst>
          </p:cNvPr>
          <p:cNvSpPr txBox="1"/>
          <p:nvPr/>
        </p:nvSpPr>
        <p:spPr>
          <a:xfrm>
            <a:off x="9154834" y="4421656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List of Bollywood actresses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8C80BE-D2B0-46B8-848B-8938AD6E4D20}"/>
              </a:ext>
            </a:extLst>
          </p:cNvPr>
          <p:cNvSpPr txBox="1"/>
          <p:nvPr/>
        </p:nvSpPr>
        <p:spPr>
          <a:xfrm>
            <a:off x="3131041" y="6063270"/>
            <a:ext cx="395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Australia Page Views vs US Page Views</a:t>
            </a:r>
          </a:p>
        </p:txBody>
      </p:sp>
    </p:spTree>
    <p:extLst>
      <p:ext uri="{BB962C8B-B14F-4D97-AF65-F5344CB8AC3E}">
        <p14:creationId xmlns:p14="http://schemas.microsoft.com/office/powerpoint/2010/main" val="3433325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F023-6304-494C-8598-DB7F15A3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4. Find an example of an English Wikipedia article that is relatively 	more popular in the UK. Find the same for the US and Australia.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8C80BE-D2B0-46B8-848B-8938AD6E4D20}"/>
              </a:ext>
            </a:extLst>
          </p:cNvPr>
          <p:cNvSpPr txBox="1"/>
          <p:nvPr/>
        </p:nvSpPr>
        <p:spPr>
          <a:xfrm>
            <a:off x="2522914" y="6273176"/>
            <a:ext cx="395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US Page Views vs Australia Page Views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2F72E3D-8137-48C0-A7A4-99D9E9803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49388"/>
            <a:ext cx="7327670" cy="1929245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A714B3B9-6B36-43C4-8152-199443CFD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79762"/>
            <a:ext cx="7327670" cy="18698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C04C2A-D4C8-460B-8A7E-17DF12376FBD}"/>
              </a:ext>
            </a:extLst>
          </p:cNvPr>
          <p:cNvSpPr txBox="1"/>
          <p:nvPr/>
        </p:nvSpPr>
        <p:spPr>
          <a:xfrm>
            <a:off x="2522913" y="3702228"/>
            <a:ext cx="395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US Page Views vs UK Page Views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A1B8CA-29BC-442D-9D6B-0E72B93EEC4F}"/>
                  </a:ext>
                </a:extLst>
              </p:cNvPr>
              <p:cNvSpPr txBox="1"/>
              <p:nvPr/>
            </p:nvSpPr>
            <p:spPr>
              <a:xfrm>
                <a:off x="8237539" y="2707275"/>
                <a:ext cx="1732847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0.1224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0.02306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=5.307</m:t>
                      </m:r>
                    </m:oMath>
                  </m:oMathPara>
                </a14:m>
                <a:endParaRPr lang="en-US" dirty="0">
                  <a:latin typeface="Tw Cen MT Condensed" panose="020B0606020104020203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A1B8CA-29BC-442D-9D6B-0E72B93EE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539" y="2707275"/>
                <a:ext cx="1732847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58A3605-D09A-4EC0-8F0A-F4E84C25D205}"/>
              </a:ext>
            </a:extLst>
          </p:cNvPr>
          <p:cNvSpPr txBox="1"/>
          <p:nvPr/>
        </p:nvSpPr>
        <p:spPr>
          <a:xfrm>
            <a:off x="8442713" y="2288065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Tyler Herro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5E43CF3-564C-49D8-A762-5756B2AEF4B3}"/>
                  </a:ext>
                </a:extLst>
              </p:cNvPr>
              <p:cNvSpPr txBox="1"/>
              <p:nvPr/>
            </p:nvSpPr>
            <p:spPr>
              <a:xfrm>
                <a:off x="10310179" y="2710048"/>
                <a:ext cx="1732847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0.1224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0.03383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=3.618</m:t>
                      </m:r>
                    </m:oMath>
                  </m:oMathPara>
                </a14:m>
                <a:endParaRPr lang="en-US" dirty="0">
                  <a:latin typeface="Tw Cen MT Condensed" panose="020B0606020104020203" pitchFamily="34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5E43CF3-564C-49D8-A762-5756B2AEF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179" y="2710048"/>
                <a:ext cx="1732847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23720C-DF1C-487A-859C-DB28CA89250A}"/>
                  </a:ext>
                </a:extLst>
              </p:cNvPr>
              <p:cNvSpPr txBox="1"/>
              <p:nvPr/>
            </p:nvSpPr>
            <p:spPr>
              <a:xfrm>
                <a:off x="8232000" y="4156462"/>
                <a:ext cx="1604606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0.2351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0.1500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=1.567</m:t>
                      </m:r>
                    </m:oMath>
                  </m:oMathPara>
                </a14:m>
                <a:endParaRPr lang="en-US" dirty="0">
                  <a:latin typeface="Tw Cen MT Condensed" panose="020B0606020104020203" pitchFamily="34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23720C-DF1C-487A-859C-DB28CA892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000" y="4156462"/>
                <a:ext cx="1604606" cy="5260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F697C7AF-5661-4DC9-8040-4EC0BE3EF306}"/>
              </a:ext>
            </a:extLst>
          </p:cNvPr>
          <p:cNvSpPr txBox="1"/>
          <p:nvPr/>
        </p:nvSpPr>
        <p:spPr>
          <a:xfrm>
            <a:off x="8403923" y="3737252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Amy Coney Barrett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6AB5C7-C6CA-4EC8-A592-345D15C5E0C5}"/>
                  </a:ext>
                </a:extLst>
              </p:cNvPr>
              <p:cNvSpPr txBox="1"/>
              <p:nvPr/>
            </p:nvSpPr>
            <p:spPr>
              <a:xfrm>
                <a:off x="10304640" y="4159235"/>
                <a:ext cx="1732847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0.2351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0.06095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=3.857</m:t>
                      </m:r>
                    </m:oMath>
                  </m:oMathPara>
                </a14:m>
                <a:endParaRPr lang="en-US" dirty="0">
                  <a:latin typeface="Tw Cen MT Condensed" panose="020B0606020104020203" pitchFamily="34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6AB5C7-C6CA-4EC8-A592-345D15C5E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4640" y="4159235"/>
                <a:ext cx="1732847" cy="5260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DDDAFE-0A49-4C0D-ACF3-D5533630610A}"/>
                  </a:ext>
                </a:extLst>
              </p:cNvPr>
              <p:cNvSpPr txBox="1"/>
              <p:nvPr/>
            </p:nvSpPr>
            <p:spPr>
              <a:xfrm>
                <a:off x="8234774" y="5489267"/>
                <a:ext cx="1476366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0.2894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0.2175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=1.33</m:t>
                      </m:r>
                    </m:oMath>
                  </m:oMathPara>
                </a14:m>
                <a:endParaRPr lang="en-US" dirty="0">
                  <a:latin typeface="Tw Cen MT Condensed" panose="020B0606020104020203" pitchFamily="34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DDDAFE-0A49-4C0D-ACF3-D55336306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774" y="5489267"/>
                <a:ext cx="1476366" cy="5204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F4FB26D2-27B4-46F1-8B16-29108D318B35}"/>
              </a:ext>
            </a:extLst>
          </p:cNvPr>
          <p:cNvSpPr txBox="1"/>
          <p:nvPr/>
        </p:nvSpPr>
        <p:spPr>
          <a:xfrm>
            <a:off x="8406697" y="5070057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Shooting of Breonna Taylor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26A2C1B-84B8-4AA3-B215-F0947B2756B2}"/>
                  </a:ext>
                </a:extLst>
              </p:cNvPr>
              <p:cNvSpPr txBox="1"/>
              <p:nvPr/>
            </p:nvSpPr>
            <p:spPr>
              <a:xfrm>
                <a:off x="10307414" y="5492040"/>
                <a:ext cx="160460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0.2894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0.1486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=1.947</m:t>
                      </m:r>
                    </m:oMath>
                  </m:oMathPara>
                </a14:m>
                <a:endParaRPr lang="en-US" dirty="0">
                  <a:latin typeface="Tw Cen MT Condensed" panose="020B0606020104020203" pitchFamily="34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26A2C1B-84B8-4AA3-B215-F0947B275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14" y="5492040"/>
                <a:ext cx="1604606" cy="5203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41ADED-315E-4630-BAF5-8DD50C621DBC}"/>
              </a:ext>
            </a:extLst>
          </p:cNvPr>
          <p:cNvSpPr txBox="1"/>
          <p:nvPr/>
        </p:nvSpPr>
        <p:spPr>
          <a:xfrm>
            <a:off x="8567789" y="1729207"/>
            <a:ext cx="87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w Cen MT Condensed" panose="020B0606020104020203" pitchFamily="34" charset="0"/>
              </a:rPr>
              <a:t>vs UK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54CB58-7E6E-46FC-95D0-0BE39ED6D76B}"/>
              </a:ext>
            </a:extLst>
          </p:cNvPr>
          <p:cNvSpPr txBox="1"/>
          <p:nvPr/>
        </p:nvSpPr>
        <p:spPr>
          <a:xfrm>
            <a:off x="10715110" y="1719818"/>
            <a:ext cx="1075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w Cen MT Condensed" panose="020B0606020104020203" pitchFamily="34" charset="0"/>
              </a:rPr>
              <a:t>vs Australia</a:t>
            </a:r>
          </a:p>
          <a:p>
            <a:pPr algn="ctr"/>
            <a:r>
              <a:rPr lang="en-US" sz="1400" dirty="0">
                <a:latin typeface="Tw Cen MT Condensed" panose="020B0606020104020203" pitchFamily="34" charset="0"/>
              </a:rPr>
              <a:t>(+ India)</a:t>
            </a:r>
          </a:p>
        </p:txBody>
      </p:sp>
    </p:spTree>
    <p:extLst>
      <p:ext uri="{BB962C8B-B14F-4D97-AF65-F5344CB8AC3E}">
        <p14:creationId xmlns:p14="http://schemas.microsoft.com/office/powerpoint/2010/main" val="2113749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6FA-569C-48FC-8552-AE89D3A6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5. Analyze how many users will see the average vandalized Wikipedia 	page before the offending edit is reversed.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025C9-E410-4CF8-90D5-88270D191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Data used: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</a:t>
            </a:r>
            <a:r>
              <a:rPr lang="en-US" dirty="0" err="1">
                <a:latin typeface="Tw Cen MT" panose="020B0602020104020603" pitchFamily="34" charset="0"/>
              </a:rPr>
              <a:t>MediaWiki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enwiki</a:t>
            </a:r>
            <a:r>
              <a:rPr lang="en-US" dirty="0">
                <a:latin typeface="Tw Cen MT" panose="020B0602020104020603" pitchFamily="34" charset="0"/>
              </a:rPr>
              <a:t> history up to October 2020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Pageviews for October 20, 2020</a:t>
            </a:r>
          </a:p>
          <a:p>
            <a:pPr marL="0" indent="0">
              <a:buNone/>
            </a:pPr>
            <a:endParaRPr lang="en-US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Assumptions: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All revisions that were reverted were vandalizations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Total views over a day are representative of normal traffic</a:t>
            </a:r>
          </a:p>
        </p:txBody>
      </p:sp>
    </p:spTree>
    <p:extLst>
      <p:ext uri="{BB962C8B-B14F-4D97-AF65-F5344CB8AC3E}">
        <p14:creationId xmlns:p14="http://schemas.microsoft.com/office/powerpoint/2010/main" val="3628695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6FA-569C-48FC-8552-AE89D3A6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5. Analyze how many users will see the average vandalized Wikipedia 	page before the offending edit is reversed.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F8898A6-737A-4E56-9BC5-7C8264953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2176461"/>
            <a:ext cx="4229100" cy="67627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F70ABA6-571B-4FCB-80C4-FF6BEC502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837" y="3714836"/>
            <a:ext cx="7172325" cy="2105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92D1DD-6601-468C-A518-5D6324D8B9C1}"/>
              </a:ext>
            </a:extLst>
          </p:cNvPr>
          <p:cNvSpPr txBox="1"/>
          <p:nvPr/>
        </p:nvSpPr>
        <p:spPr>
          <a:xfrm>
            <a:off x="4263518" y="5996794"/>
            <a:ext cx="366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Time (in seconds) before reverting change on page</a:t>
            </a:r>
          </a:p>
        </p:txBody>
      </p:sp>
    </p:spTree>
    <p:extLst>
      <p:ext uri="{BB962C8B-B14F-4D97-AF65-F5344CB8AC3E}">
        <p14:creationId xmlns:p14="http://schemas.microsoft.com/office/powerpoint/2010/main" val="320415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0B2B-2EB0-4AC8-AFC8-C73BBCCA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1. Which English Wikipedia article got the most traffic on October 20?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D8DC1-1D12-4B48-9FDF-88857A027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Data Used: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All Pageviews for October 20, 2020</a:t>
            </a:r>
          </a:p>
        </p:txBody>
      </p:sp>
    </p:spTree>
    <p:extLst>
      <p:ext uri="{BB962C8B-B14F-4D97-AF65-F5344CB8AC3E}">
        <p14:creationId xmlns:p14="http://schemas.microsoft.com/office/powerpoint/2010/main" val="3755347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6FA-569C-48FC-8552-AE89D3A6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5. Analyze how many users will see the average vandalized Wikipedia 	page before the offending edit is reversed.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1656474-FD57-4C9C-8263-8EDC24DED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8346"/>
            <a:ext cx="3752850" cy="666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C70CBC-F5B3-4450-AD0B-D0F8E0C86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4868"/>
            <a:ext cx="1733550" cy="723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1168A2-26E7-4D30-8ACD-A7B3B81C3E46}"/>
              </a:ext>
            </a:extLst>
          </p:cNvPr>
          <p:cNvSpPr txBox="1"/>
          <p:nvPr/>
        </p:nvSpPr>
        <p:spPr>
          <a:xfrm>
            <a:off x="2708737" y="3313652"/>
            <a:ext cx="188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Average time before vandalization is reverted</a:t>
            </a:r>
          </a:p>
        </p:txBody>
      </p:sp>
    </p:spTree>
    <p:extLst>
      <p:ext uri="{BB962C8B-B14F-4D97-AF65-F5344CB8AC3E}">
        <p14:creationId xmlns:p14="http://schemas.microsoft.com/office/powerpoint/2010/main" val="280143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6FA-569C-48FC-8552-AE89D3A6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5. Analyze how many users will see the average vandalized Wikipedia 	page before the offending edit is reversed.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1656474-FD57-4C9C-8263-8EDC24DED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8346"/>
            <a:ext cx="3752850" cy="666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C70CBC-F5B3-4450-AD0B-D0F8E0C86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4868"/>
            <a:ext cx="1733550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98C2C4-3D8C-422C-BB05-B3FB3E652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66" y="1998346"/>
            <a:ext cx="2371725" cy="361950"/>
          </a:xfrm>
          <a:prstGeom prst="rect">
            <a:avLst/>
          </a:prstGeom>
        </p:spPr>
      </p:pic>
      <p:pic>
        <p:nvPicPr>
          <p:cNvPr id="7" name="Picture 6" descr="A picture containing text, device, meter&#10;&#10;Description automatically generated">
            <a:extLst>
              <a:ext uri="{FF2B5EF4-FFF2-40B4-BE49-F238E27FC236}">
                <a16:creationId xmlns:a16="http://schemas.microsoft.com/office/drawing/2014/main" id="{A0C2D1AB-330E-435D-9F98-D33D70A2ED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66" y="3270105"/>
            <a:ext cx="1847850" cy="733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C90B7C-2735-4CE6-9AC4-1E310CC85FE9}"/>
              </a:ext>
            </a:extLst>
          </p:cNvPr>
          <p:cNvSpPr txBox="1"/>
          <p:nvPr/>
        </p:nvSpPr>
        <p:spPr>
          <a:xfrm>
            <a:off x="2708737" y="3313652"/>
            <a:ext cx="188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Average time before vandalization is reverted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554B08-EF7C-486B-8AE2-8EB28A9B03ED}"/>
              </a:ext>
            </a:extLst>
          </p:cNvPr>
          <p:cNvSpPr txBox="1"/>
          <p:nvPr/>
        </p:nvSpPr>
        <p:spPr>
          <a:xfrm>
            <a:off x="8076593" y="3313652"/>
            <a:ext cx="188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Average views an article receives per day</a:t>
            </a:r>
          </a:p>
        </p:txBody>
      </p:sp>
    </p:spTree>
    <p:extLst>
      <p:ext uri="{BB962C8B-B14F-4D97-AF65-F5344CB8AC3E}">
        <p14:creationId xmlns:p14="http://schemas.microsoft.com/office/powerpoint/2010/main" val="4245131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6FA-569C-48FC-8552-AE89D3A6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5. Analyze how many users will see the average vandalized Wikipedia 	page before the offending edit is reversed.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1656474-FD57-4C9C-8263-8EDC24DED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8346"/>
            <a:ext cx="3752850" cy="666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C70CBC-F5B3-4450-AD0B-D0F8E0C86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4868"/>
            <a:ext cx="1733550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98C2C4-3D8C-422C-BB05-B3FB3E652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66" y="1998346"/>
            <a:ext cx="2371725" cy="361950"/>
          </a:xfrm>
          <a:prstGeom prst="rect">
            <a:avLst/>
          </a:prstGeom>
        </p:spPr>
      </p:pic>
      <p:pic>
        <p:nvPicPr>
          <p:cNvPr id="7" name="Picture 6" descr="A picture containing text, device, meter&#10;&#10;Description automatically generated">
            <a:extLst>
              <a:ext uri="{FF2B5EF4-FFF2-40B4-BE49-F238E27FC236}">
                <a16:creationId xmlns:a16="http://schemas.microsoft.com/office/drawing/2014/main" id="{A0C2D1AB-330E-435D-9F98-D33D70A2ED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66" y="3270105"/>
            <a:ext cx="1847850" cy="7334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D73A6A-B44D-4858-A7A5-FDFFB65723E5}"/>
                  </a:ext>
                </a:extLst>
              </p:cNvPr>
              <p:cNvSpPr txBox="1"/>
              <p:nvPr/>
            </p:nvSpPr>
            <p:spPr>
              <a:xfrm>
                <a:off x="838200" y="4708763"/>
                <a:ext cx="5817170" cy="409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96795.538 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𝑠𝑒𝑐𝑜𝑛𝑑𝑠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𝑟𝑒𝑣𝑒𝑟𝑡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𝑚𝑖𝑛𝑢𝑡𝑒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60 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𝑠𝑒𝑐𝑜𝑛𝑑𝑠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h𝑜𝑢𝑟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60 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𝑚𝑖𝑛𝑢𝑡𝑒𝑠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𝑑𝑎𝑦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24 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h𝑜𝑢𝑟𝑠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1.12 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𝑑𝑎𝑦𝑠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𝑟𝑒𝑣𝑒𝑟𝑡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D73A6A-B44D-4858-A7A5-FDFFB6572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08763"/>
                <a:ext cx="5817170" cy="409151"/>
              </a:xfrm>
              <a:prstGeom prst="rect">
                <a:avLst/>
              </a:prstGeom>
              <a:blipFill>
                <a:blip r:embed="rId6"/>
                <a:stretch>
                  <a:fillRect l="-314" t="-2941" r="-419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45D8EDF-B7D9-4A8F-B0E6-91ACF9DCD5F8}"/>
              </a:ext>
            </a:extLst>
          </p:cNvPr>
          <p:cNvSpPr txBox="1"/>
          <p:nvPr/>
        </p:nvSpPr>
        <p:spPr>
          <a:xfrm>
            <a:off x="8076593" y="3313652"/>
            <a:ext cx="188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Average views an article receives per 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7F9595-22A6-4D97-9FA1-FFB00385E97A}"/>
              </a:ext>
            </a:extLst>
          </p:cNvPr>
          <p:cNvSpPr txBox="1"/>
          <p:nvPr/>
        </p:nvSpPr>
        <p:spPr>
          <a:xfrm>
            <a:off x="2708737" y="3313652"/>
            <a:ext cx="188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Average time before vandalization is reverted</a:t>
            </a:r>
          </a:p>
        </p:txBody>
      </p:sp>
    </p:spTree>
    <p:extLst>
      <p:ext uri="{BB962C8B-B14F-4D97-AF65-F5344CB8AC3E}">
        <p14:creationId xmlns:p14="http://schemas.microsoft.com/office/powerpoint/2010/main" val="817223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6FA-569C-48FC-8552-AE89D3A6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5. Analyze how many users will see the average vandalized Wikipedia 	page before the offending edit is reversed.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1656474-FD57-4C9C-8263-8EDC24DED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8346"/>
            <a:ext cx="3752850" cy="666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C70CBC-F5B3-4450-AD0B-D0F8E0C86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4868"/>
            <a:ext cx="1733550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98C2C4-3D8C-422C-BB05-B3FB3E652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66" y="1998346"/>
            <a:ext cx="2371725" cy="361950"/>
          </a:xfrm>
          <a:prstGeom prst="rect">
            <a:avLst/>
          </a:prstGeom>
        </p:spPr>
      </p:pic>
      <p:pic>
        <p:nvPicPr>
          <p:cNvPr id="7" name="Picture 6" descr="A picture containing text, device, meter&#10;&#10;Description automatically generated">
            <a:extLst>
              <a:ext uri="{FF2B5EF4-FFF2-40B4-BE49-F238E27FC236}">
                <a16:creationId xmlns:a16="http://schemas.microsoft.com/office/drawing/2014/main" id="{A0C2D1AB-330E-435D-9F98-D33D70A2ED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66" y="3270105"/>
            <a:ext cx="1847850" cy="7334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D73A6A-B44D-4858-A7A5-FDFFB65723E5}"/>
                  </a:ext>
                </a:extLst>
              </p:cNvPr>
              <p:cNvSpPr txBox="1"/>
              <p:nvPr/>
            </p:nvSpPr>
            <p:spPr>
              <a:xfrm>
                <a:off x="838200" y="4708763"/>
                <a:ext cx="5817170" cy="409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96795.538 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𝑠𝑒𝑐𝑜𝑛𝑑𝑠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𝑟𝑒𝑣𝑒𝑟𝑡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𝑚𝑖𝑛𝑢𝑡𝑒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60 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𝑠𝑒𝑐𝑜𝑛𝑑𝑠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h𝑜𝑢𝑟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60 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𝑚𝑖𝑛𝑢𝑡𝑒𝑠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𝑑𝑎𝑦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24 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h𝑜𝑢𝑟𝑠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1.12 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𝑑𝑎𝑦𝑠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𝑟𝑒𝑣𝑒𝑟𝑡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D73A6A-B44D-4858-A7A5-FDFFB6572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08763"/>
                <a:ext cx="5817170" cy="409151"/>
              </a:xfrm>
              <a:prstGeom prst="rect">
                <a:avLst/>
              </a:prstGeom>
              <a:blipFill>
                <a:blip r:embed="rId6"/>
                <a:stretch>
                  <a:fillRect l="-314" t="-2941" r="-419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1763FE-294E-4746-8A15-767F705A6DD4}"/>
                  </a:ext>
                </a:extLst>
              </p:cNvPr>
              <p:cNvSpPr txBox="1"/>
              <p:nvPr/>
            </p:nvSpPr>
            <p:spPr>
              <a:xfrm>
                <a:off x="832660" y="5667500"/>
                <a:ext cx="3438185" cy="445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1.12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𝑑𝑎𝑦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𝑟𝑒𝑣𝑒𝑟𝑡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38.663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𝑣𝑖𝑒𝑤𝑠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𝑑𝑎𝑦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43.303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𝑣𝑖𝑒𝑤𝑠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𝑟𝑒𝑣𝑒𝑟𝑡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1763FE-294E-4746-8A15-767F705A6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60" y="5667500"/>
                <a:ext cx="3438185" cy="445828"/>
              </a:xfrm>
              <a:prstGeom prst="rect">
                <a:avLst/>
              </a:prstGeom>
              <a:blipFill>
                <a:blip r:embed="rId7"/>
                <a:stretch>
                  <a:fillRect l="-709" t="-2740" r="-355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7DCF1C1-89BC-4309-9716-DF3F1398C6B3}"/>
              </a:ext>
            </a:extLst>
          </p:cNvPr>
          <p:cNvSpPr txBox="1"/>
          <p:nvPr/>
        </p:nvSpPr>
        <p:spPr>
          <a:xfrm>
            <a:off x="8076593" y="3313652"/>
            <a:ext cx="188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Average views an article receives per 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FB1F13-D4E2-4B16-84D8-C6F340911DB9}"/>
              </a:ext>
            </a:extLst>
          </p:cNvPr>
          <p:cNvSpPr txBox="1"/>
          <p:nvPr/>
        </p:nvSpPr>
        <p:spPr>
          <a:xfrm>
            <a:off x="2708737" y="3313652"/>
            <a:ext cx="188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Average time before vandalization is reverted</a:t>
            </a:r>
          </a:p>
        </p:txBody>
      </p:sp>
    </p:spTree>
    <p:extLst>
      <p:ext uri="{BB962C8B-B14F-4D97-AF65-F5344CB8AC3E}">
        <p14:creationId xmlns:p14="http://schemas.microsoft.com/office/powerpoint/2010/main" val="3982425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6FA-569C-48FC-8552-AE89D3A6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6. Which popular English Wikipedia pages have the lowest percentage 	of people click an internal link?</a:t>
            </a:r>
          </a:p>
        </p:txBody>
      </p:sp>
    </p:spTree>
    <p:extLst>
      <p:ext uri="{BB962C8B-B14F-4D97-AF65-F5344CB8AC3E}">
        <p14:creationId xmlns:p14="http://schemas.microsoft.com/office/powerpoint/2010/main" val="36523505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34DF6E-70A2-4570-89BA-8FCFEB76A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5210"/>
            <a:ext cx="10515600" cy="242217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Data Used: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Clickstream for the month of Sept.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 All Pageviews for the month of Sept.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73C397-3FCF-4A13-A7D8-B28E8BE6A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6. Which popular English Wikipedia pages have the lowest percentage 	of people click an internal link?</a:t>
            </a:r>
          </a:p>
        </p:txBody>
      </p:sp>
    </p:spTree>
    <p:extLst>
      <p:ext uri="{BB962C8B-B14F-4D97-AF65-F5344CB8AC3E}">
        <p14:creationId xmlns:p14="http://schemas.microsoft.com/office/powerpoint/2010/main" val="2363715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A6CB0D-C78F-4EFC-A457-5E942E47C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336" y="2006571"/>
            <a:ext cx="7553325" cy="809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2954E7-66C4-499F-AB7B-A6772DCFB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3" y="3429000"/>
            <a:ext cx="5962650" cy="214312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C438946-2CBA-488A-86A8-CFC473AD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6. Which popular English Wikipedia pages have the lowest percentage 	of people click an internal link?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997EDD-EC2B-4258-804A-E4718DF8DF33}"/>
              </a:ext>
            </a:extLst>
          </p:cNvPr>
          <p:cNvSpPr txBox="1"/>
          <p:nvPr/>
        </p:nvSpPr>
        <p:spPr>
          <a:xfrm>
            <a:off x="4511989" y="5815597"/>
            <a:ext cx="316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10 popular pages with lowest percentage</a:t>
            </a:r>
          </a:p>
        </p:txBody>
      </p:sp>
    </p:spTree>
    <p:extLst>
      <p:ext uri="{BB962C8B-B14F-4D97-AF65-F5344CB8AC3E}">
        <p14:creationId xmlns:p14="http://schemas.microsoft.com/office/powerpoint/2010/main" val="329250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608A-A622-4922-A184-41C16C248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6186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w Cen MT" panose="020B0602020104020603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3314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0B2B-2EB0-4AC8-AFC8-C73BBCCA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1. Which English Wikipedia article got the most traffic on October 20?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FDCD750-8088-4A7E-BCC2-8FC6327BE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2673"/>
            <a:ext cx="6686723" cy="199533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C8F0EB4-CEE7-48D1-849A-0B6A1C3CE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89368"/>
            <a:ext cx="6626629" cy="170402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E136D48-A56D-4A2A-9E32-00815B65A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225" y="2643187"/>
            <a:ext cx="2695575" cy="1571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F265CB-282D-4183-94A4-45241CA7F560}"/>
              </a:ext>
            </a:extLst>
          </p:cNvPr>
          <p:cNvSpPr txBox="1"/>
          <p:nvPr/>
        </p:nvSpPr>
        <p:spPr>
          <a:xfrm>
            <a:off x="8433087" y="4417375"/>
            <a:ext cx="314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Format of MapReduce output</a:t>
            </a:r>
          </a:p>
        </p:txBody>
      </p:sp>
    </p:spTree>
    <p:extLst>
      <p:ext uri="{BB962C8B-B14F-4D97-AF65-F5344CB8AC3E}">
        <p14:creationId xmlns:p14="http://schemas.microsoft.com/office/powerpoint/2010/main" val="403467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0B2B-2EB0-4AC8-AFC8-C73BBCCA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1. Which English Wikipedia article got the most traffic on October 20?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FA0213D-4996-4AF6-BF2A-53CC62D20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423" y="2662236"/>
            <a:ext cx="2943225" cy="1533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1AE4E5-39E8-4EA3-A299-2467D5195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02" y="2185987"/>
            <a:ext cx="6410325" cy="2486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BE3E3F-1A47-416D-A472-FA139D729C3B}"/>
              </a:ext>
            </a:extLst>
          </p:cNvPr>
          <p:cNvSpPr txBox="1"/>
          <p:nvPr/>
        </p:nvSpPr>
        <p:spPr>
          <a:xfrm>
            <a:off x="8139110" y="4325731"/>
            <a:ext cx="314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Top 10 viewed pages</a:t>
            </a:r>
          </a:p>
        </p:txBody>
      </p:sp>
    </p:spTree>
    <p:extLst>
      <p:ext uri="{BB962C8B-B14F-4D97-AF65-F5344CB8AC3E}">
        <p14:creationId xmlns:p14="http://schemas.microsoft.com/office/powerpoint/2010/main" val="157702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EAE1-D920-4CA8-8E07-7D9A4ED1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2. What English Wikipedia article has the largest fraction of its readers 	follow an internal link to another Wikipedia article?</a:t>
            </a:r>
          </a:p>
        </p:txBody>
      </p:sp>
    </p:spTree>
    <p:extLst>
      <p:ext uri="{BB962C8B-B14F-4D97-AF65-F5344CB8AC3E}">
        <p14:creationId xmlns:p14="http://schemas.microsoft.com/office/powerpoint/2010/main" val="200248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EAE1-D920-4CA8-8E07-7D9A4ED1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2. What English Wikipedia article has the largest fraction of its readers 	follow an internal link to another Wikipedia article?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4E8DF-E268-4510-A224-0A8B49540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7515"/>
            <a:ext cx="10515600" cy="259674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Data Used: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Clickstream for the month of Sept.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 All Pageviews for the month of Sept.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9730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EAE1-D920-4CA8-8E07-7D9A4ED1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2. What English Wikipedia article has the largest fraction of its readers 	follow an internal link to another Wikipedia article?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060EBA8-3D01-4B7E-8DAE-BBE0C61F0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14" y="1624186"/>
            <a:ext cx="7735772" cy="2346887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E043B11-2E75-455D-BE0F-041EDDB74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14" y="4301198"/>
            <a:ext cx="7735772" cy="224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6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EAE1-D920-4CA8-8E07-7D9A4ED1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2. What English Wikipedia article has the largest fraction of its readers 	follow an internal link to another Wikipedia article?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9FB7F66-4887-4237-8EFA-2A4A68429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562" y="2371725"/>
            <a:ext cx="4714875" cy="2114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85593D-FC65-4AA8-A215-A8E5577564F5}"/>
              </a:ext>
            </a:extLst>
          </p:cNvPr>
          <p:cNvSpPr txBox="1"/>
          <p:nvPr/>
        </p:nvSpPr>
        <p:spPr>
          <a:xfrm>
            <a:off x="4523074" y="4625195"/>
            <a:ext cx="314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Format of MapReduce output</a:t>
            </a:r>
          </a:p>
        </p:txBody>
      </p:sp>
    </p:spTree>
    <p:extLst>
      <p:ext uri="{BB962C8B-B14F-4D97-AF65-F5344CB8AC3E}">
        <p14:creationId xmlns:p14="http://schemas.microsoft.com/office/powerpoint/2010/main" val="306684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449</TotalTime>
  <Words>1274</Words>
  <Application>Microsoft Office PowerPoint</Application>
  <PresentationFormat>Widescreen</PresentationFormat>
  <Paragraphs>113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Tw Cen MT</vt:lpstr>
      <vt:lpstr>Tw Cen MT Condensed</vt:lpstr>
      <vt:lpstr>Office Theme</vt:lpstr>
      <vt:lpstr>Wikipedia Dataset Analysis</vt:lpstr>
      <vt:lpstr>1. Which English Wikipedia article got the most traffic on October 20?</vt:lpstr>
      <vt:lpstr>1. Which English Wikipedia article got the most traffic on October 20?</vt:lpstr>
      <vt:lpstr>1. Which English Wikipedia article got the most traffic on October 20?</vt:lpstr>
      <vt:lpstr>1. Which English Wikipedia article got the most traffic on October 20?</vt:lpstr>
      <vt:lpstr>2. What English Wikipedia article has the largest fraction of its readers  follow an internal link to another Wikipedia article?</vt:lpstr>
      <vt:lpstr>2. What English Wikipedia article has the largest fraction of its readers  follow an internal link to another Wikipedia article?</vt:lpstr>
      <vt:lpstr>2. What English Wikipedia article has the largest fraction of its readers  follow an internal link to another Wikipedia article?</vt:lpstr>
      <vt:lpstr>2. What English Wikipedia article has the largest fraction of its readers  follow an internal link to another Wikipedia article?</vt:lpstr>
      <vt:lpstr>2. What English Wikipedia article has the largest fraction of its readers  follow an internal link to another Wikipedia article?</vt:lpstr>
      <vt:lpstr>2. What English Wikipedia article has the largest fraction of its readers  follow an internal link to another Wikipedia article?</vt:lpstr>
      <vt:lpstr>2. What English Wikipedia article has the largest fraction of its readers  follow an internal link to another Wikipedia article?</vt:lpstr>
      <vt:lpstr>3. What series of Wikipedia articles, starting with Hotel California,  keeps the largest fraction of its readers clicking on internal links?</vt:lpstr>
      <vt:lpstr>3. What series of Wikipedia articles, starting with Hotel California,  keeps the largest fraction of its readers clicking on internal links?</vt:lpstr>
      <vt:lpstr>3. What series of Wikipedia articles, starting with Hotel California,  keeps the largest fraction of its readers clicking on internal links?</vt:lpstr>
      <vt:lpstr>3. What series of Wikipedia articles, starting with Hotel California,  keeps the largest fraction of its readers clicking on internal links?</vt:lpstr>
      <vt:lpstr>3. What series of Wikipedia articles, starting with Hotel California,  keeps the largest fraction of its readers clicking on internal links?</vt:lpstr>
      <vt:lpstr>3. What series of Wikipedia articles, starting with Hotel California,  keeps the largest fraction of its readers clicking on internal links?</vt:lpstr>
      <vt:lpstr>3. What series of Wikipedia articles, starting with Hotel California,  keeps the largest fraction of its readers clicking on internal links?</vt:lpstr>
      <vt:lpstr>3. What series of Wikipedia articles, starting with Hotel California,  keeps the largest fraction of its readers clicking on internal links?</vt:lpstr>
      <vt:lpstr>4. Find an example of an English Wikipedia article that is relatively  more popular in the UK. Find the same for the US and Australia.</vt:lpstr>
      <vt:lpstr>4. Find an example of an English Wikipedia article that is relatively  more popular in the UK. Find the same for the US and Australia.</vt:lpstr>
      <vt:lpstr>4. Find an example of an English Wikipedia article that is relatively  more popular in the UK. Find the same for the US and Australia.</vt:lpstr>
      <vt:lpstr>4. Find an example of an English Wikipedia article that is relatively  more popular in the UK. Find the same for the US and Australia.</vt:lpstr>
      <vt:lpstr>4. Find an example of an English Wikipedia article that is relatively  more popular in the UK. Find the same for the US and Australia.</vt:lpstr>
      <vt:lpstr>4. Find an example of an English Wikipedia article that is relatively  more popular in the UK. Find the same for the US and Australia.</vt:lpstr>
      <vt:lpstr>4. Find an example of an English Wikipedia article that is relatively  more popular in the UK. Find the same for the US and Australia.</vt:lpstr>
      <vt:lpstr>5. Analyze how many users will see the average vandalized Wikipedia  page before the offending edit is reversed.</vt:lpstr>
      <vt:lpstr>5. Analyze how many users will see the average vandalized Wikipedia  page before the offending edit is reversed.</vt:lpstr>
      <vt:lpstr>5. Analyze how many users will see the average vandalized Wikipedia  page before the offending edit is reversed.</vt:lpstr>
      <vt:lpstr>5. Analyze how many users will see the average vandalized Wikipedia  page before the offending edit is reversed.</vt:lpstr>
      <vt:lpstr>5. Analyze how many users will see the average vandalized Wikipedia  page before the offending edit is reversed.</vt:lpstr>
      <vt:lpstr>5. Analyze how many users will see the average vandalized Wikipedia  page before the offending edit is reversed.</vt:lpstr>
      <vt:lpstr>6. Which popular English Wikipedia pages have the lowest percentage  of people click an internal link?</vt:lpstr>
      <vt:lpstr>6. Which popular English Wikipedia pages have the lowest percentage  of people click an internal link?</vt:lpstr>
      <vt:lpstr>6. Which popular English Wikipedia pages have the lowest percentage  of people click an internal link?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Chee</dc:creator>
  <cp:lastModifiedBy>Chris Chee</cp:lastModifiedBy>
  <cp:revision>136</cp:revision>
  <dcterms:created xsi:type="dcterms:W3CDTF">2020-11-04T00:53:21Z</dcterms:created>
  <dcterms:modified xsi:type="dcterms:W3CDTF">2020-11-06T03:59:55Z</dcterms:modified>
</cp:coreProperties>
</file>