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5" r:id="rId2"/>
    <p:sldId id="312" r:id="rId3"/>
    <p:sldId id="268" r:id="rId4"/>
    <p:sldId id="281" r:id="rId5"/>
    <p:sldId id="282" r:id="rId6"/>
    <p:sldId id="296" r:id="rId7"/>
    <p:sldId id="286" r:id="rId8"/>
    <p:sldId id="284" r:id="rId9"/>
    <p:sldId id="309" r:id="rId10"/>
    <p:sldId id="287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707" autoAdjust="0"/>
  </p:normalViewPr>
  <p:slideViewPr>
    <p:cSldViewPr>
      <p:cViewPr>
        <p:scale>
          <a:sx n="82" d="100"/>
          <a:sy n="82" d="100"/>
        </p:scale>
        <p:origin x="-10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4CB1-2827-4DA9-B51A-E522D8CCF95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B16E-B3B8-4C76-A34C-17DB5E936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54DB-EBFD-B342-B240-62D53B6A65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Phase I-III</a:t>
            </a:r>
            <a:r>
              <a:rPr lang="en-US" baseline="0" dirty="0" smtClean="0"/>
              <a:t>: Assessment design with reference to context of use</a:t>
            </a:r>
          </a:p>
          <a:p>
            <a:r>
              <a:rPr lang="en-US" baseline="0" dirty="0" smtClean="0"/>
              <a:t>Slide #4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754DB-EBFD-B342-B240-62D53B6A65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C9CE0-A0E4-4643-9936-C17FB9BA66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3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2B4089-1247-4ECC-999C-804E725C96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3435F20-009D-4283-BEF2-D709275FE7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458200" cy="31861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Designing Measures of Mathematics-related Self-efficacy, Self-concept and Anxiety in Young Learners: Construct Validation in Context as an Iterative Process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7"/>
            <a:ext cx="8305800" cy="29580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err="1" smtClean="0"/>
              <a:t>Madhabi</a:t>
            </a:r>
            <a:r>
              <a:rPr lang="en-US" b="1" dirty="0" smtClean="0"/>
              <a:t> </a:t>
            </a:r>
            <a:r>
              <a:rPr lang="en-US" b="1" dirty="0" err="1" smtClean="0"/>
              <a:t>Chatterji</a:t>
            </a:r>
            <a:r>
              <a:rPr lang="en-US" b="1" dirty="0" smtClean="0"/>
              <a:t> and</a:t>
            </a:r>
          </a:p>
          <a:p>
            <a:r>
              <a:rPr lang="en-US" b="1" dirty="0" err="1" smtClean="0"/>
              <a:t>Meiko</a:t>
            </a:r>
            <a:r>
              <a:rPr lang="en-US" b="1" dirty="0" smtClean="0"/>
              <a:t> Lin</a:t>
            </a:r>
          </a:p>
          <a:p>
            <a:endParaRPr lang="en-US" b="1" dirty="0"/>
          </a:p>
          <a:p>
            <a:r>
              <a:rPr lang="en-US" b="1" dirty="0" smtClean="0"/>
              <a:t>Presented at NCME in 2016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Published in </a:t>
            </a:r>
            <a:r>
              <a:rPr lang="en-US" b="1" i="1" dirty="0" smtClean="0">
                <a:solidFill>
                  <a:schemeClr val="accent4"/>
                </a:solidFill>
              </a:rPr>
              <a:t>Quality Assurance in Education (2018)</a:t>
            </a:r>
          </a:p>
          <a:p>
            <a:endParaRPr lang="en-US" sz="3400" b="1" dirty="0" smtClean="0">
              <a:solidFill>
                <a:schemeClr val="accent4"/>
              </a:solidFill>
            </a:endParaRPr>
          </a:p>
          <a:p>
            <a:endParaRPr lang="en-US" sz="2600" b="1" dirty="0"/>
          </a:p>
        </p:txBody>
      </p:sp>
      <p:pic>
        <p:nvPicPr>
          <p:cNvPr id="1026" name="Picture 2" descr="http://prime.ccnmtl.columbia.edu/sites/default/files/partner-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19600"/>
            <a:ext cx="36195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04" y="476603"/>
            <a:ext cx="3132256" cy="749597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rgbClr val="094364"/>
                </a:solidFill>
              </a:rPr>
              <a:t>Design and Validation Methodology-An </a:t>
            </a:r>
            <a:r>
              <a:rPr lang="en-US" sz="2000" dirty="0">
                <a:solidFill>
                  <a:srgbClr val="094364"/>
                </a:solidFill>
              </a:rPr>
              <a:t>I</a:t>
            </a:r>
            <a:r>
              <a:rPr lang="en-US" sz="2000" dirty="0" smtClean="0">
                <a:solidFill>
                  <a:srgbClr val="094364"/>
                </a:solidFill>
              </a:rPr>
              <a:t>terative Process (Figure 1)</a:t>
            </a:r>
            <a:endParaRPr lang="en-US" sz="2000" dirty="0">
              <a:solidFill>
                <a:srgbClr val="094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256426"/>
            <a:ext cx="3404932" cy="55248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2F2B20"/>
                </a:solidFill>
              </a:rPr>
              <a:t>I. Assessment Context Specifications</a:t>
            </a:r>
          </a:p>
          <a:p>
            <a:pPr marL="0" indent="0">
              <a:buNone/>
            </a:pPr>
            <a:r>
              <a:rPr lang="en-US" sz="1200" i="1" dirty="0" smtClean="0">
                <a:solidFill>
                  <a:srgbClr val="C00000"/>
                </a:solidFill>
              </a:rPr>
              <a:t>Purposes, score interpretations, populations, and construct domains</a:t>
            </a:r>
          </a:p>
          <a:p>
            <a:pPr marL="0" indent="0">
              <a:buNone/>
            </a:pPr>
            <a:r>
              <a:rPr lang="en-US" sz="1200" b="1" dirty="0" smtClean="0"/>
              <a:t>II-III. Design of survey items and instrument</a:t>
            </a:r>
          </a:p>
          <a:p>
            <a:pPr marL="0" indent="0">
              <a:buNone/>
            </a:pPr>
            <a:r>
              <a:rPr lang="en-US" sz="1200" b="1" dirty="0" smtClean="0"/>
              <a:t>IV. Multi-stage Validation</a:t>
            </a:r>
          </a:p>
          <a:p>
            <a:pPr marL="0" indent="0">
              <a:buNone/>
            </a:pPr>
            <a:r>
              <a:rPr lang="en-US" sz="1200" i="1" dirty="0" smtClean="0">
                <a:solidFill>
                  <a:srgbClr val="C00000"/>
                </a:solidFill>
              </a:rPr>
              <a:t>Stage 1. Content validation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C00000"/>
                </a:solidFill>
              </a:rPr>
              <a:t>Stages </a:t>
            </a:r>
            <a:r>
              <a:rPr lang="en-US" sz="1200" i="1" dirty="0" smtClean="0">
                <a:solidFill>
                  <a:srgbClr val="C00000"/>
                </a:solidFill>
              </a:rPr>
              <a:t>2-4. Empirical validation </a:t>
            </a: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2F2B20"/>
                </a:solidFill>
              </a:rPr>
              <a:t>YEAR 1: Data </a:t>
            </a:r>
            <a:r>
              <a:rPr lang="en-US" sz="1200" u="sng" dirty="0">
                <a:solidFill>
                  <a:srgbClr val="2F2B20"/>
                </a:solidFill>
              </a:rPr>
              <a:t>Set 1 </a:t>
            </a:r>
            <a:r>
              <a:rPr lang="en-US" sz="1200" u="sng" dirty="0" smtClean="0">
                <a:solidFill>
                  <a:srgbClr val="2F2B20"/>
                </a:solidFill>
              </a:rPr>
              <a:t>, </a:t>
            </a:r>
            <a:r>
              <a:rPr lang="en-US" sz="1200" i="1" u="sng" dirty="0" smtClean="0">
                <a:solidFill>
                  <a:srgbClr val="2F2B20"/>
                </a:solidFill>
              </a:rPr>
              <a:t>N</a:t>
            </a:r>
            <a:r>
              <a:rPr lang="en-US" sz="1200" u="sng" dirty="0" smtClean="0">
                <a:solidFill>
                  <a:srgbClr val="2F2B20"/>
                </a:solidFill>
              </a:rPr>
              <a:t> </a:t>
            </a:r>
            <a:r>
              <a:rPr lang="en-US" sz="1200" u="sng" dirty="0">
                <a:solidFill>
                  <a:srgbClr val="2F2B20"/>
                </a:solidFill>
              </a:rPr>
              <a:t>= </a:t>
            </a:r>
            <a:r>
              <a:rPr lang="en-US" sz="1200" u="sng" dirty="0" smtClean="0">
                <a:solidFill>
                  <a:srgbClr val="2F2B20"/>
                </a:solidFill>
              </a:rPr>
              <a:t>506</a:t>
            </a:r>
          </a:p>
          <a:p>
            <a:pPr marL="0" indent="0">
              <a:buNone/>
            </a:pPr>
            <a:r>
              <a:rPr lang="en-US" sz="1200" i="1" dirty="0" smtClean="0">
                <a:solidFill>
                  <a:srgbClr val="C00000"/>
                </a:solidFill>
              </a:rPr>
              <a:t>Stage 2 Exploratory-subsample 2</a:t>
            </a:r>
            <a:endParaRPr lang="en-US" sz="1200" i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2F2B20"/>
                </a:solidFill>
              </a:rPr>
              <a:t>Exploratory </a:t>
            </a:r>
            <a:r>
              <a:rPr lang="en-US" sz="1200" dirty="0">
                <a:solidFill>
                  <a:srgbClr val="2F2B20"/>
                </a:solidFill>
              </a:rPr>
              <a:t>Factor Analysis (EFA)</a:t>
            </a:r>
            <a:endParaRPr lang="en-US" sz="1200" dirty="0" smtClean="0">
              <a:solidFill>
                <a:srgbClr val="2F2B2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2F2B20"/>
                </a:solidFill>
              </a:rPr>
              <a:t>Convergent validity (inter-factor correlations)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2F2B20"/>
                </a:solidFill>
              </a:rPr>
              <a:t>Reliability </a:t>
            </a:r>
            <a:r>
              <a:rPr lang="en-US" sz="1200" dirty="0">
                <a:solidFill>
                  <a:srgbClr val="2F2B20"/>
                </a:solidFill>
              </a:rPr>
              <a:t>of </a:t>
            </a:r>
            <a:r>
              <a:rPr lang="en-US" sz="1200" dirty="0" smtClean="0">
                <a:solidFill>
                  <a:srgbClr val="2F2B20"/>
                </a:solidFill>
              </a:rPr>
              <a:t>scale scores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C00000"/>
                </a:solidFill>
              </a:rPr>
              <a:t>Stage </a:t>
            </a:r>
            <a:r>
              <a:rPr lang="en-US" sz="1200" i="1" dirty="0" smtClean="0">
                <a:solidFill>
                  <a:srgbClr val="C00000"/>
                </a:solidFill>
              </a:rPr>
              <a:t>3 </a:t>
            </a:r>
            <a:r>
              <a:rPr lang="en-US" sz="1200" i="1" dirty="0">
                <a:solidFill>
                  <a:srgbClr val="C00000"/>
                </a:solidFill>
              </a:rPr>
              <a:t>C</a:t>
            </a:r>
            <a:r>
              <a:rPr lang="en-US" sz="1200" i="1" dirty="0" smtClean="0">
                <a:solidFill>
                  <a:srgbClr val="C00000"/>
                </a:solidFill>
              </a:rPr>
              <a:t>ross validation-subsample 2</a:t>
            </a:r>
            <a:endParaRPr lang="en-US" sz="1200" i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2F2B20"/>
                </a:solidFill>
              </a:rPr>
              <a:t>Confirmatory </a:t>
            </a:r>
            <a:r>
              <a:rPr lang="en-US" sz="1200" dirty="0">
                <a:solidFill>
                  <a:srgbClr val="2F2B20"/>
                </a:solidFill>
              </a:rPr>
              <a:t>Factor Analysis </a:t>
            </a:r>
            <a:r>
              <a:rPr lang="en-US" sz="1200" dirty="0" smtClean="0">
                <a:solidFill>
                  <a:srgbClr val="2F2B20"/>
                </a:solidFill>
              </a:rPr>
              <a:t>(CFA)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2F2B20"/>
                </a:solidFill>
              </a:rPr>
              <a:t>Convergent </a:t>
            </a:r>
            <a:r>
              <a:rPr lang="en-US" sz="1200" dirty="0">
                <a:solidFill>
                  <a:srgbClr val="2F2B20"/>
                </a:solidFill>
              </a:rPr>
              <a:t>validity (inter-factor </a:t>
            </a:r>
            <a:r>
              <a:rPr lang="en-US" sz="1200" dirty="0" smtClean="0">
                <a:solidFill>
                  <a:srgbClr val="2F2B20"/>
                </a:solidFill>
              </a:rPr>
              <a:t>correlations)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2F2B20"/>
                </a:solidFill>
              </a:rPr>
              <a:t>Reliability </a:t>
            </a:r>
            <a:r>
              <a:rPr lang="en-US" sz="1200" dirty="0">
                <a:solidFill>
                  <a:srgbClr val="2F2B20"/>
                </a:solidFill>
              </a:rPr>
              <a:t>of scale </a:t>
            </a:r>
            <a:r>
              <a:rPr lang="en-US" sz="1200" dirty="0" smtClean="0">
                <a:solidFill>
                  <a:srgbClr val="2F2B20"/>
                </a:solidFill>
              </a:rPr>
              <a:t>scores</a:t>
            </a: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2F2B20"/>
                </a:solidFill>
              </a:rPr>
              <a:t>YEAR 2: </a:t>
            </a:r>
            <a:r>
              <a:rPr lang="en-US" sz="1200" u="sng" dirty="0">
                <a:solidFill>
                  <a:srgbClr val="2F2B20"/>
                </a:solidFill>
              </a:rPr>
              <a:t>Data Set </a:t>
            </a:r>
            <a:r>
              <a:rPr lang="en-US" sz="1200" u="sng" dirty="0" smtClean="0">
                <a:solidFill>
                  <a:srgbClr val="2F2B20"/>
                </a:solidFill>
              </a:rPr>
              <a:t>2 </a:t>
            </a:r>
            <a:r>
              <a:rPr lang="en-US" sz="1200" u="sng" dirty="0">
                <a:solidFill>
                  <a:srgbClr val="2F2B20"/>
                </a:solidFill>
              </a:rPr>
              <a:t>, </a:t>
            </a:r>
            <a:r>
              <a:rPr lang="en-US" sz="1200" i="1" u="sng" dirty="0">
                <a:solidFill>
                  <a:srgbClr val="2F2B20"/>
                </a:solidFill>
              </a:rPr>
              <a:t>N</a:t>
            </a:r>
            <a:r>
              <a:rPr lang="en-US" sz="1200" u="sng" dirty="0">
                <a:solidFill>
                  <a:srgbClr val="2F2B20"/>
                </a:solidFill>
              </a:rPr>
              <a:t> = </a:t>
            </a:r>
            <a:r>
              <a:rPr lang="en-US" sz="1200" u="sng" dirty="0" smtClean="0">
                <a:solidFill>
                  <a:srgbClr val="2F2B20"/>
                </a:solidFill>
              </a:rPr>
              <a:t>469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C00000"/>
                </a:solidFill>
              </a:rPr>
              <a:t>Stage </a:t>
            </a:r>
            <a:r>
              <a:rPr lang="en-US" sz="1200" i="1" dirty="0" smtClean="0">
                <a:solidFill>
                  <a:srgbClr val="C00000"/>
                </a:solidFill>
              </a:rPr>
              <a:t>4 Structural Equation Modeling (SEM)-</a:t>
            </a:r>
          </a:p>
          <a:p>
            <a:pPr marL="0" indent="0">
              <a:buNone/>
            </a:pPr>
            <a:r>
              <a:rPr lang="en-US" sz="1200" i="1" dirty="0" smtClean="0">
                <a:solidFill>
                  <a:srgbClr val="C00000"/>
                </a:solidFill>
              </a:rPr>
              <a:t>Examine hypotheses regarding Sources of Self-efficacy, and  test direct and indirect effects on student achievement</a:t>
            </a:r>
            <a:endParaRPr lang="en-US" sz="1200" dirty="0">
              <a:solidFill>
                <a:srgbClr val="2F2B2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3118" y="6325623"/>
            <a:ext cx="1733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Chatterji</a:t>
            </a:r>
            <a:r>
              <a:rPr lang="en-US" sz="1600" dirty="0">
                <a:solidFill>
                  <a:schemeClr val="bg1"/>
                </a:solidFill>
              </a:rPr>
              <a:t>, 2003)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267200" y="609600"/>
            <a:ext cx="4572000" cy="6172200"/>
            <a:chOff x="-149554" y="-114300"/>
            <a:chExt cx="6607071" cy="7711113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04571" y="-114300"/>
              <a:ext cx="2752946" cy="856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US" sz="10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Assessment Purposes: </a:t>
              </a:r>
              <a:br>
                <a:rPr lang="en-US" sz="10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Scores to serve as measures of math-related affect, for use in school-based research, evaluation and classroom practice contexts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2" y="0"/>
              <a:ext cx="2162921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en-US" sz="10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Target Population</a:t>
              </a:r>
              <a:r>
                <a:rPr lang="en-US" sz="1000" b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: 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Elementary school students- 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Grades 4-6 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43677" y="837689"/>
              <a:ext cx="2095499" cy="8768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US" sz="10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Construct Domains:  </a:t>
              </a:r>
              <a:br>
                <a:rPr lang="en-US" sz="10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Math Self-efficacy (M-SE), Math Self-concept (M-SC), and Math Anxiety (M-ANX)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</p:txBody>
        </p: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039177" y="837689"/>
              <a:ext cx="656454" cy="533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>
              <a:off x="1047751" y="685800"/>
              <a:ext cx="895925" cy="685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273039" y="266496"/>
              <a:ext cx="1388835" cy="19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7699" y="3543300"/>
              <a:ext cx="2133600" cy="24351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US" sz="1000" u="sng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Content Validation  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1000"/>
                </a:spcAft>
              </a:pPr>
              <a:r>
                <a:rPr lang="en-US" sz="10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Stage 1.  </a:t>
              </a:r>
              <a:endParaRPr lang="en-US" sz="800" dirty="0"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1000"/>
                </a:spcAft>
              </a:pPr>
              <a:r>
                <a:rPr lang="en-US" sz="800" i="1" kern="1200" dirty="0" smtClean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Reviews </a:t>
              </a: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and revision of items, domains, sub-domains and overall instrument</a:t>
              </a:r>
              <a:b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 External expert reviews</a:t>
              </a:r>
              <a:b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 Internal validation of domains and items against theory/literature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123865" y="3479002"/>
              <a:ext cx="2301077" cy="30706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US" sz="700" u="sng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Empirical Validation </a:t>
              </a:r>
              <a:endParaRPr lang="en-US" sz="7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1000"/>
                </a:spcAft>
              </a:pPr>
              <a:r>
                <a:rPr lang="en-US" sz="7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Stage 2. </a:t>
              </a:r>
              <a: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Year 1, Data Set 1</a:t>
              </a:r>
              <a:b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</a:t>
              </a: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Internal structure  (Exploratory)</a:t>
              </a:r>
              <a:b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 Convergent validity</a:t>
              </a:r>
              <a:b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 Internal consistency reliability</a:t>
              </a:r>
              <a: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</a:t>
              </a:r>
              <a:endParaRPr lang="en-US" sz="7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1000"/>
                </a:spcAft>
              </a:pPr>
              <a:r>
                <a:rPr lang="en-US" sz="7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Stage 3. </a:t>
              </a:r>
              <a: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Year 1, Data Set 2</a:t>
              </a:r>
              <a:b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</a:t>
              </a: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Internal structure  (Confirmatory)</a:t>
              </a:r>
              <a:b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 Convergent validity</a:t>
              </a:r>
              <a:b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 Internal consistency reliability </a:t>
              </a:r>
              <a:endParaRPr lang="en-US" sz="7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1000"/>
                </a:spcAft>
              </a:pPr>
              <a:r>
                <a:rPr lang="en-US" sz="700" b="1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Stage 4. </a:t>
              </a:r>
              <a: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Year 2, Data Sets </a:t>
              </a:r>
              <a:b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</a:br>
              <a:r>
                <a:rPr lang="en-US" sz="700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 - </a:t>
              </a: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Internal structure, reliability and factor correlations (random subsample). </a:t>
              </a:r>
              <a:endParaRPr lang="en-US" sz="7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1000"/>
                </a:spcAft>
              </a:pPr>
              <a:r>
                <a:rPr lang="en-US" sz="7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-Causal Models: Validate sources of M-SE and effects of M-SC, M-ANX and M-SE on math achievement (full data set) </a:t>
              </a:r>
              <a:endParaRPr lang="en-US" sz="700" dirty="0">
                <a:effectLst/>
                <a:latin typeface="Tahoma"/>
                <a:ea typeface="Times New Roman"/>
                <a:cs typeface="Tahoma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1153" y="6644824"/>
              <a:ext cx="5065421" cy="9519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b="1" u="sng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Assessment Use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  <a:p>
              <a:pPr marL="342900" lvl="0" indent="-342900"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Times New Roman"/>
                  <a:cs typeface="Tahoma"/>
                </a:rPr>
                <a:t>Validated versions of M-SE, M-SC and M-ANX scales prepared for use in specified contexts. 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  <a:p>
              <a:pPr marL="342900" lvl="0" indent="-342900">
                <a:spcAft>
                  <a:spcPts val="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Times New Roman"/>
                  <a:cs typeface="Tahoma"/>
                </a:rPr>
                <a:t>Research continues to improve malfunctioning items</a:t>
              </a:r>
              <a:r>
                <a:rPr lang="en-US" sz="1000" kern="1200" dirty="0">
                  <a:solidFill>
                    <a:srgbClr val="000000"/>
                  </a:solidFill>
                  <a:effectLst/>
                  <a:latin typeface="Tahoma"/>
                  <a:ea typeface="Times New Roman"/>
                  <a:cs typeface="Tahoma"/>
                </a:rPr>
                <a:t> </a:t>
              </a: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Times New Roman"/>
                  <a:cs typeface="Tahoma"/>
                </a:rPr>
                <a:t>and scale.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</p:txBody>
        </p:sp>
        <p:cxnSp>
          <p:nvCxnSpPr>
            <p:cNvPr id="20" name="Elbow Connector 19"/>
            <p:cNvCxnSpPr>
              <a:cxnSpLocks noChangeShapeType="1"/>
            </p:cNvCxnSpPr>
            <p:nvPr/>
          </p:nvCxnSpPr>
          <p:spPr bwMode="auto">
            <a:xfrm rot="10800000" flipV="1">
              <a:off x="1714498" y="3200397"/>
              <a:ext cx="1257211" cy="27860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Elbow Connector 20"/>
            <p:cNvCxnSpPr>
              <a:cxnSpLocks noChangeShapeType="1"/>
            </p:cNvCxnSpPr>
            <p:nvPr/>
          </p:nvCxnSpPr>
          <p:spPr bwMode="auto">
            <a:xfrm>
              <a:off x="2971710" y="3200400"/>
              <a:ext cx="1200237" cy="27860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743118" y="4438651"/>
              <a:ext cx="381082" cy="38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Elbow Connector 22"/>
            <p:cNvCxnSpPr>
              <a:cxnSpLocks noChangeShapeType="1"/>
            </p:cNvCxnSpPr>
            <p:nvPr/>
          </p:nvCxnSpPr>
          <p:spPr bwMode="auto">
            <a:xfrm rot="10800000" flipH="1">
              <a:off x="647699" y="2457451"/>
              <a:ext cx="1295977" cy="1764031"/>
            </a:xfrm>
            <a:prstGeom prst="bentConnector3">
              <a:avLst>
                <a:gd name="adj1" fmla="val -22865"/>
              </a:avLst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Elbow Connector 23"/>
            <p:cNvCxnSpPr>
              <a:cxnSpLocks noChangeShapeType="1"/>
            </p:cNvCxnSpPr>
            <p:nvPr/>
          </p:nvCxnSpPr>
          <p:spPr bwMode="auto">
            <a:xfrm flipH="1" flipV="1">
              <a:off x="4039176" y="2457450"/>
              <a:ext cx="1386101" cy="2131932"/>
            </a:xfrm>
            <a:prstGeom prst="bentConnector3">
              <a:avLst>
                <a:gd name="adj1" fmla="val -20768"/>
              </a:avLst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 rot="16200000">
              <a:off x="-462766" y="4313712"/>
              <a:ext cx="1032177" cy="405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200">
                  <a:solidFill>
                    <a:srgbClr val="000000"/>
                  </a:solidFill>
                  <a:effectLst/>
                  <a:latin typeface="Tahoma"/>
                  <a:ea typeface="Times New Roman"/>
                  <a:cs typeface="Tahoma"/>
                </a:rPr>
                <a:t>Revisions</a:t>
              </a:r>
              <a:endParaRPr lang="en-US" sz="800">
                <a:effectLst/>
                <a:latin typeface="Tahoma"/>
                <a:ea typeface="Times New Roman"/>
                <a:cs typeface="Tahoma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 rot="5400000">
              <a:off x="5538764" y="4485136"/>
              <a:ext cx="917874" cy="4057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b="1" kern="1200">
                  <a:solidFill>
                    <a:srgbClr val="000000"/>
                  </a:solidFill>
                  <a:effectLst/>
                  <a:latin typeface="Tahoma"/>
                  <a:ea typeface="Times New Roman"/>
                  <a:cs typeface="Tahoma"/>
                </a:rPr>
                <a:t>Revisions</a:t>
              </a:r>
              <a:endParaRPr lang="en-US" sz="800">
                <a:effectLst/>
                <a:latin typeface="Tahoma"/>
                <a:ea typeface="Times New Roman"/>
                <a:cs typeface="Tahoma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43676" y="1943099"/>
              <a:ext cx="2095499" cy="11793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US" sz="1000" u="sng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Instrument Design Specifications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  <a:p>
              <a:pPr fontAlgn="base">
                <a:spcAft>
                  <a:spcPts val="1000"/>
                </a:spcAft>
              </a:pP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Multi-construct, self-reported, paper and pencil survey with </a:t>
              </a:r>
              <a:r>
                <a:rPr lang="en-US" sz="800" i="1" kern="1200" dirty="0" err="1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Likert</a:t>
              </a:r>
              <a:r>
                <a:rPr lang="en-US" sz="800" i="1" kern="1200" dirty="0">
                  <a:solidFill>
                    <a:srgbClr val="000000"/>
                  </a:solidFill>
                  <a:effectLst/>
                  <a:latin typeface="Tahoma"/>
                  <a:ea typeface="PMingLiU"/>
                  <a:cs typeface="Tahoma"/>
                </a:rPr>
                <a:t>-type items </a:t>
              </a:r>
              <a:endParaRPr lang="en-US" sz="800" dirty="0">
                <a:effectLst/>
                <a:latin typeface="Tahoma"/>
                <a:ea typeface="Times New Roman"/>
                <a:cs typeface="Tahoma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>
              <a:off x="2972345" y="1714500"/>
              <a:ext cx="2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>
              <a:off x="3131030" y="5032651"/>
              <a:ext cx="0" cy="13030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809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82000" cy="1752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63373" y="657809"/>
          <a:ext cx="4988653" cy="646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594"/>
                <a:gridCol w="1498975"/>
                <a:gridCol w="2292084"/>
              </a:tblGrid>
              <a:tr h="561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Type of 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Validity Evidence 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Validation Question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Empirical Method(s)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</a:tr>
              <a:tr h="150669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1000" dirty="0">
                          <a:effectLst/>
                        </a:rPr>
                        <a:t>Content-based validity 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To what extent does the evidence show Content Relevance and Content Representativeness of the items and the overall assessment operations vis-à-vis the theory about M-ANX, M-SE and M-SC?  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External expert reviews via survey and/or interview methods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Content Validity Index ( CV; kappa coefficient, reviewer agreement rate)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Qualitative data analysis of comment 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</a:tr>
              <a:tr h="133157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1000">
                          <a:effectLst/>
                        </a:rPr>
                        <a:t>Validity of Theorized Internal Structure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To what extent does the evidence show that the variance in item responses is explained by underlying “latent” constructs, per the theory of  M-ANX, M-SE and M-SC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Field-test items/scales with target population (n&gt;200). Analyze data with: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Exploratory Factor Analysis (EFA) 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Confirmatory Factor Analysis (CFA)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Other Dimensionality analysis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</a:tr>
              <a:tr h="133157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1000">
                          <a:effectLst/>
                        </a:rPr>
                        <a:t>Convergent Validity ( a kind of correlational evidence of validity) 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To what extent does the evidence show that the measures (total scores) correlate with other variables, as expected per the theory of M-ANX, M-SE and M-SC?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Field-test and obtain scale scores with target population. Test size and direction correlations of scores with each other, and with standardized mathematics  achievement test measures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</a:tr>
              <a:tr h="115645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1000">
                          <a:effectLst/>
                        </a:rPr>
                        <a:t>Score reliability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To what degree does the evidence show that the total scores and sub-test scores of M-ANX, M-SE and M-SC are internally consistent and replicable ?</a:t>
                      </a:r>
                      <a:endParaRPr lang="en-US" sz="90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Field-test scales with target population.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Examine Cronbach’s alpha reliability of all scales and sub-scales</a:t>
                      </a:r>
                      <a:endParaRPr lang="en-US" sz="900" dirty="0">
                        <a:effectLst/>
                        <a:latin typeface="Calibri"/>
                        <a:ea typeface="SimSun"/>
                        <a:cs typeface="Calibri"/>
                      </a:endParaRPr>
                    </a:p>
                  </a:txBody>
                  <a:tcPr marL="52874" marR="52874" marT="52874" marB="52874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63738" y="657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ORL 5524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Illustration: A Unified Validation Plan (see Chatterji &amp; Lin, 2018 study for reference)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530" name="Group 2"/>
          <p:cNvGraphicFramePr>
            <a:graphicFrameLocks noGrp="1"/>
          </p:cNvGraphicFramePr>
          <p:nvPr>
            <p:ph/>
          </p:nvPr>
        </p:nvGraphicFramePr>
        <p:xfrm>
          <a:off x="228600" y="1219200"/>
          <a:ext cx="8686800" cy="5257799"/>
        </p:xfrm>
        <a:graphic>
          <a:graphicData uri="http://schemas.openxmlformats.org/drawingml/2006/table">
            <a:tbl>
              <a:tblPr/>
              <a:tblGrid>
                <a:gridCol w="2976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9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4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9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Validation Question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Rationale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Evidence Sought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Design/Analytic Method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7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9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7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5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8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04800" y="533400"/>
            <a:ext cx="868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Homework for the next class: Your validation plan</a:t>
            </a:r>
          </a:p>
        </p:txBody>
      </p:sp>
    </p:spTree>
    <p:extLst>
      <p:ext uri="{BB962C8B-B14F-4D97-AF65-F5344CB8AC3E}">
        <p14:creationId xmlns:p14="http://schemas.microsoft.com/office/powerpoint/2010/main" val="34233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Purpose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his </a:t>
            </a:r>
            <a:r>
              <a:rPr lang="en-US" b="1" dirty="0">
                <a:solidFill>
                  <a:schemeClr val="tx2"/>
                </a:solidFill>
              </a:rPr>
              <a:t>study </a:t>
            </a:r>
            <a:r>
              <a:rPr lang="en-US" b="1" dirty="0" smtClean="0">
                <a:solidFill>
                  <a:schemeClr val="tx2"/>
                </a:solidFill>
              </a:rPr>
              <a:t>focuses </a:t>
            </a:r>
            <a:r>
              <a:rPr lang="en-US" b="1" dirty="0">
                <a:solidFill>
                  <a:schemeClr val="tx2"/>
                </a:solidFill>
              </a:rPr>
              <a:t>on the measurement and validation of three “non-cognitive” traits in elementary school </a:t>
            </a:r>
            <a:r>
              <a:rPr lang="en-US" b="1" dirty="0" smtClean="0">
                <a:solidFill>
                  <a:schemeClr val="tx2"/>
                </a:solidFill>
              </a:rPr>
              <a:t>children:</a:t>
            </a:r>
          </a:p>
          <a:p>
            <a:pPr marL="109728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Mathematics  </a:t>
            </a:r>
            <a:r>
              <a:rPr lang="en-US" b="1" dirty="0">
                <a:solidFill>
                  <a:schemeClr val="accent4"/>
                </a:solidFill>
              </a:rPr>
              <a:t>Self-Efficacy (M-SE</a:t>
            </a:r>
            <a:r>
              <a:rPr lang="en-US" b="1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Mathematics Self-Concept </a:t>
            </a:r>
            <a:r>
              <a:rPr lang="en-US" b="1" dirty="0">
                <a:solidFill>
                  <a:schemeClr val="accent4"/>
                </a:solidFill>
              </a:rPr>
              <a:t>(M-SC), and </a:t>
            </a:r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Mathematics </a:t>
            </a:r>
            <a:r>
              <a:rPr lang="en-US" b="1" dirty="0" smtClean="0">
                <a:solidFill>
                  <a:schemeClr val="accent4"/>
                </a:solidFill>
              </a:rPr>
              <a:t>Anxiety </a:t>
            </a:r>
            <a:r>
              <a:rPr lang="en-US" b="1" dirty="0">
                <a:solidFill>
                  <a:schemeClr val="accent4"/>
                </a:solidFill>
              </a:rPr>
              <a:t>(M-ANX</a:t>
            </a:r>
            <a:r>
              <a:rPr lang="en-US" b="1" dirty="0" smtClean="0">
                <a:solidFill>
                  <a:schemeClr val="accent4"/>
                </a:solidFill>
              </a:rPr>
              <a:t>) </a:t>
            </a:r>
          </a:p>
          <a:p>
            <a:pPr marL="109728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examine validity, we  employed a </a:t>
            </a:r>
            <a:endParaRPr lang="en-US" b="1" dirty="0" smtClean="0">
              <a:solidFill>
                <a:schemeClr val="tx2"/>
              </a:solidFill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multi-stage</a:t>
            </a:r>
            <a:r>
              <a:rPr lang="en-US" b="1" dirty="0">
                <a:solidFill>
                  <a:schemeClr val="accent4"/>
                </a:solidFill>
              </a:rPr>
              <a:t>, iterative methodology </a:t>
            </a:r>
            <a:r>
              <a:rPr lang="en-US" b="1" dirty="0">
                <a:solidFill>
                  <a:schemeClr val="tx2"/>
                </a:solidFill>
              </a:rPr>
              <a:t>situated in the projected </a:t>
            </a:r>
            <a:r>
              <a:rPr lang="en-US" b="1" dirty="0">
                <a:solidFill>
                  <a:schemeClr val="accent4"/>
                </a:solidFill>
              </a:rPr>
              <a:t>contexts of assessment use</a:t>
            </a:r>
            <a:r>
              <a:rPr lang="en-US" b="1" dirty="0">
                <a:solidFill>
                  <a:schemeClr val="tx2"/>
                </a:solidFill>
              </a:rPr>
              <a:t>. </a:t>
            </a:r>
          </a:p>
          <a:p>
            <a:pPr marL="109728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Rationale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05800" cy="533400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>
                <a:solidFill>
                  <a:schemeClr val="accent4"/>
                </a:solidFill>
              </a:rPr>
              <a:t>Theoretical Rationale. </a:t>
            </a:r>
          </a:p>
          <a:p>
            <a:pPr lvl="1"/>
            <a:r>
              <a:rPr lang="en-US" sz="6400" b="1" dirty="0" smtClean="0">
                <a:solidFill>
                  <a:schemeClr val="tx2"/>
                </a:solidFill>
              </a:rPr>
              <a:t>Evidence that </a:t>
            </a:r>
            <a:r>
              <a:rPr lang="en-US" sz="6400" b="1" dirty="0">
                <a:solidFill>
                  <a:schemeClr val="tx2"/>
                </a:solidFill>
              </a:rPr>
              <a:t>cognitive and affective capacities </a:t>
            </a:r>
            <a:r>
              <a:rPr lang="en-US" sz="6400" b="1" dirty="0" smtClean="0">
                <a:solidFill>
                  <a:schemeClr val="tx2"/>
                </a:solidFill>
              </a:rPr>
              <a:t>develop </a:t>
            </a:r>
            <a:r>
              <a:rPr lang="en-US" sz="6400" b="1" dirty="0">
                <a:solidFill>
                  <a:schemeClr val="tx2"/>
                </a:solidFill>
              </a:rPr>
              <a:t>reciprocally in </a:t>
            </a:r>
            <a:r>
              <a:rPr lang="en-US" sz="6400" b="1" dirty="0" smtClean="0">
                <a:solidFill>
                  <a:schemeClr val="tx2"/>
                </a:solidFill>
              </a:rPr>
              <a:t>mathematics, with need </a:t>
            </a:r>
            <a:r>
              <a:rPr lang="en-US" sz="6400" b="1" dirty="0">
                <a:solidFill>
                  <a:schemeClr val="tx2"/>
                </a:solidFill>
              </a:rPr>
              <a:t>to deepen scientific understandings of “non-cognitive” </a:t>
            </a:r>
            <a:r>
              <a:rPr lang="en-US" sz="6400" b="1" dirty="0" smtClean="0">
                <a:solidFill>
                  <a:schemeClr val="tx2"/>
                </a:solidFill>
              </a:rPr>
              <a:t>constructs from early years</a:t>
            </a:r>
          </a:p>
          <a:p>
            <a:endParaRPr lang="en-US" sz="72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7200" b="1" dirty="0" smtClean="0">
                <a:solidFill>
                  <a:schemeClr val="accent4"/>
                </a:solidFill>
              </a:rPr>
              <a:t>Policy Rationale</a:t>
            </a:r>
            <a:r>
              <a:rPr lang="en-US" sz="7200" b="1" dirty="0">
                <a:solidFill>
                  <a:schemeClr val="accent4"/>
                </a:solidFill>
              </a:rPr>
              <a:t>.</a:t>
            </a:r>
            <a:r>
              <a:rPr lang="en-US" sz="7200" b="1" dirty="0" smtClean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sz="6400" b="1" dirty="0" smtClean="0">
                <a:solidFill>
                  <a:schemeClr val="tx2"/>
                </a:solidFill>
              </a:rPr>
              <a:t>“</a:t>
            </a:r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Achievemen</a:t>
            </a:r>
            <a:r>
              <a:rPr lang="en-US" sz="6400" b="1" dirty="0" smtClean="0">
                <a:solidFill>
                  <a:schemeClr val="tx2"/>
                </a:solidFill>
              </a:rPr>
              <a:t>t gaps” persist in math. </a:t>
            </a:r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Calls continue for higher student outcomes in mathematics from the earliest years of schooling (Common Core State Standards and Standards-based Reforms)</a:t>
            </a:r>
          </a:p>
          <a:p>
            <a:pPr marL="109728" indent="0">
              <a:buNone/>
            </a:pPr>
            <a:endParaRPr lang="en-US" sz="7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7200" b="1" dirty="0" smtClean="0">
                <a:solidFill>
                  <a:schemeClr val="accent4"/>
                </a:solidFill>
              </a:rPr>
              <a:t>Measurement Rationale: </a:t>
            </a:r>
          </a:p>
          <a:p>
            <a:pPr lvl="1"/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Long-standing interest in M-SE</a:t>
            </a:r>
            <a:r>
              <a:rPr lang="en-US" sz="6400" b="1" dirty="0">
                <a:solidFill>
                  <a:schemeClr val="bg2">
                    <a:lumMod val="25000"/>
                  </a:schemeClr>
                </a:solidFill>
              </a:rPr>
              <a:t>, M-SC and M-ANX </a:t>
            </a:r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constructs</a:t>
            </a:r>
            <a:r>
              <a:rPr lang="en-US" sz="6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but--</a:t>
            </a:r>
          </a:p>
          <a:p>
            <a:pPr lvl="3"/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Most studies focus </a:t>
            </a:r>
            <a:r>
              <a:rPr lang="en-US" sz="6400" b="1" dirty="0">
                <a:solidFill>
                  <a:schemeClr val="bg2">
                    <a:lumMod val="25000"/>
                  </a:schemeClr>
                </a:solidFill>
              </a:rPr>
              <a:t>on </a:t>
            </a:r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older populations, with a small gap remaining at elementary level</a:t>
            </a:r>
          </a:p>
          <a:p>
            <a:pPr lvl="3"/>
            <a:r>
              <a:rPr lang="en-US" sz="6400" b="1" dirty="0" smtClean="0">
                <a:solidFill>
                  <a:schemeClr val="bg2">
                    <a:lumMod val="25000"/>
                  </a:schemeClr>
                </a:solidFill>
              </a:rPr>
              <a:t>Traits still developing and undifferentiated, with corresponding measurement challenges</a:t>
            </a:r>
            <a:endParaRPr lang="en-US" sz="6400" dirty="0"/>
          </a:p>
          <a:p>
            <a:r>
              <a:rPr lang="en-US" sz="7200" b="1" dirty="0" smtClean="0">
                <a:solidFill>
                  <a:schemeClr val="accent4"/>
                </a:solidFill>
              </a:rPr>
              <a:t>‘</a:t>
            </a:r>
            <a:r>
              <a:rPr lang="en-US" sz="7200" b="1" dirty="0" err="1" smtClean="0">
                <a:solidFill>
                  <a:schemeClr val="accent4"/>
                </a:solidFill>
              </a:rPr>
              <a:t>Nomological</a:t>
            </a:r>
            <a:r>
              <a:rPr lang="en-US" sz="7200" b="1" dirty="0" smtClean="0">
                <a:solidFill>
                  <a:schemeClr val="accent4"/>
                </a:solidFill>
              </a:rPr>
              <a:t> </a:t>
            </a:r>
            <a:r>
              <a:rPr lang="en-US" sz="7200" b="1" dirty="0" err="1" smtClean="0">
                <a:solidFill>
                  <a:schemeClr val="accent4"/>
                </a:solidFill>
              </a:rPr>
              <a:t>Network”of</a:t>
            </a:r>
            <a:r>
              <a:rPr lang="en-US" sz="7200" b="1" dirty="0" smtClean="0">
                <a:solidFill>
                  <a:schemeClr val="accent4"/>
                </a:solidFill>
              </a:rPr>
              <a:t> Expected Relationships (Psychological </a:t>
            </a:r>
            <a:r>
              <a:rPr lang="en-US" sz="7200" b="1" dirty="0">
                <a:solidFill>
                  <a:schemeClr val="accent4"/>
                </a:solidFill>
              </a:rPr>
              <a:t>Theory: Sources of </a:t>
            </a:r>
            <a:r>
              <a:rPr lang="en-US" sz="7200" b="1" dirty="0" smtClean="0">
                <a:solidFill>
                  <a:schemeClr val="accent4"/>
                </a:solidFill>
              </a:rPr>
              <a:t>Self-Efficacy) .</a:t>
            </a:r>
            <a:r>
              <a:rPr lang="en-US" sz="7200" b="1" i="1" dirty="0" smtClean="0">
                <a:solidFill>
                  <a:schemeClr val="accent4"/>
                </a:solidFill>
              </a:rPr>
              <a:t> </a:t>
            </a:r>
            <a:endParaRPr lang="en-US" sz="7200" b="1" i="1" dirty="0">
              <a:solidFill>
                <a:schemeClr val="accent4"/>
              </a:solidFill>
            </a:endParaRPr>
          </a:p>
          <a:p>
            <a:pPr lvl="1"/>
            <a:r>
              <a:rPr lang="en-US" sz="6200" b="1" dirty="0">
                <a:solidFill>
                  <a:schemeClr val="bg2">
                    <a:lumMod val="25000"/>
                  </a:schemeClr>
                </a:solidFill>
              </a:rPr>
              <a:t>Neglect of the Sources of Self-Efficacy in research literature  (Usher and </a:t>
            </a:r>
            <a:r>
              <a:rPr lang="en-US" sz="6200" b="1" dirty="0" err="1">
                <a:solidFill>
                  <a:schemeClr val="bg2">
                    <a:lumMod val="25000"/>
                  </a:schemeClr>
                </a:solidFill>
              </a:rPr>
              <a:t>Pajares</a:t>
            </a:r>
            <a:r>
              <a:rPr lang="en-US" sz="6200" b="1" dirty="0">
                <a:solidFill>
                  <a:schemeClr val="bg2">
                    <a:lumMod val="25000"/>
                  </a:schemeClr>
                </a:solidFill>
              </a:rPr>
              <a:t>, 2009</a:t>
            </a:r>
            <a:r>
              <a:rPr lang="en-US" sz="6200" b="1" dirty="0" smtClean="0">
                <a:solidFill>
                  <a:schemeClr val="bg2">
                    <a:lumMod val="25000"/>
                  </a:schemeClr>
                </a:solidFill>
              </a:rPr>
              <a:t>) to test expected relations with other variables</a:t>
            </a:r>
            <a:endParaRPr lang="en-US" sz="6200" b="1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sz="6400" b="1" dirty="0">
                <a:solidFill>
                  <a:schemeClr val="bg2">
                    <a:lumMod val="25000"/>
                  </a:schemeClr>
                </a:solidFill>
              </a:rPr>
              <a:t>Oversight of “construct validation” issues and approaches.</a:t>
            </a:r>
          </a:p>
          <a:p>
            <a:pPr lvl="1"/>
            <a:endParaRPr lang="en-US" sz="6400" dirty="0" smtClean="0"/>
          </a:p>
        </p:txBody>
      </p:sp>
    </p:spTree>
    <p:extLst>
      <p:ext uri="{BB962C8B-B14F-4D97-AF65-F5344CB8AC3E}">
        <p14:creationId xmlns:p14="http://schemas.microsoft.com/office/powerpoint/2010/main" val="31663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Nomological</a:t>
            </a:r>
            <a:r>
              <a:rPr lang="en-US" dirty="0" smtClean="0"/>
              <a:t> Network—predicted relations with other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8408"/>
            <a:ext cx="8382000" cy="4760976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What is Math Self Efficacy (M-SE)?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What are the </a:t>
            </a:r>
            <a:r>
              <a:rPr lang="en-US" sz="2000" b="1" dirty="0" smtClean="0">
                <a:solidFill>
                  <a:schemeClr val="accent4"/>
                </a:solidFill>
              </a:rPr>
              <a:t>Sources of Self-efficacy</a:t>
            </a:r>
            <a:r>
              <a:rPr lang="en-US" sz="2000" b="1" dirty="0" smtClean="0">
                <a:solidFill>
                  <a:schemeClr val="tx2"/>
                </a:solidFill>
              </a:rPr>
              <a:t>?</a:t>
            </a:r>
            <a:r>
              <a:rPr lang="en-US" sz="2000" b="1" dirty="0">
                <a:solidFill>
                  <a:schemeClr val="tx2"/>
                </a:solidFill>
              </a:rPr>
              <a:t> Hypothetical factors that lead to stronger self-efficacy beliefs, influencing higher performance in domains (Bandura, 1986; 1997</a:t>
            </a:r>
            <a:r>
              <a:rPr lang="en-US" sz="2000" b="1" dirty="0" smtClean="0">
                <a:solidFill>
                  <a:schemeClr val="tx2"/>
                </a:solidFill>
              </a:rPr>
              <a:t>; Usher &amp; </a:t>
            </a:r>
            <a:r>
              <a:rPr lang="en-US" sz="2000" b="1" dirty="0" err="1" smtClean="0">
                <a:solidFill>
                  <a:schemeClr val="tx2"/>
                </a:solidFill>
              </a:rPr>
              <a:t>Pajares</a:t>
            </a:r>
            <a:r>
              <a:rPr lang="en-US" sz="2000" b="1" dirty="0" smtClean="0">
                <a:solidFill>
                  <a:schemeClr val="tx2"/>
                </a:solidFill>
              </a:rPr>
              <a:t>, 2009)</a:t>
            </a:r>
            <a:endParaRPr lang="en-US" sz="2000" b="1" dirty="0">
              <a:solidFill>
                <a:schemeClr val="tx2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accent4"/>
                </a:solidFill>
              </a:rPr>
              <a:t>Prior Mastery Experience</a:t>
            </a:r>
          </a:p>
          <a:p>
            <a:pPr lvl="2"/>
            <a:r>
              <a:rPr lang="en-US" sz="2000" b="1" dirty="0" smtClean="0">
                <a:solidFill>
                  <a:schemeClr val="accent4"/>
                </a:solidFill>
              </a:rPr>
              <a:t>Vicarious Experience</a:t>
            </a:r>
          </a:p>
          <a:p>
            <a:pPr lvl="2"/>
            <a:r>
              <a:rPr lang="en-US" sz="2000" b="1" dirty="0" smtClean="0">
                <a:solidFill>
                  <a:schemeClr val="accent4"/>
                </a:solidFill>
              </a:rPr>
              <a:t>Social Persuasions</a:t>
            </a:r>
          </a:p>
          <a:p>
            <a:pPr lvl="2"/>
            <a:r>
              <a:rPr lang="en-US" sz="2000" b="1" dirty="0" smtClean="0">
                <a:solidFill>
                  <a:schemeClr val="accent4"/>
                </a:solidFill>
              </a:rPr>
              <a:t>Physiological and Emotional </a:t>
            </a:r>
            <a:r>
              <a:rPr lang="en-US" sz="2000" b="1" dirty="0">
                <a:solidFill>
                  <a:schemeClr val="accent4"/>
                </a:solidFill>
              </a:rPr>
              <a:t>S</a:t>
            </a:r>
            <a:r>
              <a:rPr lang="en-US" sz="2000" b="1" dirty="0" smtClean="0">
                <a:solidFill>
                  <a:schemeClr val="accent4"/>
                </a:solidFill>
              </a:rPr>
              <a:t>tates</a:t>
            </a:r>
          </a:p>
          <a:p>
            <a:pPr lvl="2"/>
            <a:endParaRPr lang="en-US" sz="2000" b="1" dirty="0">
              <a:solidFill>
                <a:schemeClr val="accent4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What is Mathematics Self-Concept (M-SC)? A possible </a:t>
            </a:r>
            <a:r>
              <a:rPr lang="en-US" sz="2000" b="1" dirty="0">
                <a:solidFill>
                  <a:schemeClr val="accent4"/>
                </a:solidFill>
              </a:rPr>
              <a:t>Source of </a:t>
            </a:r>
            <a:r>
              <a:rPr lang="en-US" sz="2000" b="1" dirty="0" smtClean="0">
                <a:solidFill>
                  <a:schemeClr val="accent4"/>
                </a:solidFill>
              </a:rPr>
              <a:t>Self-Efficacy </a:t>
            </a:r>
            <a:r>
              <a:rPr lang="en-US" sz="2000" b="1" dirty="0">
                <a:solidFill>
                  <a:schemeClr val="tx2"/>
                </a:solidFill>
              </a:rPr>
              <a:t>in Math</a:t>
            </a:r>
            <a:r>
              <a:rPr lang="en-US" sz="2000" b="1" dirty="0" smtClean="0">
                <a:solidFill>
                  <a:schemeClr val="tx2"/>
                </a:solidFill>
              </a:rPr>
              <a:t>?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What is Math Anxiety? Another </a:t>
            </a:r>
            <a:r>
              <a:rPr lang="en-US" sz="2000" b="1" dirty="0">
                <a:solidFill>
                  <a:schemeClr val="accent4"/>
                </a:solidFill>
              </a:rPr>
              <a:t>Source of Self Efficacy </a:t>
            </a:r>
            <a:r>
              <a:rPr lang="en-US" sz="2000" b="1" dirty="0">
                <a:solidFill>
                  <a:schemeClr val="tx2"/>
                </a:solidFill>
              </a:rPr>
              <a:t>in Math</a:t>
            </a:r>
            <a:r>
              <a:rPr lang="en-US" sz="2000" b="1" dirty="0" smtClean="0">
                <a:solidFill>
                  <a:schemeClr val="tx2"/>
                </a:solidFill>
              </a:rPr>
              <a:t>?</a:t>
            </a:r>
          </a:p>
          <a:p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Relations with </a:t>
            </a:r>
            <a:r>
              <a:rPr lang="en-US" sz="2000" b="1" dirty="0" smtClean="0">
                <a:solidFill>
                  <a:srgbClr val="C00000"/>
                </a:solidFill>
              </a:rPr>
              <a:t>Math achievement</a:t>
            </a:r>
            <a:r>
              <a:rPr lang="en-US" sz="2000" b="1" dirty="0" smtClean="0">
                <a:solidFill>
                  <a:schemeClr val="tx2"/>
                </a:solidFill>
              </a:rPr>
              <a:t>? </a:t>
            </a:r>
            <a:endParaRPr lang="en-US" sz="2000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pPr lvl="2"/>
            <a:endParaRPr lang="en-US" sz="1800" b="1" dirty="0" smtClean="0">
              <a:solidFill>
                <a:schemeClr val="accent4"/>
              </a:solidFill>
            </a:endParaRPr>
          </a:p>
          <a:p>
            <a:pPr lvl="2"/>
            <a:endParaRPr lang="en-US" b="1" dirty="0" smtClean="0">
              <a:solidFill>
                <a:schemeClr val="accent4"/>
              </a:solidFill>
            </a:endParaRPr>
          </a:p>
          <a:p>
            <a:pPr lvl="2"/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0" y="6019250"/>
            <a:ext cx="939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300" b="1" dirty="0" smtClean="0">
                <a:solidFill>
                  <a:schemeClr val="tx2"/>
                </a:solidFill>
              </a:rPr>
              <a:t>What is Math Self Efficacy (M-SE)? Literature suggests:</a:t>
            </a:r>
          </a:p>
          <a:p>
            <a:pPr marL="109728" indent="0">
              <a:buNone/>
            </a:pPr>
            <a:r>
              <a:rPr lang="en-US" sz="2300" b="1" dirty="0" smtClean="0">
                <a:solidFill>
                  <a:schemeClr val="tx2"/>
                </a:solidFill>
              </a:rPr>
              <a:t>     Domain-specific self-beliefs, a “can do” spirit to persist,  </a:t>
            </a:r>
          </a:p>
          <a:p>
            <a:pPr marL="109728" indent="0">
              <a:buNone/>
            </a:pPr>
            <a:r>
              <a:rPr lang="en-US" sz="2300" b="1" dirty="0">
                <a:solidFill>
                  <a:schemeClr val="tx2"/>
                </a:solidFill>
              </a:rPr>
              <a:t> </a:t>
            </a:r>
            <a:r>
              <a:rPr lang="en-US" sz="2300" b="1" dirty="0" smtClean="0">
                <a:solidFill>
                  <a:schemeClr val="tx2"/>
                </a:solidFill>
              </a:rPr>
              <a:t>    give effort and self-regulate so as to succeed and achieve goals with 2 dimensions.</a:t>
            </a:r>
          </a:p>
          <a:p>
            <a:pPr marL="109728" indent="0">
              <a:buNone/>
            </a:pPr>
            <a:endParaRPr lang="en-US" sz="2300" b="1" dirty="0" smtClean="0">
              <a:solidFill>
                <a:schemeClr val="tx2"/>
              </a:solidFill>
            </a:endParaRPr>
          </a:p>
          <a:p>
            <a:pPr lvl="1"/>
            <a:r>
              <a:rPr lang="en-US" sz="2300" b="1" dirty="0" smtClean="0">
                <a:solidFill>
                  <a:schemeClr val="accent4"/>
                </a:solidFill>
              </a:rPr>
              <a:t>Perceived confidence dimension </a:t>
            </a:r>
          </a:p>
          <a:p>
            <a:pPr lvl="1"/>
            <a:r>
              <a:rPr lang="en-US" sz="2300" b="1" dirty="0" smtClean="0">
                <a:solidFill>
                  <a:schemeClr val="accent4"/>
                </a:solidFill>
              </a:rPr>
              <a:t>Self-regulatory dimension</a:t>
            </a:r>
          </a:p>
          <a:p>
            <a:pPr lvl="1"/>
            <a:endParaRPr lang="en-US" sz="2300" b="1" dirty="0" smtClean="0">
              <a:solidFill>
                <a:schemeClr val="accent4"/>
              </a:solidFill>
            </a:endParaRPr>
          </a:p>
          <a:p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Mathematics Self-Concept (M-SC)?  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suggests: Domain-specific self-beliefs about competence, based on past performance and normative comparisons, also with two dimensions.</a:t>
            </a:r>
          </a:p>
          <a:p>
            <a:pPr marL="411480" lvl="1" indent="0">
              <a:buNone/>
            </a:pPr>
            <a:r>
              <a:rPr lang="en-US" sz="2300" b="1" dirty="0">
                <a:solidFill>
                  <a:schemeClr val="accent4"/>
                </a:solidFill>
              </a:rPr>
              <a:t>	</a:t>
            </a:r>
            <a:endParaRPr lang="en-US" sz="2300" b="1" dirty="0" smtClean="0">
              <a:solidFill>
                <a:schemeClr val="accent4"/>
              </a:solidFill>
            </a:endParaRPr>
          </a:p>
          <a:p>
            <a:pPr lvl="1"/>
            <a:r>
              <a:rPr lang="en-US" sz="2300" b="1" dirty="0" smtClean="0">
                <a:solidFill>
                  <a:schemeClr val="accent4"/>
                </a:solidFill>
              </a:rPr>
              <a:t>Perceived competence dimension</a:t>
            </a:r>
          </a:p>
          <a:p>
            <a:pPr lvl="1"/>
            <a:r>
              <a:rPr lang="en-US" sz="2300" b="1" dirty="0" smtClean="0">
                <a:solidFill>
                  <a:schemeClr val="accent4"/>
                </a:solidFill>
              </a:rPr>
              <a:t>Positive feelings/affect dimension</a:t>
            </a:r>
          </a:p>
          <a:p>
            <a:pPr lvl="1"/>
            <a:r>
              <a:rPr lang="en-US" sz="2300" b="1" dirty="0" smtClean="0">
                <a:solidFill>
                  <a:schemeClr val="accent4"/>
                </a:solidFill>
              </a:rPr>
              <a:t>Overlaps with TWO Sources of Self-efficacy; but more general than </a:t>
            </a:r>
          </a:p>
          <a:p>
            <a:pPr marL="411480" lvl="1" indent="0">
              <a:buNone/>
            </a:pPr>
            <a:r>
              <a:rPr lang="en-US" sz="2300" b="1" dirty="0">
                <a:solidFill>
                  <a:schemeClr val="accent4"/>
                </a:solidFill>
              </a:rPr>
              <a:t>	</a:t>
            </a:r>
            <a:r>
              <a:rPr lang="en-US" sz="2300" b="1" dirty="0" smtClean="0">
                <a:solidFill>
                  <a:schemeClr val="accent4"/>
                </a:solidFill>
              </a:rPr>
              <a:t>M-SE</a:t>
            </a:r>
          </a:p>
          <a:p>
            <a:pPr lvl="1"/>
            <a:endParaRPr lang="en-US" sz="2300" b="1" dirty="0" smtClean="0">
              <a:solidFill>
                <a:schemeClr val="tx2"/>
              </a:solidFill>
            </a:endParaRPr>
          </a:p>
          <a:p>
            <a:r>
              <a:rPr lang="en-US" sz="2300" b="1" dirty="0" smtClean="0">
                <a:solidFill>
                  <a:schemeClr val="tx2"/>
                </a:solidFill>
              </a:rPr>
              <a:t>What </a:t>
            </a:r>
            <a:r>
              <a:rPr lang="en-US" sz="2300" b="1" dirty="0">
                <a:solidFill>
                  <a:schemeClr val="tx2"/>
                </a:solidFill>
              </a:rPr>
              <a:t>is Math Anxiety? Another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Source of Self Efficacy </a:t>
            </a:r>
            <a:r>
              <a:rPr lang="en-US" sz="2300" b="1" dirty="0">
                <a:solidFill>
                  <a:schemeClr val="tx2"/>
                </a:solidFill>
              </a:rPr>
              <a:t>in </a:t>
            </a:r>
            <a:r>
              <a:rPr lang="en-US" sz="2300" b="1" dirty="0" smtClean="0">
                <a:solidFill>
                  <a:schemeClr val="tx2"/>
                </a:solidFill>
              </a:rPr>
              <a:t>Math?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suggests: </a:t>
            </a:r>
            <a:endParaRPr lang="en-US" sz="2300" b="1" dirty="0" smtClean="0">
              <a:solidFill>
                <a:schemeClr val="tx2"/>
              </a:solidFill>
            </a:endParaRPr>
          </a:p>
          <a:p>
            <a:pPr lvl="1"/>
            <a:r>
              <a:rPr lang="en-US" sz="2300" b="1" dirty="0" smtClean="0">
                <a:solidFill>
                  <a:schemeClr val="accent4"/>
                </a:solidFill>
              </a:rPr>
              <a:t>Fears, worries, negative emotions and physiological states associated with math</a:t>
            </a:r>
          </a:p>
          <a:p>
            <a:pPr lvl="1"/>
            <a:r>
              <a:rPr lang="en-US" sz="2300" b="1" dirty="0">
                <a:solidFill>
                  <a:schemeClr val="accent4"/>
                </a:solidFill>
              </a:rPr>
              <a:t>Overlaps with </a:t>
            </a:r>
            <a:r>
              <a:rPr lang="en-US" sz="2300" b="1" dirty="0" smtClean="0">
                <a:solidFill>
                  <a:schemeClr val="accent4"/>
                </a:solidFill>
              </a:rPr>
              <a:t>ONE </a:t>
            </a:r>
            <a:r>
              <a:rPr lang="en-US" sz="2300" b="1" dirty="0">
                <a:solidFill>
                  <a:schemeClr val="accent4"/>
                </a:solidFill>
              </a:rPr>
              <a:t>Sources of </a:t>
            </a:r>
            <a:r>
              <a:rPr lang="en-US" sz="2300" b="1" dirty="0" smtClean="0">
                <a:solidFill>
                  <a:schemeClr val="accent4"/>
                </a:solidFill>
              </a:rPr>
              <a:t>Self-efficacy</a:t>
            </a:r>
          </a:p>
          <a:p>
            <a:pPr marL="411480" lvl="1" indent="0">
              <a:buNone/>
            </a:pPr>
            <a:endParaRPr lang="en-US" sz="1400" b="1" dirty="0" smtClean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pPr lvl="2"/>
            <a:endParaRPr lang="en-US" sz="1800" b="1" dirty="0" smtClean="0">
              <a:solidFill>
                <a:schemeClr val="accent4"/>
              </a:solidFill>
            </a:endParaRPr>
          </a:p>
          <a:p>
            <a:pPr lvl="2"/>
            <a:endParaRPr lang="en-US" b="1" dirty="0" smtClean="0">
              <a:solidFill>
                <a:schemeClr val="accent4"/>
              </a:solidFill>
            </a:endParaRPr>
          </a:p>
          <a:p>
            <a:pPr lvl="2"/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193040"/>
            <a:ext cx="7564437" cy="124968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94364"/>
                </a:solidFill>
              </a:rPr>
              <a:t/>
            </a:r>
            <a:br>
              <a:rPr lang="en-US" sz="3200" dirty="0" smtClean="0">
                <a:solidFill>
                  <a:srgbClr val="094364"/>
                </a:solidFill>
              </a:rPr>
            </a:br>
            <a:r>
              <a:rPr lang="en-US" sz="3200" dirty="0" smtClean="0">
                <a:solidFill>
                  <a:srgbClr val="094364"/>
                </a:solidFill>
              </a:rPr>
              <a:t>Scale Design:  Domain Indicators and Item Examples</a:t>
            </a:r>
            <a:endParaRPr lang="en-US" sz="3200" dirty="0">
              <a:solidFill>
                <a:srgbClr val="09436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6019250"/>
            <a:ext cx="939800" cy="762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9" y="1633054"/>
            <a:ext cx="8034702" cy="248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8" y="4190997"/>
            <a:ext cx="8507232" cy="176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94364"/>
                </a:solidFill>
              </a:rPr>
              <a:t>Scale Design:  Domain Indicators and Item Examples from 37-item 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8" y="2895600"/>
            <a:ext cx="8534187" cy="241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0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Theoretical Arguments and Logic of Validation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 Kane (2006; 2013);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Mislevy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(2006); AERA, APA &amp; NCME (2014)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If the construct measures are valid, </a:t>
            </a:r>
            <a:r>
              <a:rPr lang="en-US" b="1" dirty="0">
                <a:solidFill>
                  <a:schemeClr val="accent4"/>
                </a:solidFill>
              </a:rPr>
              <a:t>there should be 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pPr marL="109728" indent="0"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Evidence of internal structure, convergent validity, and reliability, in item sets theoretically tied to dimensions following content validation.</a:t>
            </a:r>
          </a:p>
          <a:p>
            <a:pPr marL="109728" indent="0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Evidence supporting directional relationships with each other and with achievement, to support inferences and actions in math teaching and learning contexts.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eplicated and cross-validated evidence in different samples in the targeted student population.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949</TotalTime>
  <Words>1037</Words>
  <Application>Microsoft Office PowerPoint</Application>
  <PresentationFormat>On-screen Show (4:3)</PresentationFormat>
  <Paragraphs>164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Designing Measures of Mathematics-related Self-efficacy, Self-concept and Anxiety in Young Learners: Construct Validation in Context as an Iterative Process</vt:lpstr>
      <vt:lpstr>PowerPoint Presentation</vt:lpstr>
      <vt:lpstr>Purpose</vt:lpstr>
      <vt:lpstr>Rationale</vt:lpstr>
      <vt:lpstr>Nomological Network—predicted relations with other variables</vt:lpstr>
      <vt:lpstr>Domain Frameworks</vt:lpstr>
      <vt:lpstr> Scale Design:  Domain Indicators and Item Examples</vt:lpstr>
      <vt:lpstr>Scale Design:  Domain Indicators and Item Examples from 37-item tool</vt:lpstr>
      <vt:lpstr>Theoretical Arguments and Logic of Validation</vt:lpstr>
      <vt:lpstr>Design and Validation Methodology-An Iterative Process (Figure 1)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100</cp:revision>
  <dcterms:created xsi:type="dcterms:W3CDTF">2015-11-10T21:43:49Z</dcterms:created>
  <dcterms:modified xsi:type="dcterms:W3CDTF">2020-02-10T18:49:04Z</dcterms:modified>
</cp:coreProperties>
</file>