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9" r:id="rId4"/>
    <p:sldId id="269" r:id="rId5"/>
    <p:sldId id="271" r:id="rId6"/>
    <p:sldId id="257" r:id="rId7"/>
    <p:sldId id="272" r:id="rId8"/>
    <p:sldId id="258" r:id="rId9"/>
    <p:sldId id="261" r:id="rId10"/>
    <p:sldId id="262" r:id="rId11"/>
    <p:sldId id="263" r:id="rId12"/>
    <p:sldId id="267" r:id="rId13"/>
    <p:sldId id="264" r:id="rId14"/>
    <p:sldId id="277" r:id="rId15"/>
    <p:sldId id="265" r:id="rId16"/>
    <p:sldId id="276" r:id="rId17"/>
    <p:sldId id="273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71" autoAdjust="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FF78DD-3996-4F2B-B5EC-FF15FE526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2573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ORLJ 4009  </a:t>
            </a:r>
            <a:r>
              <a:rPr lang="en-US" dirty="0" smtClean="0"/>
              <a:t>Session 5.0 </a:t>
            </a:r>
            <a:r>
              <a:rPr lang="en-US" sz="4000" dirty="0" smtClean="0"/>
              <a:t>Experimental, Quasi-experimental and Pre-experimental Designs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3825303-326A-4BD6-936E-10615E1D1D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 err="1" smtClean="0"/>
              <a:t>Madhabi</a:t>
            </a:r>
            <a:r>
              <a:rPr lang="en-US" dirty="0" smtClean="0"/>
              <a:t> </a:t>
            </a:r>
            <a:r>
              <a:rPr lang="en-US" dirty="0" err="1" smtClean="0"/>
              <a:t>Chatterji</a:t>
            </a:r>
            <a:r>
              <a:rPr lang="en-US" dirty="0" smtClean="0"/>
              <a:t>, Ph.D.</a:t>
            </a:r>
          </a:p>
          <a:p>
            <a:pPr algn="ctr"/>
            <a:r>
              <a:rPr lang="en-US" dirty="0" smtClean="0"/>
              <a:t>Professor of Measurement, Evaluation and Education</a:t>
            </a:r>
          </a:p>
          <a:p>
            <a:pPr algn="ctr"/>
            <a:r>
              <a:rPr lang="en-US" dirty="0" smtClean="0"/>
              <a:t>Teachers College, Columbia University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1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22AEDA-4161-46F0-9631-52D02491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</a:t>
            </a:r>
            <a:r>
              <a:rPr lang="en-US" dirty="0" smtClean="0"/>
              <a:t>Internal Validity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A3B0CA-F94F-49A3-9BED-7D9D2E542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r>
              <a:rPr lang="en-US" b="1" dirty="0"/>
              <a:t>egression Toward the Mean</a:t>
            </a:r>
            <a:r>
              <a:rPr lang="en-US" dirty="0"/>
              <a:t>: </a:t>
            </a:r>
            <a:r>
              <a:rPr lang="en-US" dirty="0" smtClean="0"/>
              <a:t>Applies to change experiments. Extreme </a:t>
            </a:r>
            <a:r>
              <a:rPr lang="en-US" dirty="0"/>
              <a:t>scores in the pretest tend to regress toward the mean in the posttest.   A problem when you choose to focus on a subset of the initial sample with extreme </a:t>
            </a:r>
            <a:r>
              <a:rPr lang="en-US" dirty="0" smtClean="0"/>
              <a:t>scores and the outcome measure has “ceiling” and “floor” effects and unreliable scores. </a:t>
            </a:r>
            <a:endParaRPr lang="en-US" dirty="0"/>
          </a:p>
          <a:p>
            <a:r>
              <a:rPr 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Subject A</a:t>
            </a:r>
            <a:r>
              <a:rPr lang="en-US" b="1" dirty="0" smtClean="0"/>
              <a:t>ttrition </a:t>
            </a:r>
            <a:r>
              <a:rPr lang="en-US" b="1" dirty="0"/>
              <a:t>(Mortality)</a:t>
            </a:r>
            <a:r>
              <a:rPr lang="en-US" dirty="0"/>
              <a:t>:  Drop-out rate of participants is different in different </a:t>
            </a:r>
            <a:r>
              <a:rPr lang="en-US" dirty="0" smtClean="0"/>
              <a:t>groups </a:t>
            </a:r>
            <a:r>
              <a:rPr lang="en-US" dirty="0"/>
              <a:t>either in magnitude (more drop-outs in one </a:t>
            </a:r>
            <a:r>
              <a:rPr lang="en-US" dirty="0" smtClean="0"/>
              <a:t>group than </a:t>
            </a:r>
            <a:r>
              <a:rPr lang="en-US" dirty="0"/>
              <a:t>the other) or </a:t>
            </a:r>
            <a:r>
              <a:rPr lang="en-US" dirty="0" smtClean="0"/>
              <a:t>by type (different </a:t>
            </a:r>
            <a:r>
              <a:rPr lang="en-US" dirty="0"/>
              <a:t>type of drop-outs in each </a:t>
            </a:r>
            <a:r>
              <a:rPr lang="en-US" dirty="0" smtClean="0"/>
              <a:t>group.) </a:t>
            </a:r>
            <a:r>
              <a:rPr lang="en-US" dirty="0"/>
              <a:t>Random assignment does not help (though </a:t>
            </a:r>
            <a:r>
              <a:rPr lang="en-US" dirty="0" smtClean="0"/>
              <a:t>it is worse </a:t>
            </a:r>
            <a:r>
              <a:rPr lang="en-US" dirty="0"/>
              <a:t>if no random assignment</a:t>
            </a:r>
            <a:r>
              <a:rPr lang="en-US" dirty="0" smtClean="0"/>
              <a:t>.)</a:t>
            </a:r>
            <a:endParaRPr lang="en-US" dirty="0"/>
          </a:p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</a:t>
            </a:r>
            <a:r>
              <a:rPr lang="en-US" b="1" dirty="0"/>
              <a:t>aturation:  </a:t>
            </a:r>
            <a:r>
              <a:rPr lang="en-US" dirty="0"/>
              <a:t>Naturally occurring </a:t>
            </a:r>
            <a:r>
              <a:rPr lang="en-US" dirty="0" smtClean="0"/>
              <a:t>development or changes </a:t>
            </a:r>
            <a:r>
              <a:rPr lang="en-US" dirty="0"/>
              <a:t>in the </a:t>
            </a:r>
            <a:r>
              <a:rPr lang="en-US" dirty="0" smtClean="0"/>
              <a:t>persons in study groups </a:t>
            </a:r>
            <a:r>
              <a:rPr lang="en-US" dirty="0"/>
              <a:t>over time that might have </a:t>
            </a:r>
            <a:r>
              <a:rPr lang="en-US" dirty="0" smtClean="0"/>
              <a:t>influences on outcomes.  Can </a:t>
            </a:r>
            <a:r>
              <a:rPr lang="en-US" dirty="0"/>
              <a:t>a</a:t>
            </a:r>
            <a:r>
              <a:rPr lang="en-US" dirty="0" smtClean="0"/>
              <a:t>ssess better with use of control </a:t>
            </a:r>
            <a:r>
              <a:rPr lang="en-US" dirty="0"/>
              <a:t>group.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F37D04-8E12-42BA-A10E-8886F675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541" y="577217"/>
            <a:ext cx="8911687" cy="1280890"/>
          </a:xfrm>
        </p:spPr>
        <p:txBody>
          <a:bodyPr/>
          <a:lstStyle/>
          <a:p>
            <a:r>
              <a:rPr lang="en-US" dirty="0" smtClean="0"/>
              <a:t>Classes of Experimental Designs</a:t>
            </a:r>
            <a:br>
              <a:rPr lang="en-US" dirty="0" smtClean="0"/>
            </a:br>
            <a:r>
              <a:rPr lang="en-US" dirty="0" smtClean="0"/>
              <a:t>The Pre-experimental </a:t>
            </a:r>
            <a:r>
              <a:rPr lang="en-US" dirty="0" smtClean="0"/>
              <a:t>design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CCC38F19-7E09-42A0-9D4E-30F10EC84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213354"/>
              </p:ext>
            </p:extLst>
          </p:nvPr>
        </p:nvGraphicFramePr>
        <p:xfrm>
          <a:off x="1466850" y="2171700"/>
          <a:ext cx="9153843" cy="2838083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951239">
                  <a:extLst>
                    <a:ext uri="{9D8B030D-6E8A-4147-A177-3AD203B41FA5}">
                      <a16:colId xmlns="" xmlns:a16="http://schemas.microsoft.com/office/drawing/2014/main" val="1568520404"/>
                    </a:ext>
                  </a:extLst>
                </a:gridCol>
                <a:gridCol w="3063786">
                  <a:extLst>
                    <a:ext uri="{9D8B030D-6E8A-4147-A177-3AD203B41FA5}">
                      <a16:colId xmlns="" xmlns:a16="http://schemas.microsoft.com/office/drawing/2014/main" val="762839741"/>
                    </a:ext>
                  </a:extLst>
                </a:gridCol>
                <a:gridCol w="3138818">
                  <a:extLst>
                    <a:ext uri="{9D8B030D-6E8A-4147-A177-3AD203B41FA5}">
                      <a16:colId xmlns="" xmlns:a16="http://schemas.microsoft.com/office/drawing/2014/main" val="199847217"/>
                    </a:ext>
                  </a:extLst>
                </a:gridCol>
              </a:tblGrid>
              <a:tr h="284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Design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Advantages 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Threats to Internal </a:t>
                      </a:r>
                      <a:r>
                        <a:rPr lang="en-US" sz="1200" dirty="0" smtClean="0">
                          <a:effectLst/>
                        </a:rPr>
                        <a:t>Validity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extLst>
                  <a:ext uri="{0D108BD9-81ED-4DB2-BD59-A6C34878D82A}">
                    <a16:rowId xmlns="" xmlns:a16="http://schemas.microsoft.com/office/drawing/2014/main" val="1215645842"/>
                  </a:ext>
                </a:extLst>
              </a:tr>
              <a:tr h="284090"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PRE-EXPERIMENTAL DESIGNS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1118080"/>
                  </a:ext>
                </a:extLst>
              </a:tr>
              <a:tr h="6891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One-Shot Case Study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X  O</a:t>
                      </a:r>
                      <a:endParaRPr lang="en-US" sz="1000" b="1" dirty="0">
                        <a:effectLst/>
                        <a:latin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None (but sometimes may be the only way to study impact of something.)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History, Maturation, Selection, Mortality, 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extLst>
                  <a:ext uri="{0D108BD9-81ED-4DB2-BD59-A6C34878D82A}">
                    <a16:rowId xmlns="" xmlns:a16="http://schemas.microsoft.com/office/drawing/2014/main" val="2893038312"/>
                  </a:ext>
                </a:extLst>
              </a:tr>
              <a:tr h="8916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One-Group Pretest-Posttest Design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O  X  O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Selection (to </a:t>
                      </a:r>
                      <a:r>
                        <a:rPr lang="en-US" sz="1200" smtClean="0">
                          <a:effectLst/>
                        </a:rPr>
                        <a:t>some extent)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History, Maturation, Testing, Instrumentation, Interaction of Selection and Maturation, maybe </a:t>
                      </a:r>
                      <a:r>
                        <a:rPr lang="en-US" sz="1200" dirty="0" smtClean="0">
                          <a:effectLst/>
                        </a:rPr>
                        <a:t>Regression</a:t>
                      </a:r>
                      <a:r>
                        <a:rPr lang="en-US" sz="1200" baseline="0" dirty="0" smtClean="0">
                          <a:effectLst/>
                        </a:rPr>
                        <a:t> to the Mean, Mortality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extLst>
                  <a:ext uri="{0D108BD9-81ED-4DB2-BD59-A6C34878D82A}">
                    <a16:rowId xmlns="" xmlns:a16="http://schemas.microsoft.com/office/drawing/2014/main" val="2779050408"/>
                  </a:ext>
                </a:extLst>
              </a:tr>
              <a:tr h="6891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Static Group Comparison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  </a:t>
                      </a:r>
                      <a:r>
                        <a:rPr lang="en-US" sz="1200" dirty="0" err="1">
                          <a:effectLst/>
                        </a:rPr>
                        <a:t>O</a:t>
                      </a:r>
                      <a:r>
                        <a:rPr lang="en-US" sz="1200" baseline="-25000" dirty="0" err="1">
                          <a:effectLst/>
                        </a:rPr>
                        <a:t>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O</a:t>
                      </a:r>
                      <a:r>
                        <a:rPr lang="en-US" sz="1200" baseline="-25000" dirty="0">
                          <a:effectLst/>
                        </a:rPr>
                        <a:t>b </a:t>
                      </a:r>
                      <a:r>
                        <a:rPr lang="en-US" sz="1200" dirty="0">
                          <a:effectLst/>
                        </a:rPr>
                        <a:t>   </a:t>
                      </a:r>
                      <a:r>
                        <a:rPr lang="en-US" sz="1200" dirty="0" smtClean="0">
                          <a:effectLst/>
                        </a:rPr>
                        <a:t>(no </a:t>
                      </a:r>
                      <a:r>
                        <a:rPr lang="en-US" sz="1200" dirty="0">
                          <a:effectLst/>
                        </a:rPr>
                        <a:t>randomization)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Claims: Controls Threats to a Change Experiment; History</a:t>
                      </a:r>
                      <a:r>
                        <a:rPr lang="en-US" sz="1200" dirty="0">
                          <a:effectLst/>
                        </a:rPr>
                        <a:t>, Testing, Instrumentation, Regression 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Selection</a:t>
                      </a:r>
                      <a:r>
                        <a:rPr lang="en-US" sz="1200" dirty="0" smtClean="0">
                          <a:effectLst/>
                        </a:rPr>
                        <a:t>, Mortality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extLst>
                  <a:ext uri="{0D108BD9-81ED-4DB2-BD59-A6C34878D82A}">
                    <a16:rowId xmlns="" xmlns:a16="http://schemas.microsoft.com/office/drawing/2014/main" val="2772081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172EF1-950E-42F5-8348-87AA12D2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Campbell &amp;Stanley </a:t>
            </a:r>
            <a:r>
              <a:rPr lang="en-US" dirty="0"/>
              <a:t>(</a:t>
            </a:r>
            <a:r>
              <a:rPr lang="en-US" dirty="0" smtClean="0"/>
              <a:t>1966)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5CEF435-643E-4A1B-8F80-C1247C438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475" y="1135056"/>
            <a:ext cx="6121555" cy="567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5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003685-535A-4A3B-B693-4FC683C6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“True’ Experimental designs– Use Randomization Strategies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06A9120B-2383-4919-9620-3262E13A69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740876"/>
              </p:ext>
            </p:extLst>
          </p:nvPr>
        </p:nvGraphicFramePr>
        <p:xfrm>
          <a:off x="1419225" y="1876425"/>
          <a:ext cx="8974455" cy="366712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893404">
                  <a:extLst>
                    <a:ext uri="{9D8B030D-6E8A-4147-A177-3AD203B41FA5}">
                      <a16:colId xmlns="" xmlns:a16="http://schemas.microsoft.com/office/drawing/2014/main" val="2243269684"/>
                    </a:ext>
                  </a:extLst>
                </a:gridCol>
                <a:gridCol w="3003745">
                  <a:extLst>
                    <a:ext uri="{9D8B030D-6E8A-4147-A177-3AD203B41FA5}">
                      <a16:colId xmlns="" xmlns:a16="http://schemas.microsoft.com/office/drawing/2014/main" val="3791973464"/>
                    </a:ext>
                  </a:extLst>
                </a:gridCol>
                <a:gridCol w="3077306">
                  <a:extLst>
                    <a:ext uri="{9D8B030D-6E8A-4147-A177-3AD203B41FA5}">
                      <a16:colId xmlns="" xmlns:a16="http://schemas.microsoft.com/office/drawing/2014/main" val="3307736834"/>
                    </a:ext>
                  </a:extLst>
                </a:gridCol>
              </a:tblGrid>
              <a:tr h="9599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  <a:cs typeface="Times New Roman" panose="02020603050405020304" pitchFamily="18" charset="0"/>
                        </a:rPr>
                        <a:t>Design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  <a:cs typeface="Times New Roman" panose="02020603050405020304" pitchFamily="18" charset="0"/>
                        </a:rPr>
                        <a:t>Advantages 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  <a:cs typeface="Times New Roman" panose="02020603050405020304" pitchFamily="18" charset="0"/>
                        </a:rPr>
                        <a:t>Threats to Internal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  <a:cs typeface="Times New Roman" panose="02020603050405020304" pitchFamily="18" charset="0"/>
                        </a:rPr>
                        <a:t>Validity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extLst>
                  <a:ext uri="{0D108BD9-81ED-4DB2-BD59-A6C34878D82A}">
                    <a16:rowId xmlns="" xmlns:a16="http://schemas.microsoft.com/office/drawing/2014/main" val="2475768680"/>
                  </a:ext>
                </a:extLst>
              </a:tr>
              <a:tr h="10416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Pretest-</a:t>
                      </a:r>
                      <a:r>
                        <a:rPr lang="en-US" sz="1000" dirty="0" err="1">
                          <a:effectLst/>
                        </a:rPr>
                        <a:t>Postest</a:t>
                      </a:r>
                      <a:r>
                        <a:rPr lang="en-US" sz="1000" dirty="0">
                          <a:effectLst/>
                        </a:rPr>
                        <a:t> Control Group Design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    </a:t>
                      </a:r>
                      <a:r>
                        <a:rPr lang="en-US" sz="1200" dirty="0">
                          <a:effectLst/>
                        </a:rPr>
                        <a:t>O</a:t>
                      </a:r>
                      <a:r>
                        <a:rPr lang="en-US" sz="1200" baseline="-25000" dirty="0">
                          <a:effectLst/>
                        </a:rPr>
                        <a:t>1A</a:t>
                      </a:r>
                      <a:r>
                        <a:rPr lang="en-US" sz="1200" dirty="0">
                          <a:effectLst/>
                        </a:rPr>
                        <a:t>   X    O</a:t>
                      </a:r>
                      <a:r>
                        <a:rPr lang="en-US" sz="1200" baseline="-25000" dirty="0">
                          <a:effectLst/>
                        </a:rPr>
                        <a:t>2A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     </a:t>
                      </a:r>
                      <a:r>
                        <a:rPr lang="en-US" sz="1200" dirty="0">
                          <a:effectLst/>
                        </a:rPr>
                        <a:t>O</a:t>
                      </a:r>
                      <a:r>
                        <a:rPr lang="en-US" sz="1200" baseline="-25000" dirty="0">
                          <a:effectLst/>
                        </a:rPr>
                        <a:t>1B     </a:t>
                      </a:r>
                      <a:r>
                        <a:rPr lang="en-US" sz="1200" dirty="0">
                          <a:effectLst/>
                        </a:rPr>
                        <a:t>      O</a:t>
                      </a:r>
                      <a:r>
                        <a:rPr lang="en-US" sz="1200" baseline="-25000" dirty="0">
                          <a:effectLst/>
                        </a:rPr>
                        <a:t>2B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Change experiment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Controls </a:t>
                      </a:r>
                      <a:r>
                        <a:rPr lang="en-US" sz="1200" dirty="0">
                          <a:effectLst/>
                        </a:rPr>
                        <a:t>all threats to internal validity (with the potential of History if something happens to one arm of the study only)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Mortality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extLst>
                  <a:ext uri="{0D108BD9-81ED-4DB2-BD59-A6C34878D82A}">
                    <a16:rowId xmlns="" xmlns:a16="http://schemas.microsoft.com/office/drawing/2014/main" val="2648360143"/>
                  </a:ext>
                </a:extLst>
              </a:tr>
              <a:tr h="10094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Solomon Four-Group Design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     </a:t>
                      </a:r>
                      <a:r>
                        <a:rPr lang="en-US" sz="1200" dirty="0">
                          <a:effectLst/>
                        </a:rPr>
                        <a:t>O</a:t>
                      </a:r>
                      <a:r>
                        <a:rPr lang="en-US" sz="1200" baseline="-25000" dirty="0">
                          <a:effectLst/>
                        </a:rPr>
                        <a:t>1A</a:t>
                      </a:r>
                      <a:r>
                        <a:rPr lang="en-US" sz="1200" dirty="0">
                          <a:effectLst/>
                        </a:rPr>
                        <a:t>   X    O</a:t>
                      </a:r>
                      <a:r>
                        <a:rPr lang="en-US" sz="1200" baseline="-25000" dirty="0">
                          <a:effectLst/>
                        </a:rPr>
                        <a:t>2A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     O</a:t>
                      </a:r>
                      <a:r>
                        <a:rPr lang="en-US" sz="1200" baseline="-25000" dirty="0" smtClean="0">
                          <a:effectLst/>
                        </a:rPr>
                        <a:t>1B</a:t>
                      </a:r>
                      <a:r>
                        <a:rPr lang="en-US" sz="1200" dirty="0" smtClean="0">
                          <a:effectLst/>
                        </a:rPr>
                        <a:t>          </a:t>
                      </a:r>
                      <a:r>
                        <a:rPr lang="en-US" sz="1200" dirty="0">
                          <a:effectLst/>
                        </a:rPr>
                        <a:t>O</a:t>
                      </a:r>
                      <a:r>
                        <a:rPr lang="en-US" sz="1200" baseline="-25000" dirty="0">
                          <a:effectLst/>
                        </a:rPr>
                        <a:t>2B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              X    O</a:t>
                      </a:r>
                      <a:r>
                        <a:rPr lang="en-US" sz="1200" baseline="-25000" dirty="0" smtClean="0">
                          <a:effectLst/>
                        </a:rPr>
                        <a:t>2C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                     O</a:t>
                      </a:r>
                      <a:r>
                        <a:rPr lang="en-US" sz="1200" baseline="-25000" dirty="0" smtClean="0">
                          <a:effectLst/>
                        </a:rPr>
                        <a:t>2D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Controls all threats to internal validity plus Testing x Treatment external validity threat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Possibly Selection x Treatment and Reactive </a:t>
                      </a:r>
                      <a:r>
                        <a:rPr lang="en-US" sz="1200" dirty="0" smtClean="0">
                          <a:effectLst/>
                        </a:rPr>
                        <a:t>Arrangements, Mortality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extLst>
                  <a:ext uri="{0D108BD9-81ED-4DB2-BD59-A6C34878D82A}">
                    <a16:rowId xmlns="" xmlns:a16="http://schemas.microsoft.com/office/drawing/2014/main" val="2623328248"/>
                  </a:ext>
                </a:extLst>
              </a:tr>
              <a:tr h="6560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Posttest-Only Control Group Design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     </a:t>
                      </a:r>
                      <a:r>
                        <a:rPr lang="en-US" sz="1200" dirty="0">
                          <a:effectLst/>
                        </a:rPr>
                        <a:t>X    O</a:t>
                      </a:r>
                      <a:r>
                        <a:rPr lang="en-US" sz="1200" baseline="-25000" dirty="0">
                          <a:effectLst/>
                        </a:rPr>
                        <a:t>2A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            </a:t>
                      </a:r>
                      <a:r>
                        <a:rPr lang="en-US" sz="1200" dirty="0">
                          <a:effectLst/>
                        </a:rPr>
                        <a:t>O</a:t>
                      </a:r>
                      <a:r>
                        <a:rPr lang="en-US" sz="1200" baseline="-25000" dirty="0">
                          <a:effectLst/>
                        </a:rPr>
                        <a:t>2B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Controls all threats to internal validity plus Testing x Treatment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Possibly Selection x Treatment and Reactive Arrangements; without pretest can’t test more subtle effects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extLst>
                  <a:ext uri="{0D108BD9-81ED-4DB2-BD59-A6C34878D82A}">
                    <a16:rowId xmlns="" xmlns:a16="http://schemas.microsoft.com/office/drawing/2014/main" val="857418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93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14" y="390135"/>
            <a:ext cx="4047875" cy="5931619"/>
          </a:xfrm>
        </p:spPr>
      </p:pic>
      <p:sp>
        <p:nvSpPr>
          <p:cNvPr id="2" name="TextBox 1"/>
          <p:cNvSpPr txBox="1"/>
          <p:nvPr/>
        </p:nvSpPr>
        <p:spPr>
          <a:xfrm>
            <a:off x="2297723" y="562708"/>
            <a:ext cx="19108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Moderator or “Interaction” Effects in True Experiments with Mean Comparisons among Three Groups, B1 (treatment), B2 and B3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1262" y="4360985"/>
            <a:ext cx="29073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Notes: </a:t>
            </a:r>
          </a:p>
          <a:p>
            <a:r>
              <a:rPr lang="en-US" sz="1200" b="1" dirty="0" smtClean="0"/>
              <a:t>B= (Treatment--No </a:t>
            </a:r>
            <a:r>
              <a:rPr lang="en-US" sz="1200" b="1" dirty="0"/>
              <a:t>Canvas, Some Canvas, Full Canvas exposure)</a:t>
            </a:r>
          </a:p>
          <a:p>
            <a:r>
              <a:rPr lang="en-US" sz="1200" b="1" dirty="0" smtClean="0"/>
              <a:t>O is a dependent variable (test scores)</a:t>
            </a:r>
          </a:p>
          <a:p>
            <a:r>
              <a:rPr lang="en-US" sz="1200" b="1" dirty="0" smtClean="0"/>
              <a:t>A is the Moderator Variable ( A1, A2, A3, e.g., no prior IT experience, 1 year, 2+ years)</a:t>
            </a:r>
          </a:p>
          <a:p>
            <a:r>
              <a:rPr lang="en-US" sz="1200" b="1" dirty="0" smtClean="0"/>
              <a:t>Fig 2a: No interaction </a:t>
            </a:r>
          </a:p>
          <a:p>
            <a:r>
              <a:rPr lang="en-US" sz="1200" b="1" dirty="0" smtClean="0"/>
              <a:t>Figs 2b-2d: Some interaction</a:t>
            </a:r>
          </a:p>
          <a:p>
            <a:r>
              <a:rPr lang="en-US" sz="1200" b="1" dirty="0" smtClean="0"/>
              <a:t>Fig 2e: Strong and significant interaction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2317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C66B0D-27FE-47C6-BD3C-982A678C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Quasi-experimental </a:t>
            </a:r>
            <a:r>
              <a:rPr lang="en-US" dirty="0" smtClean="0"/>
              <a:t>designs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FCB6D889-FFCF-4D56-AD00-B5B4E4798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302115"/>
              </p:ext>
            </p:extLst>
          </p:nvPr>
        </p:nvGraphicFramePr>
        <p:xfrm>
          <a:off x="1571625" y="1847850"/>
          <a:ext cx="9069973" cy="380047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924199">
                  <a:extLst>
                    <a:ext uri="{9D8B030D-6E8A-4147-A177-3AD203B41FA5}">
                      <a16:colId xmlns="" xmlns:a16="http://schemas.microsoft.com/office/drawing/2014/main" val="2359254049"/>
                    </a:ext>
                  </a:extLst>
                </a:gridCol>
                <a:gridCol w="3035715">
                  <a:extLst>
                    <a:ext uri="{9D8B030D-6E8A-4147-A177-3AD203B41FA5}">
                      <a16:colId xmlns="" xmlns:a16="http://schemas.microsoft.com/office/drawing/2014/main" val="4102350852"/>
                    </a:ext>
                  </a:extLst>
                </a:gridCol>
                <a:gridCol w="3110059">
                  <a:extLst>
                    <a:ext uri="{9D8B030D-6E8A-4147-A177-3AD203B41FA5}">
                      <a16:colId xmlns="" xmlns:a16="http://schemas.microsoft.com/office/drawing/2014/main" val="640125653"/>
                    </a:ext>
                  </a:extLst>
                </a:gridCol>
              </a:tblGrid>
              <a:tr h="10936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  <a:cs typeface="Times New Roman" panose="02020603050405020304" pitchFamily="18" charset="0"/>
                        </a:rPr>
                        <a:t>Design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  <a:cs typeface="Times New Roman" panose="02020603050405020304" pitchFamily="18" charset="0"/>
                        </a:rPr>
                        <a:t>Advantages 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  <a:cs typeface="Times New Roman" panose="02020603050405020304" pitchFamily="18" charset="0"/>
                        </a:rPr>
                        <a:t>Threats to Internal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  <a:cs typeface="Times New Roman" panose="02020603050405020304" pitchFamily="18" charset="0"/>
                        </a:rPr>
                        <a:t>Validity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extLst>
                  <a:ext uri="{0D108BD9-81ED-4DB2-BD59-A6C34878D82A}">
                    <a16:rowId xmlns="" xmlns:a16="http://schemas.microsoft.com/office/drawing/2014/main" val="855411408"/>
                  </a:ext>
                </a:extLst>
              </a:tr>
              <a:tr h="1353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Time Series Design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  </a:t>
                      </a:r>
                      <a:r>
                        <a:rPr lang="en-US" sz="1200" dirty="0" err="1">
                          <a:effectLst/>
                        </a:rPr>
                        <a:t>O</a:t>
                      </a:r>
                      <a:r>
                        <a:rPr lang="en-US" sz="1200" dirty="0">
                          <a:effectLst/>
                        </a:rPr>
                        <a:t>   </a:t>
                      </a:r>
                      <a:r>
                        <a:rPr lang="en-US" sz="1200" dirty="0" err="1">
                          <a:effectLst/>
                        </a:rPr>
                        <a:t>O</a:t>
                      </a:r>
                      <a:r>
                        <a:rPr lang="en-US" sz="1200" dirty="0">
                          <a:effectLst/>
                        </a:rPr>
                        <a:t>   </a:t>
                      </a:r>
                      <a:r>
                        <a:rPr lang="en-US" sz="1200" dirty="0" err="1">
                          <a:effectLst/>
                        </a:rPr>
                        <a:t>O</a:t>
                      </a:r>
                      <a:r>
                        <a:rPr lang="en-US" sz="1200" dirty="0">
                          <a:effectLst/>
                        </a:rPr>
                        <a:t>   X   O   </a:t>
                      </a:r>
                      <a:r>
                        <a:rPr lang="en-US" sz="1200" dirty="0" err="1">
                          <a:effectLst/>
                        </a:rPr>
                        <a:t>O</a:t>
                      </a:r>
                      <a:r>
                        <a:rPr lang="en-US" sz="1200" dirty="0">
                          <a:effectLst/>
                        </a:rPr>
                        <a:t>   </a:t>
                      </a:r>
                      <a:r>
                        <a:rPr lang="en-US" sz="1200" dirty="0" err="1">
                          <a:effectLst/>
                        </a:rPr>
                        <a:t>O</a:t>
                      </a:r>
                      <a:r>
                        <a:rPr lang="en-US" sz="1200" dirty="0">
                          <a:effectLst/>
                        </a:rPr>
                        <a:t>   </a:t>
                      </a:r>
                      <a:r>
                        <a:rPr lang="en-US" sz="1200" dirty="0" err="1" smtClean="0">
                          <a:effectLst/>
                        </a:rPr>
                        <a:t>O</a:t>
                      </a:r>
                      <a:r>
                        <a:rPr lang="en-US" sz="1200" dirty="0" smtClean="0">
                          <a:effectLst/>
                        </a:rPr>
                        <a:t>  X  O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Subjects as their own controls. Controls </a:t>
                      </a:r>
                      <a:r>
                        <a:rPr lang="en-US" sz="1200" dirty="0">
                          <a:effectLst/>
                        </a:rPr>
                        <a:t>for Selection, Mortality, Maturation (since know trends over time</a:t>
                      </a:r>
                      <a:r>
                        <a:rPr lang="en-US" sz="1200" dirty="0" smtClean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History; </a:t>
                      </a:r>
                      <a:r>
                        <a:rPr lang="en-US" sz="1200" dirty="0" smtClean="0">
                          <a:effectLst/>
                        </a:rPr>
                        <a:t>requires </a:t>
                      </a:r>
                      <a:r>
                        <a:rPr lang="en-US" sz="1200" dirty="0">
                          <a:effectLst/>
                        </a:rPr>
                        <a:t>careful pattern recognition; difficult to detect gradual changes, can’t put too much confidence in causal statements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extLst>
                  <a:ext uri="{0D108BD9-81ED-4DB2-BD59-A6C34878D82A}">
                    <a16:rowId xmlns="" xmlns:a16="http://schemas.microsoft.com/office/drawing/2014/main" val="2774306567"/>
                  </a:ext>
                </a:extLst>
              </a:tr>
              <a:tr h="1353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Nonequivalent </a:t>
                      </a:r>
                      <a:r>
                        <a:rPr lang="en-US" sz="1000" dirty="0" smtClean="0">
                          <a:effectLst/>
                        </a:rPr>
                        <a:t> but Matched Control </a:t>
                      </a:r>
                      <a:r>
                        <a:rPr lang="en-US" sz="1000" dirty="0">
                          <a:effectLst/>
                        </a:rPr>
                        <a:t>Group Design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</a:t>
                      </a:r>
                      <a:r>
                        <a:rPr lang="en-US" sz="1200" baseline="-25000" dirty="0">
                          <a:effectLst/>
                        </a:rPr>
                        <a:t>1A</a:t>
                      </a:r>
                      <a:r>
                        <a:rPr lang="en-US" sz="1200" dirty="0">
                          <a:effectLst/>
                        </a:rPr>
                        <a:t>   X    O</a:t>
                      </a:r>
                      <a:r>
                        <a:rPr lang="en-US" sz="1200" baseline="-25000" dirty="0">
                          <a:effectLst/>
                        </a:rPr>
                        <a:t>2A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effectLst/>
                        </a:rPr>
                        <a:t>O</a:t>
                      </a:r>
                      <a:r>
                        <a:rPr lang="en-US" sz="1000" baseline="-25000" dirty="0" smtClean="0">
                          <a:effectLst/>
                        </a:rPr>
                        <a:t>1B     </a:t>
                      </a:r>
                      <a:r>
                        <a:rPr lang="en-US" sz="1000" dirty="0" smtClean="0">
                          <a:effectLst/>
                        </a:rPr>
                        <a:t>           </a:t>
                      </a:r>
                      <a:r>
                        <a:rPr lang="en-US" sz="1000" dirty="0">
                          <a:effectLst/>
                        </a:rPr>
                        <a:t>O</a:t>
                      </a:r>
                      <a:r>
                        <a:rPr lang="en-US" sz="1000" baseline="-25000" dirty="0">
                          <a:effectLst/>
                        </a:rPr>
                        <a:t>2B</a:t>
                      </a:r>
                      <a:endParaRPr lang="en-US" sz="1000" b="1" dirty="0">
                        <a:effectLst/>
                        <a:latin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 random assignment (using pre-determined groups) – but still controls most threats since people </a:t>
                      </a:r>
                      <a:r>
                        <a:rPr lang="en-US" sz="1200" dirty="0" smtClean="0">
                          <a:effectLst/>
                        </a:rPr>
                        <a:t>matched by selected background factors and pretests used to control (covariate)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Selection, </a:t>
                      </a:r>
                      <a:r>
                        <a:rPr lang="en-US" sz="1200" dirty="0">
                          <a:effectLst/>
                        </a:rPr>
                        <a:t>Maturation (differences in groups could change rate of growth over time) (a pre-test can help, but will still have some selection x maturation problem) 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extLst>
                  <a:ext uri="{0D108BD9-81ED-4DB2-BD59-A6C34878D82A}">
                    <a16:rowId xmlns="" xmlns:a16="http://schemas.microsoft.com/office/drawing/2014/main" val="505447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6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519" y="411672"/>
            <a:ext cx="4024990" cy="6004674"/>
          </a:xfrm>
        </p:spPr>
      </p:pic>
    </p:spTree>
    <p:extLst>
      <p:ext uri="{BB962C8B-B14F-4D97-AF65-F5344CB8AC3E}">
        <p14:creationId xmlns:p14="http://schemas.microsoft.com/office/powerpoint/2010/main" val="1195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6123" y="990600"/>
            <a:ext cx="9956800" cy="5684838"/>
          </a:xfrm>
        </p:spPr>
      </p:pic>
      <p:sp>
        <p:nvSpPr>
          <p:cNvPr id="2" name="TextBox 1"/>
          <p:cNvSpPr txBox="1"/>
          <p:nvPr/>
        </p:nvSpPr>
        <p:spPr>
          <a:xfrm>
            <a:off x="1770185" y="328246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Illustration of another quasi-experimental design for nonequivalent group </a:t>
            </a:r>
            <a:r>
              <a:rPr lang="en-US" dirty="0" smtClean="0"/>
              <a:t>comparison studies—Regression </a:t>
            </a:r>
            <a:r>
              <a:rPr lang="en-US" dirty="0" smtClean="0"/>
              <a:t>discontinuity designs (RDD)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81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7DC845-6190-41B4-BC2A-1B581E7F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Campbell &amp;Stanley </a:t>
            </a:r>
            <a:r>
              <a:rPr lang="en-US" dirty="0"/>
              <a:t>(</a:t>
            </a:r>
            <a:r>
              <a:rPr lang="en-US" dirty="0" smtClean="0"/>
              <a:t>1966)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291BC3-DAB3-44D2-9C3C-63FF0EBB4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975" y="1400175"/>
            <a:ext cx="9799637" cy="45110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1DE81F7-3BEE-4D51-970C-E092BCBA5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937" y="2124075"/>
            <a:ext cx="49339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1448" y="625438"/>
            <a:ext cx="8610600" cy="5822011"/>
          </a:xfrm>
          <a:noFill/>
        </p:spPr>
      </p:pic>
    </p:spTree>
    <p:extLst>
      <p:ext uri="{BB962C8B-B14F-4D97-AF65-F5344CB8AC3E}">
        <p14:creationId xmlns:p14="http://schemas.microsoft.com/office/powerpoint/2010/main" val="189155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20C931-1E6E-449C-8E25-9F86E890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 vs Theoretical/Conceptual Frameworks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98E9FA-4EEA-4024-8DA4-76AE2478C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1"/>
            <a:ext cx="8915400" cy="460809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Theory</a:t>
            </a:r>
            <a:r>
              <a:rPr lang="en-US" b="1" dirty="0"/>
              <a:t>:</a:t>
            </a:r>
            <a:r>
              <a:rPr lang="en-US" dirty="0"/>
              <a:t>  </a:t>
            </a:r>
            <a:r>
              <a:rPr lang="en-US" dirty="0" smtClean="0"/>
              <a:t>There are many definitions of the term “theory”</a:t>
            </a:r>
          </a:p>
          <a:p>
            <a:pPr marL="0" indent="0">
              <a:buNone/>
            </a:pPr>
            <a:r>
              <a:rPr lang="en-US" dirty="0" smtClean="0"/>
              <a:t>When empirical studies test a theory, it is usually represented as a set </a:t>
            </a:r>
            <a:r>
              <a:rPr lang="en-US" dirty="0"/>
              <a:t>of interrelated hypotheses </a:t>
            </a:r>
            <a:r>
              <a:rPr lang="en-US" dirty="0" smtClean="0"/>
              <a:t>derived from previously accumulated </a:t>
            </a:r>
            <a:r>
              <a:rPr lang="en-US" dirty="0" smtClean="0"/>
              <a:t>knowledge/research.   Conceptual Frameworks (also called Logic Models) are tools to graphically depict these relationships</a:t>
            </a:r>
          </a:p>
          <a:p>
            <a:pPr marL="0" indent="0">
              <a:buNone/>
            </a:pPr>
            <a:r>
              <a:rPr lang="en-US" dirty="0" smtClean="0"/>
              <a:t>Hypotheses could project cause-effect or associative relationships </a:t>
            </a:r>
            <a:r>
              <a:rPr lang="en-US" dirty="0" smtClean="0"/>
              <a:t>among </a:t>
            </a:r>
            <a:r>
              <a:rPr lang="en-US" dirty="0" smtClean="0"/>
              <a:t>selected </a:t>
            </a:r>
            <a:r>
              <a:rPr lang="en-US" dirty="0" smtClean="0"/>
              <a:t>variables, suggesting pathways by which the </a:t>
            </a:r>
            <a:r>
              <a:rPr lang="en-US" dirty="0" smtClean="0"/>
              <a:t>phenomenon </a:t>
            </a:r>
            <a:r>
              <a:rPr lang="en-US" dirty="0" smtClean="0"/>
              <a:t>is expected to work.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Hypothesis</a:t>
            </a:r>
            <a:r>
              <a:rPr lang="en-US" dirty="0"/>
              <a:t>: FALSIFIABLE statement of causal effect OR association between two or more </a:t>
            </a:r>
            <a:r>
              <a:rPr lang="en-US" dirty="0" smtClean="0"/>
              <a:t>variables selected for examination via </a:t>
            </a:r>
            <a:r>
              <a:rPr lang="en-US" dirty="0"/>
              <a:t>a quantitative study design.</a:t>
            </a:r>
          </a:p>
          <a:p>
            <a:pPr lvl="1"/>
            <a:r>
              <a:rPr lang="en-US" dirty="0"/>
              <a:t>Research Hypothesis</a:t>
            </a:r>
          </a:p>
          <a:p>
            <a:pPr lvl="2"/>
            <a:r>
              <a:rPr lang="en-US" b="1" i="1" dirty="0"/>
              <a:t>Increased Canvas exposure will raise student test scores  in TCs programs/courses.</a:t>
            </a:r>
          </a:p>
          <a:p>
            <a:pPr lvl="1"/>
            <a:r>
              <a:rPr lang="en-US" dirty="0"/>
              <a:t>Null or statistical hypothesis</a:t>
            </a:r>
          </a:p>
          <a:p>
            <a:pPr lvl="2"/>
            <a:r>
              <a:rPr lang="en-US" b="1" i="1" dirty="0"/>
              <a:t>There will be no difference in average student test scores  in TCs programs/courses with varying levels of Canvas exposure</a:t>
            </a:r>
          </a:p>
          <a:p>
            <a:pPr lvl="2"/>
            <a:r>
              <a:rPr lang="en-US" sz="1800" b="1" dirty="0"/>
              <a:t>H</a:t>
            </a:r>
            <a:r>
              <a:rPr lang="en-US" sz="700" b="1" dirty="0"/>
              <a:t>0</a:t>
            </a:r>
            <a:r>
              <a:rPr lang="en-US" sz="1000" b="1" dirty="0"/>
              <a:t> </a:t>
            </a:r>
            <a:r>
              <a:rPr lang="en-US" sz="1100" b="1" dirty="0"/>
              <a:t>: </a:t>
            </a:r>
            <a:r>
              <a:rPr lang="el-GR" b="1" i="1" dirty="0">
                <a:latin typeface="Gulim"/>
                <a:ea typeface="Gulim"/>
              </a:rPr>
              <a:t>μ</a:t>
            </a:r>
            <a:r>
              <a:rPr lang="en-US" b="1" i="1" dirty="0">
                <a:latin typeface="Gulim"/>
                <a:ea typeface="Gulim"/>
              </a:rPr>
              <a:t> </a:t>
            </a:r>
            <a:r>
              <a:rPr lang="en-US" sz="800" b="1" i="1" dirty="0">
                <a:latin typeface="Gulim"/>
                <a:ea typeface="Gulim"/>
              </a:rPr>
              <a:t>(T) </a:t>
            </a:r>
            <a:r>
              <a:rPr lang="en-US" b="1" i="1" dirty="0">
                <a:latin typeface="Gulim"/>
                <a:ea typeface="Gulim"/>
              </a:rPr>
              <a:t>- </a:t>
            </a:r>
            <a:r>
              <a:rPr lang="el-GR" b="1" i="1" dirty="0">
                <a:latin typeface="Gulim"/>
                <a:ea typeface="Gulim"/>
              </a:rPr>
              <a:t>μ</a:t>
            </a:r>
            <a:r>
              <a:rPr lang="en-US" b="1" i="1" dirty="0">
                <a:latin typeface="Gulim"/>
                <a:ea typeface="Gulim"/>
              </a:rPr>
              <a:t> </a:t>
            </a:r>
            <a:r>
              <a:rPr lang="en-US" sz="800" b="1" i="1" dirty="0">
                <a:latin typeface="Gulim"/>
                <a:ea typeface="Gulim"/>
              </a:rPr>
              <a:t>(C) </a:t>
            </a:r>
            <a:r>
              <a:rPr lang="en-US" b="1" i="1" dirty="0">
                <a:latin typeface="Gulim"/>
                <a:ea typeface="Gulim"/>
              </a:rPr>
              <a:t>= 0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and Quasi-experimental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07" y="1781908"/>
            <a:ext cx="9437077" cy="5228492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Hallmarks of a good experiment</a:t>
            </a:r>
          </a:p>
          <a:p>
            <a:r>
              <a:rPr lang="en-US" dirty="0" smtClean="0"/>
              <a:t>1. </a:t>
            </a:r>
            <a:r>
              <a:rPr lang="en-US" b="1" dirty="0" smtClean="0">
                <a:solidFill>
                  <a:schemeClr val="accent1"/>
                </a:solidFill>
              </a:rPr>
              <a:t>Control</a:t>
            </a:r>
            <a:r>
              <a:rPr lang="en-US" b="1" dirty="0" smtClean="0"/>
              <a:t> </a:t>
            </a:r>
            <a:r>
              <a:rPr lang="en-US" dirty="0" smtClean="0"/>
              <a:t>(of all factors other than the one being investigated)</a:t>
            </a:r>
          </a:p>
          <a:p>
            <a:r>
              <a:rPr lang="en-US" dirty="0" smtClean="0"/>
              <a:t>2. </a:t>
            </a:r>
            <a:r>
              <a:rPr lang="en-US" b="1" dirty="0" smtClean="0">
                <a:solidFill>
                  <a:schemeClr val="accent1"/>
                </a:solidFill>
              </a:rPr>
              <a:t>Manipulation</a:t>
            </a:r>
            <a:r>
              <a:rPr lang="en-US" dirty="0" smtClean="0"/>
              <a:t> (of the independent variable—the </a:t>
            </a:r>
            <a:r>
              <a:rPr lang="en-US" dirty="0" smtClean="0"/>
              <a:t>“experimental” treatment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3. </a:t>
            </a:r>
            <a:r>
              <a:rPr lang="en-US" b="1" dirty="0" smtClean="0">
                <a:solidFill>
                  <a:schemeClr val="accent1"/>
                </a:solidFill>
              </a:rPr>
              <a:t>Comparison</a:t>
            </a:r>
            <a:r>
              <a:rPr lang="en-US" b="1" dirty="0" smtClean="0"/>
              <a:t> </a:t>
            </a:r>
            <a:r>
              <a:rPr lang="en-US" dirty="0" smtClean="0"/>
              <a:t>(with other cases </a:t>
            </a:r>
            <a:r>
              <a:rPr lang="en-US" dirty="0" smtClean="0"/>
              <a:t>from </a:t>
            </a:r>
            <a:r>
              <a:rPr lang="en-US" dirty="0" smtClean="0"/>
              <a:t>the same population, </a:t>
            </a:r>
            <a:r>
              <a:rPr lang="en-US" dirty="0" smtClean="0"/>
              <a:t>who are withheld </a:t>
            </a:r>
            <a:r>
              <a:rPr lang="en-US" dirty="0" smtClean="0"/>
              <a:t>from the treatment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Usually—Group Mean Comparisons (An Experimental Treatment vs. Control Group or Groups)</a:t>
            </a:r>
            <a:endParaRPr lang="en-US" dirty="0" smtClean="0"/>
          </a:p>
          <a:p>
            <a:r>
              <a:rPr lang="en-US" b="1" dirty="0" smtClean="0"/>
              <a:t>Goal</a:t>
            </a:r>
            <a:r>
              <a:rPr lang="en-US" dirty="0"/>
              <a:t>: </a:t>
            </a:r>
            <a:r>
              <a:rPr lang="en-US" b="1" dirty="0" smtClean="0">
                <a:solidFill>
                  <a:schemeClr val="accent1"/>
                </a:solidFill>
              </a:rPr>
              <a:t>Causation-Generalization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Outside factors</a:t>
            </a:r>
            <a:r>
              <a:rPr lang="en-US" b="1" dirty="0" smtClean="0">
                <a:solidFill>
                  <a:schemeClr val="accent1"/>
                </a:solidFill>
              </a:rPr>
              <a:t>:  Extraneous Variables; Confounding Variables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/>
              <a:t>Typical Research Question:  </a:t>
            </a:r>
            <a:endParaRPr lang="en-US" b="1" dirty="0" smtClean="0"/>
          </a:p>
          <a:p>
            <a:pPr lvl="1"/>
            <a:r>
              <a:rPr lang="en-US" b="1" i="1" dirty="0" smtClean="0">
                <a:solidFill>
                  <a:schemeClr val="accent1"/>
                </a:solidFill>
              </a:rPr>
              <a:t>Did </a:t>
            </a:r>
            <a:r>
              <a:rPr lang="en-US" b="1" i="1" dirty="0" smtClean="0">
                <a:solidFill>
                  <a:schemeClr val="accent1"/>
                </a:solidFill>
              </a:rPr>
              <a:t>variability in </a:t>
            </a:r>
            <a:r>
              <a:rPr lang="en-US" b="1" i="1" dirty="0">
                <a:solidFill>
                  <a:schemeClr val="accent1"/>
                </a:solidFill>
              </a:rPr>
              <a:t>the </a:t>
            </a:r>
            <a:r>
              <a:rPr lang="en-US" b="1" i="1" dirty="0" smtClean="0">
                <a:solidFill>
                  <a:schemeClr val="tx1"/>
                </a:solidFill>
              </a:rPr>
              <a:t>experimental treatment </a:t>
            </a:r>
            <a:r>
              <a:rPr lang="en-US" b="1" i="1" dirty="0">
                <a:solidFill>
                  <a:schemeClr val="accent1"/>
                </a:solidFill>
              </a:rPr>
              <a:t>(X, independent </a:t>
            </a:r>
            <a:r>
              <a:rPr lang="en-US" b="1" i="1" dirty="0" smtClean="0">
                <a:solidFill>
                  <a:schemeClr val="accent1"/>
                </a:solidFill>
              </a:rPr>
              <a:t>variable--no treatment=0 vs some treatment=1, vs. full treatment=2) </a:t>
            </a:r>
            <a:r>
              <a:rPr lang="en-US" b="1" i="1" dirty="0">
                <a:solidFill>
                  <a:schemeClr val="accent1"/>
                </a:solidFill>
              </a:rPr>
              <a:t>cause a change in the </a:t>
            </a:r>
            <a:r>
              <a:rPr lang="en-US" b="1" i="1" dirty="0">
                <a:solidFill>
                  <a:schemeClr val="tx1"/>
                </a:solidFill>
              </a:rPr>
              <a:t>desired outcome</a:t>
            </a:r>
            <a:r>
              <a:rPr lang="en-US" b="1" i="1" dirty="0">
                <a:solidFill>
                  <a:schemeClr val="accent1"/>
                </a:solidFill>
              </a:rPr>
              <a:t> (Y, dependent </a:t>
            </a:r>
            <a:r>
              <a:rPr lang="en-US" b="1" i="1" dirty="0" smtClean="0">
                <a:solidFill>
                  <a:schemeClr val="accent1"/>
                </a:solidFill>
              </a:rPr>
              <a:t>variable, a measurable construct), </a:t>
            </a:r>
            <a:r>
              <a:rPr lang="en-US" b="1" i="1" dirty="0">
                <a:solidFill>
                  <a:schemeClr val="accent1"/>
                </a:solidFill>
              </a:rPr>
              <a:t>all else controlled or held </a:t>
            </a:r>
            <a:r>
              <a:rPr lang="en-US" b="1" i="1" dirty="0" smtClean="0">
                <a:solidFill>
                  <a:schemeClr val="accent1"/>
                </a:solidFill>
              </a:rPr>
              <a:t>constant, in a selected </a:t>
            </a:r>
            <a:r>
              <a:rPr lang="en-US" b="1" i="1" dirty="0" smtClean="0">
                <a:solidFill>
                  <a:schemeClr val="tx1"/>
                </a:solidFill>
              </a:rPr>
              <a:t>sample</a:t>
            </a:r>
            <a:r>
              <a:rPr lang="en-US" b="1" i="1" dirty="0" smtClean="0">
                <a:solidFill>
                  <a:schemeClr val="accent1"/>
                </a:solidFill>
              </a:rPr>
              <a:t> from the population?</a:t>
            </a:r>
            <a:endParaRPr lang="en-US" b="1" i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4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6051"/>
            <a:ext cx="7020910" cy="6201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254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DE26F1-6698-43B5-9D9F-7B99D6E0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Experimental, Quasi-experimental and Pre-experimental Designs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994198-CD5D-4D04-A790-589D21541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Four criteria for evaluating research with experimental designs: 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Internal </a:t>
            </a:r>
            <a:r>
              <a:rPr lang="en-US" b="1" dirty="0" smtClean="0">
                <a:solidFill>
                  <a:schemeClr val="accent1"/>
                </a:solidFill>
              </a:rPr>
              <a:t>validity </a:t>
            </a:r>
            <a:r>
              <a:rPr lang="en-US" dirty="0" smtClean="0"/>
              <a:t>(</a:t>
            </a:r>
            <a:r>
              <a:rPr lang="en-US" b="1" dirty="0" smtClean="0"/>
              <a:t>Tightness of the experiment: Did X lead to Y, ruling out chance</a:t>
            </a:r>
            <a:r>
              <a:rPr lang="en-US" b="1" dirty="0" smtClean="0"/>
              <a:t>?)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Key strategy</a:t>
            </a:r>
            <a:r>
              <a:rPr lang="en-US" b="1" dirty="0" smtClean="0"/>
              <a:t>: RANDOM ASSIGNMENT OF CASES TO T AND C CONDITIONS</a:t>
            </a:r>
            <a:endParaRPr lang="en-US" b="1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External </a:t>
            </a:r>
            <a:r>
              <a:rPr lang="en-US" b="1" dirty="0" smtClean="0">
                <a:solidFill>
                  <a:schemeClr val="accent1"/>
                </a:solidFill>
              </a:rPr>
              <a:t>validity  </a:t>
            </a:r>
            <a:r>
              <a:rPr lang="en-US" b="1" dirty="0" smtClean="0"/>
              <a:t>(Generalizability: Can results </a:t>
            </a:r>
            <a:r>
              <a:rPr lang="en-US" b="1" dirty="0" smtClean="0"/>
              <a:t>of the experiment as a mean difference, be </a:t>
            </a:r>
            <a:r>
              <a:rPr lang="en-US" b="1" dirty="0" smtClean="0"/>
              <a:t>extrapolated beyond the </a:t>
            </a:r>
            <a:r>
              <a:rPr lang="en-US" b="1" dirty="0" smtClean="0"/>
              <a:t>sample to the population?)</a:t>
            </a:r>
            <a:endParaRPr lang="en-US" b="1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Construct </a:t>
            </a:r>
            <a:r>
              <a:rPr lang="en-US" b="1" dirty="0" smtClean="0">
                <a:solidFill>
                  <a:schemeClr val="accent1"/>
                </a:solidFill>
              </a:rPr>
              <a:t>validity of outcome measures</a:t>
            </a:r>
            <a:r>
              <a:rPr lang="en-US" b="1" dirty="0" smtClean="0"/>
              <a:t> (Was the dependent variable measured in a valid and reliable way?)</a:t>
            </a:r>
            <a:endParaRPr lang="en-US" b="1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Statistical </a:t>
            </a:r>
            <a:r>
              <a:rPr lang="en-US" b="1" dirty="0" smtClean="0">
                <a:solidFill>
                  <a:schemeClr val="accent1"/>
                </a:solidFill>
              </a:rPr>
              <a:t>validity </a:t>
            </a:r>
            <a:r>
              <a:rPr lang="en-US" b="1" dirty="0" smtClean="0"/>
              <a:t>(Choice of appropriate analytic methods that fit the goals of the </a:t>
            </a:r>
            <a:r>
              <a:rPr lang="en-US" b="1" dirty="0" smtClean="0"/>
              <a:t>study and allow rejection of the Null Hypothesis)</a:t>
            </a:r>
          </a:p>
          <a:p>
            <a:pPr lvl="2"/>
            <a:r>
              <a:rPr lang="en-US" sz="1900" b="1" dirty="0" smtClean="0"/>
              <a:t>H</a:t>
            </a:r>
            <a:r>
              <a:rPr lang="en-US" sz="800" b="1" dirty="0" smtClean="0"/>
              <a:t>0</a:t>
            </a:r>
            <a:r>
              <a:rPr lang="en-US" sz="1050" b="1" dirty="0" smtClean="0"/>
              <a:t> </a:t>
            </a:r>
            <a:r>
              <a:rPr lang="en-US" sz="1200" b="1" dirty="0" smtClean="0"/>
              <a:t>: </a:t>
            </a:r>
            <a:r>
              <a:rPr lang="el-GR" sz="1500" b="1" i="1" dirty="0" smtClean="0">
                <a:latin typeface="Gulim"/>
                <a:ea typeface="Gulim"/>
              </a:rPr>
              <a:t>μ</a:t>
            </a:r>
            <a:r>
              <a:rPr lang="en-US" sz="1500" b="1" i="1" dirty="0" smtClean="0">
                <a:latin typeface="Gulim"/>
                <a:ea typeface="Gulim"/>
              </a:rPr>
              <a:t> </a:t>
            </a:r>
            <a:r>
              <a:rPr lang="en-US" sz="900" b="1" i="1" dirty="0" smtClean="0">
                <a:latin typeface="Gulim"/>
                <a:ea typeface="Gulim"/>
              </a:rPr>
              <a:t>(T) </a:t>
            </a:r>
            <a:r>
              <a:rPr lang="en-US" sz="1500" b="1" i="1" dirty="0" smtClean="0">
                <a:latin typeface="Gulim"/>
                <a:ea typeface="Gulim"/>
              </a:rPr>
              <a:t>- </a:t>
            </a:r>
            <a:r>
              <a:rPr lang="el-GR" sz="1500" b="1" i="1" dirty="0">
                <a:latin typeface="Gulim"/>
                <a:ea typeface="Gulim"/>
              </a:rPr>
              <a:t>μ</a:t>
            </a:r>
            <a:r>
              <a:rPr lang="en-US" sz="1500" b="1" i="1" dirty="0">
                <a:latin typeface="Gulim"/>
                <a:ea typeface="Gulim"/>
              </a:rPr>
              <a:t> </a:t>
            </a:r>
            <a:r>
              <a:rPr lang="en-US" sz="900" b="1" i="1" dirty="0" smtClean="0">
                <a:latin typeface="Gulim"/>
                <a:ea typeface="Gulim"/>
              </a:rPr>
              <a:t>(C) </a:t>
            </a:r>
            <a:r>
              <a:rPr lang="en-US" sz="1500" b="1" i="1" dirty="0" smtClean="0">
                <a:latin typeface="Gulim"/>
                <a:ea typeface="Gulim"/>
              </a:rPr>
              <a:t>= 0</a:t>
            </a:r>
            <a:endParaRPr lang="en-US" sz="1500" b="1" i="1" dirty="0"/>
          </a:p>
          <a:p>
            <a:r>
              <a:rPr lang="en-US" dirty="0"/>
              <a:t>Every study has limitations, and </a:t>
            </a:r>
            <a:r>
              <a:rPr lang="en-US" dirty="0" smtClean="0"/>
              <a:t>researchers should try to balance and optimize the four kinds of validity</a:t>
            </a:r>
            <a:r>
              <a:rPr lang="en-US" b="1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8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External Validity-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Q</a:t>
            </a:r>
            <a:r>
              <a:rPr lang="en-US" b="1" dirty="0" smtClean="0">
                <a:solidFill>
                  <a:schemeClr val="accent1"/>
                </a:solidFill>
              </a:rPr>
              <a:t>. Will the results extrapolate beyond the cases studied, to other samples from the same population, settings, time points?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smtClean="0"/>
              <a:t>Effective Sampling Designs</a:t>
            </a:r>
          </a:p>
          <a:p>
            <a:pPr lvl="1"/>
            <a:r>
              <a:rPr lang="en-US" b="1" dirty="0" smtClean="0"/>
              <a:t>Sample </a:t>
            </a:r>
            <a:r>
              <a:rPr lang="en-US" b="1" dirty="0"/>
              <a:t>→ </a:t>
            </a:r>
            <a:r>
              <a:rPr lang="en-US" b="1" dirty="0" smtClean="0"/>
              <a:t>Population</a:t>
            </a:r>
          </a:p>
          <a:p>
            <a:pPr lvl="1"/>
            <a:r>
              <a:rPr lang="en-US" b="1" u="sng" dirty="0" smtClean="0">
                <a:solidFill>
                  <a:schemeClr val="accent1"/>
                </a:solidFill>
              </a:rPr>
              <a:t>NOTE: </a:t>
            </a:r>
            <a:r>
              <a:rPr lang="en-US" b="1" dirty="0" smtClean="0"/>
              <a:t>Difference between “random sampling” and “random assignment”</a:t>
            </a:r>
          </a:p>
          <a:p>
            <a:r>
              <a:rPr lang="en-US" dirty="0" smtClean="0"/>
              <a:t>Situation-specific interactions among X and other factors/conditions that bar generalization beyond sample studied (Campbell &amp; Stanley, 1966)</a:t>
            </a:r>
          </a:p>
          <a:p>
            <a:pPr lvl="1"/>
            <a:r>
              <a:rPr lang="en-US" dirty="0" smtClean="0"/>
              <a:t>Interaction of Treatment and Selection</a:t>
            </a:r>
          </a:p>
          <a:p>
            <a:pPr lvl="1"/>
            <a:r>
              <a:rPr lang="en-US" dirty="0" smtClean="0"/>
              <a:t>Interaction of Testing and Treatment</a:t>
            </a:r>
          </a:p>
          <a:p>
            <a:pPr lvl="1"/>
            <a:r>
              <a:rPr lang="en-US" dirty="0" smtClean="0"/>
              <a:t>Multiple interpretations with X </a:t>
            </a:r>
          </a:p>
          <a:p>
            <a:pPr lvl="1"/>
            <a:r>
              <a:rPr lang="en-US" dirty="0" smtClean="0"/>
              <a:t>Reactive arrangements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0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F1368E-E74E-44BD-8351-7867E7B5E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and internal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A63781-5912-46A0-8944-CF122EB3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Campbell and Stanley’s (</a:t>
            </a:r>
            <a:r>
              <a:rPr lang="en-US" dirty="0" smtClean="0"/>
              <a:t>1966/1968) </a:t>
            </a:r>
            <a:r>
              <a:rPr lang="en-US" dirty="0"/>
              <a:t>seminal work in </a:t>
            </a:r>
            <a:r>
              <a:rPr lang="en-US" dirty="0" smtClean="0"/>
              <a:t>experimental and quasi-experimental research designs identified factors </a:t>
            </a:r>
            <a:r>
              <a:rPr lang="en-US" dirty="0"/>
              <a:t>that could undermine </a:t>
            </a:r>
            <a:r>
              <a:rPr lang="en-US" b="1" dirty="0">
                <a:solidFill>
                  <a:schemeClr val="accent1"/>
                </a:solidFill>
              </a:rPr>
              <a:t>internal </a:t>
            </a:r>
            <a:r>
              <a:rPr lang="en-US" b="1" dirty="0" smtClean="0">
                <a:solidFill>
                  <a:schemeClr val="accent1"/>
                </a:solidFill>
              </a:rPr>
              <a:t>validity </a:t>
            </a:r>
            <a:r>
              <a:rPr lang="en-US" dirty="0" smtClean="0"/>
              <a:t>of experiments</a:t>
            </a:r>
            <a:endParaRPr lang="en-US" dirty="0"/>
          </a:p>
          <a:p>
            <a:pPr lvl="1"/>
            <a:r>
              <a:rPr lang="en-US" dirty="0"/>
              <a:t>Selection</a:t>
            </a:r>
          </a:p>
          <a:p>
            <a:pPr lvl="1"/>
            <a:r>
              <a:rPr lang="en-US" dirty="0"/>
              <a:t>History</a:t>
            </a:r>
          </a:p>
          <a:p>
            <a:pPr lvl="1"/>
            <a:r>
              <a:rPr lang="en-US" dirty="0"/>
              <a:t>Instrumentation 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 smtClean="0"/>
              <a:t>Regression towards the  mean in change experiments</a:t>
            </a:r>
            <a:endParaRPr lang="en-US" dirty="0"/>
          </a:p>
          <a:p>
            <a:pPr lvl="1"/>
            <a:r>
              <a:rPr lang="en-US" dirty="0"/>
              <a:t>Attrition </a:t>
            </a:r>
            <a:r>
              <a:rPr lang="en-US" dirty="0" smtClean="0"/>
              <a:t>(Subject Mortality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Maturation</a:t>
            </a:r>
          </a:p>
        </p:txBody>
      </p:sp>
    </p:spTree>
    <p:extLst>
      <p:ext uri="{BB962C8B-B14F-4D97-AF65-F5344CB8AC3E}">
        <p14:creationId xmlns:p14="http://schemas.microsoft.com/office/powerpoint/2010/main" val="314867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9F1BB8-B282-4481-8D77-B6D89826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</a:t>
            </a:r>
            <a:r>
              <a:rPr lang="en-US" dirty="0" smtClean="0"/>
              <a:t>Internal Validity of Experiments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C485A4-0179-4E4D-8BB7-83725D263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r>
              <a:rPr lang="en-US" b="1" dirty="0" smtClean="0"/>
              <a:t>election biases</a:t>
            </a:r>
            <a:r>
              <a:rPr lang="en-US" dirty="0" smtClean="0"/>
              <a:t>: </a:t>
            </a:r>
            <a:r>
              <a:rPr lang="en-US" dirty="0" smtClean="0"/>
              <a:t>Sample selection issues. </a:t>
            </a:r>
            <a:r>
              <a:rPr lang="en-US" dirty="0"/>
              <a:t>).  Random assignment is the only way to control this threat.  </a:t>
            </a:r>
            <a:r>
              <a:rPr lang="en-US" dirty="0" smtClean="0"/>
              <a:t>Differences </a:t>
            </a:r>
            <a:r>
              <a:rPr lang="en-US" dirty="0"/>
              <a:t>in </a:t>
            </a:r>
            <a:r>
              <a:rPr lang="en-US" dirty="0" smtClean="0"/>
              <a:t>outcome scores </a:t>
            </a:r>
            <a:r>
              <a:rPr lang="en-US" dirty="0"/>
              <a:t>exist because of </a:t>
            </a:r>
            <a:r>
              <a:rPr lang="en-US" i="1" dirty="0"/>
              <a:t>pre-existing group difference</a:t>
            </a:r>
            <a:r>
              <a:rPr lang="en-US" dirty="0"/>
              <a:t>s.  Happens when there is </a:t>
            </a:r>
            <a:r>
              <a:rPr lang="en-US" dirty="0" smtClean="0"/>
              <a:t>no </a:t>
            </a:r>
            <a:r>
              <a:rPr lang="en-US" dirty="0"/>
              <a:t>random </a:t>
            </a:r>
            <a:r>
              <a:rPr lang="en-US" dirty="0" smtClean="0"/>
              <a:t>assignment or poorly executed random assignment of cases(but </a:t>
            </a:r>
            <a:r>
              <a:rPr lang="en-US" dirty="0"/>
              <a:t>there are 2 or more groups – does not happen in single group </a:t>
            </a:r>
            <a:r>
              <a:rPr lang="en-US" dirty="0" smtClean="0"/>
              <a:t>studies</a:t>
            </a:r>
          </a:p>
          <a:p>
            <a:r>
              <a:rPr 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</a:t>
            </a:r>
            <a:r>
              <a:rPr lang="en-US" b="1" dirty="0" smtClean="0"/>
              <a:t>istory</a:t>
            </a:r>
            <a:r>
              <a:rPr lang="en-US" dirty="0"/>
              <a:t>:  Events that take place during the course of </a:t>
            </a:r>
            <a:r>
              <a:rPr lang="en-US" dirty="0" smtClean="0"/>
              <a:t>experimental treatment </a:t>
            </a:r>
            <a:r>
              <a:rPr lang="en-US" dirty="0"/>
              <a:t>that might influence </a:t>
            </a:r>
            <a:r>
              <a:rPr lang="en-US" dirty="0" smtClean="0"/>
              <a:t>outcome </a:t>
            </a:r>
            <a:r>
              <a:rPr lang="en-US" dirty="0" smtClean="0"/>
              <a:t>measurement/scores </a:t>
            </a:r>
            <a:r>
              <a:rPr lang="en-US" dirty="0"/>
              <a:t>instead of the treatment.  E.g. national event (9/11), fire during study, </a:t>
            </a:r>
            <a:r>
              <a:rPr lang="en-US" dirty="0" smtClean="0"/>
              <a:t>flu season.  </a:t>
            </a:r>
            <a:r>
              <a:rPr lang="en-US" dirty="0"/>
              <a:t>A control group can help </a:t>
            </a:r>
            <a:r>
              <a:rPr lang="en-US" dirty="0" smtClean="0"/>
              <a:t>assess and evaluate effects of history.</a:t>
            </a:r>
            <a:endParaRPr lang="en-US" dirty="0"/>
          </a:p>
          <a:p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r>
              <a:rPr lang="en-US" b="1" dirty="0"/>
              <a:t>nstrumentation: </a:t>
            </a:r>
            <a:r>
              <a:rPr lang="en-US" dirty="0" smtClean="0"/>
              <a:t>Applies to all </a:t>
            </a:r>
            <a:r>
              <a:rPr lang="en-US" dirty="0" smtClean="0"/>
              <a:t>change </a:t>
            </a:r>
            <a:r>
              <a:rPr lang="en-US" dirty="0" smtClean="0"/>
              <a:t>experiments—longitudinal designs with pre-post treatment measurement </a:t>
            </a:r>
            <a:r>
              <a:rPr lang="en-US" dirty="0" smtClean="0"/>
              <a:t>of change) differences </a:t>
            </a:r>
            <a:r>
              <a:rPr lang="en-US" dirty="0"/>
              <a:t>in how </a:t>
            </a:r>
            <a:r>
              <a:rPr lang="en-US" dirty="0" smtClean="0"/>
              <a:t>the dependent variable was measured before and after, can interfere with results </a:t>
            </a:r>
            <a:r>
              <a:rPr lang="en-US" dirty="0"/>
              <a:t>(e.g. different tests, different raters, different scoring system).  Can’t know if change due to treatment or change in measurement.  Prevent with control group that gets same measures – or by </a:t>
            </a:r>
            <a:r>
              <a:rPr lang="en-US" dirty="0" smtClean="0"/>
              <a:t>using the same instrument twice.</a:t>
            </a:r>
            <a:endParaRPr lang="en-US" dirty="0"/>
          </a:p>
          <a:p>
            <a:r>
              <a:rPr 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r>
              <a:rPr lang="en-US" b="1" dirty="0" smtClean="0"/>
              <a:t>esting (Practice effect)</a:t>
            </a:r>
            <a:r>
              <a:rPr lang="en-US" dirty="0" smtClean="0"/>
              <a:t>:  </a:t>
            </a:r>
            <a:r>
              <a:rPr lang="en-US" dirty="0"/>
              <a:t>Pretest measurement influences the posttest measurement – </a:t>
            </a:r>
            <a:r>
              <a:rPr lang="en-US" dirty="0" smtClean="0"/>
              <a:t>E.g., due </a:t>
            </a:r>
            <a:r>
              <a:rPr lang="en-US" dirty="0"/>
              <a:t>to practice effect, </a:t>
            </a:r>
            <a:r>
              <a:rPr lang="en-US" dirty="0" smtClean="0"/>
              <a:t>or priming </a:t>
            </a:r>
            <a:r>
              <a:rPr lang="en-US" dirty="0" smtClean="0"/>
              <a:t>for </a:t>
            </a:r>
            <a:r>
              <a:rPr lang="en-US" dirty="0" smtClean="0"/>
              <a:t>experiment</a:t>
            </a:r>
            <a:r>
              <a:rPr lang="en-US" dirty="0"/>
              <a:t> </a:t>
            </a:r>
            <a:r>
              <a:rPr lang="en-US" dirty="0" smtClean="0"/>
              <a:t>alters outcomes in participants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9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217</TotalTime>
  <Words>1424</Words>
  <Application>Microsoft Office PowerPoint</Application>
  <PresentationFormat>Custom</PresentationFormat>
  <Paragraphs>127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Wisp</vt:lpstr>
      <vt:lpstr>ORLJ 4009  Session 5.0 Experimental, Quasi-experimental and Pre-experimental Designs</vt:lpstr>
      <vt:lpstr>PowerPoint Presentation</vt:lpstr>
      <vt:lpstr>Hypotheses vs Theoretical/Conceptual Frameworks</vt:lpstr>
      <vt:lpstr>Experimental and Quasi-experimental designs</vt:lpstr>
      <vt:lpstr>PowerPoint Presentation</vt:lpstr>
      <vt:lpstr>Experimental, Quasi-experimental and Pre-experimental Designs</vt:lpstr>
      <vt:lpstr>Threats to External Validity-</vt:lpstr>
      <vt:lpstr>Causality and internal validity</vt:lpstr>
      <vt:lpstr>Threats to Internal Validity of Experiments</vt:lpstr>
      <vt:lpstr>Threats to Internal Validity</vt:lpstr>
      <vt:lpstr>Classes of Experimental Designs The Pre-experimental design</vt:lpstr>
      <vt:lpstr>From Campbell &amp;Stanley (1966)</vt:lpstr>
      <vt:lpstr>“True’ Experimental designs– Use Randomization Strategies</vt:lpstr>
      <vt:lpstr>PowerPoint Presentation</vt:lpstr>
      <vt:lpstr>Quasi-experimental designs</vt:lpstr>
      <vt:lpstr>PowerPoint Presentation</vt:lpstr>
      <vt:lpstr>PowerPoint Presentation</vt:lpstr>
      <vt:lpstr>From Campbell &amp;Stanley (1966)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Design</dc:title>
  <dc:creator>Nicholas Anderson</dc:creator>
  <cp:lastModifiedBy>Columbia University</cp:lastModifiedBy>
  <cp:revision>30</cp:revision>
  <dcterms:created xsi:type="dcterms:W3CDTF">2018-10-24T13:03:30Z</dcterms:created>
  <dcterms:modified xsi:type="dcterms:W3CDTF">2020-02-25T20:01:19Z</dcterms:modified>
</cp:coreProperties>
</file>