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9"/>
  </p:notesMasterIdLst>
  <p:sldIdLst>
    <p:sldId id="256" r:id="rId2"/>
    <p:sldId id="316" r:id="rId3"/>
    <p:sldId id="317" r:id="rId4"/>
    <p:sldId id="312" r:id="rId5"/>
    <p:sldId id="315" r:id="rId6"/>
    <p:sldId id="319" r:id="rId7"/>
    <p:sldId id="309" r:id="rId8"/>
    <p:sldId id="307" r:id="rId9"/>
    <p:sldId id="323" r:id="rId10"/>
    <p:sldId id="324" r:id="rId11"/>
    <p:sldId id="308" r:id="rId12"/>
    <p:sldId id="325" r:id="rId13"/>
    <p:sldId id="321" r:id="rId14"/>
    <p:sldId id="326" r:id="rId15"/>
    <p:sldId id="328" r:id="rId16"/>
    <p:sldId id="320" r:id="rId17"/>
    <p:sldId id="30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23"/>
    <p:restoredTop sz="74700"/>
  </p:normalViewPr>
  <p:slideViewPr>
    <p:cSldViewPr snapToGrid="0" snapToObjects="1">
      <p:cViewPr varScale="1">
        <p:scale>
          <a:sx n="96" d="100"/>
          <a:sy n="96" d="100"/>
        </p:scale>
        <p:origin x="1984" y="1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59437F-BA9F-3141-88E8-CDD6BE4E6788}" type="datetimeFigureOut">
              <a:rPr lang="en-US" smtClean="0"/>
              <a:t>4/29/20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593C73-AC0C-334B-933D-63B6D38E08A4}" type="slidenum">
              <a:rPr lang="en-US" smtClean="0"/>
              <a:t>‹#›</a:t>
            </a:fld>
            <a:endParaRPr lang="en-US"/>
          </a:p>
        </p:txBody>
      </p:sp>
    </p:spTree>
    <p:extLst>
      <p:ext uri="{BB962C8B-B14F-4D97-AF65-F5344CB8AC3E}">
        <p14:creationId xmlns:p14="http://schemas.microsoft.com/office/powerpoint/2010/main" val="2202368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593C73-AC0C-334B-933D-63B6D38E08A4}" type="slidenum">
              <a:rPr lang="en-US" smtClean="0"/>
              <a:t>1</a:t>
            </a:fld>
            <a:endParaRPr lang="en-US"/>
          </a:p>
        </p:txBody>
      </p:sp>
    </p:spTree>
    <p:extLst>
      <p:ext uri="{BB962C8B-B14F-4D97-AF65-F5344CB8AC3E}">
        <p14:creationId xmlns:p14="http://schemas.microsoft.com/office/powerpoint/2010/main" val="3112963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latent</a:t>
            </a:r>
            <a:r>
              <a:rPr lang="zh-CN" altLang="en-US" dirty="0"/>
              <a:t> </a:t>
            </a:r>
            <a:r>
              <a:rPr lang="en-US" altLang="zh-CN" dirty="0"/>
              <a:t>class</a:t>
            </a:r>
            <a:r>
              <a:rPr lang="zh-CN" altLang="en-US" dirty="0"/>
              <a:t> </a:t>
            </a:r>
            <a:r>
              <a:rPr lang="en-US" altLang="zh-CN" dirty="0"/>
              <a:t>1</a:t>
            </a:r>
            <a:r>
              <a:rPr lang="zh-CN" altLang="en-US" dirty="0"/>
              <a:t> </a:t>
            </a:r>
            <a:r>
              <a:rPr lang="en-US" altLang="zh-CN" dirty="0"/>
              <a:t>has</a:t>
            </a:r>
            <a:r>
              <a:rPr lang="zh-CN" altLang="en-US" dirty="0"/>
              <a:t> </a:t>
            </a:r>
            <a:r>
              <a:rPr lang="en-US" altLang="zh-CN" dirty="0"/>
              <a:t>low</a:t>
            </a:r>
            <a:r>
              <a:rPr lang="zh-CN" altLang="en-US" dirty="0"/>
              <a:t> </a:t>
            </a:r>
            <a:r>
              <a:rPr lang="en-US" altLang="zh-CN" dirty="0"/>
              <a:t>identification</a:t>
            </a:r>
            <a:r>
              <a:rPr lang="zh-CN" altLang="en-US" dirty="0"/>
              <a:t> </a:t>
            </a:r>
            <a:r>
              <a:rPr lang="en-US" altLang="zh-CN" dirty="0"/>
              <a:t>ability</a:t>
            </a:r>
            <a:r>
              <a:rPr lang="zh-CN" altLang="en-US" dirty="0"/>
              <a:t> </a:t>
            </a:r>
            <a:endParaRPr lang="en-US" dirty="0"/>
          </a:p>
        </p:txBody>
      </p:sp>
      <p:sp>
        <p:nvSpPr>
          <p:cNvPr id="4" name="Slide Number Placeholder 3"/>
          <p:cNvSpPr>
            <a:spLocks noGrp="1"/>
          </p:cNvSpPr>
          <p:nvPr>
            <p:ph type="sldNum" sz="quarter" idx="5"/>
          </p:nvPr>
        </p:nvSpPr>
        <p:spPr/>
        <p:txBody>
          <a:bodyPr/>
          <a:lstStyle/>
          <a:p>
            <a:fld id="{97593C73-AC0C-334B-933D-63B6D38E08A4}" type="slidenum">
              <a:rPr lang="en-US" smtClean="0"/>
              <a:t>9</a:t>
            </a:fld>
            <a:endParaRPr lang="en-US"/>
          </a:p>
        </p:txBody>
      </p:sp>
    </p:spTree>
    <p:extLst>
      <p:ext uri="{BB962C8B-B14F-4D97-AF65-F5344CB8AC3E}">
        <p14:creationId xmlns:p14="http://schemas.microsoft.com/office/powerpoint/2010/main" val="3404987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latent</a:t>
            </a:r>
            <a:r>
              <a:rPr lang="zh-CN" altLang="en-US" dirty="0"/>
              <a:t> </a:t>
            </a:r>
            <a:r>
              <a:rPr lang="en-US" altLang="zh-CN" dirty="0"/>
              <a:t>class</a:t>
            </a:r>
            <a:r>
              <a:rPr lang="zh-CN" altLang="en-US" dirty="0"/>
              <a:t> </a:t>
            </a:r>
            <a:r>
              <a:rPr lang="en-US" altLang="zh-CN" dirty="0"/>
              <a:t>1:</a:t>
            </a:r>
            <a:r>
              <a:rPr lang="zh-CN" altLang="en-US" dirty="0"/>
              <a:t> </a:t>
            </a:r>
            <a:r>
              <a:rPr lang="en-US" altLang="zh-CN" dirty="0"/>
              <a:t>learning</a:t>
            </a:r>
            <a:r>
              <a:rPr lang="zh-CN" altLang="en-US" dirty="0"/>
              <a:t> </a:t>
            </a:r>
            <a:r>
              <a:rPr lang="en-US" altLang="zh-CN" dirty="0"/>
              <a:t>and</a:t>
            </a:r>
            <a:r>
              <a:rPr lang="zh-CN" altLang="en-US" dirty="0"/>
              <a:t> </a:t>
            </a:r>
            <a:r>
              <a:rPr lang="en-US" altLang="zh-CN" dirty="0"/>
              <a:t>peer,</a:t>
            </a:r>
            <a:r>
              <a:rPr lang="zh-CN" altLang="en-US" dirty="0"/>
              <a:t> </a:t>
            </a:r>
            <a:r>
              <a:rPr lang="en-US" altLang="zh-CN" dirty="0"/>
              <a:t>religious</a:t>
            </a:r>
            <a:r>
              <a:rPr lang="zh-CN" altLang="en-US" dirty="0"/>
              <a:t> </a:t>
            </a:r>
            <a:r>
              <a:rPr lang="en-US" altLang="zh-CN" dirty="0"/>
              <a:t>is</a:t>
            </a:r>
            <a:r>
              <a:rPr lang="zh-CN" altLang="en-US" dirty="0"/>
              <a:t> </a:t>
            </a:r>
            <a:r>
              <a:rPr lang="en-US" altLang="zh-CN" dirty="0"/>
              <a:t>relatively</a:t>
            </a:r>
            <a:r>
              <a:rPr lang="zh-CN" altLang="en-US" dirty="0"/>
              <a:t> </a:t>
            </a:r>
            <a:r>
              <a:rPr lang="en-US" altLang="zh-CN" dirty="0"/>
              <a:t>important,</a:t>
            </a:r>
            <a:r>
              <a:rPr lang="zh-CN" altLang="en-US" dirty="0"/>
              <a:t> </a:t>
            </a:r>
            <a:r>
              <a:rPr lang="en-US" altLang="zh-CN" dirty="0"/>
              <a:t>not</a:t>
            </a:r>
            <a:r>
              <a:rPr lang="zh-CN" altLang="en-US" dirty="0"/>
              <a:t> </a:t>
            </a:r>
            <a:r>
              <a:rPr lang="en-US" altLang="zh-CN" dirty="0"/>
              <a:t>follow</a:t>
            </a:r>
            <a:r>
              <a:rPr lang="zh-CN" altLang="en-US" dirty="0"/>
              <a:t> </a:t>
            </a:r>
            <a:r>
              <a:rPr lang="en-US" altLang="zh-CN" dirty="0"/>
              <a:t>the</a:t>
            </a:r>
            <a:r>
              <a:rPr lang="zh-CN" altLang="en-US" dirty="0"/>
              <a:t> </a:t>
            </a:r>
            <a:r>
              <a:rPr lang="en-US" altLang="zh-CN" dirty="0"/>
              <a:t>recommendation</a:t>
            </a:r>
            <a:r>
              <a:rPr lang="zh-CN" altLang="en-US" dirty="0"/>
              <a:t> </a:t>
            </a:r>
            <a:r>
              <a:rPr lang="en-US" altLang="zh-CN" dirty="0"/>
              <a:t>from</a:t>
            </a:r>
            <a:r>
              <a:rPr lang="zh-CN" altLang="en-US" dirty="0"/>
              <a:t> </a:t>
            </a:r>
            <a:r>
              <a:rPr lang="en-US" altLang="zh-CN" dirty="0"/>
              <a:t>the</a:t>
            </a:r>
            <a:r>
              <a:rPr lang="zh-CN" altLang="en-US" dirty="0"/>
              <a:t> </a:t>
            </a:r>
            <a:r>
              <a:rPr lang="en-US" altLang="zh-CN" dirty="0"/>
              <a:t>families</a:t>
            </a:r>
          </a:p>
          <a:p>
            <a:r>
              <a:rPr lang="en-US" altLang="zh-CN" dirty="0"/>
              <a:t>latent</a:t>
            </a:r>
            <a:r>
              <a:rPr lang="zh-CN" altLang="en-US" dirty="0"/>
              <a:t> </a:t>
            </a:r>
            <a:r>
              <a:rPr lang="en-US" altLang="zh-CN" dirty="0"/>
              <a:t>class</a:t>
            </a:r>
            <a:r>
              <a:rPr lang="zh-CN" altLang="en-US" dirty="0"/>
              <a:t> </a:t>
            </a:r>
            <a:r>
              <a:rPr lang="en-US" altLang="zh-CN" dirty="0"/>
              <a:t>2:</a:t>
            </a:r>
            <a:r>
              <a:rPr lang="zh-CN" altLang="en-US" dirty="0"/>
              <a:t> </a:t>
            </a:r>
            <a:r>
              <a:rPr lang="en-US" altLang="zh-CN" dirty="0"/>
              <a:t>versatile</a:t>
            </a:r>
            <a:r>
              <a:rPr lang="zh-CN" altLang="en-US" dirty="0"/>
              <a:t> </a:t>
            </a:r>
            <a:r>
              <a:rPr lang="en-US" altLang="zh-CN" dirty="0"/>
              <a:t>(high</a:t>
            </a:r>
            <a:r>
              <a:rPr lang="zh-CN" altLang="en-US" dirty="0"/>
              <a:t> </a:t>
            </a:r>
            <a:r>
              <a:rPr lang="en-US" altLang="zh-CN" dirty="0"/>
              <a:t>importance</a:t>
            </a:r>
            <a:r>
              <a:rPr lang="zh-CN" altLang="en-US" dirty="0"/>
              <a:t> </a:t>
            </a:r>
            <a:r>
              <a:rPr lang="en-US" altLang="zh-CN" dirty="0"/>
              <a:t>on</a:t>
            </a:r>
            <a:r>
              <a:rPr lang="zh-CN" altLang="en-US" dirty="0"/>
              <a:t> </a:t>
            </a:r>
            <a:r>
              <a:rPr lang="en-US" altLang="zh-CN" dirty="0"/>
              <a:t>everything)</a:t>
            </a:r>
          </a:p>
          <a:p>
            <a:r>
              <a:rPr lang="en-US" altLang="zh-CN" dirty="0"/>
              <a:t>latent</a:t>
            </a:r>
            <a:r>
              <a:rPr lang="zh-CN" altLang="en-US" dirty="0"/>
              <a:t> </a:t>
            </a:r>
            <a:r>
              <a:rPr lang="en-US" altLang="zh-CN" dirty="0"/>
              <a:t>class</a:t>
            </a:r>
            <a:r>
              <a:rPr lang="zh-CN" altLang="en-US" dirty="0"/>
              <a:t> </a:t>
            </a:r>
            <a:r>
              <a:rPr lang="en-US" altLang="zh-CN" dirty="0"/>
              <a:t>3:</a:t>
            </a:r>
            <a:r>
              <a:rPr lang="zh-CN" altLang="en-US" dirty="0"/>
              <a:t> </a:t>
            </a:r>
            <a:r>
              <a:rPr lang="en-US" altLang="zh-CN" dirty="0"/>
              <a:t>self-orientated</a:t>
            </a:r>
          </a:p>
          <a:p>
            <a:r>
              <a:rPr lang="en-US" altLang="zh-CN" dirty="0"/>
              <a:t>latent</a:t>
            </a:r>
            <a:r>
              <a:rPr lang="zh-CN" altLang="en-US" dirty="0"/>
              <a:t> </a:t>
            </a:r>
            <a:r>
              <a:rPr lang="en-US" altLang="zh-CN" dirty="0"/>
              <a:t>class</a:t>
            </a:r>
            <a:r>
              <a:rPr lang="zh-CN" altLang="en-US" dirty="0"/>
              <a:t> </a:t>
            </a:r>
            <a:r>
              <a:rPr lang="en-US" altLang="zh-CN" dirty="0"/>
              <a:t>4:</a:t>
            </a:r>
            <a:r>
              <a:rPr lang="zh-CN" altLang="en-US" dirty="0"/>
              <a:t> </a:t>
            </a:r>
            <a:r>
              <a:rPr lang="en-US" altLang="zh-CN" dirty="0"/>
              <a:t>demoralized</a:t>
            </a:r>
            <a:r>
              <a:rPr lang="zh-CN" altLang="en-US" dirty="0"/>
              <a:t> </a:t>
            </a:r>
            <a:r>
              <a:rPr lang="en-US" altLang="zh-CN" dirty="0"/>
              <a:t>(low</a:t>
            </a:r>
            <a:r>
              <a:rPr lang="zh-CN" altLang="en-US" dirty="0"/>
              <a:t> </a:t>
            </a:r>
            <a:r>
              <a:rPr lang="en-US" altLang="zh-CN" dirty="0"/>
              <a:t>importance</a:t>
            </a:r>
            <a:r>
              <a:rPr lang="zh-CN" altLang="en-US" dirty="0"/>
              <a:t> </a:t>
            </a:r>
            <a:r>
              <a:rPr lang="en-US" altLang="zh-CN" dirty="0"/>
              <a:t>on</a:t>
            </a:r>
            <a:r>
              <a:rPr lang="zh-CN" altLang="en-US" dirty="0"/>
              <a:t> </a:t>
            </a:r>
            <a:r>
              <a:rPr lang="en-US" altLang="zh-CN" dirty="0"/>
              <a:t>everything)</a:t>
            </a:r>
          </a:p>
          <a:p>
            <a:r>
              <a:rPr lang="en-US" altLang="zh-CN" dirty="0"/>
              <a:t>latent</a:t>
            </a:r>
            <a:r>
              <a:rPr lang="zh-CN" altLang="en-US" dirty="0"/>
              <a:t> </a:t>
            </a:r>
            <a:r>
              <a:rPr lang="en-US" altLang="zh-CN" dirty="0"/>
              <a:t>class</a:t>
            </a:r>
            <a:r>
              <a:rPr lang="zh-CN" altLang="en-US" dirty="0"/>
              <a:t> </a:t>
            </a:r>
            <a:r>
              <a:rPr lang="en-US" altLang="zh-CN" dirty="0"/>
              <a:t>5:</a:t>
            </a:r>
            <a:r>
              <a:rPr lang="zh-CN" altLang="en-US" dirty="0"/>
              <a:t> </a:t>
            </a:r>
            <a:r>
              <a:rPr lang="en-US" altLang="zh-CN" dirty="0"/>
              <a:t>just</a:t>
            </a:r>
            <a:r>
              <a:rPr lang="zh-CN" altLang="en-US" dirty="0"/>
              <a:t> </a:t>
            </a:r>
            <a:r>
              <a:rPr lang="en-US" altLang="zh-CN" dirty="0"/>
              <a:t>need</a:t>
            </a:r>
            <a:r>
              <a:rPr lang="zh-CN" altLang="en-US" dirty="0"/>
              <a:t> </a:t>
            </a:r>
            <a:r>
              <a:rPr lang="en-US" altLang="zh-CN" dirty="0"/>
              <a:t>an</a:t>
            </a:r>
            <a:r>
              <a:rPr lang="zh-CN" altLang="en-US" dirty="0"/>
              <a:t> </a:t>
            </a:r>
            <a:r>
              <a:rPr lang="en-US" altLang="zh-CN" dirty="0"/>
              <a:t>easy</a:t>
            </a:r>
            <a:r>
              <a:rPr lang="zh-CN" altLang="en-US" dirty="0"/>
              <a:t> </a:t>
            </a:r>
            <a:r>
              <a:rPr lang="en-US" altLang="zh-CN" dirty="0"/>
              <a:t>way</a:t>
            </a:r>
            <a:r>
              <a:rPr lang="zh-CN" altLang="en-US" dirty="0"/>
              <a:t> </a:t>
            </a:r>
            <a:r>
              <a:rPr lang="en-US" altLang="zh-CN" dirty="0"/>
              <a:t>to</a:t>
            </a:r>
            <a:r>
              <a:rPr lang="zh-CN" altLang="en-US" dirty="0"/>
              <a:t> </a:t>
            </a:r>
            <a:r>
              <a:rPr lang="en-US" altLang="zh-CN" dirty="0"/>
              <a:t>take</a:t>
            </a:r>
            <a:r>
              <a:rPr lang="zh-CN" altLang="en-US" dirty="0"/>
              <a:t> </a:t>
            </a:r>
            <a:r>
              <a:rPr lang="en-US" altLang="zh-CN" dirty="0"/>
              <a:t>care</a:t>
            </a:r>
            <a:r>
              <a:rPr lang="zh-CN" altLang="en-US" dirty="0"/>
              <a:t> </a:t>
            </a:r>
            <a:r>
              <a:rPr lang="en-US" altLang="zh-CN" dirty="0"/>
              <a:t>of</a:t>
            </a:r>
            <a:r>
              <a:rPr lang="zh-CN" altLang="en-US" dirty="0"/>
              <a:t> </a:t>
            </a:r>
            <a:r>
              <a:rPr lang="en-US" altLang="zh-CN" dirty="0"/>
              <a:t>their</a:t>
            </a:r>
            <a:r>
              <a:rPr lang="zh-CN" altLang="en-US" dirty="0"/>
              <a:t> </a:t>
            </a:r>
            <a:r>
              <a:rPr lang="en-US" altLang="zh-CN" dirty="0"/>
              <a:t>children</a:t>
            </a:r>
            <a:r>
              <a:rPr lang="zh-CN" altLang="en-US" dirty="0"/>
              <a:t> </a:t>
            </a:r>
            <a:endParaRPr lang="en-US" dirty="0"/>
          </a:p>
        </p:txBody>
      </p:sp>
      <p:sp>
        <p:nvSpPr>
          <p:cNvPr id="4" name="Slide Number Placeholder 3"/>
          <p:cNvSpPr>
            <a:spLocks noGrp="1"/>
          </p:cNvSpPr>
          <p:nvPr>
            <p:ph type="sldNum" sz="quarter" idx="5"/>
          </p:nvPr>
        </p:nvSpPr>
        <p:spPr/>
        <p:txBody>
          <a:bodyPr/>
          <a:lstStyle/>
          <a:p>
            <a:fld id="{97593C73-AC0C-334B-933D-63B6D38E08A4}" type="slidenum">
              <a:rPr lang="en-US" smtClean="0"/>
              <a:t>10</a:t>
            </a:fld>
            <a:endParaRPr lang="en-US"/>
          </a:p>
        </p:txBody>
      </p:sp>
    </p:spTree>
    <p:extLst>
      <p:ext uri="{BB962C8B-B14F-4D97-AF65-F5344CB8AC3E}">
        <p14:creationId xmlns:p14="http://schemas.microsoft.com/office/powerpoint/2010/main" val="2092822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593C73-AC0C-334B-933D-63B6D38E08A4}" type="slidenum">
              <a:rPr lang="en-US" smtClean="0"/>
              <a:t>11</a:t>
            </a:fld>
            <a:endParaRPr lang="en-US"/>
          </a:p>
        </p:txBody>
      </p:sp>
    </p:spTree>
    <p:extLst>
      <p:ext uri="{BB962C8B-B14F-4D97-AF65-F5344CB8AC3E}">
        <p14:creationId xmlns:p14="http://schemas.microsoft.com/office/powerpoint/2010/main" val="36300208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593C73-AC0C-334B-933D-63B6D38E08A4}" type="slidenum">
              <a:rPr lang="en-US" smtClean="0"/>
              <a:t>12</a:t>
            </a:fld>
            <a:endParaRPr lang="en-US"/>
          </a:p>
        </p:txBody>
      </p:sp>
    </p:spTree>
    <p:extLst>
      <p:ext uri="{BB962C8B-B14F-4D97-AF65-F5344CB8AC3E}">
        <p14:creationId xmlns:p14="http://schemas.microsoft.com/office/powerpoint/2010/main" val="5014355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593C73-AC0C-334B-933D-63B6D38E08A4}" type="slidenum">
              <a:rPr lang="en-US" smtClean="0"/>
              <a:t>13</a:t>
            </a:fld>
            <a:endParaRPr lang="en-US"/>
          </a:p>
        </p:txBody>
      </p:sp>
    </p:spTree>
    <p:extLst>
      <p:ext uri="{BB962C8B-B14F-4D97-AF65-F5344CB8AC3E}">
        <p14:creationId xmlns:p14="http://schemas.microsoft.com/office/powerpoint/2010/main" val="2183468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In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general,</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latent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class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has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best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performance,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latent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class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5</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has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lowest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performance.</a:t>
            </a:r>
            <a:r>
              <a:rPr lang="zh-CN" altLang="en-US"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Most childhood education specialists claim that young children learn best when they're not pushed too hard, they have an opportunity to interact with their peers, and their parents and instructors treat them kindly.</a:t>
            </a:r>
            <a:endParaRPr lang="en-US" dirty="0">
              <a:latin typeface="Times New Roman" panose="02020603050405020304" pitchFamily="18" charset="0"/>
              <a:cs typeface="Times New Roman" panose="02020603050405020304" pitchFamily="18" charset="0"/>
            </a:endParaRPr>
          </a:p>
          <a:p>
            <a:endParaRPr lang="en-US" b="1" dirty="0"/>
          </a:p>
        </p:txBody>
      </p:sp>
      <p:sp>
        <p:nvSpPr>
          <p:cNvPr id="4" name="Slide Number Placeholder 3"/>
          <p:cNvSpPr>
            <a:spLocks noGrp="1"/>
          </p:cNvSpPr>
          <p:nvPr>
            <p:ph type="sldNum" sz="quarter" idx="5"/>
          </p:nvPr>
        </p:nvSpPr>
        <p:spPr/>
        <p:txBody>
          <a:bodyPr/>
          <a:lstStyle/>
          <a:p>
            <a:fld id="{97593C73-AC0C-334B-933D-63B6D38E08A4}" type="slidenum">
              <a:rPr lang="en-US" smtClean="0"/>
              <a:t>14</a:t>
            </a:fld>
            <a:endParaRPr lang="en-US"/>
          </a:p>
        </p:txBody>
      </p:sp>
    </p:spTree>
    <p:extLst>
      <p:ext uri="{BB962C8B-B14F-4D97-AF65-F5344CB8AC3E}">
        <p14:creationId xmlns:p14="http://schemas.microsoft.com/office/powerpoint/2010/main" val="17508975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latent</a:t>
            </a:r>
            <a:r>
              <a:rPr lang="zh-CN" altLang="en-US" dirty="0"/>
              <a:t> </a:t>
            </a:r>
            <a:r>
              <a:rPr lang="en-US" altLang="zh-CN" dirty="0"/>
              <a:t>class</a:t>
            </a:r>
            <a:r>
              <a:rPr lang="zh-CN" altLang="en-US" dirty="0"/>
              <a:t> </a:t>
            </a:r>
            <a:r>
              <a:rPr lang="en-US" altLang="zh-CN" dirty="0"/>
              <a:t>4</a:t>
            </a:r>
            <a:r>
              <a:rPr lang="zh-CN" altLang="en-US" dirty="0"/>
              <a:t> </a:t>
            </a:r>
            <a:r>
              <a:rPr lang="en-US" altLang="zh-CN" dirty="0"/>
              <a:t>and</a:t>
            </a:r>
            <a:r>
              <a:rPr lang="zh-CN" altLang="en-US" dirty="0"/>
              <a:t> </a:t>
            </a:r>
            <a:r>
              <a:rPr lang="en-US" altLang="zh-CN" dirty="0"/>
              <a:t>latent</a:t>
            </a:r>
            <a:r>
              <a:rPr lang="zh-CN" altLang="en-US" dirty="0"/>
              <a:t> </a:t>
            </a:r>
            <a:r>
              <a:rPr lang="en-US" altLang="zh-CN" dirty="0"/>
              <a:t>class</a:t>
            </a:r>
            <a:r>
              <a:rPr lang="zh-CN" altLang="en-US" dirty="0"/>
              <a:t> </a:t>
            </a:r>
            <a:r>
              <a:rPr lang="en-US" altLang="zh-CN" dirty="0"/>
              <a:t>2</a:t>
            </a:r>
            <a:r>
              <a:rPr lang="zh-CN" altLang="en-US" dirty="0"/>
              <a:t> </a:t>
            </a:r>
            <a:r>
              <a:rPr lang="en-US" altLang="zh-CN" dirty="0"/>
              <a:t>are</a:t>
            </a:r>
            <a:r>
              <a:rPr lang="zh-CN" altLang="en-US" dirty="0"/>
              <a:t> </a:t>
            </a:r>
            <a:r>
              <a:rPr lang="en-US" altLang="zh-CN" dirty="0"/>
              <a:t>almost</a:t>
            </a:r>
            <a:r>
              <a:rPr lang="zh-CN" altLang="en-US" dirty="0"/>
              <a:t> </a:t>
            </a:r>
            <a:r>
              <a:rPr lang="en-US" altLang="zh-CN" dirty="0"/>
              <a:t>not</a:t>
            </a:r>
            <a:r>
              <a:rPr lang="zh-CN" altLang="en-US" dirty="0"/>
              <a:t> </a:t>
            </a:r>
            <a:r>
              <a:rPr lang="en-US" altLang="zh-CN" dirty="0"/>
              <a:t>difference.</a:t>
            </a:r>
            <a:r>
              <a:rPr lang="zh-CN" altLang="en-US" dirty="0"/>
              <a:t> </a:t>
            </a:r>
            <a:r>
              <a:rPr lang="en-US" altLang="zh-CN" dirty="0"/>
              <a:t>important</a:t>
            </a:r>
            <a:r>
              <a:rPr lang="zh-CN" altLang="en-US" dirty="0"/>
              <a:t> </a:t>
            </a:r>
            <a:r>
              <a:rPr lang="en-US" altLang="zh-CN" dirty="0"/>
              <a:t>on</a:t>
            </a:r>
            <a:r>
              <a:rPr lang="zh-CN" altLang="en-US" dirty="0"/>
              <a:t> </a:t>
            </a:r>
            <a:r>
              <a:rPr lang="en-US" altLang="zh-CN" dirty="0"/>
              <a:t>every</a:t>
            </a:r>
            <a:r>
              <a:rPr lang="zh-CN" altLang="en-US" dirty="0"/>
              <a:t> </a:t>
            </a:r>
            <a:r>
              <a:rPr lang="en-US" altLang="zh-CN" dirty="0"/>
              <a:t>thing</a:t>
            </a:r>
            <a:r>
              <a:rPr lang="zh-CN" altLang="en-US" dirty="0"/>
              <a:t> </a:t>
            </a:r>
            <a:r>
              <a:rPr lang="en-US" altLang="zh-CN" dirty="0"/>
              <a:t>and</a:t>
            </a:r>
            <a:r>
              <a:rPr lang="zh-CN" altLang="en-US" dirty="0"/>
              <a:t> </a:t>
            </a:r>
            <a:r>
              <a:rPr lang="en-US" altLang="zh-CN" dirty="0"/>
              <a:t>not</a:t>
            </a:r>
            <a:r>
              <a:rPr lang="zh-CN" altLang="en-US" dirty="0"/>
              <a:t> </a:t>
            </a:r>
            <a:r>
              <a:rPr lang="en-US" altLang="zh-CN" dirty="0"/>
              <a:t>important</a:t>
            </a:r>
            <a:r>
              <a:rPr lang="zh-CN" altLang="en-US" dirty="0"/>
              <a:t> </a:t>
            </a:r>
            <a:r>
              <a:rPr lang="en-US" altLang="zh-CN" dirty="0"/>
              <a:t>on</a:t>
            </a:r>
            <a:r>
              <a:rPr lang="zh-CN" altLang="en-US" dirty="0"/>
              <a:t> </a:t>
            </a:r>
            <a:r>
              <a:rPr lang="en-US" altLang="zh-CN" dirty="0"/>
              <a:t>everything</a:t>
            </a:r>
            <a:r>
              <a:rPr lang="zh-CN" altLang="en-US" dirty="0"/>
              <a:t> </a:t>
            </a:r>
            <a:r>
              <a:rPr lang="en-US" altLang="zh-CN" dirty="0"/>
              <a:t>is</a:t>
            </a:r>
            <a:r>
              <a:rPr lang="zh-CN" altLang="en-US" dirty="0"/>
              <a:t> </a:t>
            </a:r>
            <a:r>
              <a:rPr lang="en-US" altLang="zh-CN" dirty="0"/>
              <a:t>the</a:t>
            </a:r>
            <a:r>
              <a:rPr lang="zh-CN" altLang="en-US" dirty="0"/>
              <a:t> </a:t>
            </a:r>
            <a:r>
              <a:rPr lang="en-US" altLang="zh-CN" dirty="0"/>
              <a:t>same.</a:t>
            </a:r>
            <a:endParaRPr lang="en-US" dirty="0"/>
          </a:p>
        </p:txBody>
      </p:sp>
      <p:sp>
        <p:nvSpPr>
          <p:cNvPr id="4" name="Slide Number Placeholder 3"/>
          <p:cNvSpPr>
            <a:spLocks noGrp="1"/>
          </p:cNvSpPr>
          <p:nvPr>
            <p:ph type="sldNum" sz="quarter" idx="5"/>
          </p:nvPr>
        </p:nvSpPr>
        <p:spPr/>
        <p:txBody>
          <a:bodyPr/>
          <a:lstStyle/>
          <a:p>
            <a:fld id="{97593C73-AC0C-334B-933D-63B6D38E08A4}" type="slidenum">
              <a:rPr lang="en-US" smtClean="0"/>
              <a:t>15</a:t>
            </a:fld>
            <a:endParaRPr lang="en-US"/>
          </a:p>
        </p:txBody>
      </p:sp>
    </p:spTree>
    <p:extLst>
      <p:ext uri="{BB962C8B-B14F-4D97-AF65-F5344CB8AC3E}">
        <p14:creationId xmlns:p14="http://schemas.microsoft.com/office/powerpoint/2010/main" val="657341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A5BBF3-2105-DC4C-A819-13776D7FF265}" type="datetimeFigureOut">
              <a:rPr lang="en-US" smtClean="0"/>
              <a:t>4/29/20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9923EE-6EB2-6B40-B4A7-BE596D6037B8}"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A5BBF3-2105-DC4C-A819-13776D7FF265}" type="datetimeFigureOut">
              <a:rPr lang="en-US" smtClean="0"/>
              <a:t>4/29/20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9923EE-6EB2-6B40-B4A7-BE596D6037B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A5BBF3-2105-DC4C-A819-13776D7FF265}" type="datetimeFigureOut">
              <a:rPr lang="en-US" smtClean="0"/>
              <a:t>4/29/20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9923EE-6EB2-6B40-B4A7-BE596D6037B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A5BBF3-2105-DC4C-A819-13776D7FF265}" type="datetimeFigureOut">
              <a:rPr lang="en-US" smtClean="0"/>
              <a:t>4/29/20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9923EE-6EB2-6B40-B4A7-BE596D6037B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A5BBF3-2105-DC4C-A819-13776D7FF265}" type="datetimeFigureOut">
              <a:rPr lang="en-US" smtClean="0"/>
              <a:t>4/29/20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9923EE-6EB2-6B40-B4A7-BE596D6037B8}"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A5BBF3-2105-DC4C-A819-13776D7FF265}" type="datetimeFigureOut">
              <a:rPr lang="en-US" smtClean="0"/>
              <a:t>4/29/20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9923EE-6EB2-6B40-B4A7-BE596D6037B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A5BBF3-2105-DC4C-A819-13776D7FF265}" type="datetimeFigureOut">
              <a:rPr lang="en-US" smtClean="0"/>
              <a:t>4/29/20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9923EE-6EB2-6B40-B4A7-BE596D6037B8}"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A5BBF3-2105-DC4C-A819-13776D7FF265}" type="datetimeFigureOut">
              <a:rPr lang="en-US" smtClean="0"/>
              <a:t>4/29/20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9923EE-6EB2-6B40-B4A7-BE596D6037B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A5BBF3-2105-DC4C-A819-13776D7FF265}" type="datetimeFigureOut">
              <a:rPr lang="en-US" smtClean="0"/>
              <a:t>4/29/20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9923EE-6EB2-6B40-B4A7-BE596D6037B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A5BBF3-2105-DC4C-A819-13776D7FF265}" type="datetimeFigureOut">
              <a:rPr lang="en-US" smtClean="0"/>
              <a:t>4/29/20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9923EE-6EB2-6B40-B4A7-BE596D6037B8}"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A5BBF3-2105-DC4C-A819-13776D7FF265}" type="datetimeFigureOut">
              <a:rPr lang="en-US" smtClean="0"/>
              <a:t>4/29/20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9923EE-6EB2-6B40-B4A7-BE596D6037B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1AA5BBF3-2105-DC4C-A819-13776D7FF265}" type="datetimeFigureOut">
              <a:rPr lang="en-US" smtClean="0"/>
              <a:t>4/29/20</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B59923EE-6EB2-6B40-B4A7-BE596D6037B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990AE-8700-D24B-B0F7-645CC7909E4F}"/>
              </a:ext>
            </a:extLst>
          </p:cNvPr>
          <p:cNvSpPr>
            <a:spLocks noGrp="1"/>
          </p:cNvSpPr>
          <p:nvPr>
            <p:ph type="ctrTitle"/>
          </p:nvPr>
        </p:nvSpPr>
        <p:spPr>
          <a:xfrm>
            <a:off x="721193" y="1913873"/>
            <a:ext cx="10749613" cy="1574390"/>
          </a:xfrm>
        </p:spPr>
        <p:txBody>
          <a:bodyPr/>
          <a:lstStyle/>
          <a:p>
            <a:br>
              <a:rPr lang="en-US" sz="4000" dirty="0">
                <a:solidFill>
                  <a:srgbClr val="C00000"/>
                </a:solidFill>
              </a:rPr>
            </a:br>
            <a:r>
              <a:rPr lang="en-US" altLang="zh-CN" sz="4000" dirty="0"/>
              <a:t>Identify</a:t>
            </a:r>
            <a:r>
              <a:rPr lang="zh-CN" altLang="en-US" sz="4000" dirty="0"/>
              <a:t> </a:t>
            </a:r>
            <a:r>
              <a:rPr lang="en-US" altLang="zh-CN" sz="4000" dirty="0"/>
              <a:t>the</a:t>
            </a:r>
            <a:r>
              <a:rPr lang="zh-CN" altLang="en-US" sz="4000" dirty="0"/>
              <a:t> </a:t>
            </a:r>
            <a:r>
              <a:rPr lang="en-US" altLang="zh-CN" sz="4000" dirty="0"/>
              <a:t>typology</a:t>
            </a:r>
            <a:r>
              <a:rPr lang="zh-CN" altLang="en-US" sz="4000" dirty="0"/>
              <a:t> </a:t>
            </a:r>
            <a:r>
              <a:rPr lang="en-US" altLang="zh-CN" sz="4000" dirty="0"/>
              <a:t>of</a:t>
            </a:r>
            <a:r>
              <a:rPr lang="zh-CN" altLang="en-US" sz="4000" dirty="0"/>
              <a:t> </a:t>
            </a:r>
            <a:r>
              <a:rPr lang="en-US" altLang="zh-CN" sz="4000" dirty="0"/>
              <a:t>Early</a:t>
            </a:r>
            <a:r>
              <a:rPr lang="zh-CN" altLang="en-US" sz="4000" dirty="0"/>
              <a:t> </a:t>
            </a:r>
            <a:r>
              <a:rPr lang="en-US" altLang="zh-CN" sz="4000" dirty="0"/>
              <a:t>Childhood</a:t>
            </a:r>
            <a:r>
              <a:rPr lang="zh-CN" altLang="en-US" sz="4000" dirty="0"/>
              <a:t> </a:t>
            </a:r>
            <a:r>
              <a:rPr lang="en-US" altLang="zh-CN" sz="4000" dirty="0"/>
              <a:t>education</a:t>
            </a:r>
            <a:r>
              <a:rPr lang="zh-CN" altLang="en-US" sz="4000" dirty="0"/>
              <a:t> </a:t>
            </a:r>
            <a:r>
              <a:rPr lang="en-US" altLang="zh-CN" sz="4000" dirty="0"/>
              <a:t>through</a:t>
            </a:r>
            <a:r>
              <a:rPr lang="zh-CN" altLang="en-US" sz="4000" dirty="0"/>
              <a:t> </a:t>
            </a:r>
            <a:r>
              <a:rPr lang="en-US" altLang="zh-CN" sz="4000" dirty="0"/>
              <a:t>Parents’</a:t>
            </a:r>
            <a:r>
              <a:rPr lang="zh-CN" altLang="en-US" sz="4000" dirty="0"/>
              <a:t> </a:t>
            </a:r>
            <a:r>
              <a:rPr lang="en-US" altLang="zh-CN" sz="4000" dirty="0"/>
              <a:t>perception:</a:t>
            </a:r>
            <a:r>
              <a:rPr lang="zh-CN" altLang="en-US" sz="4000" dirty="0"/>
              <a:t> </a:t>
            </a:r>
            <a:r>
              <a:rPr lang="en-US" altLang="zh-CN" sz="4000" dirty="0"/>
              <a:t>A</a:t>
            </a:r>
            <a:r>
              <a:rPr lang="zh-CN" altLang="en-US" sz="4000" dirty="0"/>
              <a:t> </a:t>
            </a:r>
            <a:r>
              <a:rPr lang="en-US" altLang="zh-CN" sz="4000" dirty="0"/>
              <a:t>Latent</a:t>
            </a:r>
            <a:r>
              <a:rPr lang="zh-CN" altLang="en-US" sz="4000" dirty="0"/>
              <a:t> </a:t>
            </a:r>
            <a:r>
              <a:rPr lang="en-US" altLang="zh-CN" sz="4000" dirty="0"/>
              <a:t>class</a:t>
            </a:r>
            <a:r>
              <a:rPr lang="zh-CN" altLang="en-US" sz="4000" dirty="0"/>
              <a:t> </a:t>
            </a:r>
            <a:r>
              <a:rPr lang="en-US" altLang="zh-CN" sz="4000" dirty="0"/>
              <a:t>analysis</a:t>
            </a:r>
            <a:r>
              <a:rPr lang="zh-CN" altLang="en-US" sz="4000" dirty="0"/>
              <a:t> </a:t>
            </a:r>
            <a:r>
              <a:rPr lang="en-US" altLang="zh-CN" sz="4000" dirty="0"/>
              <a:t>of</a:t>
            </a:r>
            <a:r>
              <a:rPr lang="zh-CN" altLang="en-US" sz="4000" dirty="0"/>
              <a:t> </a:t>
            </a:r>
            <a:r>
              <a:rPr lang="en-US" altLang="zh-CN" sz="4000" dirty="0"/>
              <a:t>ECPP:2016</a:t>
            </a:r>
            <a:endParaRPr lang="en-US" sz="4000" dirty="0"/>
          </a:p>
        </p:txBody>
      </p:sp>
      <p:sp>
        <p:nvSpPr>
          <p:cNvPr id="3" name="Subtitle 2">
            <a:extLst>
              <a:ext uri="{FF2B5EF4-FFF2-40B4-BE49-F238E27FC236}">
                <a16:creationId xmlns:a16="http://schemas.microsoft.com/office/drawing/2014/main" id="{F58144A8-CAB7-6E43-B9AD-8A7E3A6C8573}"/>
              </a:ext>
            </a:extLst>
          </p:cNvPr>
          <p:cNvSpPr>
            <a:spLocks noGrp="1"/>
          </p:cNvSpPr>
          <p:nvPr>
            <p:ph type="subTitle" idx="1"/>
          </p:nvPr>
        </p:nvSpPr>
        <p:spPr>
          <a:xfrm>
            <a:off x="721193" y="3750528"/>
            <a:ext cx="9608695" cy="3352800"/>
          </a:xfrm>
        </p:spPr>
        <p:txBody>
          <a:bodyPr>
            <a:normAutofit/>
          </a:bodyPr>
          <a:lstStyle/>
          <a:p>
            <a:r>
              <a:rPr lang="en-US" sz="3200" dirty="0">
                <a:solidFill>
                  <a:schemeClr val="accent6">
                    <a:lumMod val="50000"/>
                  </a:schemeClr>
                </a:solidFill>
              </a:rPr>
              <a:t>Yi Chen</a:t>
            </a:r>
          </a:p>
          <a:p>
            <a:endParaRPr lang="en-US" sz="2800" dirty="0">
              <a:solidFill>
                <a:schemeClr val="accent6">
                  <a:lumMod val="50000"/>
                </a:schemeClr>
              </a:solidFill>
            </a:endParaRPr>
          </a:p>
          <a:p>
            <a:r>
              <a:rPr lang="en-US" sz="2800" dirty="0">
                <a:solidFill>
                  <a:srgbClr val="0070C0"/>
                </a:solidFill>
              </a:rPr>
              <a:t>Advanced Topics in Research Methods and Design</a:t>
            </a:r>
            <a:endParaRPr lang="en-US" sz="2800" dirty="0">
              <a:solidFill>
                <a:schemeClr val="accent6">
                  <a:lumMod val="50000"/>
                </a:schemeClr>
              </a:solidFill>
            </a:endParaRPr>
          </a:p>
          <a:p>
            <a:endParaRPr lang="en-US" sz="2800" dirty="0">
              <a:solidFill>
                <a:schemeClr val="accent6">
                  <a:lumMod val="50000"/>
                </a:schemeClr>
              </a:solidFill>
            </a:endParaRPr>
          </a:p>
        </p:txBody>
      </p:sp>
      <p:pic>
        <p:nvPicPr>
          <p:cNvPr id="4" name="Picture 2" descr="http://prime.ccnmtl.columbia.edu/sites/default/files/partner-t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1594" y="5838612"/>
            <a:ext cx="5104719" cy="873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1405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29BC7-AF8F-A840-BC68-2423860E1544}"/>
              </a:ext>
            </a:extLst>
          </p:cNvPr>
          <p:cNvSpPr>
            <a:spLocks noGrp="1"/>
          </p:cNvSpPr>
          <p:nvPr>
            <p:ph type="title"/>
          </p:nvPr>
        </p:nvSpPr>
        <p:spPr>
          <a:xfrm>
            <a:off x="0" y="381000"/>
            <a:ext cx="10972800" cy="715537"/>
          </a:xfrm>
        </p:spPr>
        <p:txBody>
          <a:bodyPr/>
          <a:lstStyle/>
          <a:p>
            <a:r>
              <a:rPr lang="en-US" altLang="zh-CN" dirty="0"/>
              <a:t>Latent</a:t>
            </a:r>
            <a:r>
              <a:rPr lang="zh-CN" altLang="en-US" dirty="0"/>
              <a:t> </a:t>
            </a:r>
            <a:r>
              <a:rPr lang="en-US" altLang="zh-CN" dirty="0"/>
              <a:t>Classes</a:t>
            </a:r>
            <a:endParaRPr lang="en-US" dirty="0"/>
          </a:p>
        </p:txBody>
      </p:sp>
      <p:sp>
        <p:nvSpPr>
          <p:cNvPr id="5" name="TextBox 4">
            <a:extLst>
              <a:ext uri="{FF2B5EF4-FFF2-40B4-BE49-F238E27FC236}">
                <a16:creationId xmlns:a16="http://schemas.microsoft.com/office/drawing/2014/main" id="{1DEA9670-A7C3-A240-BEE9-79DCDF6CCC95}"/>
              </a:ext>
            </a:extLst>
          </p:cNvPr>
          <p:cNvSpPr txBox="1"/>
          <p:nvPr/>
        </p:nvSpPr>
        <p:spPr>
          <a:xfrm>
            <a:off x="229414" y="958377"/>
            <a:ext cx="415498" cy="4579139"/>
          </a:xfrm>
          <a:prstGeom prst="rect">
            <a:avLst/>
          </a:prstGeom>
          <a:noFill/>
        </p:spPr>
        <p:txBody>
          <a:bodyPr vert="vert270" wrap="none" rtlCol="0" anchor="ctr" anchorCtr="0">
            <a:spAutoFit/>
          </a:bodyPr>
          <a:lstStyle/>
          <a:p>
            <a:r>
              <a:rPr lang="en-US" altLang="zh-CN" sz="1500" dirty="0"/>
              <a:t>Proportion</a:t>
            </a:r>
            <a:r>
              <a:rPr lang="zh-CN" altLang="en-US" sz="1500" dirty="0"/>
              <a:t> </a:t>
            </a:r>
            <a:r>
              <a:rPr lang="en-US" altLang="zh-CN" sz="1500" dirty="0"/>
              <a:t>of</a:t>
            </a:r>
            <a:r>
              <a:rPr lang="zh-CN" altLang="en-US" sz="1500" dirty="0"/>
              <a:t> </a:t>
            </a:r>
            <a:r>
              <a:rPr lang="en-US" altLang="zh-CN" sz="1500" dirty="0"/>
              <a:t>parent</a:t>
            </a:r>
            <a:r>
              <a:rPr lang="zh-CN" altLang="en-US" sz="1500" dirty="0"/>
              <a:t> </a:t>
            </a:r>
            <a:r>
              <a:rPr lang="en-US" altLang="zh-CN" sz="1500" dirty="0"/>
              <a:t>with</a:t>
            </a:r>
            <a:r>
              <a:rPr lang="zh-CN" altLang="en-US" sz="1500" dirty="0"/>
              <a:t> </a:t>
            </a:r>
            <a:r>
              <a:rPr lang="en-US" altLang="zh-CN" sz="1500" dirty="0"/>
              <a:t>above</a:t>
            </a:r>
            <a:r>
              <a:rPr lang="zh-CN" altLang="en-US" sz="1500" dirty="0"/>
              <a:t> </a:t>
            </a:r>
            <a:r>
              <a:rPr lang="en-US" altLang="zh-CN" sz="1500" dirty="0"/>
              <a:t>average</a:t>
            </a:r>
            <a:r>
              <a:rPr lang="zh-CN" altLang="en-US" sz="1500" dirty="0"/>
              <a:t> </a:t>
            </a:r>
            <a:r>
              <a:rPr lang="en-US" altLang="zh-CN" sz="1500" dirty="0"/>
              <a:t>importance</a:t>
            </a:r>
            <a:r>
              <a:rPr lang="zh-CN" altLang="en-US" sz="1500" dirty="0"/>
              <a:t> </a:t>
            </a:r>
            <a:endParaRPr lang="en-US" sz="1500" dirty="0"/>
          </a:p>
        </p:txBody>
      </p:sp>
      <p:pic>
        <p:nvPicPr>
          <p:cNvPr id="10" name="Picture 9">
            <a:extLst>
              <a:ext uri="{FF2B5EF4-FFF2-40B4-BE49-F238E27FC236}">
                <a16:creationId xmlns:a16="http://schemas.microsoft.com/office/drawing/2014/main" id="{1CC8F6AB-1AC1-9240-97F4-A488DAA8E48E}"/>
              </a:ext>
            </a:extLst>
          </p:cNvPr>
          <p:cNvPicPr>
            <a:picLocks noChangeAspect="1"/>
          </p:cNvPicPr>
          <p:nvPr/>
        </p:nvPicPr>
        <p:blipFill>
          <a:blip r:embed="rId3"/>
          <a:stretch>
            <a:fillRect/>
          </a:stretch>
        </p:blipFill>
        <p:spPr>
          <a:xfrm>
            <a:off x="819623" y="991830"/>
            <a:ext cx="11268746" cy="5342061"/>
          </a:xfrm>
          <a:prstGeom prst="rect">
            <a:avLst/>
          </a:prstGeom>
        </p:spPr>
      </p:pic>
    </p:spTree>
    <p:extLst>
      <p:ext uri="{BB962C8B-B14F-4D97-AF65-F5344CB8AC3E}">
        <p14:creationId xmlns:p14="http://schemas.microsoft.com/office/powerpoint/2010/main" val="3835545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94F39-6488-E847-A86F-ACEEFBE4B242}"/>
              </a:ext>
            </a:extLst>
          </p:cNvPr>
          <p:cNvSpPr>
            <a:spLocks noGrp="1"/>
          </p:cNvSpPr>
          <p:nvPr>
            <p:ph type="title"/>
          </p:nvPr>
        </p:nvSpPr>
        <p:spPr>
          <a:xfrm>
            <a:off x="0" y="316245"/>
            <a:ext cx="10972800" cy="454360"/>
          </a:xfrm>
        </p:spPr>
        <p:txBody>
          <a:bodyPr>
            <a:noAutofit/>
          </a:bodyPr>
          <a:lstStyle/>
          <a:p>
            <a:r>
              <a:rPr lang="en-US" altLang="zh-CN" sz="3000" dirty="0"/>
              <a:t>Step</a:t>
            </a:r>
            <a:r>
              <a:rPr lang="zh-CN" altLang="en-US" sz="3000" dirty="0"/>
              <a:t> </a:t>
            </a:r>
            <a:r>
              <a:rPr lang="en-US" altLang="zh-CN" sz="3000" dirty="0"/>
              <a:t>Two:</a:t>
            </a:r>
            <a:r>
              <a:rPr lang="zh-CN" altLang="en-US" sz="3000" dirty="0"/>
              <a:t> </a:t>
            </a:r>
            <a:r>
              <a:rPr lang="en-US" sz="3000" dirty="0"/>
              <a:t>Des</a:t>
            </a:r>
            <a:r>
              <a:rPr lang="en-US" altLang="zh-CN" sz="3000" dirty="0"/>
              <a:t>criptive</a:t>
            </a:r>
            <a:r>
              <a:rPr lang="zh-CN" altLang="en-US" sz="3000" dirty="0"/>
              <a:t> </a:t>
            </a:r>
            <a:r>
              <a:rPr lang="en-US" altLang="zh-CN" sz="3000" dirty="0"/>
              <a:t>Analysis</a:t>
            </a:r>
            <a:r>
              <a:rPr lang="zh-CN" altLang="en-US" sz="3000" dirty="0"/>
              <a:t> </a:t>
            </a:r>
            <a:r>
              <a:rPr lang="en-US" altLang="zh-CN" sz="3000" dirty="0"/>
              <a:t>of</a:t>
            </a:r>
            <a:r>
              <a:rPr lang="zh-CN" altLang="en-US" sz="3000" dirty="0"/>
              <a:t> </a:t>
            </a:r>
            <a:r>
              <a:rPr lang="en-US" altLang="zh-CN" sz="3000" dirty="0"/>
              <a:t>the</a:t>
            </a:r>
            <a:r>
              <a:rPr lang="zh-CN" altLang="en-US" sz="3000" dirty="0"/>
              <a:t> </a:t>
            </a:r>
            <a:r>
              <a:rPr lang="en-US" altLang="zh-CN" sz="3000" dirty="0"/>
              <a:t>Covariates</a:t>
            </a:r>
            <a:endParaRPr lang="en-US" sz="3000" dirty="0"/>
          </a:p>
        </p:txBody>
      </p:sp>
      <p:graphicFrame>
        <p:nvGraphicFramePr>
          <p:cNvPr id="9" name="Content Placeholder 3">
            <a:extLst>
              <a:ext uri="{FF2B5EF4-FFF2-40B4-BE49-F238E27FC236}">
                <a16:creationId xmlns:a16="http://schemas.microsoft.com/office/drawing/2014/main" id="{056C6977-2A09-9F41-B4C5-E550295AF63A}"/>
              </a:ext>
            </a:extLst>
          </p:cNvPr>
          <p:cNvGraphicFramePr>
            <a:graphicFrameLocks/>
          </p:cNvGraphicFramePr>
          <p:nvPr>
            <p:extLst>
              <p:ext uri="{D42A27DB-BD31-4B8C-83A1-F6EECF244321}">
                <p14:modId xmlns:p14="http://schemas.microsoft.com/office/powerpoint/2010/main" val="3843465005"/>
              </p:ext>
            </p:extLst>
          </p:nvPr>
        </p:nvGraphicFramePr>
        <p:xfrm>
          <a:off x="101229" y="1023920"/>
          <a:ext cx="11989541" cy="2784960"/>
        </p:xfrm>
        <a:graphic>
          <a:graphicData uri="http://schemas.openxmlformats.org/drawingml/2006/table">
            <a:tbl>
              <a:tblPr firstRow="1" bandRow="1">
                <a:tableStyleId>{5C22544A-7EE6-4342-B048-85BDC9FD1C3A}</a:tableStyleId>
              </a:tblPr>
              <a:tblGrid>
                <a:gridCol w="3915838">
                  <a:extLst>
                    <a:ext uri="{9D8B030D-6E8A-4147-A177-3AD203B41FA5}">
                      <a16:colId xmlns:a16="http://schemas.microsoft.com/office/drawing/2014/main" val="1941375899"/>
                    </a:ext>
                  </a:extLst>
                </a:gridCol>
                <a:gridCol w="618852">
                  <a:extLst>
                    <a:ext uri="{9D8B030D-6E8A-4147-A177-3AD203B41FA5}">
                      <a16:colId xmlns:a16="http://schemas.microsoft.com/office/drawing/2014/main" val="389791189"/>
                    </a:ext>
                  </a:extLst>
                </a:gridCol>
                <a:gridCol w="597512">
                  <a:extLst>
                    <a:ext uri="{9D8B030D-6E8A-4147-A177-3AD203B41FA5}">
                      <a16:colId xmlns:a16="http://schemas.microsoft.com/office/drawing/2014/main" val="150260702"/>
                    </a:ext>
                  </a:extLst>
                </a:gridCol>
                <a:gridCol w="757560">
                  <a:extLst>
                    <a:ext uri="{9D8B030D-6E8A-4147-A177-3AD203B41FA5}">
                      <a16:colId xmlns:a16="http://schemas.microsoft.com/office/drawing/2014/main" val="3472821374"/>
                    </a:ext>
                  </a:extLst>
                </a:gridCol>
                <a:gridCol w="768230">
                  <a:extLst>
                    <a:ext uri="{9D8B030D-6E8A-4147-A177-3AD203B41FA5}">
                      <a16:colId xmlns:a16="http://schemas.microsoft.com/office/drawing/2014/main" val="3220381071"/>
                    </a:ext>
                  </a:extLst>
                </a:gridCol>
                <a:gridCol w="746890">
                  <a:extLst>
                    <a:ext uri="{9D8B030D-6E8A-4147-A177-3AD203B41FA5}">
                      <a16:colId xmlns:a16="http://schemas.microsoft.com/office/drawing/2014/main" val="3031765288"/>
                    </a:ext>
                  </a:extLst>
                </a:gridCol>
                <a:gridCol w="4584659">
                  <a:extLst>
                    <a:ext uri="{9D8B030D-6E8A-4147-A177-3AD203B41FA5}">
                      <a16:colId xmlns:a16="http://schemas.microsoft.com/office/drawing/2014/main" val="1491278900"/>
                    </a:ext>
                  </a:extLst>
                </a:gridCol>
              </a:tblGrid>
              <a:tr h="259616">
                <a:tc>
                  <a:txBody>
                    <a:bodyPr/>
                    <a:lstStyle/>
                    <a:p>
                      <a:pPr algn="ctr"/>
                      <a:r>
                        <a:rPr lang="en-US" altLang="zh-CN" sz="1200" dirty="0"/>
                        <a:t>Variables</a:t>
                      </a:r>
                      <a:endParaRPr lang="en-US" sz="1200" dirty="0"/>
                    </a:p>
                  </a:txBody>
                  <a:tcPr/>
                </a:tc>
                <a:tc>
                  <a:txBody>
                    <a:bodyPr/>
                    <a:lstStyle/>
                    <a:p>
                      <a:pPr algn="ctr"/>
                      <a:r>
                        <a:rPr lang="en-US" altLang="zh-CN" sz="1200" dirty="0"/>
                        <a:t>N</a:t>
                      </a:r>
                      <a:endParaRPr lang="en-US" sz="1200" dirty="0"/>
                    </a:p>
                  </a:txBody>
                  <a:tcPr/>
                </a:tc>
                <a:tc>
                  <a:txBody>
                    <a:bodyPr/>
                    <a:lstStyle/>
                    <a:p>
                      <a:pPr algn="ctr"/>
                      <a:r>
                        <a:rPr lang="en-US" altLang="zh-CN" sz="1200" dirty="0"/>
                        <a:t>Min</a:t>
                      </a:r>
                      <a:endParaRPr lang="en-US" sz="1200" dirty="0"/>
                    </a:p>
                  </a:txBody>
                  <a:tcPr/>
                </a:tc>
                <a:tc>
                  <a:txBody>
                    <a:bodyPr/>
                    <a:lstStyle/>
                    <a:p>
                      <a:pPr algn="ctr"/>
                      <a:r>
                        <a:rPr lang="en-US" altLang="zh-CN" sz="1200" dirty="0"/>
                        <a:t>Max</a:t>
                      </a:r>
                      <a:endParaRPr lang="en-US" sz="1200" dirty="0"/>
                    </a:p>
                  </a:txBody>
                  <a:tcPr/>
                </a:tc>
                <a:tc>
                  <a:txBody>
                    <a:bodyPr/>
                    <a:lstStyle/>
                    <a:p>
                      <a:pPr algn="ctr"/>
                      <a:r>
                        <a:rPr lang="en-US" altLang="zh-CN" sz="1200" dirty="0"/>
                        <a:t>Mean</a:t>
                      </a:r>
                      <a:endParaRPr lang="en-US" sz="1200" dirty="0"/>
                    </a:p>
                  </a:txBody>
                  <a:tcPr/>
                </a:tc>
                <a:tc>
                  <a:txBody>
                    <a:bodyPr/>
                    <a:lstStyle/>
                    <a:p>
                      <a:pPr algn="ctr"/>
                      <a:r>
                        <a:rPr lang="en-US" altLang="zh-CN" sz="1200" dirty="0"/>
                        <a:t>SD</a:t>
                      </a:r>
                      <a:endParaRPr lang="en-US" sz="1200" dirty="0"/>
                    </a:p>
                  </a:txBody>
                  <a:tcPr/>
                </a:tc>
                <a:tc>
                  <a:txBody>
                    <a:bodyPr/>
                    <a:lstStyle/>
                    <a:p>
                      <a:pPr algn="ctr"/>
                      <a:r>
                        <a:rPr lang="en-US" altLang="zh-CN" sz="1200" dirty="0"/>
                        <a:t>ECPP:2016</a:t>
                      </a:r>
                      <a:r>
                        <a:rPr lang="zh-CN" altLang="en-US" sz="1200" dirty="0"/>
                        <a:t> </a:t>
                      </a:r>
                      <a:r>
                        <a:rPr lang="en-US" altLang="zh-CN" sz="1200" dirty="0"/>
                        <a:t>Variable</a:t>
                      </a:r>
                      <a:endParaRPr lang="en-US" sz="1200" dirty="0"/>
                    </a:p>
                  </a:txBody>
                  <a:tcPr/>
                </a:tc>
                <a:extLst>
                  <a:ext uri="{0D108BD9-81ED-4DB2-BD59-A6C34878D82A}">
                    <a16:rowId xmlns:a16="http://schemas.microsoft.com/office/drawing/2014/main" val="3701395669"/>
                  </a:ext>
                </a:extLst>
              </a:tr>
              <a:tr h="374112">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Children’s</a:t>
                      </a:r>
                      <a:r>
                        <a:rPr lang="zh-CN" altLang="en-US" sz="1200" kern="1200" dirty="0">
                          <a:solidFill>
                            <a:schemeClr val="dk1"/>
                          </a:solidFill>
                          <a:latin typeface="Times New Roman" panose="02020603050405020304" pitchFamily="18" charset="0"/>
                          <a:ea typeface="SimSun" panose="02010600030101010101" pitchFamily="2" charset="-122"/>
                          <a:cs typeface="+mn-cs"/>
                        </a:rPr>
                        <a:t> </a:t>
                      </a:r>
                      <a:r>
                        <a:rPr lang="en-US" altLang="zh-CN" sz="1200" kern="1200" dirty="0">
                          <a:solidFill>
                            <a:schemeClr val="dk1"/>
                          </a:solidFill>
                          <a:latin typeface="Times New Roman" panose="02020603050405020304" pitchFamily="18" charset="0"/>
                          <a:ea typeface="SimSun" panose="02010600030101010101" pitchFamily="2" charset="-122"/>
                          <a:cs typeface="+mn-cs"/>
                        </a:rPr>
                        <a:t>Race</a:t>
                      </a:r>
                      <a:r>
                        <a:rPr lang="zh-CN" altLang="en-US" sz="1200" kern="1200" dirty="0">
                          <a:solidFill>
                            <a:schemeClr val="dk1"/>
                          </a:solidFill>
                          <a:latin typeface="Times New Roman" panose="02020603050405020304" pitchFamily="18" charset="0"/>
                          <a:ea typeface="SimSun" panose="02010600030101010101" pitchFamily="2" charset="-122"/>
                          <a:cs typeface="+mn-cs"/>
                        </a:rPr>
                        <a:t> </a:t>
                      </a:r>
                      <a:r>
                        <a:rPr lang="en-US" altLang="zh-CN" sz="1200" kern="1200" dirty="0">
                          <a:solidFill>
                            <a:schemeClr val="dk1"/>
                          </a:solidFill>
                          <a:latin typeface="Times New Roman" panose="02020603050405020304" pitchFamily="18" charset="0"/>
                          <a:ea typeface="SimSun" panose="02010600030101010101" pitchFamily="2" charset="-122"/>
                          <a:cs typeface="+mn-cs"/>
                        </a:rPr>
                        <a:t>(white</a:t>
                      </a:r>
                      <a:r>
                        <a:rPr lang="zh-CN" altLang="en-US" sz="1200" kern="1200" dirty="0">
                          <a:solidFill>
                            <a:schemeClr val="dk1"/>
                          </a:solidFill>
                          <a:latin typeface="Times New Roman" panose="02020603050405020304" pitchFamily="18" charset="0"/>
                          <a:ea typeface="SimSun" panose="02010600030101010101" pitchFamily="2" charset="-122"/>
                          <a:cs typeface="+mn-cs"/>
                        </a:rPr>
                        <a:t> </a:t>
                      </a:r>
                      <a:r>
                        <a:rPr lang="en-US" altLang="zh-CN" sz="1200" kern="1200" dirty="0">
                          <a:solidFill>
                            <a:schemeClr val="dk1"/>
                          </a:solidFill>
                          <a:latin typeface="Times New Roman" panose="02020603050405020304" pitchFamily="18" charset="0"/>
                          <a:ea typeface="SimSun" panose="02010600030101010101" pitchFamily="2" charset="-122"/>
                          <a:cs typeface="+mn-cs"/>
                        </a:rPr>
                        <a:t>or</a:t>
                      </a:r>
                      <a:r>
                        <a:rPr lang="zh-CN" altLang="en-US" sz="1200" kern="1200" dirty="0">
                          <a:solidFill>
                            <a:schemeClr val="dk1"/>
                          </a:solidFill>
                          <a:latin typeface="Times New Roman" panose="02020603050405020304" pitchFamily="18" charset="0"/>
                          <a:ea typeface="SimSun" panose="02010600030101010101" pitchFamily="2" charset="-122"/>
                          <a:cs typeface="+mn-cs"/>
                        </a:rPr>
                        <a:t> </a:t>
                      </a:r>
                      <a:r>
                        <a:rPr lang="en-US" altLang="zh-CN" sz="1200" kern="1200" dirty="0">
                          <a:solidFill>
                            <a:schemeClr val="dk1"/>
                          </a:solidFill>
                          <a:latin typeface="Times New Roman" panose="02020603050405020304" pitchFamily="18" charset="0"/>
                          <a:ea typeface="SimSun" panose="02010600030101010101" pitchFamily="2" charset="-122"/>
                          <a:cs typeface="+mn-cs"/>
                        </a:rPr>
                        <a:t>not)</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kumimoji="0" lang="en-US" altLang="zh-CN" sz="1200" b="0" i="0" u="none" strike="noStrike" kern="1200" cap="none" spc="0" normalizeH="0" baseline="0" noProof="0">
                          <a:ln>
                            <a:noFill/>
                          </a:ln>
                          <a:solidFill>
                            <a:srgbClr val="292934"/>
                          </a:solidFill>
                          <a:effectLst/>
                          <a:uLnTx/>
                          <a:uFillTx/>
                          <a:latin typeface="Times New Roman" panose="02020603050405020304" pitchFamily="18" charset="0"/>
                          <a:ea typeface="SimSun" panose="02010600030101010101" pitchFamily="2" charset="-122"/>
                          <a:cs typeface="+mn-cs"/>
                        </a:rPr>
                        <a:t>3871</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0</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1</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u="none" kern="1200" dirty="0">
                          <a:solidFill>
                            <a:schemeClr val="dk1"/>
                          </a:solidFill>
                          <a:latin typeface="Times New Roman" panose="02020603050405020304" pitchFamily="18" charset="0"/>
                          <a:ea typeface="SimSun" panose="02010600030101010101" pitchFamily="2" charset="-122"/>
                          <a:cs typeface="+mn-cs"/>
                        </a:rPr>
                        <a:t>0.806</a:t>
                      </a:r>
                      <a:endParaRPr lang="en-US" sz="1200" u="none"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u="none" kern="1200" dirty="0">
                          <a:solidFill>
                            <a:schemeClr val="dk1"/>
                          </a:solidFill>
                          <a:latin typeface="Times New Roman" panose="02020603050405020304" pitchFamily="18" charset="0"/>
                          <a:ea typeface="SimSun" panose="02010600030101010101" pitchFamily="2" charset="-122"/>
                          <a:cs typeface="+mn-cs"/>
                        </a:rPr>
                        <a:t>0.396</a:t>
                      </a:r>
                      <a:endParaRPr lang="en-US" sz="1200" u="none"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CWHITE</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extLst>
                  <a:ext uri="{0D108BD9-81ED-4DB2-BD59-A6C34878D82A}">
                    <a16:rowId xmlns:a16="http://schemas.microsoft.com/office/drawing/2014/main" val="3000190791"/>
                  </a:ext>
                </a:extLst>
              </a:tr>
              <a:tr h="374112">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Children’s</a:t>
                      </a:r>
                      <a:r>
                        <a:rPr lang="zh-CN" altLang="en-US" sz="1200" kern="1200" dirty="0">
                          <a:solidFill>
                            <a:schemeClr val="dk1"/>
                          </a:solidFill>
                          <a:latin typeface="Times New Roman" panose="02020603050405020304" pitchFamily="18" charset="0"/>
                          <a:ea typeface="SimSun" panose="02010600030101010101" pitchFamily="2" charset="-122"/>
                          <a:cs typeface="+mn-cs"/>
                        </a:rPr>
                        <a:t> </a:t>
                      </a:r>
                      <a:r>
                        <a:rPr lang="en-US" altLang="zh-CN" sz="1200" kern="1200" dirty="0">
                          <a:solidFill>
                            <a:schemeClr val="dk1"/>
                          </a:solidFill>
                          <a:latin typeface="Times New Roman" panose="02020603050405020304" pitchFamily="18" charset="0"/>
                          <a:ea typeface="SimSun" panose="02010600030101010101" pitchFamily="2" charset="-122"/>
                          <a:cs typeface="+mn-cs"/>
                        </a:rPr>
                        <a:t>Gender</a:t>
                      </a:r>
                      <a:r>
                        <a:rPr lang="zh-CN" altLang="en-US" sz="1200" kern="1200" dirty="0">
                          <a:solidFill>
                            <a:schemeClr val="dk1"/>
                          </a:solidFill>
                          <a:latin typeface="Times New Roman" panose="02020603050405020304" pitchFamily="18" charset="0"/>
                          <a:ea typeface="SimSun" panose="02010600030101010101" pitchFamily="2" charset="-122"/>
                          <a:cs typeface="+mn-cs"/>
                        </a:rPr>
                        <a:t> </a:t>
                      </a:r>
                      <a:r>
                        <a:rPr lang="en-US" altLang="zh-CN" sz="1200" kern="1200" dirty="0">
                          <a:solidFill>
                            <a:schemeClr val="dk1"/>
                          </a:solidFill>
                          <a:latin typeface="Times New Roman" panose="02020603050405020304" pitchFamily="18" charset="0"/>
                          <a:ea typeface="SimSun" panose="02010600030101010101" pitchFamily="2" charset="-122"/>
                          <a:cs typeface="+mn-cs"/>
                        </a:rPr>
                        <a:t>(male</a:t>
                      </a:r>
                      <a:r>
                        <a:rPr lang="zh-CN" altLang="en-US" sz="1200" kern="1200" dirty="0">
                          <a:solidFill>
                            <a:schemeClr val="dk1"/>
                          </a:solidFill>
                          <a:latin typeface="Times New Roman" panose="02020603050405020304" pitchFamily="18" charset="0"/>
                          <a:ea typeface="SimSun" panose="02010600030101010101" pitchFamily="2" charset="-122"/>
                          <a:cs typeface="+mn-cs"/>
                        </a:rPr>
                        <a:t> </a:t>
                      </a:r>
                      <a:r>
                        <a:rPr lang="en-US" altLang="zh-CN" sz="1200" kern="1200" dirty="0">
                          <a:solidFill>
                            <a:schemeClr val="dk1"/>
                          </a:solidFill>
                          <a:latin typeface="Times New Roman" panose="02020603050405020304" pitchFamily="18" charset="0"/>
                          <a:ea typeface="SimSun" panose="02010600030101010101" pitchFamily="2" charset="-122"/>
                          <a:cs typeface="+mn-cs"/>
                        </a:rPr>
                        <a:t>or</a:t>
                      </a:r>
                      <a:r>
                        <a:rPr lang="zh-CN" altLang="en-US" sz="1200" kern="1200" dirty="0">
                          <a:solidFill>
                            <a:schemeClr val="dk1"/>
                          </a:solidFill>
                          <a:latin typeface="Times New Roman" panose="02020603050405020304" pitchFamily="18" charset="0"/>
                          <a:ea typeface="SimSun" panose="02010600030101010101" pitchFamily="2" charset="-122"/>
                          <a:cs typeface="+mn-cs"/>
                        </a:rPr>
                        <a:t> </a:t>
                      </a:r>
                      <a:r>
                        <a:rPr lang="en-US" altLang="zh-CN" sz="1200" kern="1200" dirty="0">
                          <a:solidFill>
                            <a:schemeClr val="dk1"/>
                          </a:solidFill>
                          <a:latin typeface="Times New Roman" panose="02020603050405020304" pitchFamily="18" charset="0"/>
                          <a:ea typeface="SimSun" panose="02010600030101010101" pitchFamily="2" charset="-122"/>
                          <a:cs typeface="+mn-cs"/>
                        </a:rPr>
                        <a:t>not)</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kumimoji="0" lang="en-US" altLang="zh-CN" sz="1200" b="0" i="0" u="none" strike="noStrike" kern="1200" cap="none" spc="0" normalizeH="0" baseline="0" noProof="0">
                          <a:ln>
                            <a:noFill/>
                          </a:ln>
                          <a:solidFill>
                            <a:srgbClr val="292934"/>
                          </a:solidFill>
                          <a:effectLst/>
                          <a:uLnTx/>
                          <a:uFillTx/>
                          <a:latin typeface="Times New Roman" panose="02020603050405020304" pitchFamily="18" charset="0"/>
                          <a:ea typeface="SimSun" panose="02010600030101010101" pitchFamily="2" charset="-122"/>
                          <a:cs typeface="+mn-cs"/>
                        </a:rPr>
                        <a:t>3871</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0</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1</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u="none" kern="1200" dirty="0">
                          <a:solidFill>
                            <a:schemeClr val="dk1"/>
                          </a:solidFill>
                          <a:latin typeface="Times New Roman" panose="02020603050405020304" pitchFamily="18" charset="0"/>
                          <a:ea typeface="SimSun" panose="02010600030101010101" pitchFamily="2" charset="-122"/>
                          <a:cs typeface="+mn-cs"/>
                        </a:rPr>
                        <a:t>0.514</a:t>
                      </a:r>
                      <a:endParaRPr lang="en-US" sz="1200" u="none"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u="none" kern="1200" dirty="0">
                          <a:solidFill>
                            <a:schemeClr val="dk1"/>
                          </a:solidFill>
                          <a:latin typeface="Times New Roman" panose="02020603050405020304" pitchFamily="18" charset="0"/>
                          <a:ea typeface="SimSun" panose="02010600030101010101" pitchFamily="2" charset="-122"/>
                          <a:cs typeface="+mn-cs"/>
                        </a:rPr>
                        <a:t>0.499</a:t>
                      </a:r>
                      <a:endParaRPr lang="en-US" sz="1200" u="none"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CSEX</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extLst>
                  <a:ext uri="{0D108BD9-81ED-4DB2-BD59-A6C34878D82A}">
                    <a16:rowId xmlns:a16="http://schemas.microsoft.com/office/drawing/2014/main" val="3608135578"/>
                  </a:ext>
                </a:extLst>
              </a:tr>
              <a:tr h="37411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latin typeface="Times New Roman" panose="02020603050405020304" pitchFamily="18" charset="0"/>
                          <a:ea typeface="SimSun" panose="02010600030101010101" pitchFamily="2" charset="-122"/>
                          <a:cs typeface="+mn-cs"/>
                        </a:rPr>
                        <a:t>Whether</a:t>
                      </a:r>
                      <a:r>
                        <a:rPr lang="zh-CN" altLang="en-US" sz="1200" kern="1200" dirty="0">
                          <a:solidFill>
                            <a:schemeClr val="dk1"/>
                          </a:solidFill>
                          <a:latin typeface="Times New Roman" panose="02020603050405020304" pitchFamily="18" charset="0"/>
                          <a:ea typeface="SimSun" panose="02010600030101010101" pitchFamily="2" charset="-122"/>
                          <a:cs typeface="+mn-cs"/>
                        </a:rPr>
                        <a:t> </a:t>
                      </a:r>
                      <a:r>
                        <a:rPr lang="en-US" altLang="zh-CN" sz="1200" kern="1200" dirty="0">
                          <a:solidFill>
                            <a:schemeClr val="dk1"/>
                          </a:solidFill>
                          <a:latin typeface="Times New Roman" panose="02020603050405020304" pitchFamily="18" charset="0"/>
                          <a:ea typeface="SimSun" panose="02010600030101010101" pitchFamily="2" charset="-122"/>
                          <a:cs typeface="+mn-cs"/>
                        </a:rPr>
                        <a:t>Children</a:t>
                      </a:r>
                      <a:r>
                        <a:rPr lang="zh-CN" altLang="en-US" sz="1200" kern="1200" dirty="0">
                          <a:solidFill>
                            <a:schemeClr val="dk1"/>
                          </a:solidFill>
                          <a:latin typeface="Times New Roman" panose="02020603050405020304" pitchFamily="18" charset="0"/>
                          <a:ea typeface="SimSun" panose="02010600030101010101" pitchFamily="2" charset="-122"/>
                          <a:cs typeface="+mn-cs"/>
                        </a:rPr>
                        <a:t> </a:t>
                      </a:r>
                      <a:r>
                        <a:rPr lang="en-US" altLang="zh-CN" sz="1200" kern="1200" dirty="0">
                          <a:solidFill>
                            <a:schemeClr val="dk1"/>
                          </a:solidFill>
                          <a:latin typeface="Times New Roman" panose="02020603050405020304" pitchFamily="18" charset="0"/>
                          <a:ea typeface="SimSun" panose="02010600030101010101" pitchFamily="2" charset="-122"/>
                          <a:cs typeface="+mn-cs"/>
                        </a:rPr>
                        <a:t>Has</a:t>
                      </a:r>
                      <a:r>
                        <a:rPr lang="zh-CN" altLang="en-US" sz="1200" kern="1200" dirty="0">
                          <a:solidFill>
                            <a:schemeClr val="dk1"/>
                          </a:solidFill>
                          <a:latin typeface="Times New Roman" panose="02020603050405020304" pitchFamily="18" charset="0"/>
                          <a:ea typeface="SimSun" panose="02010600030101010101" pitchFamily="2" charset="-122"/>
                          <a:cs typeface="+mn-cs"/>
                        </a:rPr>
                        <a:t> </a:t>
                      </a:r>
                      <a:r>
                        <a:rPr lang="en-US" altLang="zh-CN" sz="1200" kern="1200" dirty="0">
                          <a:solidFill>
                            <a:schemeClr val="dk1"/>
                          </a:solidFill>
                          <a:latin typeface="Times New Roman" panose="02020603050405020304" pitchFamily="18" charset="0"/>
                          <a:ea typeface="SimSun" panose="02010600030101010101" pitchFamily="2" charset="-122"/>
                          <a:cs typeface="+mn-cs"/>
                        </a:rPr>
                        <a:t>any</a:t>
                      </a:r>
                      <a:r>
                        <a:rPr lang="zh-CN" altLang="en-US" sz="1200" kern="1200" dirty="0">
                          <a:solidFill>
                            <a:schemeClr val="dk1"/>
                          </a:solidFill>
                          <a:latin typeface="Times New Roman" panose="02020603050405020304" pitchFamily="18" charset="0"/>
                          <a:ea typeface="SimSun" panose="02010600030101010101" pitchFamily="2" charset="-122"/>
                          <a:cs typeface="+mn-cs"/>
                        </a:rPr>
                        <a:t> </a:t>
                      </a:r>
                      <a:r>
                        <a:rPr lang="en-US" altLang="zh-CN" sz="1200" kern="1200" dirty="0">
                          <a:solidFill>
                            <a:schemeClr val="dk1"/>
                          </a:solidFill>
                          <a:latin typeface="Times New Roman" panose="02020603050405020304" pitchFamily="18" charset="0"/>
                          <a:ea typeface="SimSun" panose="02010600030101010101" pitchFamily="2" charset="-122"/>
                          <a:cs typeface="+mn-cs"/>
                        </a:rPr>
                        <a:t>Kind</a:t>
                      </a:r>
                      <a:r>
                        <a:rPr lang="zh-CN" altLang="en-US" sz="1200" kern="1200" dirty="0">
                          <a:solidFill>
                            <a:schemeClr val="dk1"/>
                          </a:solidFill>
                          <a:latin typeface="Times New Roman" panose="02020603050405020304" pitchFamily="18" charset="0"/>
                          <a:ea typeface="SimSun" panose="02010600030101010101" pitchFamily="2" charset="-122"/>
                          <a:cs typeface="+mn-cs"/>
                        </a:rPr>
                        <a:t> </a:t>
                      </a:r>
                      <a:r>
                        <a:rPr lang="en-US" altLang="zh-CN" sz="1200" kern="1200" dirty="0">
                          <a:solidFill>
                            <a:schemeClr val="dk1"/>
                          </a:solidFill>
                          <a:latin typeface="Times New Roman" panose="02020603050405020304" pitchFamily="18" charset="0"/>
                          <a:ea typeface="SimSun" panose="02010600030101010101" pitchFamily="2" charset="-122"/>
                          <a:cs typeface="+mn-cs"/>
                        </a:rPr>
                        <a:t>of</a:t>
                      </a:r>
                      <a:r>
                        <a:rPr lang="zh-CN" altLang="en-US" sz="1200" kern="1200" dirty="0">
                          <a:solidFill>
                            <a:schemeClr val="dk1"/>
                          </a:solidFill>
                          <a:latin typeface="Times New Roman" panose="02020603050405020304" pitchFamily="18" charset="0"/>
                          <a:ea typeface="SimSun" panose="02010600030101010101" pitchFamily="2" charset="-122"/>
                          <a:cs typeface="+mn-cs"/>
                        </a:rPr>
                        <a:t> </a:t>
                      </a:r>
                      <a:r>
                        <a:rPr lang="en-US" altLang="zh-CN" sz="1200" kern="1200" dirty="0">
                          <a:solidFill>
                            <a:schemeClr val="dk1"/>
                          </a:solidFill>
                          <a:latin typeface="Times New Roman" panose="02020603050405020304" pitchFamily="18" charset="0"/>
                          <a:ea typeface="SimSun" panose="02010600030101010101" pitchFamily="2" charset="-122"/>
                          <a:cs typeface="+mn-cs"/>
                        </a:rPr>
                        <a:t>Disability</a:t>
                      </a:r>
                      <a:r>
                        <a:rPr lang="zh-CN" altLang="en-US" sz="1200" kern="1200" dirty="0">
                          <a:solidFill>
                            <a:schemeClr val="dk1"/>
                          </a:solidFill>
                          <a:latin typeface="Times New Roman" panose="02020603050405020304" pitchFamily="18" charset="0"/>
                          <a:ea typeface="SimSun" panose="02010600030101010101" pitchFamily="2" charset="-122"/>
                          <a:cs typeface="+mn-cs"/>
                        </a:rPr>
                        <a:t> </a:t>
                      </a:r>
                      <a:r>
                        <a:rPr lang="en-US" altLang="zh-CN" sz="1200" kern="1200" dirty="0">
                          <a:solidFill>
                            <a:schemeClr val="dk1"/>
                          </a:solidFill>
                          <a:latin typeface="Times New Roman" panose="02020603050405020304" pitchFamily="18" charset="0"/>
                          <a:ea typeface="SimSun" panose="02010600030101010101" pitchFamily="2" charset="-122"/>
                          <a:cs typeface="+mn-cs"/>
                        </a:rPr>
                        <a:t>and</a:t>
                      </a:r>
                      <a:r>
                        <a:rPr lang="zh-CN" altLang="en-US" sz="1200" kern="1200" dirty="0">
                          <a:solidFill>
                            <a:schemeClr val="dk1"/>
                          </a:solidFill>
                          <a:latin typeface="Times New Roman" panose="02020603050405020304" pitchFamily="18" charset="0"/>
                          <a:ea typeface="SimSun" panose="02010600030101010101" pitchFamily="2" charset="-122"/>
                          <a:cs typeface="+mn-cs"/>
                        </a:rPr>
                        <a:t> </a:t>
                      </a:r>
                      <a:r>
                        <a:rPr lang="en-US" altLang="zh-CN" sz="1200" kern="1200" dirty="0">
                          <a:solidFill>
                            <a:schemeClr val="dk1"/>
                          </a:solidFill>
                          <a:latin typeface="Times New Roman" panose="02020603050405020304" pitchFamily="18" charset="0"/>
                          <a:ea typeface="SimSun" panose="02010600030101010101" pitchFamily="2" charset="-122"/>
                          <a:cs typeface="+mn-cs"/>
                        </a:rPr>
                        <a:t>Disturbance</a:t>
                      </a:r>
                      <a:endParaRPr lang="en-US" sz="1200" dirty="0"/>
                    </a:p>
                  </a:txBody>
                  <a:tcPr/>
                </a:tc>
                <a:tc>
                  <a:txBody>
                    <a:bodyPr/>
                    <a:lstStyle/>
                    <a:p>
                      <a:pPr marL="0" algn="ctr" defTabSz="914400" rtl="0" eaLnBrk="1" latinLnBrk="0" hangingPunct="1"/>
                      <a:r>
                        <a:rPr kumimoji="0" lang="en-US" altLang="zh-CN" sz="1200" b="0" i="0" u="none" strike="noStrike" kern="1200" cap="none" spc="0" normalizeH="0" baseline="0" noProof="0">
                          <a:ln>
                            <a:noFill/>
                          </a:ln>
                          <a:solidFill>
                            <a:srgbClr val="292934"/>
                          </a:solidFill>
                          <a:effectLst/>
                          <a:uLnTx/>
                          <a:uFillTx/>
                          <a:latin typeface="Times New Roman" panose="02020603050405020304" pitchFamily="18" charset="0"/>
                          <a:ea typeface="SimSun" panose="02010600030101010101" pitchFamily="2" charset="-122"/>
                          <a:cs typeface="+mn-cs"/>
                        </a:rPr>
                        <a:t>3871</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0</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1</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u="none" kern="1200" dirty="0">
                          <a:solidFill>
                            <a:schemeClr val="dk1"/>
                          </a:solidFill>
                          <a:latin typeface="Times New Roman" panose="02020603050405020304" pitchFamily="18" charset="0"/>
                          <a:ea typeface="SimSun" panose="02010600030101010101" pitchFamily="2" charset="-122"/>
                          <a:cs typeface="+mn-cs"/>
                        </a:rPr>
                        <a:t>0.123</a:t>
                      </a:r>
                      <a:endParaRPr lang="en-US" sz="1200" u="none"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u="none" kern="1200" dirty="0">
                          <a:solidFill>
                            <a:schemeClr val="dk1"/>
                          </a:solidFill>
                          <a:latin typeface="Times New Roman" panose="02020603050405020304" pitchFamily="18" charset="0"/>
                          <a:ea typeface="SimSun" panose="02010600030101010101" pitchFamily="2" charset="-122"/>
                          <a:cs typeface="+mn-cs"/>
                        </a:rPr>
                        <a:t>0.327</a:t>
                      </a:r>
                      <a:endParaRPr lang="en-US" sz="1200" u="none"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sz="1200" kern="1200" dirty="0">
                          <a:solidFill>
                            <a:schemeClr val="dk1"/>
                          </a:solidFill>
                          <a:latin typeface="Times New Roman" panose="02020603050405020304" pitchFamily="18" charset="0"/>
                          <a:ea typeface="SimSun" panose="02010600030101010101" pitchFamily="2" charset="-122"/>
                          <a:cs typeface="+mn-cs"/>
                        </a:rPr>
                        <a:t>HDINTDIS,HDSPEECHX,HDDISTRBX,HDDEAFIMX,HDBLINDX,HDORTHOX,HDAUTISMX,HDPDDX,HDADDX,HDLEARNX,HDDELAYX,HDTRBRAIN,HDOTHERX</a:t>
                      </a:r>
                    </a:p>
                  </a:txBody>
                  <a:tcPr/>
                </a:tc>
                <a:extLst>
                  <a:ext uri="{0D108BD9-81ED-4DB2-BD59-A6C34878D82A}">
                    <a16:rowId xmlns:a16="http://schemas.microsoft.com/office/drawing/2014/main" val="3890932931"/>
                  </a:ext>
                </a:extLst>
              </a:tr>
              <a:tr h="37411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latin typeface="Times New Roman" panose="02020603050405020304" pitchFamily="18" charset="0"/>
                          <a:ea typeface="SimSun" panose="02010600030101010101" pitchFamily="2" charset="-122"/>
                          <a:cs typeface="+mn-cs"/>
                        </a:rPr>
                        <a:t>N</a:t>
                      </a:r>
                      <a:r>
                        <a:rPr lang="en-US" sz="1200" kern="1200" dirty="0">
                          <a:solidFill>
                            <a:schemeClr val="dk1"/>
                          </a:solidFill>
                          <a:latin typeface="Times New Roman" panose="02020603050405020304" pitchFamily="18" charset="0"/>
                          <a:ea typeface="SimSun" panose="02010600030101010101" pitchFamily="2" charset="-122"/>
                          <a:cs typeface="+mn-cs"/>
                        </a:rPr>
                        <a:t>umber of people living in the family </a:t>
                      </a:r>
                    </a:p>
                  </a:txBody>
                  <a:tcPr/>
                </a:tc>
                <a:tc>
                  <a:txBody>
                    <a:bodyPr/>
                    <a:lstStyle/>
                    <a:p>
                      <a:pPr marL="0" algn="ctr" defTabSz="914400" rtl="0" eaLnBrk="1" latinLnBrk="0" hangingPunct="1"/>
                      <a:r>
                        <a:rPr kumimoji="0" lang="en-US" altLang="zh-CN" sz="1200" b="0" i="0" u="none" strike="noStrike" kern="1200" cap="none" spc="0" normalizeH="0" baseline="0" noProof="0">
                          <a:ln>
                            <a:noFill/>
                          </a:ln>
                          <a:solidFill>
                            <a:srgbClr val="292934"/>
                          </a:solidFill>
                          <a:effectLst/>
                          <a:uLnTx/>
                          <a:uFillTx/>
                          <a:latin typeface="Times New Roman" panose="02020603050405020304" pitchFamily="18" charset="0"/>
                          <a:ea typeface="SimSun" panose="02010600030101010101" pitchFamily="2" charset="-122"/>
                          <a:cs typeface="+mn-cs"/>
                        </a:rPr>
                        <a:t>3871</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0</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9</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3.813</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1.188</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Times New Roman" panose="02020603050405020304" pitchFamily="18" charset="0"/>
                          <a:ea typeface="SimSun" panose="02010600030101010101" pitchFamily="2" charset="-122"/>
                          <a:cs typeface="+mn-cs"/>
                        </a:rPr>
                        <a:t>HHTOTALXX </a:t>
                      </a:r>
                    </a:p>
                  </a:txBody>
                  <a:tcPr/>
                </a:tc>
                <a:extLst>
                  <a:ext uri="{0D108BD9-81ED-4DB2-BD59-A6C34878D82A}">
                    <a16:rowId xmlns:a16="http://schemas.microsoft.com/office/drawing/2014/main" val="3581714162"/>
                  </a:ext>
                </a:extLst>
              </a:tr>
              <a:tr h="374112">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Frequency of using Internet </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kumimoji="0" lang="en-US" altLang="zh-CN" sz="1200" b="0" i="0" u="none" strike="noStrike" kern="1200" cap="none" spc="0" normalizeH="0" baseline="0" noProof="0">
                          <a:ln>
                            <a:noFill/>
                          </a:ln>
                          <a:solidFill>
                            <a:srgbClr val="292934"/>
                          </a:solidFill>
                          <a:effectLst/>
                          <a:uLnTx/>
                          <a:uFillTx/>
                          <a:latin typeface="Times New Roman" panose="02020603050405020304" pitchFamily="18" charset="0"/>
                          <a:ea typeface="SimSun" panose="02010600030101010101" pitchFamily="2" charset="-122"/>
                          <a:cs typeface="+mn-cs"/>
                        </a:rPr>
                        <a:t>3871</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0</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4</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u="none" kern="1200" dirty="0">
                          <a:solidFill>
                            <a:schemeClr val="dk1"/>
                          </a:solidFill>
                          <a:latin typeface="Times New Roman" panose="02020603050405020304" pitchFamily="18" charset="0"/>
                          <a:ea typeface="SimSun" panose="02010600030101010101" pitchFamily="2" charset="-122"/>
                          <a:cs typeface="+mn-cs"/>
                        </a:rPr>
                        <a:t>2.719</a:t>
                      </a:r>
                      <a:endParaRPr lang="en-US" sz="1200" u="none"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u="none" kern="1200" dirty="0">
                          <a:solidFill>
                            <a:schemeClr val="dk1"/>
                          </a:solidFill>
                          <a:latin typeface="Times New Roman" panose="02020603050405020304" pitchFamily="18" charset="0"/>
                          <a:ea typeface="SimSun" panose="02010600030101010101" pitchFamily="2" charset="-122"/>
                          <a:cs typeface="+mn-cs"/>
                        </a:rPr>
                        <a:t>0.489</a:t>
                      </a:r>
                      <a:endParaRPr lang="en-US" sz="1200" u="none"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latin typeface="Times New Roman" panose="02020603050405020304" pitchFamily="18" charset="0"/>
                          <a:ea typeface="SimSun" panose="02010600030101010101" pitchFamily="2" charset="-122"/>
                          <a:cs typeface="+mn-cs"/>
                        </a:rPr>
                        <a:t>USEINTRNT </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extLst>
                  <a:ext uri="{0D108BD9-81ED-4DB2-BD59-A6C34878D82A}">
                    <a16:rowId xmlns:a16="http://schemas.microsoft.com/office/drawing/2014/main" val="3179525903"/>
                  </a:ext>
                </a:extLst>
              </a:tr>
              <a:tr h="374112">
                <a:tc>
                  <a:txBody>
                    <a:bodyPr/>
                    <a:lstStyle/>
                    <a:p>
                      <a:pPr algn="ctr"/>
                      <a:r>
                        <a:rPr lang="en-US" altLang="zh-CN" sz="1200" dirty="0">
                          <a:latin typeface="Times New Roman" panose="02020603050405020304" pitchFamily="18" charset="0"/>
                          <a:ea typeface="SimSun" panose="02010600030101010101" pitchFamily="2" charset="-122"/>
                        </a:rPr>
                        <a:t>Total income of the family </a:t>
                      </a:r>
                    </a:p>
                  </a:txBody>
                  <a:tcPr/>
                </a:tc>
                <a:tc>
                  <a:txBody>
                    <a:bodyPr/>
                    <a:lstStyle/>
                    <a:p>
                      <a:pPr marL="0" algn="ctr" defTabSz="914400" rtl="0" eaLnBrk="1" latinLnBrk="0" hangingPunct="1"/>
                      <a:r>
                        <a:rPr kumimoji="0" lang="en-US" altLang="zh-CN" sz="1200" b="0" i="0" u="none" strike="noStrike" kern="1200" cap="none" spc="0" normalizeH="0" baseline="0" noProof="0" dirty="0">
                          <a:ln>
                            <a:noFill/>
                          </a:ln>
                          <a:solidFill>
                            <a:srgbClr val="292934"/>
                          </a:solidFill>
                          <a:effectLst/>
                          <a:uLnTx/>
                          <a:uFillTx/>
                          <a:latin typeface="Times New Roman" panose="02020603050405020304" pitchFamily="18" charset="0"/>
                          <a:ea typeface="SimSun" panose="02010600030101010101" pitchFamily="2" charset="-122"/>
                          <a:cs typeface="+mn-cs"/>
                        </a:rPr>
                        <a:t>3871</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0</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9</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u="none" kern="1200" dirty="0">
                          <a:solidFill>
                            <a:schemeClr val="dk1"/>
                          </a:solidFill>
                          <a:latin typeface="Times New Roman" panose="02020603050405020304" pitchFamily="18" charset="0"/>
                          <a:ea typeface="SimSun" panose="02010600030101010101" pitchFamily="2" charset="-122"/>
                          <a:cs typeface="+mn-cs"/>
                        </a:rPr>
                        <a:t>2.550</a:t>
                      </a:r>
                      <a:endParaRPr lang="en-US" sz="1200" u="none"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u="none" kern="1200" dirty="0">
                          <a:solidFill>
                            <a:schemeClr val="dk1"/>
                          </a:solidFill>
                          <a:latin typeface="Times New Roman" panose="02020603050405020304" pitchFamily="18" charset="0"/>
                          <a:ea typeface="SimSun" panose="02010600030101010101" pitchFamily="2" charset="-122"/>
                          <a:cs typeface="+mn-cs"/>
                        </a:rPr>
                        <a:t>2.802</a:t>
                      </a:r>
                      <a:endParaRPr lang="en-US" sz="1200" u="none"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Times New Roman" panose="02020603050405020304" pitchFamily="18" charset="0"/>
                          <a:ea typeface="SimSun" panose="02010600030101010101" pitchFamily="2" charset="-122"/>
                          <a:cs typeface="+mn-cs"/>
                        </a:rPr>
                        <a:t>TTLHHINC </a:t>
                      </a:r>
                    </a:p>
                  </a:txBody>
                  <a:tcPr/>
                </a:tc>
                <a:extLst>
                  <a:ext uri="{0D108BD9-81ED-4DB2-BD59-A6C34878D82A}">
                    <a16:rowId xmlns:a16="http://schemas.microsoft.com/office/drawing/2014/main" val="3817166688"/>
                  </a:ext>
                </a:extLst>
              </a:tr>
            </a:tbl>
          </a:graphicData>
        </a:graphic>
      </p:graphicFrame>
      <p:sp>
        <p:nvSpPr>
          <p:cNvPr id="10" name="TextBox 9">
            <a:extLst>
              <a:ext uri="{FF2B5EF4-FFF2-40B4-BE49-F238E27FC236}">
                <a16:creationId xmlns:a16="http://schemas.microsoft.com/office/drawing/2014/main" id="{7A1C6093-88A3-714A-ADB9-5BEA4E360840}"/>
              </a:ext>
            </a:extLst>
          </p:cNvPr>
          <p:cNvSpPr txBox="1"/>
          <p:nvPr/>
        </p:nvSpPr>
        <p:spPr>
          <a:xfrm>
            <a:off x="131339" y="4145280"/>
            <a:ext cx="11630722" cy="2031325"/>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Note</a:t>
            </a:r>
            <a:r>
              <a:rPr lang="zh-CN" altLang="en-US" sz="1400" dirty="0">
                <a:latin typeface="Times New Roman" panose="02020603050405020304" pitchFamily="18" charset="0"/>
                <a:cs typeface="Times New Roman" panose="02020603050405020304" pitchFamily="18" charset="0"/>
              </a:rPr>
              <a:t>：</a:t>
            </a:r>
            <a:endParaRPr lang="en-US" altLang="zh-CN" sz="1400" dirty="0">
              <a:latin typeface="Times New Roman" panose="02020603050405020304" pitchFamily="18" charset="0"/>
              <a:cs typeface="Times New Roman" panose="02020603050405020304" pitchFamily="18" charset="0"/>
            </a:endParaRPr>
          </a:p>
          <a:p>
            <a:pPr marL="342900" indent="-342900">
              <a:buAutoNum type="arabicPeriod"/>
            </a:pPr>
            <a:r>
              <a:rPr lang="en-US" altLang="zh-CN" sz="1400" dirty="0">
                <a:latin typeface="Times New Roman" panose="02020603050405020304" pitchFamily="18" charset="0"/>
                <a:cs typeface="Times New Roman" panose="02020603050405020304" pitchFamily="18" charset="0"/>
              </a:rPr>
              <a:t>The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variable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about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disability</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is</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based</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on 13</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specific</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disability</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or</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disturbance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in</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the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original</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data</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set.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If</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the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children</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has</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at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least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one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condition,</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he/she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will</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has</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value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of</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1.</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Otherwise,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is</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transformed</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as</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0</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do</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no</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have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any</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kinds</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of disability</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or</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disturbance).</a:t>
            </a:r>
          </a:p>
          <a:p>
            <a:pPr marL="342900" indent="-342900">
              <a:buAutoNum type="arabicPeriod"/>
            </a:pPr>
            <a:r>
              <a:rPr lang="en-US" altLang="zh-CN" sz="1400" dirty="0">
                <a:latin typeface="Times New Roman" panose="02020603050405020304" pitchFamily="18" charset="0"/>
                <a:cs typeface="Times New Roman" panose="02020603050405020304" pitchFamily="18" charset="0"/>
              </a:rPr>
              <a:t>Number</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of</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people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live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in</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the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family</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is</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transformed</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by</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setting</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as</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0</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if</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the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family</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have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four</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or</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less</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than</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four</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people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small</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size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family).</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Otherwise,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is</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transformed</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as</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1</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big</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size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family).</a:t>
            </a:r>
          </a:p>
          <a:p>
            <a:pPr marL="342900" indent="-342900">
              <a:buAutoNum type="arabicPeriod"/>
            </a:pPr>
            <a:r>
              <a:rPr lang="en-US" altLang="zh-CN" sz="1400" dirty="0">
                <a:latin typeface="Times New Roman" panose="02020603050405020304" pitchFamily="18" charset="0"/>
                <a:cs typeface="Times New Roman" panose="02020603050405020304" pitchFamily="18" charset="0"/>
              </a:rPr>
              <a:t>Frequency</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of</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Using</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internet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is</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transformed</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by</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setting</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as</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1</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if</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the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family</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use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the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internet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more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than</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several</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time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a</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week</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high</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frequency).</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Otherwise,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is</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transformed</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as</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0</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low</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frequency)</a:t>
            </a:r>
          </a:p>
          <a:p>
            <a:pPr marL="342900" indent="-342900">
              <a:buAutoNum type="arabicPeriod"/>
            </a:pPr>
            <a:r>
              <a:rPr lang="en-US" altLang="zh-CN" sz="1400" dirty="0">
                <a:latin typeface="Times New Roman" panose="02020603050405020304" pitchFamily="18" charset="0"/>
                <a:cs typeface="Times New Roman" panose="02020603050405020304" pitchFamily="18" charset="0"/>
              </a:rPr>
              <a:t>Total</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income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of</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the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family</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is</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transformed</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by</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setting</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as</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0</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if</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the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total</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income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is</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fewer</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or</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equal</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to</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50,000</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low</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income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family).</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Otherwise,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the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is</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transformed</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as</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0</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high</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income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family).</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064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94F39-6488-E847-A86F-ACEEFBE4B242}"/>
              </a:ext>
            </a:extLst>
          </p:cNvPr>
          <p:cNvSpPr>
            <a:spLocks noGrp="1"/>
          </p:cNvSpPr>
          <p:nvPr>
            <p:ph type="title"/>
          </p:nvPr>
        </p:nvSpPr>
        <p:spPr>
          <a:xfrm>
            <a:off x="0" y="570245"/>
            <a:ext cx="10972800" cy="454360"/>
          </a:xfrm>
        </p:spPr>
        <p:txBody>
          <a:bodyPr>
            <a:noAutofit/>
          </a:bodyPr>
          <a:lstStyle/>
          <a:p>
            <a:r>
              <a:rPr lang="en-US" altLang="zh-CN" sz="2600" dirty="0"/>
              <a:t>Step</a:t>
            </a:r>
            <a:r>
              <a:rPr lang="zh-CN" altLang="en-US" sz="2600" dirty="0"/>
              <a:t> </a:t>
            </a:r>
            <a:r>
              <a:rPr lang="en-US" altLang="zh-CN" sz="2600" dirty="0"/>
              <a:t>Two</a:t>
            </a:r>
            <a:r>
              <a:rPr lang="zh-CN" altLang="en-US" sz="2600" dirty="0"/>
              <a:t> </a:t>
            </a:r>
            <a:r>
              <a:rPr lang="en-US" altLang="zh-CN" sz="2600" dirty="0"/>
              <a:t>of</a:t>
            </a:r>
            <a:r>
              <a:rPr lang="zh-CN" altLang="en-US" sz="2600" dirty="0"/>
              <a:t> </a:t>
            </a:r>
            <a:r>
              <a:rPr lang="en-US" altLang="zh-CN" sz="2600" dirty="0"/>
              <a:t>LCA:</a:t>
            </a:r>
            <a:r>
              <a:rPr lang="zh-CN" altLang="en-US" sz="2600" dirty="0"/>
              <a:t> </a:t>
            </a:r>
            <a:br>
              <a:rPr lang="en-US" altLang="zh-CN" sz="2600" dirty="0"/>
            </a:br>
            <a:r>
              <a:rPr lang="en-US" altLang="zh-CN" sz="2600" dirty="0"/>
              <a:t>mean</a:t>
            </a:r>
            <a:r>
              <a:rPr lang="zh-CN" altLang="en-US" sz="2600" dirty="0"/>
              <a:t> </a:t>
            </a:r>
            <a:r>
              <a:rPr lang="en-US" altLang="zh-CN" sz="2600" dirty="0"/>
              <a:t>and</a:t>
            </a:r>
            <a:r>
              <a:rPr lang="zh-CN" altLang="en-US" sz="2600" dirty="0"/>
              <a:t> </a:t>
            </a:r>
            <a:r>
              <a:rPr lang="en-US" altLang="zh-CN" sz="2600" dirty="0"/>
              <a:t>odd</a:t>
            </a:r>
            <a:r>
              <a:rPr lang="zh-CN" altLang="en-US" sz="2600" dirty="0"/>
              <a:t> </a:t>
            </a:r>
            <a:r>
              <a:rPr lang="en-US" altLang="zh-CN" sz="2600" dirty="0"/>
              <a:t>ratio</a:t>
            </a:r>
            <a:r>
              <a:rPr lang="zh-CN" altLang="en-US" sz="2600" dirty="0"/>
              <a:t> </a:t>
            </a:r>
            <a:r>
              <a:rPr lang="en-US" altLang="zh-CN" sz="2600" dirty="0"/>
              <a:t>for</a:t>
            </a:r>
            <a:r>
              <a:rPr lang="zh-CN" altLang="en-US" sz="2600" dirty="0"/>
              <a:t> </a:t>
            </a:r>
            <a:r>
              <a:rPr lang="en-US" altLang="zh-CN" sz="2600" dirty="0"/>
              <a:t>covariates</a:t>
            </a:r>
            <a:r>
              <a:rPr lang="zh-CN" altLang="en-US" sz="2600" dirty="0"/>
              <a:t> </a:t>
            </a:r>
            <a:r>
              <a:rPr lang="en-US" altLang="zh-CN" sz="2600" dirty="0"/>
              <a:t>with</a:t>
            </a:r>
            <a:r>
              <a:rPr lang="zh-CN" altLang="en-US" sz="2600" dirty="0"/>
              <a:t> </a:t>
            </a:r>
            <a:r>
              <a:rPr lang="en-US" altLang="zh-CN" sz="2600" dirty="0"/>
              <a:t>latent</a:t>
            </a:r>
            <a:r>
              <a:rPr lang="zh-CN" altLang="en-US" sz="2600" dirty="0"/>
              <a:t> </a:t>
            </a:r>
            <a:r>
              <a:rPr lang="en-US" altLang="zh-CN" sz="2600" dirty="0"/>
              <a:t>class</a:t>
            </a:r>
            <a:r>
              <a:rPr lang="zh-CN" altLang="en-US" sz="2600" dirty="0"/>
              <a:t> </a:t>
            </a:r>
            <a:r>
              <a:rPr lang="en-US" altLang="zh-CN" sz="2600" dirty="0"/>
              <a:t>2</a:t>
            </a:r>
            <a:r>
              <a:rPr lang="zh-CN" altLang="en-US" sz="2600" dirty="0"/>
              <a:t> </a:t>
            </a:r>
            <a:r>
              <a:rPr lang="en-US" altLang="zh-CN" sz="2600" dirty="0"/>
              <a:t>as</a:t>
            </a:r>
            <a:r>
              <a:rPr lang="zh-CN" altLang="en-US" sz="2600" dirty="0"/>
              <a:t> </a:t>
            </a:r>
            <a:r>
              <a:rPr lang="en-US" altLang="zh-CN" sz="2600" dirty="0"/>
              <a:t>the</a:t>
            </a:r>
            <a:r>
              <a:rPr lang="zh-CN" altLang="en-US" sz="2600" dirty="0"/>
              <a:t> </a:t>
            </a:r>
            <a:r>
              <a:rPr lang="en-US" altLang="zh-CN" sz="2600" dirty="0"/>
              <a:t>reference</a:t>
            </a:r>
            <a:r>
              <a:rPr lang="zh-CN" altLang="en-US" sz="2600" dirty="0"/>
              <a:t> </a:t>
            </a:r>
            <a:r>
              <a:rPr lang="en-US" altLang="zh-CN" sz="2600" dirty="0"/>
              <a:t>group</a:t>
            </a:r>
            <a:endParaRPr lang="en-US" sz="2600" dirty="0"/>
          </a:p>
        </p:txBody>
      </p:sp>
      <p:graphicFrame>
        <p:nvGraphicFramePr>
          <p:cNvPr id="3" name="Table 2">
            <a:extLst>
              <a:ext uri="{FF2B5EF4-FFF2-40B4-BE49-F238E27FC236}">
                <a16:creationId xmlns:a16="http://schemas.microsoft.com/office/drawing/2014/main" id="{42731F2E-B94B-514F-9504-F1C13E454203}"/>
              </a:ext>
            </a:extLst>
          </p:cNvPr>
          <p:cNvGraphicFramePr>
            <a:graphicFrameLocks noGrp="1"/>
          </p:cNvGraphicFramePr>
          <p:nvPr>
            <p:extLst>
              <p:ext uri="{D42A27DB-BD31-4B8C-83A1-F6EECF244321}">
                <p14:modId xmlns:p14="http://schemas.microsoft.com/office/powerpoint/2010/main" val="1647322381"/>
              </p:ext>
            </p:extLst>
          </p:nvPr>
        </p:nvGraphicFramePr>
        <p:xfrm>
          <a:off x="127000" y="1476010"/>
          <a:ext cx="11785603" cy="4811745"/>
        </p:xfrm>
        <a:graphic>
          <a:graphicData uri="http://schemas.openxmlformats.org/drawingml/2006/table">
            <a:tbl>
              <a:tblPr firstRow="1" bandRow="1">
                <a:tableStyleId>{5C22544A-7EE6-4342-B048-85BDC9FD1C3A}</a:tableStyleId>
              </a:tblPr>
              <a:tblGrid>
                <a:gridCol w="937318">
                  <a:extLst>
                    <a:ext uri="{9D8B030D-6E8A-4147-A177-3AD203B41FA5}">
                      <a16:colId xmlns:a16="http://schemas.microsoft.com/office/drawing/2014/main" val="2802366464"/>
                    </a:ext>
                  </a:extLst>
                </a:gridCol>
                <a:gridCol w="736207">
                  <a:extLst>
                    <a:ext uri="{9D8B030D-6E8A-4147-A177-3AD203B41FA5}">
                      <a16:colId xmlns:a16="http://schemas.microsoft.com/office/drawing/2014/main" val="818067456"/>
                    </a:ext>
                  </a:extLst>
                </a:gridCol>
                <a:gridCol w="838108">
                  <a:extLst>
                    <a:ext uri="{9D8B030D-6E8A-4147-A177-3AD203B41FA5}">
                      <a16:colId xmlns:a16="http://schemas.microsoft.com/office/drawing/2014/main" val="3571927991"/>
                    </a:ext>
                  </a:extLst>
                </a:gridCol>
                <a:gridCol w="838108">
                  <a:extLst>
                    <a:ext uri="{9D8B030D-6E8A-4147-A177-3AD203B41FA5}">
                      <a16:colId xmlns:a16="http://schemas.microsoft.com/office/drawing/2014/main" val="2194746888"/>
                    </a:ext>
                  </a:extLst>
                </a:gridCol>
                <a:gridCol w="937318">
                  <a:extLst>
                    <a:ext uri="{9D8B030D-6E8A-4147-A177-3AD203B41FA5}">
                      <a16:colId xmlns:a16="http://schemas.microsoft.com/office/drawing/2014/main" val="1312561411"/>
                    </a:ext>
                  </a:extLst>
                </a:gridCol>
                <a:gridCol w="937318">
                  <a:extLst>
                    <a:ext uri="{9D8B030D-6E8A-4147-A177-3AD203B41FA5}">
                      <a16:colId xmlns:a16="http://schemas.microsoft.com/office/drawing/2014/main" val="2064154082"/>
                    </a:ext>
                  </a:extLst>
                </a:gridCol>
                <a:gridCol w="937318">
                  <a:extLst>
                    <a:ext uri="{9D8B030D-6E8A-4147-A177-3AD203B41FA5}">
                      <a16:colId xmlns:a16="http://schemas.microsoft.com/office/drawing/2014/main" val="697834891"/>
                    </a:ext>
                  </a:extLst>
                </a:gridCol>
                <a:gridCol w="937318">
                  <a:extLst>
                    <a:ext uri="{9D8B030D-6E8A-4147-A177-3AD203B41FA5}">
                      <a16:colId xmlns:a16="http://schemas.microsoft.com/office/drawing/2014/main" val="1948415230"/>
                    </a:ext>
                  </a:extLst>
                </a:gridCol>
                <a:gridCol w="937318">
                  <a:extLst>
                    <a:ext uri="{9D8B030D-6E8A-4147-A177-3AD203B41FA5}">
                      <a16:colId xmlns:a16="http://schemas.microsoft.com/office/drawing/2014/main" val="2933294684"/>
                    </a:ext>
                  </a:extLst>
                </a:gridCol>
                <a:gridCol w="937318">
                  <a:extLst>
                    <a:ext uri="{9D8B030D-6E8A-4147-A177-3AD203B41FA5}">
                      <a16:colId xmlns:a16="http://schemas.microsoft.com/office/drawing/2014/main" val="3521180239"/>
                    </a:ext>
                  </a:extLst>
                </a:gridCol>
                <a:gridCol w="937318">
                  <a:extLst>
                    <a:ext uri="{9D8B030D-6E8A-4147-A177-3AD203B41FA5}">
                      <a16:colId xmlns:a16="http://schemas.microsoft.com/office/drawing/2014/main" val="3715888453"/>
                    </a:ext>
                  </a:extLst>
                </a:gridCol>
                <a:gridCol w="937318">
                  <a:extLst>
                    <a:ext uri="{9D8B030D-6E8A-4147-A177-3AD203B41FA5}">
                      <a16:colId xmlns:a16="http://schemas.microsoft.com/office/drawing/2014/main" val="3797799995"/>
                    </a:ext>
                  </a:extLst>
                </a:gridCol>
                <a:gridCol w="937318">
                  <a:extLst>
                    <a:ext uri="{9D8B030D-6E8A-4147-A177-3AD203B41FA5}">
                      <a16:colId xmlns:a16="http://schemas.microsoft.com/office/drawing/2014/main" val="3731926491"/>
                    </a:ext>
                  </a:extLst>
                </a:gridCol>
              </a:tblGrid>
              <a:tr h="456029">
                <a:tc rowSpan="2">
                  <a:txBody>
                    <a:bodyPr/>
                    <a:lstStyle/>
                    <a:p>
                      <a:pPr algn="ctr"/>
                      <a:r>
                        <a:rPr lang="en-US" altLang="zh-CN" sz="1000" dirty="0"/>
                        <a:t>Covariates</a:t>
                      </a:r>
                      <a:endParaRPr lang="en-US" sz="1000" dirty="0"/>
                    </a:p>
                  </a:txBody>
                  <a:tcPr anchor="ctr"/>
                </a:tc>
                <a:tc gridSpan="3">
                  <a:txBody>
                    <a:bodyPr/>
                    <a:lstStyle/>
                    <a:p>
                      <a:pPr algn="ctr"/>
                      <a:r>
                        <a:rPr lang="en-US" altLang="zh-CN" sz="1000" dirty="0"/>
                        <a:t>Latent</a:t>
                      </a:r>
                      <a:r>
                        <a:rPr lang="zh-CN" altLang="en-US" sz="1000" dirty="0"/>
                        <a:t> </a:t>
                      </a:r>
                      <a:r>
                        <a:rPr lang="en-US" altLang="zh-CN" sz="1000" dirty="0"/>
                        <a:t>class</a:t>
                      </a:r>
                      <a:r>
                        <a:rPr lang="zh-CN" altLang="en-US" sz="1000" dirty="0"/>
                        <a:t> </a:t>
                      </a:r>
                      <a:r>
                        <a:rPr lang="en-US" altLang="zh-CN" sz="1000" dirty="0"/>
                        <a:t>1</a:t>
                      </a:r>
                      <a:r>
                        <a:rPr lang="zh-CN" altLang="en-US" sz="1000" dirty="0"/>
                        <a:t> </a:t>
                      </a:r>
                      <a:r>
                        <a:rPr lang="en-US" altLang="zh-CN" sz="1000" dirty="0"/>
                        <a:t>(7.31%)</a:t>
                      </a:r>
                      <a:endParaRPr lang="en-US" sz="1000" dirty="0"/>
                    </a:p>
                  </a:txBody>
                  <a:tcPr anchor="ctr"/>
                </a:tc>
                <a:tc hMerge="1">
                  <a:txBody>
                    <a:bodyPr/>
                    <a:lstStyle/>
                    <a:p>
                      <a:endParaRPr lang="en-US" sz="1000" dirty="0"/>
                    </a:p>
                  </a:txBody>
                  <a:tcPr/>
                </a:tc>
                <a:tc hMerge="1">
                  <a:txBody>
                    <a:bodyPr/>
                    <a:lstStyle/>
                    <a:p>
                      <a:pPr algn="ctr"/>
                      <a:endParaRPr lang="en-US" sz="1000" dirty="0"/>
                    </a:p>
                  </a:txBody>
                  <a:tcPr anchor="ct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00" dirty="0"/>
                        <a:t>Latent</a:t>
                      </a:r>
                      <a:r>
                        <a:rPr lang="zh-CN" altLang="en-US" sz="1000" dirty="0"/>
                        <a:t> </a:t>
                      </a:r>
                      <a:r>
                        <a:rPr lang="en-US" altLang="zh-CN" sz="1000" dirty="0"/>
                        <a:t>class</a:t>
                      </a:r>
                      <a:r>
                        <a:rPr lang="zh-CN" altLang="en-US" sz="1000" dirty="0"/>
                        <a:t> </a:t>
                      </a:r>
                      <a:r>
                        <a:rPr lang="en-US" altLang="zh-CN" sz="1000" dirty="0"/>
                        <a:t>3</a:t>
                      </a:r>
                      <a:r>
                        <a:rPr lang="zh-CN" altLang="en-US" sz="1000" dirty="0"/>
                        <a:t> </a:t>
                      </a:r>
                      <a:r>
                        <a:rPr lang="en-US" altLang="zh-CN" sz="1000" dirty="0"/>
                        <a:t>(36.4%)</a:t>
                      </a:r>
                      <a:endParaRPr lang="en-US" sz="1000" dirty="0"/>
                    </a:p>
                  </a:txBody>
                  <a:tcPr anchor="ctr"/>
                </a:tc>
                <a:tc hMerge="1">
                  <a:txBody>
                    <a:bodyPr/>
                    <a:lstStyle/>
                    <a:p>
                      <a:endParaRPr lang="en-US" sz="1000" dirty="0"/>
                    </a:p>
                  </a:txBody>
                  <a:tcPr/>
                </a:tc>
                <a:tc hMerge="1">
                  <a:txBody>
                    <a:bodyPr/>
                    <a:lstStyle/>
                    <a:p>
                      <a:pPr algn="ctr"/>
                      <a:endParaRPr lang="en-US" sz="1000" dirty="0"/>
                    </a:p>
                  </a:txBody>
                  <a:tcPr anchor="ct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00" dirty="0"/>
                        <a:t>Latent</a:t>
                      </a:r>
                      <a:r>
                        <a:rPr lang="zh-CN" altLang="en-US" sz="1000" dirty="0"/>
                        <a:t> </a:t>
                      </a:r>
                      <a:r>
                        <a:rPr lang="en-US" altLang="zh-CN" sz="1000" dirty="0"/>
                        <a:t>class</a:t>
                      </a:r>
                      <a:r>
                        <a:rPr lang="zh-CN" altLang="en-US" sz="1000" dirty="0"/>
                        <a:t> </a:t>
                      </a:r>
                      <a:r>
                        <a:rPr lang="en-US" altLang="zh-CN" sz="1000" dirty="0"/>
                        <a:t>4</a:t>
                      </a:r>
                      <a:r>
                        <a:rPr lang="zh-CN" altLang="en-US" sz="1000" dirty="0"/>
                        <a:t> </a:t>
                      </a:r>
                      <a:r>
                        <a:rPr lang="en-US" altLang="zh-CN" sz="1000" dirty="0"/>
                        <a:t>(1.42%)</a:t>
                      </a:r>
                      <a:endParaRPr lang="en-US" sz="1000" dirty="0"/>
                    </a:p>
                  </a:txBody>
                  <a:tcPr anchor="ctr"/>
                </a:tc>
                <a:tc hMerge="1">
                  <a:txBody>
                    <a:bodyPr/>
                    <a:lstStyle/>
                    <a:p>
                      <a:endParaRPr lang="en-US" sz="1000" dirty="0"/>
                    </a:p>
                  </a:txBody>
                  <a:tcPr/>
                </a:tc>
                <a:tc hMerge="1">
                  <a:txBody>
                    <a:bodyPr/>
                    <a:lstStyle/>
                    <a:p>
                      <a:pPr algn="ctr"/>
                      <a:endParaRPr lang="en-US" sz="1000" dirty="0"/>
                    </a:p>
                  </a:txBody>
                  <a:tcPr anchor="ct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00" dirty="0"/>
                        <a:t>Latent</a:t>
                      </a:r>
                      <a:r>
                        <a:rPr lang="zh-CN" altLang="en-US" sz="1000" dirty="0"/>
                        <a:t> </a:t>
                      </a:r>
                      <a:r>
                        <a:rPr lang="en-US" altLang="zh-CN" sz="1000" dirty="0"/>
                        <a:t>class</a:t>
                      </a:r>
                      <a:r>
                        <a:rPr lang="zh-CN" altLang="en-US" sz="1000" dirty="0"/>
                        <a:t> </a:t>
                      </a:r>
                      <a:r>
                        <a:rPr lang="en-US" altLang="zh-CN" sz="1000" dirty="0"/>
                        <a:t>5</a:t>
                      </a:r>
                      <a:r>
                        <a:rPr lang="zh-CN" altLang="en-US" sz="1000" dirty="0"/>
                        <a:t> </a:t>
                      </a:r>
                      <a:r>
                        <a:rPr lang="en-US" altLang="zh-CN" sz="1000" dirty="0"/>
                        <a:t>(6.82%)</a:t>
                      </a:r>
                      <a:endParaRPr lang="en-US" sz="1000" dirty="0"/>
                    </a:p>
                    <a:p>
                      <a:pPr algn="ctr"/>
                      <a:endParaRPr lang="en-US" sz="1000" dirty="0"/>
                    </a:p>
                  </a:txBody>
                  <a:tcPr anchor="ctr"/>
                </a:tc>
                <a:tc hMerge="1">
                  <a:txBody>
                    <a:bodyPr/>
                    <a:lstStyle/>
                    <a:p>
                      <a:endParaRPr lang="en-US" sz="1000" dirty="0"/>
                    </a:p>
                  </a:txBody>
                  <a:tcPr/>
                </a:tc>
                <a:tc hMerge="1">
                  <a:txBody>
                    <a:bodyPr/>
                    <a:lstStyle/>
                    <a:p>
                      <a:pPr algn="ctr"/>
                      <a:endParaRPr lang="en-US" sz="1000" dirty="0"/>
                    </a:p>
                  </a:txBody>
                  <a:tcPr anchor="ctr"/>
                </a:tc>
                <a:extLst>
                  <a:ext uri="{0D108BD9-81ED-4DB2-BD59-A6C34878D82A}">
                    <a16:rowId xmlns:a16="http://schemas.microsoft.com/office/drawing/2014/main" val="1528564233"/>
                  </a:ext>
                </a:extLst>
              </a:tr>
              <a:tr h="323386">
                <a:tc vMerge="1">
                  <a:txBody>
                    <a:bodyPr/>
                    <a:lstStyle/>
                    <a:p>
                      <a:pPr algn="ctr"/>
                      <a:endParaRPr lang="en-US" sz="1000" dirty="0"/>
                    </a:p>
                  </a:txBody>
                  <a:tcPr>
                    <a:solidFill>
                      <a:schemeClr val="accent1"/>
                    </a:solidFill>
                  </a:tcPr>
                </a:tc>
                <a:tc>
                  <a:txBody>
                    <a:bodyPr/>
                    <a:lstStyle/>
                    <a:p>
                      <a:pPr marL="0" algn="ctr" defTabSz="914400" rtl="0" eaLnBrk="1" latinLnBrk="0" hangingPunct="1"/>
                      <a:r>
                        <a:rPr lang="en-US" altLang="zh-CN" sz="1000" b="1" kern="1200" dirty="0">
                          <a:solidFill>
                            <a:schemeClr val="lt1"/>
                          </a:solidFill>
                          <a:latin typeface="+mn-lt"/>
                          <a:ea typeface="+mn-ea"/>
                          <a:cs typeface="+mn-cs"/>
                        </a:rPr>
                        <a:t>mean</a:t>
                      </a:r>
                      <a:endParaRPr lang="en-US" sz="1000" b="1" kern="1200" dirty="0">
                        <a:solidFill>
                          <a:schemeClr val="lt1"/>
                        </a:solidFill>
                        <a:latin typeface="+mn-lt"/>
                        <a:ea typeface="+mn-ea"/>
                        <a:cs typeface="+mn-cs"/>
                      </a:endParaRPr>
                    </a:p>
                  </a:txBody>
                  <a:tcPr anchor="ctr">
                    <a:solidFill>
                      <a:schemeClr val="accent1"/>
                    </a:solidFill>
                  </a:tcPr>
                </a:tc>
                <a:tc>
                  <a:txBody>
                    <a:bodyPr/>
                    <a:lstStyle/>
                    <a:p>
                      <a:pPr marL="0" algn="ctr" defTabSz="914400" rtl="0" eaLnBrk="1" latinLnBrk="0" hangingPunct="1"/>
                      <a:r>
                        <a:rPr lang="en-US" altLang="zh-CN" sz="1000" b="1" kern="1200" dirty="0">
                          <a:solidFill>
                            <a:schemeClr val="lt1"/>
                          </a:solidFill>
                          <a:latin typeface="+mn-lt"/>
                          <a:ea typeface="+mn-ea"/>
                          <a:cs typeface="+mn-cs"/>
                        </a:rPr>
                        <a:t>Odd</a:t>
                      </a:r>
                      <a:r>
                        <a:rPr lang="zh-CN" altLang="en-US" sz="1000" b="1" kern="1200" dirty="0">
                          <a:solidFill>
                            <a:schemeClr val="lt1"/>
                          </a:solidFill>
                          <a:latin typeface="+mn-lt"/>
                          <a:ea typeface="+mn-ea"/>
                          <a:cs typeface="+mn-cs"/>
                        </a:rPr>
                        <a:t> </a:t>
                      </a:r>
                      <a:r>
                        <a:rPr lang="en-US" altLang="zh-CN" sz="1000" b="1" kern="1200" dirty="0">
                          <a:solidFill>
                            <a:schemeClr val="lt1"/>
                          </a:solidFill>
                          <a:latin typeface="+mn-lt"/>
                          <a:ea typeface="+mn-ea"/>
                          <a:cs typeface="+mn-cs"/>
                        </a:rPr>
                        <a:t>Ratio</a:t>
                      </a:r>
                      <a:endParaRPr lang="en-US" sz="1000" b="1" kern="1200" dirty="0">
                        <a:solidFill>
                          <a:schemeClr val="lt1"/>
                        </a:solidFill>
                        <a:latin typeface="+mn-lt"/>
                        <a:ea typeface="+mn-ea"/>
                        <a:cs typeface="+mn-cs"/>
                      </a:endParaRPr>
                    </a:p>
                  </a:txBody>
                  <a:tcPr anchor="ctr">
                    <a:solidFill>
                      <a:schemeClr val="accent1"/>
                    </a:solidFill>
                  </a:tcPr>
                </a:tc>
                <a:tc>
                  <a:txBody>
                    <a:bodyPr/>
                    <a:lstStyle/>
                    <a:p>
                      <a:pPr marL="0" algn="ctr" defTabSz="914400" rtl="0" eaLnBrk="1" latinLnBrk="0" hangingPunct="1"/>
                      <a:r>
                        <a:rPr lang="en-US" altLang="zh-CN" sz="1000" b="1" kern="1200" dirty="0">
                          <a:solidFill>
                            <a:schemeClr val="lt1"/>
                          </a:solidFill>
                          <a:latin typeface="+mn-lt"/>
                          <a:ea typeface="+mn-ea"/>
                          <a:cs typeface="+mn-cs"/>
                        </a:rPr>
                        <a:t>P-value</a:t>
                      </a:r>
                      <a:endParaRPr lang="en-US" sz="1000" b="1" kern="1200" dirty="0">
                        <a:solidFill>
                          <a:schemeClr val="lt1"/>
                        </a:solidFill>
                        <a:latin typeface="+mn-lt"/>
                        <a:ea typeface="+mn-ea"/>
                        <a:cs typeface="+mn-cs"/>
                      </a:endParaRPr>
                    </a:p>
                  </a:txBody>
                  <a:tcPr anchor="ctr">
                    <a:solidFill>
                      <a:schemeClr val="accent1"/>
                    </a:solidFill>
                  </a:tcPr>
                </a:tc>
                <a:tc>
                  <a:txBody>
                    <a:bodyPr/>
                    <a:lstStyle/>
                    <a:p>
                      <a:pPr marL="0" algn="ctr" defTabSz="914400" rtl="0" eaLnBrk="1" latinLnBrk="0" hangingPunct="1"/>
                      <a:r>
                        <a:rPr lang="en-US" altLang="zh-CN" sz="1000" b="1" kern="1200" dirty="0">
                          <a:solidFill>
                            <a:schemeClr val="lt1"/>
                          </a:solidFill>
                          <a:latin typeface="+mn-lt"/>
                          <a:ea typeface="+mn-ea"/>
                          <a:cs typeface="+mn-cs"/>
                        </a:rPr>
                        <a:t>mean</a:t>
                      </a:r>
                      <a:endParaRPr lang="en-US" sz="1000" b="1" kern="1200" dirty="0">
                        <a:solidFill>
                          <a:schemeClr val="lt1"/>
                        </a:solidFill>
                        <a:latin typeface="+mn-lt"/>
                        <a:ea typeface="+mn-ea"/>
                        <a:cs typeface="+mn-cs"/>
                      </a:endParaRPr>
                    </a:p>
                  </a:txBody>
                  <a:tcPr anchor="ctr">
                    <a:solidFill>
                      <a:schemeClr val="accent1"/>
                    </a:solidFill>
                  </a:tcPr>
                </a:tc>
                <a:tc>
                  <a:txBody>
                    <a:bodyPr/>
                    <a:lstStyle/>
                    <a:p>
                      <a:pPr marL="0" algn="ctr" defTabSz="914400" rtl="0" eaLnBrk="1" latinLnBrk="0" hangingPunct="1"/>
                      <a:r>
                        <a:rPr lang="en-US" altLang="zh-CN" sz="1000" b="1" kern="1200" dirty="0">
                          <a:solidFill>
                            <a:schemeClr val="lt1"/>
                          </a:solidFill>
                          <a:latin typeface="+mn-lt"/>
                          <a:ea typeface="+mn-ea"/>
                          <a:cs typeface="+mn-cs"/>
                        </a:rPr>
                        <a:t>Odd</a:t>
                      </a:r>
                      <a:r>
                        <a:rPr lang="zh-CN" altLang="en-US" sz="1000" b="1" kern="1200" dirty="0">
                          <a:solidFill>
                            <a:schemeClr val="lt1"/>
                          </a:solidFill>
                          <a:latin typeface="+mn-lt"/>
                          <a:ea typeface="+mn-ea"/>
                          <a:cs typeface="+mn-cs"/>
                        </a:rPr>
                        <a:t> </a:t>
                      </a:r>
                      <a:r>
                        <a:rPr lang="en-US" altLang="zh-CN" sz="1000" b="1" kern="1200" dirty="0">
                          <a:solidFill>
                            <a:schemeClr val="lt1"/>
                          </a:solidFill>
                          <a:latin typeface="+mn-lt"/>
                          <a:ea typeface="+mn-ea"/>
                          <a:cs typeface="+mn-cs"/>
                        </a:rPr>
                        <a:t>Ratio</a:t>
                      </a:r>
                      <a:endParaRPr lang="en-US" sz="1000" b="1" kern="1200" dirty="0">
                        <a:solidFill>
                          <a:schemeClr val="lt1"/>
                        </a:solidFill>
                        <a:latin typeface="+mn-lt"/>
                        <a:ea typeface="+mn-ea"/>
                        <a:cs typeface="+mn-cs"/>
                      </a:endParaRPr>
                    </a:p>
                  </a:txBody>
                  <a:tcPr anchor="ctr">
                    <a:solidFill>
                      <a:schemeClr val="accent1"/>
                    </a:solidFill>
                  </a:tcPr>
                </a:tc>
                <a:tc>
                  <a:txBody>
                    <a:bodyPr/>
                    <a:lstStyle/>
                    <a:p>
                      <a:pPr marL="0" algn="ctr" defTabSz="914400" rtl="0" eaLnBrk="1" latinLnBrk="0" hangingPunct="1"/>
                      <a:r>
                        <a:rPr lang="en-US" altLang="zh-CN" sz="1000" b="1" kern="1200" dirty="0">
                          <a:solidFill>
                            <a:schemeClr val="lt1"/>
                          </a:solidFill>
                          <a:latin typeface="+mn-lt"/>
                          <a:ea typeface="+mn-ea"/>
                          <a:cs typeface="+mn-cs"/>
                        </a:rPr>
                        <a:t>P-value</a:t>
                      </a:r>
                      <a:endParaRPr lang="en-US" sz="1000" b="1" kern="1200" dirty="0">
                        <a:solidFill>
                          <a:schemeClr val="lt1"/>
                        </a:solidFill>
                        <a:latin typeface="+mn-lt"/>
                        <a:ea typeface="+mn-ea"/>
                        <a:cs typeface="+mn-cs"/>
                      </a:endParaRPr>
                    </a:p>
                  </a:txBody>
                  <a:tcPr anchor="ctr">
                    <a:solidFill>
                      <a:schemeClr val="accent1"/>
                    </a:solidFill>
                  </a:tcPr>
                </a:tc>
                <a:tc>
                  <a:txBody>
                    <a:bodyPr/>
                    <a:lstStyle/>
                    <a:p>
                      <a:pPr marL="0" algn="ctr" defTabSz="914400" rtl="0" eaLnBrk="1" latinLnBrk="0" hangingPunct="1"/>
                      <a:r>
                        <a:rPr lang="en-US" altLang="zh-CN" sz="1000" b="1" kern="1200" dirty="0">
                          <a:solidFill>
                            <a:schemeClr val="lt1"/>
                          </a:solidFill>
                          <a:latin typeface="+mn-lt"/>
                          <a:ea typeface="+mn-ea"/>
                          <a:cs typeface="+mn-cs"/>
                        </a:rPr>
                        <a:t>mean</a:t>
                      </a:r>
                      <a:endParaRPr lang="en-US" sz="1000" b="1" kern="1200" dirty="0">
                        <a:solidFill>
                          <a:schemeClr val="lt1"/>
                        </a:solidFill>
                        <a:latin typeface="+mn-lt"/>
                        <a:ea typeface="+mn-ea"/>
                        <a:cs typeface="+mn-cs"/>
                      </a:endParaRPr>
                    </a:p>
                  </a:txBody>
                  <a:tcPr anchor="ctr">
                    <a:solidFill>
                      <a:schemeClr val="accent1"/>
                    </a:solidFill>
                  </a:tcPr>
                </a:tc>
                <a:tc>
                  <a:txBody>
                    <a:bodyPr/>
                    <a:lstStyle/>
                    <a:p>
                      <a:pPr marL="0" algn="ctr" defTabSz="914400" rtl="0" eaLnBrk="1" latinLnBrk="0" hangingPunct="1"/>
                      <a:r>
                        <a:rPr lang="en-US" altLang="zh-CN" sz="1000" b="1" kern="1200" dirty="0">
                          <a:solidFill>
                            <a:schemeClr val="lt1"/>
                          </a:solidFill>
                          <a:latin typeface="+mn-lt"/>
                          <a:ea typeface="+mn-ea"/>
                          <a:cs typeface="+mn-cs"/>
                        </a:rPr>
                        <a:t>Odd</a:t>
                      </a:r>
                      <a:r>
                        <a:rPr lang="zh-CN" altLang="en-US" sz="1000" b="1" kern="1200" dirty="0">
                          <a:solidFill>
                            <a:schemeClr val="lt1"/>
                          </a:solidFill>
                          <a:latin typeface="+mn-lt"/>
                          <a:ea typeface="+mn-ea"/>
                          <a:cs typeface="+mn-cs"/>
                        </a:rPr>
                        <a:t> </a:t>
                      </a:r>
                      <a:r>
                        <a:rPr lang="en-US" altLang="zh-CN" sz="1000" b="1" kern="1200" dirty="0">
                          <a:solidFill>
                            <a:schemeClr val="lt1"/>
                          </a:solidFill>
                          <a:latin typeface="+mn-lt"/>
                          <a:ea typeface="+mn-ea"/>
                          <a:cs typeface="+mn-cs"/>
                        </a:rPr>
                        <a:t>Ratio</a:t>
                      </a:r>
                      <a:endParaRPr lang="en-US" sz="1000" b="1" kern="1200" dirty="0">
                        <a:solidFill>
                          <a:schemeClr val="lt1"/>
                        </a:solidFill>
                        <a:latin typeface="+mn-lt"/>
                        <a:ea typeface="+mn-ea"/>
                        <a:cs typeface="+mn-cs"/>
                      </a:endParaRPr>
                    </a:p>
                  </a:txBody>
                  <a:tcPr anchor="ctr">
                    <a:solidFill>
                      <a:schemeClr val="accent1"/>
                    </a:solidFill>
                  </a:tcPr>
                </a:tc>
                <a:tc>
                  <a:txBody>
                    <a:bodyPr/>
                    <a:lstStyle/>
                    <a:p>
                      <a:pPr marL="0" algn="ctr" defTabSz="914400" rtl="0" eaLnBrk="1" latinLnBrk="0" hangingPunct="1"/>
                      <a:r>
                        <a:rPr lang="en-US" altLang="zh-CN" sz="1000" b="1" kern="1200" dirty="0">
                          <a:solidFill>
                            <a:schemeClr val="lt1"/>
                          </a:solidFill>
                          <a:latin typeface="+mn-lt"/>
                          <a:ea typeface="+mn-ea"/>
                          <a:cs typeface="+mn-cs"/>
                        </a:rPr>
                        <a:t>P-value</a:t>
                      </a:r>
                      <a:endParaRPr lang="en-US" sz="1000" b="1" kern="1200" dirty="0">
                        <a:solidFill>
                          <a:schemeClr val="lt1"/>
                        </a:solidFill>
                        <a:latin typeface="+mn-lt"/>
                        <a:ea typeface="+mn-ea"/>
                        <a:cs typeface="+mn-cs"/>
                      </a:endParaRPr>
                    </a:p>
                  </a:txBody>
                  <a:tcPr anchor="ctr">
                    <a:solidFill>
                      <a:schemeClr val="accent1"/>
                    </a:solidFill>
                  </a:tcPr>
                </a:tc>
                <a:tc>
                  <a:txBody>
                    <a:bodyPr/>
                    <a:lstStyle/>
                    <a:p>
                      <a:pPr marL="0" algn="ctr" defTabSz="914400" rtl="0" eaLnBrk="1" latinLnBrk="0" hangingPunct="1"/>
                      <a:r>
                        <a:rPr lang="en-US" altLang="zh-CN" sz="1000" b="1" kern="1200" dirty="0">
                          <a:solidFill>
                            <a:schemeClr val="lt1"/>
                          </a:solidFill>
                          <a:latin typeface="+mn-lt"/>
                          <a:ea typeface="+mn-ea"/>
                          <a:cs typeface="+mn-cs"/>
                        </a:rPr>
                        <a:t>mean</a:t>
                      </a:r>
                      <a:endParaRPr lang="en-US" sz="1000" b="1" kern="1200" dirty="0">
                        <a:solidFill>
                          <a:schemeClr val="lt1"/>
                        </a:solidFill>
                        <a:latin typeface="+mn-lt"/>
                        <a:ea typeface="+mn-ea"/>
                        <a:cs typeface="+mn-cs"/>
                      </a:endParaRPr>
                    </a:p>
                  </a:txBody>
                  <a:tcPr anchor="ctr">
                    <a:solidFill>
                      <a:schemeClr val="accent1"/>
                    </a:solidFill>
                  </a:tcPr>
                </a:tc>
                <a:tc>
                  <a:txBody>
                    <a:bodyPr/>
                    <a:lstStyle/>
                    <a:p>
                      <a:pPr marL="0" algn="ctr" defTabSz="914400" rtl="0" eaLnBrk="1" latinLnBrk="0" hangingPunct="1"/>
                      <a:r>
                        <a:rPr lang="en-US" altLang="zh-CN" sz="1000" b="1" kern="1200" dirty="0">
                          <a:solidFill>
                            <a:schemeClr val="lt1"/>
                          </a:solidFill>
                          <a:latin typeface="+mn-lt"/>
                          <a:ea typeface="+mn-ea"/>
                          <a:cs typeface="+mn-cs"/>
                        </a:rPr>
                        <a:t>Odd</a:t>
                      </a:r>
                      <a:r>
                        <a:rPr lang="zh-CN" altLang="en-US" sz="1000" b="1" kern="1200" dirty="0">
                          <a:solidFill>
                            <a:schemeClr val="lt1"/>
                          </a:solidFill>
                          <a:latin typeface="+mn-lt"/>
                          <a:ea typeface="+mn-ea"/>
                          <a:cs typeface="+mn-cs"/>
                        </a:rPr>
                        <a:t> </a:t>
                      </a:r>
                      <a:r>
                        <a:rPr lang="en-US" altLang="zh-CN" sz="1000" b="1" kern="1200" dirty="0">
                          <a:solidFill>
                            <a:schemeClr val="lt1"/>
                          </a:solidFill>
                          <a:latin typeface="+mn-lt"/>
                          <a:ea typeface="+mn-ea"/>
                          <a:cs typeface="+mn-cs"/>
                        </a:rPr>
                        <a:t>Ratio</a:t>
                      </a:r>
                      <a:endParaRPr lang="en-US" sz="1000" b="1" kern="1200" dirty="0">
                        <a:solidFill>
                          <a:schemeClr val="lt1"/>
                        </a:solidFill>
                        <a:latin typeface="+mn-lt"/>
                        <a:ea typeface="+mn-ea"/>
                        <a:cs typeface="+mn-cs"/>
                      </a:endParaRPr>
                    </a:p>
                  </a:txBody>
                  <a:tcPr anchor="ctr">
                    <a:solidFill>
                      <a:schemeClr val="accent1"/>
                    </a:solidFill>
                  </a:tcPr>
                </a:tc>
                <a:tc>
                  <a:txBody>
                    <a:bodyPr/>
                    <a:lstStyle/>
                    <a:p>
                      <a:pPr marL="0" algn="ctr" defTabSz="914400" rtl="0" eaLnBrk="1" latinLnBrk="0" hangingPunct="1"/>
                      <a:r>
                        <a:rPr lang="en-US" altLang="zh-CN" sz="1000" b="1" kern="1200" dirty="0">
                          <a:solidFill>
                            <a:schemeClr val="lt1"/>
                          </a:solidFill>
                          <a:latin typeface="+mn-lt"/>
                          <a:ea typeface="+mn-ea"/>
                          <a:cs typeface="+mn-cs"/>
                        </a:rPr>
                        <a:t>P-value</a:t>
                      </a:r>
                      <a:endParaRPr lang="en-US" sz="1000" b="1" kern="1200" dirty="0">
                        <a:solidFill>
                          <a:schemeClr val="lt1"/>
                        </a:solidFill>
                        <a:latin typeface="+mn-lt"/>
                        <a:ea typeface="+mn-ea"/>
                        <a:cs typeface="+mn-cs"/>
                      </a:endParaRPr>
                    </a:p>
                  </a:txBody>
                  <a:tcPr anchor="ctr">
                    <a:solidFill>
                      <a:schemeClr val="accent1"/>
                    </a:solidFill>
                  </a:tcPr>
                </a:tc>
                <a:extLst>
                  <a:ext uri="{0D108BD9-81ED-4DB2-BD59-A6C34878D82A}">
                    <a16:rowId xmlns:a16="http://schemas.microsoft.com/office/drawing/2014/main" val="217313551"/>
                  </a:ext>
                </a:extLst>
              </a:tr>
              <a:tr h="672055">
                <a:tc>
                  <a:txBody>
                    <a:bodyPr/>
                    <a:lstStyle/>
                    <a:p>
                      <a:pPr marL="0" algn="ctr" defTabSz="914400" rtl="0" eaLnBrk="1" latinLnBrk="0" hangingPunct="1"/>
                      <a:r>
                        <a:rPr lang="en-US" altLang="zh-CN" sz="1000" b="1" kern="1200" dirty="0">
                          <a:solidFill>
                            <a:schemeClr val="lt1"/>
                          </a:solidFill>
                          <a:latin typeface="+mn-lt"/>
                          <a:ea typeface="+mn-ea"/>
                          <a:cs typeface="+mn-cs"/>
                        </a:rPr>
                        <a:t>Disability</a:t>
                      </a:r>
                      <a:endParaRPr lang="en-US" sz="1000" b="1" kern="1200" dirty="0">
                        <a:solidFill>
                          <a:schemeClr val="lt1"/>
                        </a:solidFill>
                        <a:latin typeface="+mn-lt"/>
                        <a:ea typeface="+mn-ea"/>
                        <a:cs typeface="+mn-cs"/>
                      </a:endParaRPr>
                    </a:p>
                  </a:txBody>
                  <a:tcPr anchor="ctr">
                    <a:solidFill>
                      <a:schemeClr val="accent1"/>
                    </a:solidFill>
                  </a:tcPr>
                </a:tc>
                <a:tc>
                  <a:txBody>
                    <a:bodyPr/>
                    <a:lstStyle/>
                    <a:p>
                      <a:pPr algn="ctr"/>
                      <a:r>
                        <a:rPr lang="en-US" sz="1300" dirty="0"/>
                        <a:t> 0.131</a:t>
                      </a:r>
                    </a:p>
                  </a:txBody>
                  <a:tcPr anchor="ctr"/>
                </a:tc>
                <a:tc>
                  <a:txBody>
                    <a:bodyPr/>
                    <a:lstStyle/>
                    <a:p>
                      <a:pPr algn="ctr"/>
                      <a:r>
                        <a:rPr lang="en-US" sz="1300" dirty="0"/>
                        <a:t> 1.140</a:t>
                      </a:r>
                    </a:p>
                  </a:txBody>
                  <a:tcPr anchor="ctr"/>
                </a:tc>
                <a:tc>
                  <a:txBody>
                    <a:bodyPr/>
                    <a:lstStyle/>
                    <a:p>
                      <a:pPr algn="ctr"/>
                      <a:r>
                        <a:rPr lang="en-US" sz="1300" dirty="0"/>
                        <a:t>0.641</a:t>
                      </a:r>
                    </a:p>
                  </a:txBody>
                  <a:tcPr anchor="ctr"/>
                </a:tc>
                <a:tc>
                  <a:txBody>
                    <a:bodyPr/>
                    <a:lstStyle/>
                    <a:p>
                      <a:pPr algn="ctr"/>
                      <a:r>
                        <a:rPr lang="en-US" sz="1300" dirty="0"/>
                        <a:t> 0.184</a:t>
                      </a:r>
                    </a:p>
                  </a:txBody>
                  <a:tcPr anchor="ctr"/>
                </a:tc>
                <a:tc>
                  <a:txBody>
                    <a:bodyPr/>
                    <a:lstStyle/>
                    <a:p>
                      <a:pPr algn="ctr"/>
                      <a:r>
                        <a:rPr lang="en-US" sz="1300" dirty="0"/>
                        <a:t>1.202</a:t>
                      </a:r>
                    </a:p>
                  </a:txBody>
                  <a:tcPr anchor="ctr"/>
                </a:tc>
                <a:tc>
                  <a:txBody>
                    <a:bodyPr/>
                    <a:lstStyle/>
                    <a:p>
                      <a:pPr algn="ctr"/>
                      <a:r>
                        <a:rPr lang="en-US" sz="1300" dirty="0"/>
                        <a:t>0.290</a:t>
                      </a:r>
                    </a:p>
                  </a:txBody>
                  <a:tcPr anchor="ctr"/>
                </a:tc>
                <a:tc>
                  <a:txBody>
                    <a:bodyPr/>
                    <a:lstStyle/>
                    <a:p>
                      <a:pPr algn="ctr"/>
                      <a:r>
                        <a:rPr lang="en-US" sz="1300" b="1" dirty="0"/>
                        <a:t> 1.081</a:t>
                      </a:r>
                    </a:p>
                  </a:txBody>
                  <a:tcPr anchor="ctr"/>
                </a:tc>
                <a:tc>
                  <a:txBody>
                    <a:bodyPr/>
                    <a:lstStyle/>
                    <a:p>
                      <a:pPr algn="ctr"/>
                      <a:r>
                        <a:rPr lang="en-US" sz="1300" b="1" dirty="0"/>
                        <a:t>2.948</a:t>
                      </a:r>
                    </a:p>
                  </a:txBody>
                  <a:tcPr anchor="ctr"/>
                </a:tc>
                <a:tc>
                  <a:txBody>
                    <a:bodyPr/>
                    <a:lstStyle/>
                    <a:p>
                      <a:pPr algn="ctr"/>
                      <a:r>
                        <a:rPr lang="en-US" sz="1300" b="1" dirty="0"/>
                        <a:t>0.005</a:t>
                      </a:r>
                      <a:r>
                        <a:rPr lang="zh-CN" altLang="en-US" sz="1300" b="1" baseline="30000" dirty="0"/>
                        <a:t>**</a:t>
                      </a:r>
                      <a:endParaRPr lang="en-US" sz="1300" b="1" dirty="0"/>
                    </a:p>
                  </a:txBody>
                  <a:tcPr anchor="ctr"/>
                </a:tc>
                <a:tc>
                  <a:txBody>
                    <a:bodyPr/>
                    <a:lstStyle/>
                    <a:p>
                      <a:pPr algn="ctr"/>
                      <a:r>
                        <a:rPr lang="en-US" sz="1300" dirty="0"/>
                        <a:t> -0.554</a:t>
                      </a:r>
                    </a:p>
                  </a:txBody>
                  <a:tcPr anchor="ctr"/>
                </a:tc>
                <a:tc>
                  <a:txBody>
                    <a:bodyPr/>
                    <a:lstStyle/>
                    <a:p>
                      <a:pPr algn="ctr"/>
                      <a:r>
                        <a:rPr lang="en-US" sz="1300" dirty="0"/>
                        <a:t>0.574</a:t>
                      </a:r>
                    </a:p>
                  </a:txBody>
                  <a:tcPr anchor="ctr"/>
                </a:tc>
                <a:tc>
                  <a:txBody>
                    <a:bodyPr/>
                    <a:lstStyle/>
                    <a:p>
                      <a:pPr algn="ctr"/>
                      <a:r>
                        <a:rPr lang="en-US" sz="1300" dirty="0"/>
                        <a:t>0.119</a:t>
                      </a:r>
                    </a:p>
                  </a:txBody>
                  <a:tcPr anchor="ctr"/>
                </a:tc>
                <a:extLst>
                  <a:ext uri="{0D108BD9-81ED-4DB2-BD59-A6C34878D82A}">
                    <a16:rowId xmlns:a16="http://schemas.microsoft.com/office/drawing/2014/main" val="2534700879"/>
                  </a:ext>
                </a:extLst>
              </a:tr>
              <a:tr h="672055">
                <a:tc>
                  <a:txBody>
                    <a:bodyPr/>
                    <a:lstStyle/>
                    <a:p>
                      <a:pPr marL="0" algn="ctr" defTabSz="914400" rtl="0" eaLnBrk="1" latinLnBrk="0" hangingPunct="1"/>
                      <a:r>
                        <a:rPr lang="en-US" altLang="zh-CN" sz="1000" b="1" kern="1200" dirty="0">
                          <a:solidFill>
                            <a:schemeClr val="lt1"/>
                          </a:solidFill>
                          <a:latin typeface="+mn-lt"/>
                          <a:ea typeface="+mn-ea"/>
                          <a:cs typeface="+mn-cs"/>
                        </a:rPr>
                        <a:t>Number</a:t>
                      </a:r>
                      <a:r>
                        <a:rPr lang="zh-CN" altLang="en-US" sz="1000" b="1" kern="1200" dirty="0">
                          <a:solidFill>
                            <a:schemeClr val="lt1"/>
                          </a:solidFill>
                          <a:latin typeface="+mn-lt"/>
                          <a:ea typeface="+mn-ea"/>
                          <a:cs typeface="+mn-cs"/>
                        </a:rPr>
                        <a:t> </a:t>
                      </a:r>
                      <a:r>
                        <a:rPr lang="en-US" altLang="zh-CN" sz="1000" b="1" kern="1200" dirty="0">
                          <a:solidFill>
                            <a:schemeClr val="lt1"/>
                          </a:solidFill>
                          <a:latin typeface="+mn-lt"/>
                          <a:ea typeface="+mn-ea"/>
                          <a:cs typeface="+mn-cs"/>
                        </a:rPr>
                        <a:t>of</a:t>
                      </a:r>
                      <a:r>
                        <a:rPr lang="zh-CN" altLang="en-US" sz="1000" b="1" kern="1200" dirty="0">
                          <a:solidFill>
                            <a:schemeClr val="lt1"/>
                          </a:solidFill>
                          <a:latin typeface="+mn-lt"/>
                          <a:ea typeface="+mn-ea"/>
                          <a:cs typeface="+mn-cs"/>
                        </a:rPr>
                        <a:t> </a:t>
                      </a:r>
                      <a:r>
                        <a:rPr lang="en-US" altLang="zh-CN" sz="1000" b="1" kern="1200" dirty="0">
                          <a:solidFill>
                            <a:schemeClr val="lt1"/>
                          </a:solidFill>
                          <a:latin typeface="+mn-lt"/>
                          <a:ea typeface="+mn-ea"/>
                          <a:cs typeface="+mn-cs"/>
                        </a:rPr>
                        <a:t>People</a:t>
                      </a:r>
                      <a:endParaRPr lang="en-US" sz="1000" b="1" kern="1200" dirty="0">
                        <a:solidFill>
                          <a:schemeClr val="lt1"/>
                        </a:solidFill>
                        <a:latin typeface="+mn-lt"/>
                        <a:ea typeface="+mn-ea"/>
                        <a:cs typeface="+mn-cs"/>
                      </a:endParaRPr>
                    </a:p>
                  </a:txBody>
                  <a:tcPr anchor="ctr">
                    <a:solidFill>
                      <a:schemeClr val="accent1"/>
                    </a:solidFill>
                  </a:tcPr>
                </a:tc>
                <a:tc>
                  <a:txBody>
                    <a:bodyPr/>
                    <a:lstStyle/>
                    <a:p>
                      <a:pPr algn="ctr"/>
                      <a:r>
                        <a:rPr lang="en-US" sz="1300" dirty="0"/>
                        <a:t> 0.201</a:t>
                      </a:r>
                    </a:p>
                  </a:txBody>
                  <a:tcPr anchor="ctr"/>
                </a:tc>
                <a:tc>
                  <a:txBody>
                    <a:bodyPr/>
                    <a:lstStyle/>
                    <a:p>
                      <a:pPr algn="ctr"/>
                      <a:r>
                        <a:rPr lang="en-US" sz="1300" dirty="0"/>
                        <a:t> 1.223</a:t>
                      </a:r>
                    </a:p>
                  </a:txBody>
                  <a:tcPr anchor="ctr"/>
                </a:tc>
                <a:tc>
                  <a:txBody>
                    <a:bodyPr/>
                    <a:lstStyle/>
                    <a:p>
                      <a:pPr algn="ctr"/>
                      <a:r>
                        <a:rPr lang="en-US" sz="1300" dirty="0"/>
                        <a:t>0.292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b="1" dirty="0"/>
                        <a:t> -0.559</a:t>
                      </a:r>
                    </a:p>
                  </a:txBody>
                  <a:tcPr anchor="ctr"/>
                </a:tc>
                <a:tc>
                  <a:txBody>
                    <a:bodyPr/>
                    <a:lstStyle/>
                    <a:p>
                      <a:pPr algn="ctr"/>
                      <a:r>
                        <a:rPr lang="en-US" sz="1300" b="1" dirty="0"/>
                        <a:t>0.572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b="1" dirty="0"/>
                        <a:t>0.000</a:t>
                      </a:r>
                      <a:r>
                        <a:rPr lang="zh-CN" altLang="en-US" sz="1300" b="1" baseline="30000" dirty="0"/>
                        <a:t>***</a:t>
                      </a:r>
                      <a:endParaRPr lang="en-US" sz="1300"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b="1" dirty="0"/>
                        <a:t> 0.879</a:t>
                      </a:r>
                    </a:p>
                  </a:txBody>
                  <a:tcPr anchor="ctr"/>
                </a:tc>
                <a:tc>
                  <a:txBody>
                    <a:bodyPr/>
                    <a:lstStyle/>
                    <a:p>
                      <a:pPr algn="ctr"/>
                      <a:r>
                        <a:rPr lang="en-US" sz="1300" b="1" dirty="0"/>
                        <a:t>2.408</a:t>
                      </a:r>
                    </a:p>
                  </a:txBody>
                  <a:tcPr anchor="ctr"/>
                </a:tc>
                <a:tc>
                  <a:txBody>
                    <a:bodyPr/>
                    <a:lstStyle/>
                    <a:p>
                      <a:pPr algn="ctr"/>
                      <a:r>
                        <a:rPr lang="en-US" sz="1300" b="1" dirty="0"/>
                        <a:t>0.004</a:t>
                      </a:r>
                      <a:r>
                        <a:rPr lang="zh-CN" altLang="en-US" sz="1300" b="1" baseline="30000" dirty="0"/>
                        <a:t>**</a:t>
                      </a:r>
                      <a:endParaRPr lang="en-US" sz="1300" b="1" dirty="0"/>
                    </a:p>
                  </a:txBody>
                  <a:tcPr anchor="ctr"/>
                </a:tc>
                <a:tc>
                  <a:txBody>
                    <a:bodyPr/>
                    <a:lstStyle/>
                    <a:p>
                      <a:pPr algn="ctr"/>
                      <a:r>
                        <a:rPr lang="en-US" sz="1300" dirty="0"/>
                        <a:t> 0.167</a:t>
                      </a:r>
                    </a:p>
                  </a:txBody>
                  <a:tcPr anchor="ctr"/>
                </a:tc>
                <a:tc>
                  <a:txBody>
                    <a:bodyPr/>
                    <a:lstStyle/>
                    <a:p>
                      <a:pPr algn="ctr"/>
                      <a:r>
                        <a:rPr lang="en-US" sz="1300" dirty="0"/>
                        <a:t>1.182</a:t>
                      </a:r>
                    </a:p>
                  </a:txBody>
                  <a:tcPr anchor="ctr"/>
                </a:tc>
                <a:tc>
                  <a:txBody>
                    <a:bodyPr/>
                    <a:lstStyle/>
                    <a:p>
                      <a:pPr algn="ctr"/>
                      <a:r>
                        <a:rPr lang="en-US" sz="1300" dirty="0"/>
                        <a:t>0.335</a:t>
                      </a:r>
                    </a:p>
                  </a:txBody>
                  <a:tcPr anchor="ctr"/>
                </a:tc>
                <a:extLst>
                  <a:ext uri="{0D108BD9-81ED-4DB2-BD59-A6C34878D82A}">
                    <a16:rowId xmlns:a16="http://schemas.microsoft.com/office/drawing/2014/main" val="1892218894"/>
                  </a:ext>
                </a:extLst>
              </a:tr>
              <a:tr h="672055">
                <a:tc>
                  <a:txBody>
                    <a:bodyPr/>
                    <a:lstStyle/>
                    <a:p>
                      <a:pPr marL="0" algn="ctr" defTabSz="914400" rtl="0" eaLnBrk="1" latinLnBrk="0" hangingPunct="1"/>
                      <a:r>
                        <a:rPr lang="en-US" altLang="zh-CN" sz="1000" b="1" kern="1200" dirty="0">
                          <a:solidFill>
                            <a:schemeClr val="lt1"/>
                          </a:solidFill>
                          <a:latin typeface="+mn-lt"/>
                          <a:ea typeface="+mn-ea"/>
                          <a:cs typeface="+mn-cs"/>
                        </a:rPr>
                        <a:t>Internet</a:t>
                      </a:r>
                      <a:r>
                        <a:rPr lang="zh-CN" altLang="en-US" sz="1000" b="1" kern="1200" dirty="0">
                          <a:solidFill>
                            <a:schemeClr val="lt1"/>
                          </a:solidFill>
                          <a:latin typeface="+mn-lt"/>
                          <a:ea typeface="+mn-ea"/>
                          <a:cs typeface="+mn-cs"/>
                        </a:rPr>
                        <a:t> </a:t>
                      </a:r>
                      <a:r>
                        <a:rPr lang="en-US" altLang="zh-CN" sz="1000" b="1" kern="1200" dirty="0">
                          <a:solidFill>
                            <a:schemeClr val="lt1"/>
                          </a:solidFill>
                          <a:latin typeface="+mn-lt"/>
                          <a:ea typeface="+mn-ea"/>
                          <a:cs typeface="+mn-cs"/>
                        </a:rPr>
                        <a:t>Use</a:t>
                      </a:r>
                      <a:endParaRPr lang="en-US" sz="1000" b="1" kern="1200" dirty="0">
                        <a:solidFill>
                          <a:schemeClr val="lt1"/>
                        </a:solidFill>
                        <a:latin typeface="+mn-lt"/>
                        <a:ea typeface="+mn-ea"/>
                        <a:cs typeface="+mn-cs"/>
                      </a:endParaRPr>
                    </a:p>
                  </a:txBody>
                  <a:tcPr anchor="ctr">
                    <a:solidFill>
                      <a:schemeClr val="accent1"/>
                    </a:solidFill>
                  </a:tcPr>
                </a:tc>
                <a:tc>
                  <a:txBody>
                    <a:bodyPr/>
                    <a:lstStyle/>
                    <a:p>
                      <a:pPr algn="ctr"/>
                      <a:r>
                        <a:rPr lang="en-US" sz="1300" dirty="0"/>
                        <a:t>-0.255</a:t>
                      </a:r>
                    </a:p>
                  </a:txBody>
                  <a:tcPr anchor="ctr"/>
                </a:tc>
                <a:tc>
                  <a:txBody>
                    <a:bodyPr/>
                    <a:lstStyle/>
                    <a:p>
                      <a:pPr algn="ctr"/>
                      <a:r>
                        <a:rPr lang="en-US" sz="1300" dirty="0"/>
                        <a:t>0.775</a:t>
                      </a:r>
                    </a:p>
                  </a:txBody>
                  <a:tcPr anchor="ctr"/>
                </a:tc>
                <a:tc>
                  <a:txBody>
                    <a:bodyPr/>
                    <a:lstStyle/>
                    <a:p>
                      <a:pPr algn="ctr"/>
                      <a:r>
                        <a:rPr lang="en-US" sz="1300" dirty="0"/>
                        <a:t>0.683</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0.801</a:t>
                      </a:r>
                    </a:p>
                  </a:txBody>
                  <a:tcPr anchor="ctr"/>
                </a:tc>
                <a:tc>
                  <a:txBody>
                    <a:bodyPr/>
                    <a:lstStyle/>
                    <a:p>
                      <a:pPr algn="ctr"/>
                      <a:r>
                        <a:rPr lang="en-US" sz="1300" dirty="0"/>
                        <a:t>2.229</a:t>
                      </a:r>
                    </a:p>
                  </a:txBody>
                  <a:tcPr anchor="ctr"/>
                </a:tc>
                <a:tc>
                  <a:txBody>
                    <a:bodyPr/>
                    <a:lstStyle/>
                    <a:p>
                      <a:pPr algn="ctr"/>
                      <a:r>
                        <a:rPr lang="en-US" sz="1300" dirty="0"/>
                        <a:t>0.214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-0.060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0.942</a:t>
                      </a:r>
                    </a:p>
                  </a:txBody>
                  <a:tcPr anchor="ctr"/>
                </a:tc>
                <a:tc>
                  <a:txBody>
                    <a:bodyPr/>
                    <a:lstStyle/>
                    <a:p>
                      <a:pPr algn="ctr"/>
                      <a:r>
                        <a:rPr lang="en-US" sz="1300" dirty="0"/>
                        <a:t>0.942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-0.028</a:t>
                      </a:r>
                    </a:p>
                  </a:txBody>
                  <a:tcPr anchor="ctr"/>
                </a:tc>
                <a:tc>
                  <a:txBody>
                    <a:bodyPr/>
                    <a:lstStyle/>
                    <a:p>
                      <a:pPr algn="ctr"/>
                      <a:r>
                        <a:rPr lang="en-US" sz="1300" dirty="0"/>
                        <a:t>0.972</a:t>
                      </a:r>
                    </a:p>
                  </a:txBody>
                  <a:tcPr anchor="ctr"/>
                </a:tc>
                <a:tc>
                  <a:txBody>
                    <a:bodyPr/>
                    <a:lstStyle/>
                    <a:p>
                      <a:pPr algn="ctr"/>
                      <a:r>
                        <a:rPr lang="en-US" sz="1300" dirty="0"/>
                        <a:t>0.969</a:t>
                      </a:r>
                    </a:p>
                  </a:txBody>
                  <a:tcPr anchor="ctr"/>
                </a:tc>
                <a:extLst>
                  <a:ext uri="{0D108BD9-81ED-4DB2-BD59-A6C34878D82A}">
                    <a16:rowId xmlns:a16="http://schemas.microsoft.com/office/drawing/2014/main" val="1919934290"/>
                  </a:ext>
                </a:extLst>
              </a:tr>
              <a:tr h="672055">
                <a:tc>
                  <a:txBody>
                    <a:bodyPr/>
                    <a:lstStyle/>
                    <a:p>
                      <a:pPr marL="0" algn="ctr" defTabSz="914400" rtl="0" eaLnBrk="1" latinLnBrk="0" hangingPunct="1"/>
                      <a:r>
                        <a:rPr lang="en-US" altLang="zh-CN" sz="1000" b="1" kern="1200" dirty="0">
                          <a:solidFill>
                            <a:schemeClr val="lt1"/>
                          </a:solidFill>
                          <a:latin typeface="+mn-lt"/>
                          <a:ea typeface="+mn-ea"/>
                          <a:cs typeface="+mn-cs"/>
                        </a:rPr>
                        <a:t>Family</a:t>
                      </a:r>
                      <a:r>
                        <a:rPr lang="zh-CN" altLang="en-US" sz="1000" b="1" kern="1200" dirty="0">
                          <a:solidFill>
                            <a:schemeClr val="lt1"/>
                          </a:solidFill>
                          <a:latin typeface="+mn-lt"/>
                          <a:ea typeface="+mn-ea"/>
                          <a:cs typeface="+mn-cs"/>
                        </a:rPr>
                        <a:t> </a:t>
                      </a:r>
                      <a:r>
                        <a:rPr lang="en-US" altLang="zh-CN" sz="1000" b="1" kern="1200" dirty="0">
                          <a:solidFill>
                            <a:schemeClr val="lt1"/>
                          </a:solidFill>
                          <a:latin typeface="+mn-lt"/>
                          <a:ea typeface="+mn-ea"/>
                          <a:cs typeface="+mn-cs"/>
                        </a:rPr>
                        <a:t>Income</a:t>
                      </a:r>
                      <a:endParaRPr lang="en-US" sz="1000" b="1" kern="1200" dirty="0">
                        <a:solidFill>
                          <a:schemeClr val="lt1"/>
                        </a:solidFill>
                        <a:latin typeface="+mn-lt"/>
                        <a:ea typeface="+mn-ea"/>
                        <a:cs typeface="+mn-cs"/>
                      </a:endParaRPr>
                    </a:p>
                  </a:txBody>
                  <a:tcPr anchor="ctr">
                    <a:solidFill>
                      <a:schemeClr val="accent1"/>
                    </a:solidFill>
                  </a:tcPr>
                </a:tc>
                <a:tc>
                  <a:txBody>
                    <a:bodyPr/>
                    <a:lstStyle/>
                    <a:p>
                      <a:pPr algn="ctr"/>
                      <a:r>
                        <a:rPr lang="en-US" sz="1300" b="1" dirty="0"/>
                        <a:t>0.426</a:t>
                      </a:r>
                    </a:p>
                  </a:txBody>
                  <a:tcPr anchor="ctr"/>
                </a:tc>
                <a:tc>
                  <a:txBody>
                    <a:bodyPr/>
                    <a:lstStyle/>
                    <a:p>
                      <a:pPr algn="ctr"/>
                      <a:r>
                        <a:rPr lang="en-US" sz="1300" b="1" dirty="0"/>
                        <a:t>1.530</a:t>
                      </a:r>
                    </a:p>
                  </a:txBody>
                  <a:tcPr anchor="ctr"/>
                </a:tc>
                <a:tc>
                  <a:txBody>
                    <a:bodyPr/>
                    <a:lstStyle/>
                    <a:p>
                      <a:pPr algn="ctr"/>
                      <a:r>
                        <a:rPr lang="en-US" sz="1300" b="1" dirty="0"/>
                        <a:t>0.055</a:t>
                      </a:r>
                      <a:r>
                        <a:rPr lang="en-US" altLang="zh-CN" sz="1300" b="1" baseline="30000" dirty="0"/>
                        <a:t>.</a:t>
                      </a:r>
                      <a:endParaRPr lang="en-US" sz="1300"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0.053</a:t>
                      </a:r>
                    </a:p>
                  </a:txBody>
                  <a:tcPr anchor="ctr"/>
                </a:tc>
                <a:tc>
                  <a:txBody>
                    <a:bodyPr/>
                    <a:lstStyle/>
                    <a:p>
                      <a:pPr algn="ctr"/>
                      <a:r>
                        <a:rPr lang="en-US" sz="1300" dirty="0"/>
                        <a:t>1.054</a:t>
                      </a:r>
                    </a:p>
                  </a:txBody>
                  <a:tcPr anchor="ctr"/>
                </a:tc>
                <a:tc>
                  <a:txBody>
                    <a:bodyPr/>
                    <a:lstStyle/>
                    <a:p>
                      <a:pPr algn="ctr"/>
                      <a:r>
                        <a:rPr lang="en-US" sz="1300" dirty="0"/>
                        <a:t>0.678</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-0.371</a:t>
                      </a:r>
                    </a:p>
                  </a:txBody>
                  <a:tcPr anchor="ctr"/>
                </a:tc>
                <a:tc>
                  <a:txBody>
                    <a:bodyPr/>
                    <a:lstStyle/>
                    <a:p>
                      <a:pPr algn="ctr"/>
                      <a:r>
                        <a:rPr lang="en-US" sz="1300" dirty="0"/>
                        <a:t>0.690</a:t>
                      </a:r>
                    </a:p>
                  </a:txBody>
                  <a:tcPr anchor="ctr"/>
                </a:tc>
                <a:tc>
                  <a:txBody>
                    <a:bodyPr/>
                    <a:lstStyle/>
                    <a:p>
                      <a:pPr algn="ctr"/>
                      <a:r>
                        <a:rPr lang="en-US" sz="1300" dirty="0"/>
                        <a:t>0.241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300" b="1" dirty="0"/>
                        <a:t>-</a:t>
                      </a:r>
                      <a:r>
                        <a:rPr lang="en-US" sz="1300" b="1" dirty="0"/>
                        <a:t>1.094</a:t>
                      </a:r>
                    </a:p>
                  </a:txBody>
                  <a:tcPr anchor="ctr"/>
                </a:tc>
                <a:tc>
                  <a:txBody>
                    <a:bodyPr/>
                    <a:lstStyle/>
                    <a:p>
                      <a:pPr algn="ctr"/>
                      <a:r>
                        <a:rPr lang="en-US" sz="1300" b="1" dirty="0"/>
                        <a:t>2.985</a:t>
                      </a:r>
                    </a:p>
                  </a:txBody>
                  <a:tcPr anchor="ctr"/>
                </a:tc>
                <a:tc>
                  <a:txBody>
                    <a:bodyPr/>
                    <a:lstStyle/>
                    <a:p>
                      <a:pPr algn="ctr"/>
                      <a:r>
                        <a:rPr lang="en-US" sz="1300" b="1" dirty="0"/>
                        <a:t>0.000</a:t>
                      </a:r>
                      <a:r>
                        <a:rPr lang="zh-CN" altLang="en-US" sz="1300" b="1" baseline="30000" dirty="0"/>
                        <a:t>***</a:t>
                      </a:r>
                      <a:endParaRPr lang="en-US" sz="1300" b="1" dirty="0"/>
                    </a:p>
                  </a:txBody>
                  <a:tcPr anchor="ctr"/>
                </a:tc>
                <a:extLst>
                  <a:ext uri="{0D108BD9-81ED-4DB2-BD59-A6C34878D82A}">
                    <a16:rowId xmlns:a16="http://schemas.microsoft.com/office/drawing/2014/main" val="2509515944"/>
                  </a:ext>
                </a:extLst>
              </a:tr>
              <a:tr h="672055">
                <a:tc>
                  <a:txBody>
                    <a:bodyPr/>
                    <a:lstStyle/>
                    <a:p>
                      <a:pPr marL="0" algn="ctr" defTabSz="914400" rtl="0" eaLnBrk="1" latinLnBrk="0" hangingPunct="1"/>
                      <a:r>
                        <a:rPr lang="en-US" altLang="zh-CN" sz="1000" b="1" kern="1200" dirty="0">
                          <a:solidFill>
                            <a:schemeClr val="lt1"/>
                          </a:solidFill>
                          <a:latin typeface="+mn-lt"/>
                          <a:ea typeface="+mn-ea"/>
                          <a:cs typeface="+mn-cs"/>
                        </a:rPr>
                        <a:t>Gender</a:t>
                      </a:r>
                      <a:r>
                        <a:rPr lang="zh-CN" altLang="en-US" sz="1000" b="1" kern="1200" dirty="0">
                          <a:solidFill>
                            <a:schemeClr val="lt1"/>
                          </a:solidFill>
                          <a:latin typeface="+mn-lt"/>
                          <a:ea typeface="+mn-ea"/>
                          <a:cs typeface="+mn-cs"/>
                        </a:rPr>
                        <a:t> </a:t>
                      </a:r>
                      <a:endParaRPr lang="en-US" sz="1000" b="1" kern="1200" dirty="0">
                        <a:solidFill>
                          <a:schemeClr val="lt1"/>
                        </a:solidFill>
                        <a:latin typeface="+mn-lt"/>
                        <a:ea typeface="+mn-ea"/>
                        <a:cs typeface="+mn-cs"/>
                      </a:endParaRPr>
                    </a:p>
                  </a:txBody>
                  <a:tcPr anchor="ctr">
                    <a:solidFill>
                      <a:schemeClr val="accent1"/>
                    </a:solidFill>
                  </a:tcPr>
                </a:tc>
                <a:tc>
                  <a:txBody>
                    <a:bodyPr/>
                    <a:lstStyle/>
                    <a:p>
                      <a:pPr algn="ctr"/>
                      <a:r>
                        <a:rPr lang="en-US" sz="1300" dirty="0"/>
                        <a:t>0.096</a:t>
                      </a:r>
                    </a:p>
                  </a:txBody>
                  <a:tcPr anchor="ctr"/>
                </a:tc>
                <a:tc>
                  <a:txBody>
                    <a:bodyPr/>
                    <a:lstStyle/>
                    <a:p>
                      <a:pPr algn="ctr"/>
                      <a:r>
                        <a:rPr lang="en-US" sz="1300" dirty="0"/>
                        <a:t>1.101</a:t>
                      </a:r>
                    </a:p>
                  </a:txBody>
                  <a:tcPr anchor="ctr"/>
                </a:tc>
                <a:tc>
                  <a:txBody>
                    <a:bodyPr/>
                    <a:lstStyle/>
                    <a:p>
                      <a:pPr algn="ctr"/>
                      <a:r>
                        <a:rPr lang="en-US" sz="1300" dirty="0"/>
                        <a:t>0.598</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0.077</a:t>
                      </a:r>
                    </a:p>
                  </a:txBody>
                  <a:tcPr anchor="ctr"/>
                </a:tc>
                <a:tc>
                  <a:txBody>
                    <a:bodyPr/>
                    <a:lstStyle/>
                    <a:p>
                      <a:pPr algn="ctr"/>
                      <a:r>
                        <a:rPr lang="en-US" sz="1300" dirty="0"/>
                        <a:t>1.081</a:t>
                      </a:r>
                    </a:p>
                  </a:txBody>
                  <a:tcPr anchor="ctr"/>
                </a:tc>
                <a:tc>
                  <a:txBody>
                    <a:bodyPr/>
                    <a:lstStyle/>
                    <a:p>
                      <a:pPr algn="ctr"/>
                      <a:r>
                        <a:rPr lang="en-US" sz="1300" dirty="0"/>
                        <a:t>0.499</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-0.215</a:t>
                      </a:r>
                    </a:p>
                  </a:txBody>
                  <a:tcPr anchor="ctr"/>
                </a:tc>
                <a:tc>
                  <a:txBody>
                    <a:bodyPr/>
                    <a:lstStyle/>
                    <a:p>
                      <a:pPr algn="ctr"/>
                      <a:r>
                        <a:rPr lang="en-US" sz="1300" dirty="0"/>
                        <a:t>0.806</a:t>
                      </a:r>
                    </a:p>
                  </a:txBody>
                  <a:tcPr anchor="ctr"/>
                </a:tc>
                <a:tc>
                  <a:txBody>
                    <a:bodyPr/>
                    <a:lstStyle/>
                    <a:p>
                      <a:pPr algn="ctr"/>
                      <a:r>
                        <a:rPr lang="en-US" sz="1300" dirty="0"/>
                        <a:t>0.519</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0.132</a:t>
                      </a:r>
                    </a:p>
                  </a:txBody>
                  <a:tcPr anchor="ctr"/>
                </a:tc>
                <a:tc>
                  <a:txBody>
                    <a:bodyPr/>
                    <a:lstStyle/>
                    <a:p>
                      <a:pPr algn="ctr"/>
                      <a:r>
                        <a:rPr lang="en-US" sz="1300" dirty="0"/>
                        <a:t>1.141</a:t>
                      </a:r>
                    </a:p>
                  </a:txBody>
                  <a:tcPr anchor="ctr"/>
                </a:tc>
                <a:tc>
                  <a:txBody>
                    <a:bodyPr/>
                    <a:lstStyle/>
                    <a:p>
                      <a:pPr algn="ctr"/>
                      <a:r>
                        <a:rPr lang="en-US" sz="1300" dirty="0"/>
                        <a:t>0.427</a:t>
                      </a:r>
                    </a:p>
                  </a:txBody>
                  <a:tcPr anchor="ctr"/>
                </a:tc>
                <a:extLst>
                  <a:ext uri="{0D108BD9-81ED-4DB2-BD59-A6C34878D82A}">
                    <a16:rowId xmlns:a16="http://schemas.microsoft.com/office/drawing/2014/main" val="3627494696"/>
                  </a:ext>
                </a:extLst>
              </a:tr>
              <a:tr h="672055">
                <a:tc>
                  <a:txBody>
                    <a:bodyPr/>
                    <a:lstStyle/>
                    <a:p>
                      <a:pPr marL="0" algn="ctr" defTabSz="914400" rtl="0" eaLnBrk="1" latinLnBrk="0" hangingPunct="1"/>
                      <a:r>
                        <a:rPr lang="en-US" altLang="zh-CN" sz="1000" b="1" kern="1200" dirty="0">
                          <a:solidFill>
                            <a:schemeClr val="lt1"/>
                          </a:solidFill>
                          <a:latin typeface="+mn-lt"/>
                          <a:ea typeface="+mn-ea"/>
                          <a:cs typeface="+mn-cs"/>
                        </a:rPr>
                        <a:t>Race</a:t>
                      </a:r>
                      <a:endParaRPr lang="en-US" sz="1000" b="1" kern="1200" dirty="0">
                        <a:solidFill>
                          <a:schemeClr val="lt1"/>
                        </a:solidFill>
                        <a:latin typeface="+mn-lt"/>
                        <a:ea typeface="+mn-ea"/>
                        <a:cs typeface="+mn-cs"/>
                      </a:endParaRPr>
                    </a:p>
                  </a:txBody>
                  <a:tcPr anchor="ctr">
                    <a:solidFill>
                      <a:schemeClr val="accent1"/>
                    </a:solidFill>
                  </a:tcPr>
                </a:tc>
                <a:tc>
                  <a:txBody>
                    <a:bodyPr/>
                    <a:lstStyle/>
                    <a:p>
                      <a:pPr algn="ctr"/>
                      <a:r>
                        <a:rPr lang="en-US" sz="1300" b="1" dirty="0"/>
                        <a:t>1.479</a:t>
                      </a:r>
                    </a:p>
                  </a:txBody>
                  <a:tcPr anchor="ctr"/>
                </a:tc>
                <a:tc>
                  <a:txBody>
                    <a:bodyPr/>
                    <a:lstStyle/>
                    <a:p>
                      <a:pPr algn="ctr"/>
                      <a:r>
                        <a:rPr lang="en-US" sz="1300" b="1" dirty="0"/>
                        <a:t>4.390</a:t>
                      </a:r>
                    </a:p>
                  </a:txBody>
                  <a:tcPr anchor="ctr"/>
                </a:tc>
                <a:tc>
                  <a:txBody>
                    <a:bodyPr/>
                    <a:lstStyle/>
                    <a:p>
                      <a:pPr algn="ctr"/>
                      <a:r>
                        <a:rPr lang="en-US" sz="1300" b="1" dirty="0"/>
                        <a:t>0.000</a:t>
                      </a:r>
                      <a:r>
                        <a:rPr lang="zh-CN" altLang="en-US" sz="1300" b="1" baseline="30000" dirty="0"/>
                        <a:t>***</a:t>
                      </a:r>
                      <a:endParaRPr lang="en-US" sz="1300"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b="1" dirty="0"/>
                        <a:t>1.008</a:t>
                      </a:r>
                    </a:p>
                  </a:txBody>
                  <a:tcPr anchor="ctr"/>
                </a:tc>
                <a:tc>
                  <a:txBody>
                    <a:bodyPr/>
                    <a:lstStyle/>
                    <a:p>
                      <a:pPr algn="ctr"/>
                      <a:r>
                        <a:rPr lang="en-US" sz="1300" b="1" dirty="0"/>
                        <a:t>2.739</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b="1" dirty="0"/>
                        <a:t>0.000</a:t>
                      </a:r>
                      <a:r>
                        <a:rPr lang="zh-CN" altLang="en-US" sz="1300" b="1" baseline="30000" dirty="0"/>
                        <a:t>***</a:t>
                      </a:r>
                      <a:endParaRPr lang="en-US" sz="1300"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0.269</a:t>
                      </a:r>
                    </a:p>
                  </a:txBody>
                  <a:tcPr anchor="ctr"/>
                </a:tc>
                <a:tc>
                  <a:txBody>
                    <a:bodyPr/>
                    <a:lstStyle/>
                    <a:p>
                      <a:pPr algn="ctr"/>
                      <a:r>
                        <a:rPr lang="en-US" sz="1300" dirty="0"/>
                        <a:t>1.309</a:t>
                      </a:r>
                    </a:p>
                  </a:txBody>
                  <a:tcPr anchor="ctr"/>
                </a:tc>
                <a:tc>
                  <a:txBody>
                    <a:bodyPr/>
                    <a:lstStyle/>
                    <a:p>
                      <a:pPr algn="ctr"/>
                      <a:r>
                        <a:rPr lang="en-US" sz="1300" dirty="0"/>
                        <a:t>0.428</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b="1" dirty="0"/>
                        <a:t>0.732</a:t>
                      </a:r>
                    </a:p>
                  </a:txBody>
                  <a:tcPr anchor="ctr"/>
                </a:tc>
                <a:tc>
                  <a:txBody>
                    <a:bodyPr/>
                    <a:lstStyle/>
                    <a:p>
                      <a:pPr algn="ctr"/>
                      <a:r>
                        <a:rPr lang="en-US" sz="1300" b="1" dirty="0"/>
                        <a:t>2.080</a:t>
                      </a:r>
                    </a:p>
                  </a:txBody>
                  <a:tcPr anchor="ctr"/>
                </a:tc>
                <a:tc>
                  <a:txBody>
                    <a:bodyPr/>
                    <a:lstStyle/>
                    <a:p>
                      <a:pPr algn="ctr"/>
                      <a:r>
                        <a:rPr lang="en-US" sz="1300" b="1" dirty="0"/>
                        <a:t>0.002</a:t>
                      </a:r>
                      <a:r>
                        <a:rPr lang="zh-CN" altLang="en-US" sz="1300" b="1" baseline="30000" dirty="0"/>
                        <a:t>**</a:t>
                      </a:r>
                      <a:endParaRPr lang="en-US" sz="1300" b="1" dirty="0"/>
                    </a:p>
                  </a:txBody>
                  <a:tcPr anchor="ctr"/>
                </a:tc>
                <a:extLst>
                  <a:ext uri="{0D108BD9-81ED-4DB2-BD59-A6C34878D82A}">
                    <a16:rowId xmlns:a16="http://schemas.microsoft.com/office/drawing/2014/main" val="1951939806"/>
                  </a:ext>
                </a:extLst>
              </a:tr>
            </a:tbl>
          </a:graphicData>
        </a:graphic>
      </p:graphicFrame>
    </p:spTree>
    <p:extLst>
      <p:ext uri="{BB962C8B-B14F-4D97-AF65-F5344CB8AC3E}">
        <p14:creationId xmlns:p14="http://schemas.microsoft.com/office/powerpoint/2010/main" val="3099834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94F39-6488-E847-A86F-ACEEFBE4B242}"/>
              </a:ext>
            </a:extLst>
          </p:cNvPr>
          <p:cNvSpPr>
            <a:spLocks noGrp="1"/>
          </p:cNvSpPr>
          <p:nvPr>
            <p:ph type="title"/>
          </p:nvPr>
        </p:nvSpPr>
        <p:spPr>
          <a:xfrm>
            <a:off x="0" y="367609"/>
            <a:ext cx="10972800" cy="464520"/>
          </a:xfrm>
        </p:spPr>
        <p:txBody>
          <a:bodyPr>
            <a:noAutofit/>
          </a:bodyPr>
          <a:lstStyle/>
          <a:p>
            <a:r>
              <a:rPr lang="en-US" altLang="zh-CN" sz="3000" dirty="0"/>
              <a:t>Step</a:t>
            </a:r>
            <a:r>
              <a:rPr lang="zh-CN" altLang="en-US" sz="3000" dirty="0"/>
              <a:t> </a:t>
            </a:r>
            <a:r>
              <a:rPr lang="en-US" altLang="zh-CN" sz="3000" dirty="0"/>
              <a:t>Three:</a:t>
            </a:r>
            <a:r>
              <a:rPr lang="zh-CN" altLang="en-US" sz="3000" dirty="0"/>
              <a:t> </a:t>
            </a:r>
            <a:r>
              <a:rPr lang="en-US" sz="3000" dirty="0"/>
              <a:t>Des</a:t>
            </a:r>
            <a:r>
              <a:rPr lang="en-US" altLang="zh-CN" sz="3000" dirty="0"/>
              <a:t>criptive</a:t>
            </a:r>
            <a:r>
              <a:rPr lang="zh-CN" altLang="en-US" sz="3000" dirty="0"/>
              <a:t> </a:t>
            </a:r>
            <a:r>
              <a:rPr lang="en-US" altLang="zh-CN" sz="3000" dirty="0"/>
              <a:t>Analysis</a:t>
            </a:r>
            <a:r>
              <a:rPr lang="zh-CN" altLang="en-US" sz="3000" dirty="0"/>
              <a:t> </a:t>
            </a:r>
            <a:r>
              <a:rPr lang="en-US" altLang="zh-CN" sz="3000" dirty="0"/>
              <a:t>of</a:t>
            </a:r>
            <a:r>
              <a:rPr lang="zh-CN" altLang="en-US" sz="3000" dirty="0"/>
              <a:t> </a:t>
            </a:r>
            <a:r>
              <a:rPr lang="en-US" altLang="zh-CN" sz="3000" dirty="0"/>
              <a:t>the</a:t>
            </a:r>
            <a:r>
              <a:rPr lang="zh-CN" altLang="en-US" sz="3000" dirty="0"/>
              <a:t> </a:t>
            </a:r>
            <a:r>
              <a:rPr lang="en-US" altLang="zh-CN" sz="3000" dirty="0"/>
              <a:t>Distal</a:t>
            </a:r>
            <a:r>
              <a:rPr lang="zh-CN" altLang="en-US" sz="3000" dirty="0"/>
              <a:t> </a:t>
            </a:r>
            <a:r>
              <a:rPr lang="en-US" altLang="zh-CN" sz="3000" dirty="0"/>
              <a:t>Outcome</a:t>
            </a:r>
            <a:endParaRPr lang="en-US" sz="3000" dirty="0"/>
          </a:p>
        </p:txBody>
      </p:sp>
      <p:graphicFrame>
        <p:nvGraphicFramePr>
          <p:cNvPr id="9" name="Content Placeholder 3">
            <a:extLst>
              <a:ext uri="{FF2B5EF4-FFF2-40B4-BE49-F238E27FC236}">
                <a16:creationId xmlns:a16="http://schemas.microsoft.com/office/drawing/2014/main" id="{056C6977-2A09-9F41-B4C5-E550295AF63A}"/>
              </a:ext>
            </a:extLst>
          </p:cNvPr>
          <p:cNvGraphicFramePr>
            <a:graphicFrameLocks/>
          </p:cNvGraphicFramePr>
          <p:nvPr>
            <p:extLst>
              <p:ext uri="{D42A27DB-BD31-4B8C-83A1-F6EECF244321}">
                <p14:modId xmlns:p14="http://schemas.microsoft.com/office/powerpoint/2010/main" val="2368410764"/>
              </p:ext>
            </p:extLst>
          </p:nvPr>
        </p:nvGraphicFramePr>
        <p:xfrm>
          <a:off x="131339" y="1318560"/>
          <a:ext cx="11989541" cy="1770768"/>
        </p:xfrm>
        <a:graphic>
          <a:graphicData uri="http://schemas.openxmlformats.org/drawingml/2006/table">
            <a:tbl>
              <a:tblPr firstRow="1" bandRow="1">
                <a:tableStyleId>{5C22544A-7EE6-4342-B048-85BDC9FD1C3A}</a:tableStyleId>
              </a:tblPr>
              <a:tblGrid>
                <a:gridCol w="3915838">
                  <a:extLst>
                    <a:ext uri="{9D8B030D-6E8A-4147-A177-3AD203B41FA5}">
                      <a16:colId xmlns:a16="http://schemas.microsoft.com/office/drawing/2014/main" val="1941375899"/>
                    </a:ext>
                  </a:extLst>
                </a:gridCol>
                <a:gridCol w="618852">
                  <a:extLst>
                    <a:ext uri="{9D8B030D-6E8A-4147-A177-3AD203B41FA5}">
                      <a16:colId xmlns:a16="http://schemas.microsoft.com/office/drawing/2014/main" val="389791189"/>
                    </a:ext>
                  </a:extLst>
                </a:gridCol>
                <a:gridCol w="597512">
                  <a:extLst>
                    <a:ext uri="{9D8B030D-6E8A-4147-A177-3AD203B41FA5}">
                      <a16:colId xmlns:a16="http://schemas.microsoft.com/office/drawing/2014/main" val="150260702"/>
                    </a:ext>
                  </a:extLst>
                </a:gridCol>
                <a:gridCol w="757560">
                  <a:extLst>
                    <a:ext uri="{9D8B030D-6E8A-4147-A177-3AD203B41FA5}">
                      <a16:colId xmlns:a16="http://schemas.microsoft.com/office/drawing/2014/main" val="3472821374"/>
                    </a:ext>
                  </a:extLst>
                </a:gridCol>
                <a:gridCol w="768230">
                  <a:extLst>
                    <a:ext uri="{9D8B030D-6E8A-4147-A177-3AD203B41FA5}">
                      <a16:colId xmlns:a16="http://schemas.microsoft.com/office/drawing/2014/main" val="3220381071"/>
                    </a:ext>
                  </a:extLst>
                </a:gridCol>
                <a:gridCol w="746890">
                  <a:extLst>
                    <a:ext uri="{9D8B030D-6E8A-4147-A177-3AD203B41FA5}">
                      <a16:colId xmlns:a16="http://schemas.microsoft.com/office/drawing/2014/main" val="3031765288"/>
                    </a:ext>
                  </a:extLst>
                </a:gridCol>
                <a:gridCol w="4584659">
                  <a:extLst>
                    <a:ext uri="{9D8B030D-6E8A-4147-A177-3AD203B41FA5}">
                      <a16:colId xmlns:a16="http://schemas.microsoft.com/office/drawing/2014/main" val="1491278900"/>
                    </a:ext>
                  </a:extLst>
                </a:gridCol>
              </a:tblGrid>
              <a:tr h="259616">
                <a:tc>
                  <a:txBody>
                    <a:bodyPr/>
                    <a:lstStyle/>
                    <a:p>
                      <a:pPr algn="ctr"/>
                      <a:r>
                        <a:rPr lang="en-US" altLang="zh-CN" sz="1200" dirty="0"/>
                        <a:t>Variables</a:t>
                      </a:r>
                      <a:endParaRPr lang="en-US" sz="1200" dirty="0"/>
                    </a:p>
                  </a:txBody>
                  <a:tcPr/>
                </a:tc>
                <a:tc>
                  <a:txBody>
                    <a:bodyPr/>
                    <a:lstStyle/>
                    <a:p>
                      <a:pPr algn="ctr"/>
                      <a:r>
                        <a:rPr lang="en-US" altLang="zh-CN" sz="1200" dirty="0"/>
                        <a:t>N</a:t>
                      </a:r>
                      <a:endParaRPr lang="en-US" sz="1200" dirty="0"/>
                    </a:p>
                  </a:txBody>
                  <a:tcPr/>
                </a:tc>
                <a:tc>
                  <a:txBody>
                    <a:bodyPr/>
                    <a:lstStyle/>
                    <a:p>
                      <a:pPr algn="ctr"/>
                      <a:r>
                        <a:rPr lang="en-US" altLang="zh-CN" sz="1200" dirty="0"/>
                        <a:t>Min</a:t>
                      </a:r>
                      <a:endParaRPr lang="en-US" sz="1200" dirty="0"/>
                    </a:p>
                  </a:txBody>
                  <a:tcPr/>
                </a:tc>
                <a:tc>
                  <a:txBody>
                    <a:bodyPr/>
                    <a:lstStyle/>
                    <a:p>
                      <a:pPr algn="ctr"/>
                      <a:r>
                        <a:rPr lang="en-US" altLang="zh-CN" sz="1200" dirty="0"/>
                        <a:t>Max</a:t>
                      </a:r>
                      <a:endParaRPr lang="en-US" sz="1200" dirty="0"/>
                    </a:p>
                  </a:txBody>
                  <a:tcPr/>
                </a:tc>
                <a:tc>
                  <a:txBody>
                    <a:bodyPr/>
                    <a:lstStyle/>
                    <a:p>
                      <a:pPr algn="ctr"/>
                      <a:r>
                        <a:rPr lang="en-US" altLang="zh-CN" sz="1200" dirty="0"/>
                        <a:t>Mean</a:t>
                      </a:r>
                      <a:endParaRPr lang="en-US" sz="1200" dirty="0"/>
                    </a:p>
                  </a:txBody>
                  <a:tcPr/>
                </a:tc>
                <a:tc>
                  <a:txBody>
                    <a:bodyPr/>
                    <a:lstStyle/>
                    <a:p>
                      <a:pPr algn="ctr"/>
                      <a:r>
                        <a:rPr lang="en-US" altLang="zh-CN" sz="1200" dirty="0"/>
                        <a:t>SD</a:t>
                      </a:r>
                      <a:endParaRPr lang="en-US" sz="1200" dirty="0"/>
                    </a:p>
                  </a:txBody>
                  <a:tcPr/>
                </a:tc>
                <a:tc>
                  <a:txBody>
                    <a:bodyPr/>
                    <a:lstStyle/>
                    <a:p>
                      <a:pPr algn="ctr"/>
                      <a:r>
                        <a:rPr lang="en-US" altLang="zh-CN" sz="1200" dirty="0"/>
                        <a:t>ECPP:2016</a:t>
                      </a:r>
                      <a:r>
                        <a:rPr lang="zh-CN" altLang="en-US" sz="1200" dirty="0"/>
                        <a:t> </a:t>
                      </a:r>
                      <a:r>
                        <a:rPr lang="en-US" altLang="zh-CN" sz="1200" dirty="0"/>
                        <a:t>Variable</a:t>
                      </a:r>
                      <a:endParaRPr lang="en-US" sz="1200" dirty="0"/>
                    </a:p>
                  </a:txBody>
                  <a:tcPr/>
                </a:tc>
                <a:extLst>
                  <a:ext uri="{0D108BD9-81ED-4DB2-BD59-A6C34878D82A}">
                    <a16:rowId xmlns:a16="http://schemas.microsoft.com/office/drawing/2014/main" val="3701395669"/>
                  </a:ext>
                </a:extLst>
              </a:tr>
              <a:tr h="374112">
                <a:tc>
                  <a:txBody>
                    <a:bodyPr/>
                    <a:lstStyle/>
                    <a:p>
                      <a:pPr marL="0" algn="ctr" defTabSz="914400" rtl="0" eaLnBrk="1" latinLnBrk="0" hangingPunct="1"/>
                      <a:r>
                        <a:rPr lang="en-US" altLang="zh-CN" sz="1200" dirty="0">
                          <a:solidFill>
                            <a:schemeClr val="dk1"/>
                          </a:solidFill>
                          <a:latin typeface="Times New Roman" panose="02020603050405020304" pitchFamily="18" charset="0"/>
                          <a:ea typeface="SimSun" panose="02010600030101010101" pitchFamily="2" charset="-122"/>
                        </a:rPr>
                        <a:t>C</a:t>
                      </a:r>
                      <a:r>
                        <a:rPr lang="en-US" sz="1200" dirty="0">
                          <a:solidFill>
                            <a:schemeClr val="dk1"/>
                          </a:solidFill>
                          <a:latin typeface="Times New Roman" panose="02020603050405020304" pitchFamily="18" charset="0"/>
                          <a:ea typeface="SimSun" panose="02010600030101010101" pitchFamily="2" charset="-122"/>
                        </a:rPr>
                        <a:t>olor identification</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kumimoji="0" lang="en-US" altLang="zh-CN" sz="1200" b="0" i="0" u="none" strike="noStrike" kern="1200" cap="none" spc="0" normalizeH="0" baseline="0" noProof="0">
                          <a:ln>
                            <a:noFill/>
                          </a:ln>
                          <a:solidFill>
                            <a:srgbClr val="292934"/>
                          </a:solidFill>
                          <a:effectLst/>
                          <a:uLnTx/>
                          <a:uFillTx/>
                          <a:latin typeface="Times New Roman" panose="02020603050405020304" pitchFamily="18" charset="0"/>
                          <a:ea typeface="SimSun" panose="02010600030101010101" pitchFamily="2" charset="-122"/>
                          <a:cs typeface="+mn-cs"/>
                        </a:rPr>
                        <a:t>3871</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0</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2</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u="none" kern="1200" dirty="0">
                          <a:solidFill>
                            <a:schemeClr val="dk1"/>
                          </a:solidFill>
                          <a:latin typeface="Times New Roman" panose="02020603050405020304" pitchFamily="18" charset="0"/>
                          <a:ea typeface="SimSun" panose="02010600030101010101" pitchFamily="2" charset="-122"/>
                          <a:cs typeface="+mn-cs"/>
                        </a:rPr>
                        <a:t>1.373</a:t>
                      </a:r>
                      <a:endParaRPr lang="en-US" sz="1200" u="none"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u="none" kern="1200" dirty="0">
                          <a:solidFill>
                            <a:schemeClr val="dk1"/>
                          </a:solidFill>
                          <a:latin typeface="Times New Roman" panose="02020603050405020304" pitchFamily="18" charset="0"/>
                          <a:ea typeface="SimSun" panose="02010600030101010101" pitchFamily="2" charset="-122"/>
                          <a:cs typeface="+mn-cs"/>
                        </a:rPr>
                        <a:t>0.863</a:t>
                      </a:r>
                      <a:endParaRPr lang="en-US" sz="1200" u="none"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sz="1200" dirty="0">
                          <a:solidFill>
                            <a:schemeClr val="dk1"/>
                          </a:solidFill>
                          <a:latin typeface="Times New Roman" panose="02020603050405020304" pitchFamily="18" charset="0"/>
                          <a:ea typeface="SimSun" panose="02010600030101010101" pitchFamily="2" charset="-122"/>
                        </a:rPr>
                        <a:t>DPCOLOR</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extLst>
                  <a:ext uri="{0D108BD9-81ED-4DB2-BD59-A6C34878D82A}">
                    <a16:rowId xmlns:a16="http://schemas.microsoft.com/office/drawing/2014/main" val="3000190791"/>
                  </a:ext>
                </a:extLst>
              </a:tr>
              <a:tr h="374112">
                <a:tc>
                  <a:txBody>
                    <a:bodyPr/>
                    <a:lstStyle/>
                    <a:p>
                      <a:pPr marL="0" algn="ctr" defTabSz="914400" rtl="0" eaLnBrk="1" latinLnBrk="0" hangingPunct="1"/>
                      <a:r>
                        <a:rPr lang="en-US" sz="1200" dirty="0">
                          <a:solidFill>
                            <a:schemeClr val="dk1"/>
                          </a:solidFill>
                          <a:latin typeface="Times New Roman" panose="02020603050405020304" pitchFamily="18" charset="0"/>
                          <a:ea typeface="SimSun" panose="02010600030101010101" pitchFamily="2" charset="-122"/>
                        </a:rPr>
                        <a:t> </a:t>
                      </a:r>
                      <a:r>
                        <a:rPr lang="en-US" altLang="zh-CN" sz="1200" dirty="0">
                          <a:solidFill>
                            <a:schemeClr val="dk1"/>
                          </a:solidFill>
                          <a:latin typeface="Times New Roman" panose="02020603050405020304" pitchFamily="18" charset="0"/>
                          <a:ea typeface="SimSun" panose="02010600030101010101" pitchFamily="2" charset="-122"/>
                        </a:rPr>
                        <a:t>L</a:t>
                      </a:r>
                      <a:r>
                        <a:rPr lang="en-US" sz="1200" dirty="0">
                          <a:solidFill>
                            <a:schemeClr val="dk1"/>
                          </a:solidFill>
                          <a:latin typeface="Times New Roman" panose="02020603050405020304" pitchFamily="18" charset="0"/>
                          <a:ea typeface="SimSun" panose="02010600030101010101" pitchFamily="2" charset="-122"/>
                        </a:rPr>
                        <a:t>etter reorganization</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kumimoji="0" lang="en-US" altLang="zh-CN" sz="1200" b="0" i="0" u="none" strike="noStrike" kern="1200" cap="none" spc="0" normalizeH="0" baseline="0" noProof="0">
                          <a:ln>
                            <a:noFill/>
                          </a:ln>
                          <a:solidFill>
                            <a:srgbClr val="292934"/>
                          </a:solidFill>
                          <a:effectLst/>
                          <a:uLnTx/>
                          <a:uFillTx/>
                          <a:latin typeface="Times New Roman" panose="02020603050405020304" pitchFamily="18" charset="0"/>
                          <a:ea typeface="SimSun" panose="02010600030101010101" pitchFamily="2" charset="-122"/>
                          <a:cs typeface="+mn-cs"/>
                        </a:rPr>
                        <a:t>3871</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0</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3</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u="none" kern="1200" dirty="0">
                          <a:solidFill>
                            <a:schemeClr val="dk1"/>
                          </a:solidFill>
                          <a:latin typeface="Times New Roman" panose="02020603050405020304" pitchFamily="18" charset="0"/>
                          <a:ea typeface="SimSun" panose="02010600030101010101" pitchFamily="2" charset="-122"/>
                          <a:cs typeface="+mn-cs"/>
                        </a:rPr>
                        <a:t>1.435</a:t>
                      </a:r>
                      <a:endParaRPr lang="en-US" sz="1200" u="none"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u="none" kern="1200" dirty="0">
                          <a:solidFill>
                            <a:schemeClr val="dk1"/>
                          </a:solidFill>
                          <a:latin typeface="Times New Roman" panose="02020603050405020304" pitchFamily="18" charset="0"/>
                          <a:ea typeface="SimSun" panose="02010600030101010101" pitchFamily="2" charset="-122"/>
                          <a:cs typeface="+mn-cs"/>
                        </a:rPr>
                        <a:t>1.214</a:t>
                      </a:r>
                      <a:endParaRPr lang="en-US" sz="1200" u="none"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sz="1200" dirty="0">
                          <a:solidFill>
                            <a:schemeClr val="dk1"/>
                          </a:solidFill>
                          <a:latin typeface="Times New Roman" panose="02020603050405020304" pitchFamily="18" charset="0"/>
                          <a:ea typeface="SimSun" panose="02010600030101010101" pitchFamily="2" charset="-122"/>
                        </a:rPr>
                        <a:t>DPLETTER</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extLst>
                  <a:ext uri="{0D108BD9-81ED-4DB2-BD59-A6C34878D82A}">
                    <a16:rowId xmlns:a16="http://schemas.microsoft.com/office/drawing/2014/main" val="3608135578"/>
                  </a:ext>
                </a:extLst>
              </a:tr>
              <a:tr h="37411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latin typeface="Times New Roman" panose="02020603050405020304" pitchFamily="18" charset="0"/>
                          <a:ea typeface="SimSun" panose="02010600030101010101" pitchFamily="2" charset="-122"/>
                          <a:cs typeface="+mn-cs"/>
                        </a:rPr>
                        <a:t>Count</a:t>
                      </a:r>
                      <a:r>
                        <a:rPr lang="zh-CN" altLang="en-US" sz="1200" kern="1200" dirty="0">
                          <a:solidFill>
                            <a:schemeClr val="dk1"/>
                          </a:solidFill>
                          <a:latin typeface="Times New Roman" panose="02020603050405020304" pitchFamily="18" charset="0"/>
                          <a:ea typeface="SimSun" panose="02010600030101010101" pitchFamily="2" charset="-122"/>
                          <a:cs typeface="+mn-cs"/>
                        </a:rPr>
                        <a:t> </a:t>
                      </a:r>
                      <a:r>
                        <a:rPr lang="en-US" altLang="zh-CN" sz="1200" kern="1200" dirty="0">
                          <a:solidFill>
                            <a:schemeClr val="dk1"/>
                          </a:solidFill>
                          <a:latin typeface="Times New Roman" panose="02020603050405020304" pitchFamily="18" charset="0"/>
                          <a:ea typeface="SimSun" panose="02010600030101010101" pitchFamily="2" charset="-122"/>
                          <a:cs typeface="+mn-cs"/>
                        </a:rPr>
                        <a:t>Ability</a:t>
                      </a:r>
                      <a:endParaRPr lang="en-US" sz="1200" dirty="0"/>
                    </a:p>
                  </a:txBody>
                  <a:tcPr/>
                </a:tc>
                <a:tc>
                  <a:txBody>
                    <a:bodyPr/>
                    <a:lstStyle/>
                    <a:p>
                      <a:pPr marL="0" algn="ctr" defTabSz="914400" rtl="0" eaLnBrk="1" latinLnBrk="0" hangingPunct="1"/>
                      <a:r>
                        <a:rPr kumimoji="0" lang="en-US" altLang="zh-CN" sz="1200" b="0" i="0" u="none" strike="noStrike" kern="1200" cap="none" spc="0" normalizeH="0" baseline="0" noProof="0">
                          <a:ln>
                            <a:noFill/>
                          </a:ln>
                          <a:solidFill>
                            <a:srgbClr val="292934"/>
                          </a:solidFill>
                          <a:effectLst/>
                          <a:uLnTx/>
                          <a:uFillTx/>
                          <a:latin typeface="Times New Roman" panose="02020603050405020304" pitchFamily="18" charset="0"/>
                          <a:ea typeface="SimSun" panose="02010600030101010101" pitchFamily="2" charset="-122"/>
                          <a:cs typeface="+mn-cs"/>
                        </a:rPr>
                        <a:t>3871</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0</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5</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u="none" kern="1200" dirty="0">
                          <a:solidFill>
                            <a:schemeClr val="dk1"/>
                          </a:solidFill>
                          <a:latin typeface="Times New Roman" panose="02020603050405020304" pitchFamily="18" charset="0"/>
                          <a:ea typeface="SimSun" panose="02010600030101010101" pitchFamily="2" charset="-122"/>
                          <a:cs typeface="+mn-cs"/>
                        </a:rPr>
                        <a:t>2.274</a:t>
                      </a:r>
                      <a:endParaRPr lang="en-US" sz="1200" u="none"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u="none" kern="1200" dirty="0">
                          <a:solidFill>
                            <a:schemeClr val="dk1"/>
                          </a:solidFill>
                          <a:latin typeface="Times New Roman" panose="02020603050405020304" pitchFamily="18" charset="0"/>
                          <a:ea typeface="SimSun" panose="02010600030101010101" pitchFamily="2" charset="-122"/>
                          <a:cs typeface="+mn-cs"/>
                        </a:rPr>
                        <a:t>1.635</a:t>
                      </a:r>
                      <a:endParaRPr lang="en-US" sz="1200" u="none"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sz="1200" dirty="0">
                          <a:solidFill>
                            <a:schemeClr val="dk1"/>
                          </a:solidFill>
                          <a:latin typeface="Times New Roman" panose="02020603050405020304" pitchFamily="18" charset="0"/>
                          <a:ea typeface="SimSun" panose="02010600030101010101" pitchFamily="2" charset="-122"/>
                        </a:rPr>
                        <a:t>DPCOUNT</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extLst>
                  <a:ext uri="{0D108BD9-81ED-4DB2-BD59-A6C34878D82A}">
                    <a16:rowId xmlns:a16="http://schemas.microsoft.com/office/drawing/2014/main" val="3890932931"/>
                  </a:ext>
                </a:extLst>
              </a:tr>
              <a:tr h="37411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dk1"/>
                          </a:solidFill>
                          <a:latin typeface="Times New Roman" panose="02020603050405020304" pitchFamily="18" charset="0"/>
                          <a:ea typeface="SimSun" panose="02010600030101010101" pitchFamily="2" charset="-122"/>
                        </a:rPr>
                        <a:t>W</a:t>
                      </a:r>
                      <a:r>
                        <a:rPr lang="en-US" sz="1200" dirty="0">
                          <a:solidFill>
                            <a:schemeClr val="dk1"/>
                          </a:solidFill>
                          <a:latin typeface="Times New Roman" panose="02020603050405020304" pitchFamily="18" charset="0"/>
                          <a:ea typeface="SimSun" panose="02010600030101010101" pitchFamily="2" charset="-122"/>
                        </a:rPr>
                        <a:t>hether kid can write the first word even backward </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kumimoji="0" lang="en-US" altLang="zh-CN" sz="1200" b="0" i="0" u="none" strike="noStrike" kern="1200" cap="none" spc="0" normalizeH="0" baseline="0" noProof="0" dirty="0">
                          <a:ln>
                            <a:noFill/>
                          </a:ln>
                          <a:solidFill>
                            <a:srgbClr val="292934"/>
                          </a:solidFill>
                          <a:effectLst/>
                          <a:uLnTx/>
                          <a:uFillTx/>
                          <a:latin typeface="Times New Roman" panose="02020603050405020304" pitchFamily="18" charset="0"/>
                          <a:ea typeface="SimSun" panose="02010600030101010101" pitchFamily="2" charset="-122"/>
                          <a:cs typeface="+mn-cs"/>
                        </a:rPr>
                        <a:t>3871</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0</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1</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0.385</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0.486</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dk1"/>
                          </a:solidFill>
                          <a:latin typeface="Times New Roman" panose="02020603050405020304" pitchFamily="18" charset="0"/>
                          <a:ea typeface="SimSun" panose="02010600030101010101" pitchFamily="2" charset="-122"/>
                        </a:rPr>
                        <a:t>DPNAME</a:t>
                      </a:r>
                      <a:r>
                        <a:rPr lang="en-US" sz="1200" kern="1200" dirty="0">
                          <a:solidFill>
                            <a:schemeClr val="dk1"/>
                          </a:solidFill>
                          <a:latin typeface="Times New Roman" panose="02020603050405020304" pitchFamily="18" charset="0"/>
                          <a:ea typeface="SimSun" panose="02010600030101010101" pitchFamily="2" charset="-122"/>
                          <a:cs typeface="+mn-cs"/>
                        </a:rPr>
                        <a:t> </a:t>
                      </a:r>
                    </a:p>
                  </a:txBody>
                  <a:tcPr/>
                </a:tc>
                <a:extLst>
                  <a:ext uri="{0D108BD9-81ED-4DB2-BD59-A6C34878D82A}">
                    <a16:rowId xmlns:a16="http://schemas.microsoft.com/office/drawing/2014/main" val="3581714162"/>
                  </a:ext>
                </a:extLst>
              </a:tr>
            </a:tbl>
          </a:graphicData>
        </a:graphic>
      </p:graphicFrame>
      <p:sp>
        <p:nvSpPr>
          <p:cNvPr id="10" name="TextBox 9">
            <a:extLst>
              <a:ext uri="{FF2B5EF4-FFF2-40B4-BE49-F238E27FC236}">
                <a16:creationId xmlns:a16="http://schemas.microsoft.com/office/drawing/2014/main" id="{7A1C6093-88A3-714A-ADB9-5BEA4E360840}"/>
              </a:ext>
            </a:extLst>
          </p:cNvPr>
          <p:cNvSpPr txBox="1"/>
          <p:nvPr/>
        </p:nvSpPr>
        <p:spPr>
          <a:xfrm>
            <a:off x="280639" y="4369929"/>
            <a:ext cx="11630722" cy="95410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Note</a:t>
            </a:r>
            <a:r>
              <a:rPr lang="zh-CN" altLang="en-US" sz="1400" dirty="0">
                <a:latin typeface="Times New Roman" panose="02020603050405020304" pitchFamily="18" charset="0"/>
                <a:cs typeface="Times New Roman" panose="02020603050405020304" pitchFamily="18" charset="0"/>
              </a:rPr>
              <a:t>：</a:t>
            </a:r>
            <a:endParaRPr lang="en-US" altLang="zh-CN" sz="1400" dirty="0">
              <a:latin typeface="Times New Roman" panose="02020603050405020304" pitchFamily="18" charset="0"/>
              <a:cs typeface="Times New Roman" panose="02020603050405020304" pitchFamily="18" charset="0"/>
            </a:endParaRPr>
          </a:p>
          <a:p>
            <a:pPr marL="342900" indent="-342900">
              <a:buAutoNum type="arabicPeriod"/>
            </a:pPr>
            <a:r>
              <a:rPr lang="en-US" altLang="zh-CN" sz="1400" dirty="0">
                <a:latin typeface="Times New Roman" panose="02020603050405020304" pitchFamily="18" charset="0"/>
                <a:cs typeface="Times New Roman" panose="02020603050405020304" pitchFamily="18" charset="0"/>
              </a:rPr>
              <a:t>The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children</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under</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the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age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of</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2</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(884</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observations</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in</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total)</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are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not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required</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to</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answer</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these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question</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about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children’s</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learning.</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This</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lead</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to</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the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planned</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missing</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in</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response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caused</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by</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the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rotation</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design.</a:t>
            </a:r>
            <a:r>
              <a:rPr lang="zh-CN" altLang="en-US" sz="1400" dirty="0">
                <a:latin typeface="Times New Roman" panose="02020603050405020304" pitchFamily="18" charset="0"/>
                <a:cs typeface="Times New Roman" panose="02020603050405020304" pitchFamily="18" charset="0"/>
              </a:rPr>
              <a:t> </a:t>
            </a:r>
            <a:endParaRPr lang="en-US" altLang="zh-CN" sz="1400" dirty="0">
              <a:latin typeface="Times New Roman" panose="02020603050405020304" pitchFamily="18" charset="0"/>
              <a:cs typeface="Times New Roman" panose="02020603050405020304" pitchFamily="18" charset="0"/>
            </a:endParaRPr>
          </a:p>
          <a:p>
            <a:pPr marL="342900" indent="-342900">
              <a:buAutoNum type="arabicPeriod"/>
            </a:pPr>
            <a:r>
              <a:rPr lang="en-US" altLang="zh-CN" sz="1400" dirty="0">
                <a:latin typeface="Times New Roman" panose="02020603050405020304" pitchFamily="18" charset="0"/>
                <a:cs typeface="Times New Roman" panose="02020603050405020304" pitchFamily="18" charset="0"/>
              </a:rPr>
              <a:t>In</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this</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study,</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all</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missing</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value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will</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be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set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as</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0,</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which</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correspond</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to</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the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situation</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that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the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children</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do</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not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mater</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these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skills.</a:t>
            </a:r>
            <a:r>
              <a:rPr lang="zh-CN" altLang="en-US" sz="1400" dirty="0">
                <a:latin typeface="Times New Roman" panose="02020603050405020304" pitchFamily="18" charset="0"/>
                <a:cs typeface="Times New Roman" panose="02020603050405020304" pitchFamily="18" charset="0"/>
              </a:rPr>
              <a:t> </a:t>
            </a:r>
            <a:endParaRPr lang="en-US" altLang="zh-C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7653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94F39-6488-E847-A86F-ACEEFBE4B242}"/>
              </a:ext>
            </a:extLst>
          </p:cNvPr>
          <p:cNvSpPr>
            <a:spLocks noGrp="1"/>
          </p:cNvSpPr>
          <p:nvPr>
            <p:ph type="title"/>
          </p:nvPr>
        </p:nvSpPr>
        <p:spPr>
          <a:xfrm>
            <a:off x="0" y="583509"/>
            <a:ext cx="10972800" cy="464520"/>
          </a:xfrm>
        </p:spPr>
        <p:txBody>
          <a:bodyPr>
            <a:noAutofit/>
          </a:bodyPr>
          <a:lstStyle/>
          <a:p>
            <a:r>
              <a:rPr lang="en-US" altLang="zh-CN" sz="3000" dirty="0"/>
              <a:t>Step</a:t>
            </a:r>
            <a:r>
              <a:rPr lang="zh-CN" altLang="en-US" sz="3000" dirty="0"/>
              <a:t> </a:t>
            </a:r>
            <a:r>
              <a:rPr lang="en-US" altLang="zh-CN" sz="3000" dirty="0"/>
              <a:t>Three</a:t>
            </a:r>
            <a:r>
              <a:rPr lang="zh-CN" altLang="en-US" sz="3000" dirty="0"/>
              <a:t> </a:t>
            </a:r>
            <a:r>
              <a:rPr lang="en-US" altLang="zh-CN" sz="3000" dirty="0"/>
              <a:t>of</a:t>
            </a:r>
            <a:r>
              <a:rPr lang="zh-CN" altLang="en-US" sz="3000" dirty="0"/>
              <a:t> </a:t>
            </a:r>
            <a:r>
              <a:rPr lang="en-US" altLang="zh-CN" sz="3000" dirty="0"/>
              <a:t>LCA:</a:t>
            </a:r>
            <a:br>
              <a:rPr lang="en-US" altLang="zh-CN" sz="3000" dirty="0"/>
            </a:br>
            <a:r>
              <a:rPr lang="en-US" altLang="zh-CN" sz="3000" dirty="0"/>
              <a:t>Mean</a:t>
            </a:r>
            <a:r>
              <a:rPr lang="zh-CN" altLang="en-US" sz="3000" dirty="0"/>
              <a:t> </a:t>
            </a:r>
            <a:r>
              <a:rPr lang="en-US" altLang="zh-CN" sz="3000" dirty="0"/>
              <a:t>and</a:t>
            </a:r>
            <a:r>
              <a:rPr lang="zh-CN" altLang="en-US" sz="3000" dirty="0"/>
              <a:t> </a:t>
            </a:r>
            <a:r>
              <a:rPr lang="en-US" altLang="zh-CN" sz="3000" dirty="0"/>
              <a:t>Standard</a:t>
            </a:r>
            <a:r>
              <a:rPr lang="zh-CN" altLang="en-US" sz="3000" dirty="0"/>
              <a:t> </a:t>
            </a:r>
            <a:r>
              <a:rPr lang="en-US" altLang="zh-CN" sz="3000" dirty="0"/>
              <a:t>Deviation</a:t>
            </a:r>
            <a:r>
              <a:rPr lang="zh-CN" altLang="en-US" sz="3000" dirty="0"/>
              <a:t> </a:t>
            </a:r>
            <a:r>
              <a:rPr lang="en-US" altLang="zh-CN" sz="3000" dirty="0"/>
              <a:t>of</a:t>
            </a:r>
            <a:r>
              <a:rPr lang="zh-CN" altLang="en-US" sz="3000" dirty="0"/>
              <a:t> </a:t>
            </a:r>
            <a:r>
              <a:rPr lang="en-US" altLang="zh-CN" sz="3000" dirty="0"/>
              <a:t>Outcome</a:t>
            </a:r>
            <a:r>
              <a:rPr lang="zh-CN" altLang="en-US" sz="3000" dirty="0"/>
              <a:t> </a:t>
            </a:r>
            <a:r>
              <a:rPr lang="en-US" altLang="zh-CN" sz="3000" dirty="0"/>
              <a:t>across</a:t>
            </a:r>
            <a:r>
              <a:rPr lang="zh-CN" altLang="en-US" sz="3000" dirty="0"/>
              <a:t> </a:t>
            </a:r>
            <a:r>
              <a:rPr lang="en-US" altLang="zh-CN" sz="3000" dirty="0"/>
              <a:t>Latent</a:t>
            </a:r>
            <a:r>
              <a:rPr lang="zh-CN" altLang="en-US" sz="3000" dirty="0"/>
              <a:t> </a:t>
            </a:r>
            <a:r>
              <a:rPr lang="en-US" altLang="zh-CN" sz="3000" dirty="0"/>
              <a:t>Classes</a:t>
            </a:r>
            <a:endParaRPr lang="en-US" sz="3000" dirty="0"/>
          </a:p>
        </p:txBody>
      </p:sp>
      <p:graphicFrame>
        <p:nvGraphicFramePr>
          <p:cNvPr id="9" name="Content Placeholder 3">
            <a:extLst>
              <a:ext uri="{FF2B5EF4-FFF2-40B4-BE49-F238E27FC236}">
                <a16:creationId xmlns:a16="http://schemas.microsoft.com/office/drawing/2014/main" id="{056C6977-2A09-9F41-B4C5-E550295AF63A}"/>
              </a:ext>
            </a:extLst>
          </p:cNvPr>
          <p:cNvGraphicFramePr>
            <a:graphicFrameLocks/>
          </p:cNvGraphicFramePr>
          <p:nvPr>
            <p:extLst>
              <p:ext uri="{D42A27DB-BD31-4B8C-83A1-F6EECF244321}">
                <p14:modId xmlns:p14="http://schemas.microsoft.com/office/powerpoint/2010/main" val="3854398657"/>
              </p:ext>
            </p:extLst>
          </p:nvPr>
        </p:nvGraphicFramePr>
        <p:xfrm>
          <a:off x="211720" y="2015123"/>
          <a:ext cx="11768560" cy="2227968"/>
        </p:xfrm>
        <a:graphic>
          <a:graphicData uri="http://schemas.openxmlformats.org/drawingml/2006/table">
            <a:tbl>
              <a:tblPr firstRow="1" bandRow="1">
                <a:tableStyleId>{5C22544A-7EE6-4342-B048-85BDC9FD1C3A}</a:tableStyleId>
              </a:tblPr>
              <a:tblGrid>
                <a:gridCol w="3122878">
                  <a:extLst>
                    <a:ext uri="{9D8B030D-6E8A-4147-A177-3AD203B41FA5}">
                      <a16:colId xmlns:a16="http://schemas.microsoft.com/office/drawing/2014/main" val="1941375899"/>
                    </a:ext>
                  </a:extLst>
                </a:gridCol>
                <a:gridCol w="875817">
                  <a:extLst>
                    <a:ext uri="{9D8B030D-6E8A-4147-A177-3AD203B41FA5}">
                      <a16:colId xmlns:a16="http://schemas.microsoft.com/office/drawing/2014/main" val="389791189"/>
                    </a:ext>
                  </a:extLst>
                </a:gridCol>
                <a:gridCol w="875817">
                  <a:extLst>
                    <a:ext uri="{9D8B030D-6E8A-4147-A177-3AD203B41FA5}">
                      <a16:colId xmlns:a16="http://schemas.microsoft.com/office/drawing/2014/main" val="4161215615"/>
                    </a:ext>
                  </a:extLst>
                </a:gridCol>
                <a:gridCol w="899922">
                  <a:extLst>
                    <a:ext uri="{9D8B030D-6E8A-4147-A177-3AD203B41FA5}">
                      <a16:colId xmlns:a16="http://schemas.microsoft.com/office/drawing/2014/main" val="150260702"/>
                    </a:ext>
                  </a:extLst>
                </a:gridCol>
                <a:gridCol w="899922">
                  <a:extLst>
                    <a:ext uri="{9D8B030D-6E8A-4147-A177-3AD203B41FA5}">
                      <a16:colId xmlns:a16="http://schemas.microsoft.com/office/drawing/2014/main" val="1844018562"/>
                    </a:ext>
                  </a:extLst>
                </a:gridCol>
                <a:gridCol w="883853">
                  <a:extLst>
                    <a:ext uri="{9D8B030D-6E8A-4147-A177-3AD203B41FA5}">
                      <a16:colId xmlns:a16="http://schemas.microsoft.com/office/drawing/2014/main" val="3472821374"/>
                    </a:ext>
                  </a:extLst>
                </a:gridCol>
                <a:gridCol w="883853">
                  <a:extLst>
                    <a:ext uri="{9D8B030D-6E8A-4147-A177-3AD203B41FA5}">
                      <a16:colId xmlns:a16="http://schemas.microsoft.com/office/drawing/2014/main" val="1472130474"/>
                    </a:ext>
                  </a:extLst>
                </a:gridCol>
                <a:gridCol w="803502">
                  <a:extLst>
                    <a:ext uri="{9D8B030D-6E8A-4147-A177-3AD203B41FA5}">
                      <a16:colId xmlns:a16="http://schemas.microsoft.com/office/drawing/2014/main" val="3220381071"/>
                    </a:ext>
                  </a:extLst>
                </a:gridCol>
                <a:gridCol w="803502">
                  <a:extLst>
                    <a:ext uri="{9D8B030D-6E8A-4147-A177-3AD203B41FA5}">
                      <a16:colId xmlns:a16="http://schemas.microsoft.com/office/drawing/2014/main" val="3874017520"/>
                    </a:ext>
                  </a:extLst>
                </a:gridCol>
                <a:gridCol w="859747">
                  <a:extLst>
                    <a:ext uri="{9D8B030D-6E8A-4147-A177-3AD203B41FA5}">
                      <a16:colId xmlns:a16="http://schemas.microsoft.com/office/drawing/2014/main" val="3031765288"/>
                    </a:ext>
                  </a:extLst>
                </a:gridCol>
                <a:gridCol w="859747">
                  <a:extLst>
                    <a:ext uri="{9D8B030D-6E8A-4147-A177-3AD203B41FA5}">
                      <a16:colId xmlns:a16="http://schemas.microsoft.com/office/drawing/2014/main" val="3098805448"/>
                    </a:ext>
                  </a:extLst>
                </a:gridCol>
              </a:tblGrid>
              <a:tr h="259616">
                <a:tc rowSpan="2">
                  <a:txBody>
                    <a:bodyPr/>
                    <a:lstStyle/>
                    <a:p>
                      <a:pPr algn="ctr"/>
                      <a:r>
                        <a:rPr lang="en-US" altLang="zh-CN" sz="1200" dirty="0"/>
                        <a:t>Outcome</a:t>
                      </a:r>
                      <a:r>
                        <a:rPr lang="zh-CN" altLang="en-US" sz="1200" dirty="0"/>
                        <a:t> </a:t>
                      </a:r>
                      <a:r>
                        <a:rPr lang="en-US" altLang="zh-CN" sz="1200" dirty="0"/>
                        <a:t>Variables</a:t>
                      </a:r>
                      <a:endParaRPr lang="en-US" sz="1200" dirty="0"/>
                    </a:p>
                  </a:txBody>
                  <a:tcPr anchor="ctr"/>
                </a:tc>
                <a:tc gridSpan="2">
                  <a:txBody>
                    <a:bodyPr/>
                    <a:lstStyle/>
                    <a:p>
                      <a:pPr algn="ctr"/>
                      <a:r>
                        <a:rPr lang="en-US" altLang="zh-CN" sz="1200" dirty="0"/>
                        <a:t>Latent</a:t>
                      </a:r>
                      <a:r>
                        <a:rPr lang="zh-CN" altLang="en-US" sz="1200" dirty="0"/>
                        <a:t> </a:t>
                      </a:r>
                      <a:r>
                        <a:rPr lang="en-US" altLang="zh-CN" sz="1200" dirty="0"/>
                        <a:t>Class</a:t>
                      </a:r>
                      <a:r>
                        <a:rPr lang="zh-CN" altLang="en-US" sz="1200" dirty="0"/>
                        <a:t> </a:t>
                      </a:r>
                      <a:r>
                        <a:rPr lang="en-US" altLang="zh-CN" sz="1200" dirty="0"/>
                        <a:t>1</a:t>
                      </a:r>
                      <a:endParaRPr lang="en-US" sz="1200" dirty="0"/>
                    </a:p>
                  </a:txBody>
                  <a:tcPr anchor="ctr"/>
                </a:tc>
                <a:tc hMerge="1">
                  <a:txBody>
                    <a:bodyPr/>
                    <a:lstStyle/>
                    <a:p>
                      <a:pPr algn="ctr"/>
                      <a:endParaRPr lang="en-US" sz="1200" dirty="0"/>
                    </a:p>
                  </a:txBody>
                  <a:tcPr/>
                </a:tc>
                <a:tc gridSpan="2">
                  <a:txBody>
                    <a:bodyPr/>
                    <a:lstStyle/>
                    <a:p>
                      <a:pPr algn="ctr"/>
                      <a:r>
                        <a:rPr lang="en-US" altLang="zh-CN" sz="1200" dirty="0"/>
                        <a:t>Latent</a:t>
                      </a:r>
                      <a:r>
                        <a:rPr lang="zh-CN" altLang="en-US" sz="1200" dirty="0"/>
                        <a:t> </a:t>
                      </a:r>
                      <a:r>
                        <a:rPr lang="en-US" altLang="zh-CN" sz="1200" dirty="0"/>
                        <a:t>Class</a:t>
                      </a:r>
                      <a:r>
                        <a:rPr lang="zh-CN" altLang="en-US" sz="1200" dirty="0"/>
                        <a:t> </a:t>
                      </a:r>
                      <a:r>
                        <a:rPr lang="en-US" altLang="zh-CN" sz="1200" dirty="0"/>
                        <a:t>2</a:t>
                      </a:r>
                      <a:endParaRPr lang="en-US" sz="1200" dirty="0"/>
                    </a:p>
                  </a:txBody>
                  <a:tcPr anchor="ctr"/>
                </a:tc>
                <a:tc hMerge="1">
                  <a:txBody>
                    <a:bodyPr/>
                    <a:lstStyle/>
                    <a:p>
                      <a:pPr algn="ctr"/>
                      <a:endParaRPr lang="en-US" sz="1200" dirty="0"/>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a:t>Latent</a:t>
                      </a:r>
                      <a:r>
                        <a:rPr lang="zh-CN" altLang="en-US" sz="1200" dirty="0"/>
                        <a:t> </a:t>
                      </a:r>
                      <a:r>
                        <a:rPr lang="en-US" altLang="zh-CN" sz="1200" dirty="0"/>
                        <a:t>Class</a:t>
                      </a:r>
                      <a:r>
                        <a:rPr lang="zh-CN" altLang="en-US" sz="1200" dirty="0"/>
                        <a:t> </a:t>
                      </a:r>
                      <a:r>
                        <a:rPr lang="en-US" altLang="zh-CN" sz="1200" dirty="0"/>
                        <a:t>3</a:t>
                      </a:r>
                      <a:endParaRPr lang="en-US" sz="1200" dirty="0"/>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a:t>Latent</a:t>
                      </a:r>
                      <a:r>
                        <a:rPr lang="zh-CN" altLang="en-US" sz="1200" dirty="0"/>
                        <a:t> </a:t>
                      </a:r>
                      <a:r>
                        <a:rPr lang="en-US" altLang="zh-CN" sz="1200" dirty="0"/>
                        <a:t>Class</a:t>
                      </a:r>
                      <a:r>
                        <a:rPr lang="zh-CN" altLang="en-US" sz="1200" dirty="0"/>
                        <a:t> </a:t>
                      </a:r>
                      <a:r>
                        <a:rPr lang="en-US" altLang="zh-CN" sz="1200" dirty="0"/>
                        <a:t>4</a:t>
                      </a:r>
                      <a:endParaRPr lang="en-US" sz="1200" dirty="0"/>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a:t>Latent</a:t>
                      </a:r>
                      <a:r>
                        <a:rPr lang="zh-CN" altLang="en-US" sz="1200" dirty="0"/>
                        <a:t> </a:t>
                      </a:r>
                      <a:r>
                        <a:rPr lang="en-US" altLang="zh-CN" sz="1200" dirty="0"/>
                        <a:t>Class</a:t>
                      </a:r>
                      <a:r>
                        <a:rPr lang="zh-CN" altLang="en-US" sz="1200" dirty="0"/>
                        <a:t> </a:t>
                      </a:r>
                      <a:r>
                        <a:rPr lang="en-US" altLang="zh-CN" sz="1200" dirty="0"/>
                        <a:t>5</a:t>
                      </a:r>
                      <a:endParaRPr lang="en-US" sz="1200" dirty="0"/>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p>
                  </a:txBody>
                  <a:tcPr/>
                </a:tc>
                <a:extLst>
                  <a:ext uri="{0D108BD9-81ED-4DB2-BD59-A6C34878D82A}">
                    <a16:rowId xmlns:a16="http://schemas.microsoft.com/office/drawing/2014/main" val="3701395669"/>
                  </a:ext>
                </a:extLst>
              </a:tr>
              <a:tr h="374112">
                <a:tc vMerge="1">
                  <a:txBody>
                    <a:bodyPr/>
                    <a:lstStyle/>
                    <a:p>
                      <a:pPr marL="0" algn="ctr" defTabSz="914400" rtl="0" eaLnBrk="1" latinLnBrk="0" hangingPunct="1"/>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b="1" kern="1200" dirty="0">
                          <a:solidFill>
                            <a:schemeClr val="lt1"/>
                          </a:solidFill>
                          <a:latin typeface="+mn-lt"/>
                          <a:ea typeface="+mn-ea"/>
                          <a:cs typeface="+mn-cs"/>
                        </a:rPr>
                        <a:t>Mean</a:t>
                      </a:r>
                      <a:endParaRPr lang="en-US" sz="1200" b="1" kern="1200" dirty="0">
                        <a:solidFill>
                          <a:schemeClr val="lt1"/>
                        </a:solidFill>
                        <a:latin typeface="+mn-lt"/>
                        <a:ea typeface="+mn-ea"/>
                        <a:cs typeface="+mn-cs"/>
                      </a:endParaRPr>
                    </a:p>
                  </a:txBody>
                  <a:tcPr anchor="ctr">
                    <a:solidFill>
                      <a:schemeClr val="accent1"/>
                    </a:solidFill>
                  </a:tcPr>
                </a:tc>
                <a:tc>
                  <a:txBody>
                    <a:bodyPr/>
                    <a:lstStyle/>
                    <a:p>
                      <a:pPr marL="0" algn="ctr" defTabSz="914400" rtl="0" eaLnBrk="1" latinLnBrk="0" hangingPunct="1"/>
                      <a:r>
                        <a:rPr lang="en-US" altLang="zh-CN" sz="1200" b="1" kern="1200" dirty="0">
                          <a:solidFill>
                            <a:schemeClr val="lt1"/>
                          </a:solidFill>
                          <a:latin typeface="+mn-lt"/>
                          <a:ea typeface="+mn-ea"/>
                          <a:cs typeface="+mn-cs"/>
                        </a:rPr>
                        <a:t>SD</a:t>
                      </a:r>
                      <a:endParaRPr lang="en-US" sz="1200" b="1" kern="1200" dirty="0">
                        <a:solidFill>
                          <a:schemeClr val="lt1"/>
                        </a:solidFill>
                        <a:latin typeface="+mn-lt"/>
                        <a:ea typeface="+mn-ea"/>
                        <a:cs typeface="+mn-cs"/>
                      </a:endParaRPr>
                    </a:p>
                  </a:txBody>
                  <a:tcPr anchor="ctr">
                    <a:solidFill>
                      <a:schemeClr val="accent1"/>
                    </a:solidFill>
                  </a:tcPr>
                </a:tc>
                <a:tc>
                  <a:txBody>
                    <a:bodyPr/>
                    <a:lstStyle/>
                    <a:p>
                      <a:pPr marL="0" algn="ctr" defTabSz="914400" rtl="0" eaLnBrk="1" latinLnBrk="0" hangingPunct="1"/>
                      <a:r>
                        <a:rPr lang="en-US" altLang="zh-CN" sz="1200" b="1" kern="1200" dirty="0">
                          <a:solidFill>
                            <a:schemeClr val="lt1"/>
                          </a:solidFill>
                          <a:latin typeface="+mn-lt"/>
                          <a:ea typeface="+mn-ea"/>
                          <a:cs typeface="+mn-cs"/>
                        </a:rPr>
                        <a:t>Mean</a:t>
                      </a:r>
                      <a:endParaRPr lang="en-US" sz="1200" b="1" kern="1200" dirty="0">
                        <a:solidFill>
                          <a:schemeClr val="lt1"/>
                        </a:solidFill>
                        <a:latin typeface="+mn-lt"/>
                        <a:ea typeface="+mn-ea"/>
                        <a:cs typeface="+mn-cs"/>
                      </a:endParaRPr>
                    </a:p>
                  </a:txBody>
                  <a:tcPr anchor="ctr">
                    <a:solidFill>
                      <a:schemeClr val="accent1"/>
                    </a:solidFill>
                  </a:tcPr>
                </a:tc>
                <a:tc>
                  <a:txBody>
                    <a:bodyPr/>
                    <a:lstStyle/>
                    <a:p>
                      <a:pPr marL="0" algn="ctr" defTabSz="914400" rtl="0" eaLnBrk="1" latinLnBrk="0" hangingPunct="1"/>
                      <a:r>
                        <a:rPr lang="en-US" altLang="zh-CN" sz="1200" b="1" kern="1200" dirty="0">
                          <a:solidFill>
                            <a:schemeClr val="lt1"/>
                          </a:solidFill>
                          <a:latin typeface="+mn-lt"/>
                          <a:ea typeface="+mn-ea"/>
                          <a:cs typeface="+mn-cs"/>
                        </a:rPr>
                        <a:t>SD</a:t>
                      </a:r>
                      <a:endParaRPr lang="en-US" sz="1200" b="1" kern="1200" dirty="0">
                        <a:solidFill>
                          <a:schemeClr val="lt1"/>
                        </a:solidFill>
                        <a:latin typeface="+mn-lt"/>
                        <a:ea typeface="+mn-ea"/>
                        <a:cs typeface="+mn-cs"/>
                      </a:endParaRPr>
                    </a:p>
                  </a:txBody>
                  <a:tcPr anchor="ctr">
                    <a:solidFill>
                      <a:schemeClr val="accent1"/>
                    </a:solidFill>
                  </a:tcPr>
                </a:tc>
                <a:tc>
                  <a:txBody>
                    <a:bodyPr/>
                    <a:lstStyle/>
                    <a:p>
                      <a:pPr marL="0" algn="ctr" defTabSz="914400" rtl="0" eaLnBrk="1" latinLnBrk="0" hangingPunct="1"/>
                      <a:r>
                        <a:rPr lang="en-US" altLang="zh-CN" sz="1200" b="1" kern="1200" dirty="0">
                          <a:solidFill>
                            <a:schemeClr val="lt1"/>
                          </a:solidFill>
                          <a:latin typeface="+mn-lt"/>
                          <a:ea typeface="+mn-ea"/>
                          <a:cs typeface="+mn-cs"/>
                        </a:rPr>
                        <a:t>Mean</a:t>
                      </a:r>
                      <a:endParaRPr lang="en-US" sz="1200" b="1" kern="1200" dirty="0">
                        <a:solidFill>
                          <a:schemeClr val="lt1"/>
                        </a:solidFill>
                        <a:latin typeface="+mn-lt"/>
                        <a:ea typeface="+mn-ea"/>
                        <a:cs typeface="+mn-cs"/>
                      </a:endParaRPr>
                    </a:p>
                  </a:txBody>
                  <a:tcPr anchor="ctr">
                    <a:solidFill>
                      <a:schemeClr val="accent1"/>
                    </a:solidFill>
                  </a:tcPr>
                </a:tc>
                <a:tc>
                  <a:txBody>
                    <a:bodyPr/>
                    <a:lstStyle/>
                    <a:p>
                      <a:pPr marL="0" algn="ctr" defTabSz="914400" rtl="0" eaLnBrk="1" latinLnBrk="0" hangingPunct="1"/>
                      <a:r>
                        <a:rPr lang="en-US" altLang="zh-CN" sz="1200" b="1" kern="1200" dirty="0">
                          <a:solidFill>
                            <a:schemeClr val="lt1"/>
                          </a:solidFill>
                          <a:latin typeface="+mn-lt"/>
                          <a:ea typeface="+mn-ea"/>
                          <a:cs typeface="+mn-cs"/>
                        </a:rPr>
                        <a:t>SD</a:t>
                      </a:r>
                      <a:endParaRPr lang="en-US" sz="1200" b="1" kern="1200" dirty="0">
                        <a:solidFill>
                          <a:schemeClr val="lt1"/>
                        </a:solidFill>
                        <a:latin typeface="+mn-lt"/>
                        <a:ea typeface="+mn-ea"/>
                        <a:cs typeface="+mn-cs"/>
                      </a:endParaRPr>
                    </a:p>
                  </a:txBody>
                  <a:tcPr anchor="ctr">
                    <a:solidFill>
                      <a:schemeClr val="accent1"/>
                    </a:solidFill>
                  </a:tcPr>
                </a:tc>
                <a:tc>
                  <a:txBody>
                    <a:bodyPr/>
                    <a:lstStyle/>
                    <a:p>
                      <a:pPr marL="0" algn="ctr" defTabSz="914400" rtl="0" eaLnBrk="1" latinLnBrk="0" hangingPunct="1"/>
                      <a:r>
                        <a:rPr lang="en-US" altLang="zh-CN" sz="1200" b="1" kern="1200" dirty="0">
                          <a:solidFill>
                            <a:schemeClr val="lt1"/>
                          </a:solidFill>
                          <a:latin typeface="+mn-lt"/>
                          <a:ea typeface="+mn-ea"/>
                          <a:cs typeface="+mn-cs"/>
                        </a:rPr>
                        <a:t>Mean</a:t>
                      </a:r>
                      <a:endParaRPr lang="en-US" sz="1200" b="1" kern="1200" dirty="0">
                        <a:solidFill>
                          <a:schemeClr val="lt1"/>
                        </a:solidFill>
                        <a:latin typeface="+mn-lt"/>
                        <a:ea typeface="+mn-ea"/>
                        <a:cs typeface="+mn-cs"/>
                      </a:endParaRPr>
                    </a:p>
                  </a:txBody>
                  <a:tcPr anchor="ctr">
                    <a:solidFill>
                      <a:schemeClr val="accent1"/>
                    </a:solidFill>
                  </a:tcPr>
                </a:tc>
                <a:tc>
                  <a:txBody>
                    <a:bodyPr/>
                    <a:lstStyle/>
                    <a:p>
                      <a:pPr marL="0" algn="ctr" defTabSz="914400" rtl="0" eaLnBrk="1" latinLnBrk="0" hangingPunct="1"/>
                      <a:r>
                        <a:rPr lang="en-US" altLang="zh-CN" sz="1200" b="1" kern="1200" dirty="0">
                          <a:solidFill>
                            <a:schemeClr val="lt1"/>
                          </a:solidFill>
                          <a:latin typeface="+mn-lt"/>
                          <a:ea typeface="+mn-ea"/>
                          <a:cs typeface="+mn-cs"/>
                        </a:rPr>
                        <a:t>SD</a:t>
                      </a:r>
                      <a:endParaRPr lang="en-US" sz="1200" b="1" kern="1200" dirty="0">
                        <a:solidFill>
                          <a:schemeClr val="lt1"/>
                        </a:solidFill>
                        <a:latin typeface="+mn-lt"/>
                        <a:ea typeface="+mn-ea"/>
                        <a:cs typeface="+mn-cs"/>
                      </a:endParaRPr>
                    </a:p>
                  </a:txBody>
                  <a:tcPr anchor="ctr">
                    <a:solidFill>
                      <a:schemeClr val="accent1"/>
                    </a:solidFill>
                  </a:tcPr>
                </a:tc>
                <a:tc>
                  <a:txBody>
                    <a:bodyPr/>
                    <a:lstStyle/>
                    <a:p>
                      <a:pPr marL="0" algn="ctr" defTabSz="914400" rtl="0" eaLnBrk="1" latinLnBrk="0" hangingPunct="1"/>
                      <a:r>
                        <a:rPr lang="en-US" altLang="zh-CN" sz="1200" b="1" kern="1200" dirty="0">
                          <a:solidFill>
                            <a:schemeClr val="lt1"/>
                          </a:solidFill>
                          <a:latin typeface="+mn-lt"/>
                          <a:ea typeface="+mn-ea"/>
                          <a:cs typeface="+mn-cs"/>
                        </a:rPr>
                        <a:t>Mean</a:t>
                      </a:r>
                      <a:endParaRPr lang="en-US" sz="1200" b="1" kern="1200" dirty="0">
                        <a:solidFill>
                          <a:schemeClr val="lt1"/>
                        </a:solidFill>
                        <a:latin typeface="+mn-lt"/>
                        <a:ea typeface="+mn-ea"/>
                        <a:cs typeface="+mn-cs"/>
                      </a:endParaRPr>
                    </a:p>
                  </a:txBody>
                  <a:tcPr anchor="ctr">
                    <a:solidFill>
                      <a:schemeClr val="accent1"/>
                    </a:solidFill>
                  </a:tcPr>
                </a:tc>
                <a:tc>
                  <a:txBody>
                    <a:bodyPr/>
                    <a:lstStyle/>
                    <a:p>
                      <a:pPr marL="0" algn="ctr" defTabSz="914400" rtl="0" eaLnBrk="1" latinLnBrk="0" hangingPunct="1"/>
                      <a:r>
                        <a:rPr lang="en-US" altLang="zh-CN" sz="1200" b="1" kern="1200" dirty="0">
                          <a:solidFill>
                            <a:schemeClr val="lt1"/>
                          </a:solidFill>
                          <a:latin typeface="+mn-lt"/>
                          <a:ea typeface="+mn-ea"/>
                          <a:cs typeface="+mn-cs"/>
                        </a:rPr>
                        <a:t>SD</a:t>
                      </a:r>
                      <a:endParaRPr lang="en-US" sz="1200" b="1" kern="1200" dirty="0">
                        <a:solidFill>
                          <a:schemeClr val="lt1"/>
                        </a:solidFill>
                        <a:latin typeface="+mn-lt"/>
                        <a:ea typeface="+mn-ea"/>
                        <a:cs typeface="+mn-cs"/>
                      </a:endParaRPr>
                    </a:p>
                  </a:txBody>
                  <a:tcPr anchor="ctr">
                    <a:solidFill>
                      <a:schemeClr val="accent1"/>
                    </a:solidFill>
                  </a:tcPr>
                </a:tc>
                <a:extLst>
                  <a:ext uri="{0D108BD9-81ED-4DB2-BD59-A6C34878D82A}">
                    <a16:rowId xmlns:a16="http://schemas.microsoft.com/office/drawing/2014/main" val="2349567190"/>
                  </a:ext>
                </a:extLst>
              </a:tr>
              <a:tr h="374112">
                <a:tc>
                  <a:txBody>
                    <a:bodyPr/>
                    <a:lstStyle/>
                    <a:p>
                      <a:pPr marL="0" algn="ctr" defTabSz="914400" rtl="0" eaLnBrk="1" latinLnBrk="0" hangingPunct="1"/>
                      <a:r>
                        <a:rPr lang="en-US" altLang="zh-CN" sz="1200" b="1" kern="1200" dirty="0">
                          <a:solidFill>
                            <a:schemeClr val="lt1"/>
                          </a:solidFill>
                          <a:latin typeface="+mn-lt"/>
                          <a:ea typeface="+mn-ea"/>
                          <a:cs typeface="+mn-cs"/>
                        </a:rPr>
                        <a:t>C</a:t>
                      </a:r>
                      <a:r>
                        <a:rPr lang="en-US" sz="1200" b="1" kern="1200" dirty="0">
                          <a:solidFill>
                            <a:schemeClr val="lt1"/>
                          </a:solidFill>
                          <a:latin typeface="+mn-lt"/>
                          <a:ea typeface="+mn-ea"/>
                          <a:cs typeface="+mn-cs"/>
                        </a:rPr>
                        <a:t>olor identification</a:t>
                      </a:r>
                    </a:p>
                  </a:txBody>
                  <a:tcPr anchor="ctr">
                    <a:solidFill>
                      <a:schemeClr val="accent1"/>
                    </a:solidFill>
                  </a:tcPr>
                </a:tc>
                <a:tc>
                  <a:txBody>
                    <a:bodyPr/>
                    <a:lstStyle/>
                    <a:p>
                      <a:pPr marL="0" algn="ctr" defTabSz="914400" rtl="0" eaLnBrk="1" latinLnBrk="0" hangingPunct="1"/>
                      <a:r>
                        <a:rPr lang="en-US" altLang="zh-CN" sz="1200" i="1" kern="1200" dirty="0">
                          <a:solidFill>
                            <a:schemeClr val="dk1"/>
                          </a:solidFill>
                          <a:latin typeface="Times New Roman" panose="02020603050405020304" pitchFamily="18" charset="0"/>
                          <a:ea typeface="SimSun" panose="02010600030101010101" pitchFamily="2" charset="-122"/>
                          <a:cs typeface="+mn-cs"/>
                        </a:rPr>
                        <a:t>0.903</a:t>
                      </a:r>
                      <a:endParaRPr lang="en-US" sz="1200" i="1"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sz="1200" kern="1200" dirty="0">
                          <a:solidFill>
                            <a:schemeClr val="dk1"/>
                          </a:solidFill>
                          <a:latin typeface="Times New Roman" panose="02020603050405020304" pitchFamily="18" charset="0"/>
                          <a:ea typeface="SimSun" panose="02010600030101010101" pitchFamily="2" charset="-122"/>
                          <a:cs typeface="+mn-cs"/>
                        </a:rPr>
                        <a:t>0.027</a:t>
                      </a:r>
                    </a:p>
                  </a:txBody>
                  <a:tcPr anchor="ctr"/>
                </a:tc>
                <a:tc>
                  <a:txBody>
                    <a:bodyPr/>
                    <a:lstStyle/>
                    <a:p>
                      <a:pPr marL="0" algn="ctr" defTabSz="914400" rtl="0" eaLnBrk="1" latinLnBrk="0" hangingPunct="1"/>
                      <a:r>
                        <a:rPr kumimoji="0" lang="en-US" altLang="zh-CN" sz="1200" b="0" i="0" u="none" strike="noStrike" kern="1200" cap="none" spc="0" normalizeH="0" baseline="0" noProof="0" dirty="0">
                          <a:ln>
                            <a:noFill/>
                          </a:ln>
                          <a:solidFill>
                            <a:srgbClr val="292934"/>
                          </a:solidFill>
                          <a:effectLst/>
                          <a:uLnTx/>
                          <a:uFillTx/>
                          <a:latin typeface="Times New Roman" panose="02020603050405020304" pitchFamily="18" charset="0"/>
                          <a:ea typeface="SimSun" panose="02010600030101010101" pitchFamily="2" charset="-122"/>
                          <a:cs typeface="+mn-cs"/>
                        </a:rPr>
                        <a:t>0.776</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0.013</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kumimoji="0" lang="en-US" altLang="zh-CN" sz="1200" b="0" i="0" u="none" strike="noStrike" kern="1200" cap="none" spc="0" normalizeH="0" baseline="0" noProof="0" dirty="0">
                          <a:ln>
                            <a:noFill/>
                          </a:ln>
                          <a:solidFill>
                            <a:srgbClr val="292934"/>
                          </a:solidFill>
                          <a:effectLst/>
                          <a:uLnTx/>
                          <a:uFillTx/>
                          <a:latin typeface="Times New Roman" panose="02020603050405020304" pitchFamily="18" charset="0"/>
                          <a:ea typeface="SimSun" panose="02010600030101010101" pitchFamily="2" charset="-122"/>
                          <a:cs typeface="+mn-cs"/>
                        </a:rPr>
                        <a:t>0.865</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latin typeface="Times New Roman" panose="02020603050405020304" pitchFamily="18" charset="0"/>
                          <a:ea typeface="SimSun" panose="02010600030101010101" pitchFamily="2" charset="-122"/>
                          <a:cs typeface="+mn-cs"/>
                        </a:rPr>
                        <a:t>0.016</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u="none" kern="1200" dirty="0">
                          <a:solidFill>
                            <a:schemeClr val="dk1"/>
                          </a:solidFill>
                          <a:latin typeface="Times New Roman" panose="02020603050405020304" pitchFamily="18" charset="0"/>
                          <a:ea typeface="SimSun" panose="02010600030101010101" pitchFamily="2" charset="-122"/>
                          <a:cs typeface="+mn-cs"/>
                        </a:rPr>
                        <a:t>0.715</a:t>
                      </a:r>
                      <a:endParaRPr lang="en-US" sz="1200" u="none"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u="none" kern="1200" dirty="0">
                          <a:solidFill>
                            <a:schemeClr val="dk1"/>
                          </a:solidFill>
                          <a:latin typeface="Times New Roman" panose="02020603050405020304" pitchFamily="18" charset="0"/>
                          <a:ea typeface="SimSun" panose="02010600030101010101" pitchFamily="2" charset="-122"/>
                          <a:cs typeface="+mn-cs"/>
                        </a:rPr>
                        <a:t>0.075</a:t>
                      </a:r>
                      <a:endParaRPr lang="en-US" sz="1200" u="none"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i="1" u="none" kern="1200" dirty="0">
                          <a:solidFill>
                            <a:schemeClr val="dk1"/>
                          </a:solidFill>
                          <a:latin typeface="Times New Roman" panose="02020603050405020304" pitchFamily="18" charset="0"/>
                          <a:ea typeface="SimSun" panose="02010600030101010101" pitchFamily="2" charset="-122"/>
                          <a:cs typeface="+mn-cs"/>
                        </a:rPr>
                        <a:t>0.654</a:t>
                      </a:r>
                      <a:endParaRPr lang="en-US" sz="1200" i="1" u="none"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u="none" kern="1200" dirty="0">
                          <a:solidFill>
                            <a:schemeClr val="dk1"/>
                          </a:solidFill>
                          <a:latin typeface="Times New Roman" panose="02020603050405020304" pitchFamily="18" charset="0"/>
                          <a:ea typeface="SimSun" panose="02010600030101010101" pitchFamily="2" charset="-122"/>
                          <a:cs typeface="+mn-cs"/>
                        </a:rPr>
                        <a:t>0.053</a:t>
                      </a:r>
                      <a:endParaRPr lang="en-US" sz="1200" u="none" kern="1200" dirty="0">
                        <a:solidFill>
                          <a:schemeClr val="dk1"/>
                        </a:solidFill>
                        <a:latin typeface="Times New Roman" panose="02020603050405020304" pitchFamily="18" charset="0"/>
                        <a:ea typeface="SimSun" panose="02010600030101010101" pitchFamily="2" charset="-122"/>
                        <a:cs typeface="+mn-cs"/>
                      </a:endParaRPr>
                    </a:p>
                  </a:txBody>
                  <a:tcPr anchor="ctr"/>
                </a:tc>
                <a:extLst>
                  <a:ext uri="{0D108BD9-81ED-4DB2-BD59-A6C34878D82A}">
                    <a16:rowId xmlns:a16="http://schemas.microsoft.com/office/drawing/2014/main" val="3000190791"/>
                  </a:ext>
                </a:extLst>
              </a:tr>
              <a:tr h="374112">
                <a:tc>
                  <a:txBody>
                    <a:bodyPr/>
                    <a:lstStyle/>
                    <a:p>
                      <a:pPr marL="0" algn="ctr" defTabSz="914400" rtl="0" eaLnBrk="1" latinLnBrk="0" hangingPunct="1"/>
                      <a:r>
                        <a:rPr lang="en-US" sz="1200" b="1" kern="1200" dirty="0">
                          <a:solidFill>
                            <a:schemeClr val="lt1"/>
                          </a:solidFill>
                          <a:latin typeface="+mn-lt"/>
                          <a:ea typeface="+mn-ea"/>
                          <a:cs typeface="+mn-cs"/>
                        </a:rPr>
                        <a:t> </a:t>
                      </a:r>
                      <a:r>
                        <a:rPr lang="en-US" altLang="zh-CN" sz="1200" b="1" kern="1200" dirty="0">
                          <a:solidFill>
                            <a:schemeClr val="lt1"/>
                          </a:solidFill>
                          <a:latin typeface="+mn-lt"/>
                          <a:ea typeface="+mn-ea"/>
                          <a:cs typeface="+mn-cs"/>
                        </a:rPr>
                        <a:t>L</a:t>
                      </a:r>
                      <a:r>
                        <a:rPr lang="en-US" sz="1200" b="1" kern="1200" dirty="0">
                          <a:solidFill>
                            <a:schemeClr val="lt1"/>
                          </a:solidFill>
                          <a:latin typeface="+mn-lt"/>
                          <a:ea typeface="+mn-ea"/>
                          <a:cs typeface="+mn-cs"/>
                        </a:rPr>
                        <a:t>etter reorganization</a:t>
                      </a:r>
                    </a:p>
                  </a:txBody>
                  <a:tcPr anchor="ctr">
                    <a:solidFill>
                      <a:schemeClr val="accent1"/>
                    </a:solidFill>
                  </a:tcPr>
                </a:tc>
                <a:tc>
                  <a:txBody>
                    <a:bodyPr/>
                    <a:lstStyle/>
                    <a:p>
                      <a:pPr marL="0" algn="ctr" defTabSz="914400" rtl="0" eaLnBrk="1" latinLnBrk="0" hangingPunct="1"/>
                      <a:r>
                        <a:rPr lang="en-US" altLang="zh-CN" sz="1200" i="1" kern="1200" dirty="0">
                          <a:solidFill>
                            <a:schemeClr val="dk1"/>
                          </a:solidFill>
                          <a:latin typeface="Times New Roman" panose="02020603050405020304" pitchFamily="18" charset="0"/>
                          <a:ea typeface="SimSun" panose="02010600030101010101" pitchFamily="2" charset="-122"/>
                          <a:cs typeface="+mn-cs"/>
                        </a:rPr>
                        <a:t>0.722</a:t>
                      </a:r>
                      <a:endParaRPr lang="en-US" sz="1200" i="1"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0.039</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0.588</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0.016</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0.596</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0.022</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u="none" kern="1200" dirty="0">
                          <a:solidFill>
                            <a:schemeClr val="dk1"/>
                          </a:solidFill>
                          <a:latin typeface="Times New Roman" panose="02020603050405020304" pitchFamily="18" charset="0"/>
                          <a:ea typeface="SimSun" panose="02010600030101010101" pitchFamily="2" charset="-122"/>
                          <a:cs typeface="+mn-cs"/>
                        </a:rPr>
                        <a:t>0.589</a:t>
                      </a:r>
                      <a:endParaRPr lang="en-US" sz="1200" u="none"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u="none" kern="1200" dirty="0">
                          <a:solidFill>
                            <a:schemeClr val="dk1"/>
                          </a:solidFill>
                          <a:latin typeface="Times New Roman" panose="02020603050405020304" pitchFamily="18" charset="0"/>
                          <a:ea typeface="SimSun" panose="02010600030101010101" pitchFamily="2" charset="-122"/>
                          <a:cs typeface="+mn-cs"/>
                        </a:rPr>
                        <a:t>0.083</a:t>
                      </a:r>
                      <a:endParaRPr lang="en-US" sz="1200" u="none"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i="1" u="none" kern="1200" dirty="0">
                          <a:solidFill>
                            <a:schemeClr val="dk1"/>
                          </a:solidFill>
                          <a:latin typeface="Times New Roman" panose="02020603050405020304" pitchFamily="18" charset="0"/>
                          <a:ea typeface="SimSun" panose="02010600030101010101" pitchFamily="2" charset="-122"/>
                          <a:cs typeface="+mn-cs"/>
                        </a:rPr>
                        <a:t>0.385</a:t>
                      </a:r>
                      <a:endParaRPr lang="en-US" sz="1200" i="1" u="none"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u="none" kern="1200" dirty="0">
                          <a:solidFill>
                            <a:schemeClr val="dk1"/>
                          </a:solidFill>
                          <a:latin typeface="Times New Roman" panose="02020603050405020304" pitchFamily="18" charset="0"/>
                          <a:ea typeface="SimSun" panose="02010600030101010101" pitchFamily="2" charset="-122"/>
                          <a:cs typeface="+mn-cs"/>
                        </a:rPr>
                        <a:t>0.058</a:t>
                      </a:r>
                      <a:endParaRPr lang="en-US" sz="1200" u="none" kern="1200" dirty="0">
                        <a:solidFill>
                          <a:schemeClr val="dk1"/>
                        </a:solidFill>
                        <a:latin typeface="Times New Roman" panose="02020603050405020304" pitchFamily="18" charset="0"/>
                        <a:ea typeface="SimSun" panose="02010600030101010101" pitchFamily="2" charset="-122"/>
                        <a:cs typeface="+mn-cs"/>
                      </a:endParaRPr>
                    </a:p>
                  </a:txBody>
                  <a:tcPr anchor="ctr"/>
                </a:tc>
                <a:extLst>
                  <a:ext uri="{0D108BD9-81ED-4DB2-BD59-A6C34878D82A}">
                    <a16:rowId xmlns:a16="http://schemas.microsoft.com/office/drawing/2014/main" val="3608135578"/>
                  </a:ext>
                </a:extLst>
              </a:tr>
              <a:tr h="37411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kern="1200" dirty="0">
                          <a:solidFill>
                            <a:schemeClr val="lt1"/>
                          </a:solidFill>
                          <a:latin typeface="+mn-lt"/>
                          <a:ea typeface="+mn-ea"/>
                          <a:cs typeface="+mn-cs"/>
                        </a:rPr>
                        <a:t>Count</a:t>
                      </a:r>
                      <a:r>
                        <a:rPr lang="zh-CN" altLang="en-US" sz="1200" b="1" kern="1200" dirty="0">
                          <a:solidFill>
                            <a:schemeClr val="lt1"/>
                          </a:solidFill>
                          <a:latin typeface="+mn-lt"/>
                          <a:ea typeface="+mn-ea"/>
                          <a:cs typeface="+mn-cs"/>
                        </a:rPr>
                        <a:t> </a:t>
                      </a:r>
                      <a:r>
                        <a:rPr lang="en-US" altLang="zh-CN" sz="1200" b="1" kern="1200" dirty="0">
                          <a:solidFill>
                            <a:schemeClr val="lt1"/>
                          </a:solidFill>
                          <a:latin typeface="+mn-lt"/>
                          <a:ea typeface="+mn-ea"/>
                          <a:cs typeface="+mn-cs"/>
                        </a:rPr>
                        <a:t>Ability</a:t>
                      </a:r>
                      <a:endParaRPr lang="en-US" sz="1200" b="1" kern="1200" dirty="0">
                        <a:solidFill>
                          <a:schemeClr val="lt1"/>
                        </a:solidFill>
                        <a:latin typeface="+mn-lt"/>
                        <a:ea typeface="+mn-ea"/>
                        <a:cs typeface="+mn-cs"/>
                      </a:endParaRPr>
                    </a:p>
                  </a:txBody>
                  <a:tcPr anchor="ctr">
                    <a:solidFill>
                      <a:schemeClr val="accent1"/>
                    </a:solidFill>
                  </a:tcPr>
                </a:tc>
                <a:tc>
                  <a:txBody>
                    <a:bodyPr/>
                    <a:lstStyle/>
                    <a:p>
                      <a:pPr marL="0" algn="ctr" defTabSz="914400" rtl="0" eaLnBrk="1" latinLnBrk="0" hangingPunct="1"/>
                      <a:r>
                        <a:rPr lang="en-US" altLang="zh-CN" sz="1200" i="1" kern="1200" dirty="0">
                          <a:solidFill>
                            <a:schemeClr val="dk1"/>
                          </a:solidFill>
                          <a:latin typeface="Times New Roman" panose="02020603050405020304" pitchFamily="18" charset="0"/>
                          <a:ea typeface="SimSun" panose="02010600030101010101" pitchFamily="2" charset="-122"/>
                          <a:cs typeface="+mn-cs"/>
                        </a:rPr>
                        <a:t>0.810</a:t>
                      </a:r>
                      <a:endParaRPr lang="en-US" sz="1200" i="1"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0.036</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0.664</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0.015</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0.674</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0.021</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u="none" kern="1200" dirty="0">
                          <a:solidFill>
                            <a:schemeClr val="dk1"/>
                          </a:solidFill>
                          <a:latin typeface="Times New Roman" panose="02020603050405020304" pitchFamily="18" charset="0"/>
                          <a:ea typeface="SimSun" panose="02010600030101010101" pitchFamily="2" charset="-122"/>
                          <a:cs typeface="+mn-cs"/>
                        </a:rPr>
                        <a:t>0.527</a:t>
                      </a:r>
                      <a:endParaRPr lang="en-US" sz="1200" u="none"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u="none" kern="1200" dirty="0">
                          <a:solidFill>
                            <a:schemeClr val="dk1"/>
                          </a:solidFill>
                          <a:latin typeface="Times New Roman" panose="02020603050405020304" pitchFamily="18" charset="0"/>
                          <a:ea typeface="SimSun" panose="02010600030101010101" pitchFamily="2" charset="-122"/>
                          <a:cs typeface="+mn-cs"/>
                        </a:rPr>
                        <a:t>0.084</a:t>
                      </a:r>
                      <a:endParaRPr lang="en-US" sz="1200" u="none"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i="1" u="none" kern="1200" dirty="0">
                          <a:solidFill>
                            <a:schemeClr val="dk1"/>
                          </a:solidFill>
                          <a:latin typeface="Times New Roman" panose="02020603050405020304" pitchFamily="18" charset="0"/>
                          <a:ea typeface="SimSun" panose="02010600030101010101" pitchFamily="2" charset="-122"/>
                          <a:cs typeface="+mn-cs"/>
                        </a:rPr>
                        <a:t>0.514</a:t>
                      </a:r>
                      <a:endParaRPr lang="en-US" sz="1200" i="1" u="none"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u="none" kern="1200" dirty="0">
                          <a:solidFill>
                            <a:schemeClr val="dk1"/>
                          </a:solidFill>
                          <a:latin typeface="Times New Roman" panose="02020603050405020304" pitchFamily="18" charset="0"/>
                          <a:ea typeface="SimSun" panose="02010600030101010101" pitchFamily="2" charset="-122"/>
                          <a:cs typeface="+mn-cs"/>
                        </a:rPr>
                        <a:t>0.058</a:t>
                      </a:r>
                      <a:endParaRPr lang="en-US" sz="1200" u="none" kern="1200" dirty="0">
                        <a:solidFill>
                          <a:schemeClr val="dk1"/>
                        </a:solidFill>
                        <a:latin typeface="Times New Roman" panose="02020603050405020304" pitchFamily="18" charset="0"/>
                        <a:ea typeface="SimSun" panose="02010600030101010101" pitchFamily="2" charset="-122"/>
                        <a:cs typeface="+mn-cs"/>
                      </a:endParaRPr>
                    </a:p>
                  </a:txBody>
                  <a:tcPr anchor="ctr"/>
                </a:tc>
                <a:extLst>
                  <a:ext uri="{0D108BD9-81ED-4DB2-BD59-A6C34878D82A}">
                    <a16:rowId xmlns:a16="http://schemas.microsoft.com/office/drawing/2014/main" val="3890932931"/>
                  </a:ext>
                </a:extLst>
              </a:tr>
              <a:tr h="37411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b="1" kern="1200" dirty="0">
                          <a:solidFill>
                            <a:schemeClr val="lt1"/>
                          </a:solidFill>
                          <a:latin typeface="+mn-lt"/>
                          <a:ea typeface="+mn-ea"/>
                          <a:cs typeface="+mn-cs"/>
                        </a:rPr>
                        <a:t>W</a:t>
                      </a:r>
                      <a:r>
                        <a:rPr lang="en-US" sz="1200" b="1" kern="1200" dirty="0">
                          <a:solidFill>
                            <a:schemeClr val="lt1"/>
                          </a:solidFill>
                          <a:latin typeface="+mn-lt"/>
                          <a:ea typeface="+mn-ea"/>
                          <a:cs typeface="+mn-cs"/>
                        </a:rPr>
                        <a:t>hether kid can write the first word even backward </a:t>
                      </a:r>
                    </a:p>
                  </a:txBody>
                  <a:tcPr anchor="ctr">
                    <a:solidFill>
                      <a:schemeClr val="accent1"/>
                    </a:solidFill>
                  </a:tcPr>
                </a:tc>
                <a:tc>
                  <a:txBody>
                    <a:bodyPr/>
                    <a:lstStyle/>
                    <a:p>
                      <a:pPr marL="0" algn="ctr" defTabSz="914400" rtl="0" eaLnBrk="1" latinLnBrk="0" hangingPunct="1"/>
                      <a:r>
                        <a:rPr lang="en-US" altLang="zh-CN" sz="1200" i="1" kern="1200" dirty="0">
                          <a:solidFill>
                            <a:schemeClr val="dk1"/>
                          </a:solidFill>
                          <a:latin typeface="Times New Roman" panose="02020603050405020304" pitchFamily="18" charset="0"/>
                          <a:ea typeface="SimSun" panose="02010600030101010101" pitchFamily="2" charset="-122"/>
                          <a:cs typeface="+mn-cs"/>
                        </a:rPr>
                        <a:t>0.752</a:t>
                      </a:r>
                      <a:endParaRPr lang="en-US" sz="1200" i="1"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0.054</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0.516</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0.016</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0.514</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0.022</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0.452</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0.084</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i="1" kern="1200" dirty="0">
                          <a:solidFill>
                            <a:schemeClr val="dk1"/>
                          </a:solidFill>
                          <a:latin typeface="Times New Roman" panose="02020603050405020304" pitchFamily="18" charset="0"/>
                          <a:ea typeface="SimSun" panose="02010600030101010101" pitchFamily="2" charset="-122"/>
                          <a:cs typeface="+mn-cs"/>
                        </a:rPr>
                        <a:t>0.307</a:t>
                      </a:r>
                      <a:endParaRPr lang="en-US" sz="1200" i="1"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0.041</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nchor="ctr"/>
                </a:tc>
                <a:extLst>
                  <a:ext uri="{0D108BD9-81ED-4DB2-BD59-A6C34878D82A}">
                    <a16:rowId xmlns:a16="http://schemas.microsoft.com/office/drawing/2014/main" val="3581714162"/>
                  </a:ext>
                </a:extLst>
              </a:tr>
            </a:tbl>
          </a:graphicData>
        </a:graphic>
      </p:graphicFrame>
    </p:spTree>
    <p:extLst>
      <p:ext uri="{BB962C8B-B14F-4D97-AF65-F5344CB8AC3E}">
        <p14:creationId xmlns:p14="http://schemas.microsoft.com/office/powerpoint/2010/main" val="2966404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94F39-6488-E847-A86F-ACEEFBE4B242}"/>
              </a:ext>
            </a:extLst>
          </p:cNvPr>
          <p:cNvSpPr>
            <a:spLocks noGrp="1"/>
          </p:cNvSpPr>
          <p:nvPr>
            <p:ph type="title"/>
          </p:nvPr>
        </p:nvSpPr>
        <p:spPr>
          <a:xfrm>
            <a:off x="0" y="394321"/>
            <a:ext cx="11980280" cy="1119167"/>
          </a:xfrm>
        </p:spPr>
        <p:txBody>
          <a:bodyPr>
            <a:noAutofit/>
          </a:bodyPr>
          <a:lstStyle/>
          <a:p>
            <a:r>
              <a:rPr lang="en-US" altLang="zh-CN" sz="3000" dirty="0"/>
              <a:t>Step</a:t>
            </a:r>
            <a:r>
              <a:rPr lang="zh-CN" altLang="en-US" sz="3000" dirty="0"/>
              <a:t> </a:t>
            </a:r>
            <a:r>
              <a:rPr lang="en-US" altLang="zh-CN" sz="3000" dirty="0"/>
              <a:t>Three</a:t>
            </a:r>
            <a:r>
              <a:rPr lang="zh-CN" altLang="en-US" sz="3000" dirty="0"/>
              <a:t> </a:t>
            </a:r>
            <a:r>
              <a:rPr lang="en-US" altLang="zh-CN" sz="3000" dirty="0"/>
              <a:t>of</a:t>
            </a:r>
            <a:r>
              <a:rPr lang="zh-CN" altLang="en-US" sz="3000" dirty="0"/>
              <a:t> </a:t>
            </a:r>
            <a:r>
              <a:rPr lang="en-US" altLang="zh-CN" sz="3000" dirty="0"/>
              <a:t>LCA:</a:t>
            </a:r>
            <a:br>
              <a:rPr lang="en-US" altLang="zh-CN" sz="3000" dirty="0"/>
            </a:br>
            <a:r>
              <a:rPr lang="en-US" altLang="zh-CN" sz="3000" dirty="0"/>
              <a:t>Pearson</a:t>
            </a:r>
            <a:r>
              <a:rPr lang="zh-CN" altLang="en-US" sz="3000" dirty="0"/>
              <a:t> </a:t>
            </a:r>
            <a:r>
              <a:rPr lang="en-US" altLang="zh-CN" sz="3000" dirty="0"/>
              <a:t>pairwise</a:t>
            </a:r>
            <a:r>
              <a:rPr lang="zh-CN" altLang="en-US" sz="3000" dirty="0"/>
              <a:t> </a:t>
            </a:r>
            <a:r>
              <a:rPr lang="en-US" altLang="zh-CN" sz="3000" dirty="0"/>
              <a:t>test</a:t>
            </a:r>
            <a:r>
              <a:rPr lang="zh-CN" altLang="en-US" sz="3000" dirty="0"/>
              <a:t> </a:t>
            </a:r>
            <a:r>
              <a:rPr lang="en-US" altLang="zh-CN" sz="3000" dirty="0"/>
              <a:t>of</a:t>
            </a:r>
            <a:r>
              <a:rPr lang="zh-CN" altLang="en-US" sz="3000" dirty="0"/>
              <a:t> </a:t>
            </a:r>
            <a:r>
              <a:rPr lang="en-US" altLang="zh-CN" sz="3000" dirty="0"/>
              <a:t>mean</a:t>
            </a:r>
            <a:r>
              <a:rPr lang="zh-CN" altLang="en-US" sz="3000" dirty="0"/>
              <a:t> </a:t>
            </a:r>
            <a:r>
              <a:rPr lang="en-US" altLang="zh-CN" sz="3000" dirty="0"/>
              <a:t>with</a:t>
            </a:r>
            <a:r>
              <a:rPr lang="zh-CN" altLang="en-US" sz="3000" dirty="0"/>
              <a:t> </a:t>
            </a:r>
            <a:r>
              <a:rPr lang="en-US" altLang="zh-CN" sz="3000" dirty="0"/>
              <a:t>latent</a:t>
            </a:r>
            <a:r>
              <a:rPr lang="zh-CN" altLang="en-US" sz="3000" dirty="0"/>
              <a:t> </a:t>
            </a:r>
            <a:r>
              <a:rPr lang="en-US" altLang="zh-CN" sz="3000" dirty="0"/>
              <a:t>class</a:t>
            </a:r>
            <a:r>
              <a:rPr lang="zh-CN" altLang="en-US" sz="3000" dirty="0"/>
              <a:t> </a:t>
            </a:r>
            <a:r>
              <a:rPr lang="en-US" altLang="zh-CN" sz="3000" dirty="0"/>
              <a:t>2</a:t>
            </a:r>
            <a:r>
              <a:rPr lang="zh-CN" altLang="en-US" sz="3000" dirty="0"/>
              <a:t> </a:t>
            </a:r>
            <a:r>
              <a:rPr lang="en-US" altLang="zh-CN" sz="3000" dirty="0"/>
              <a:t>as</a:t>
            </a:r>
            <a:r>
              <a:rPr lang="zh-CN" altLang="en-US" sz="3000" dirty="0"/>
              <a:t> </a:t>
            </a:r>
            <a:r>
              <a:rPr lang="en-US" altLang="zh-CN" sz="3000" dirty="0"/>
              <a:t>the</a:t>
            </a:r>
            <a:r>
              <a:rPr lang="zh-CN" altLang="en-US" sz="3000" dirty="0"/>
              <a:t> </a:t>
            </a:r>
            <a:r>
              <a:rPr lang="en-US" altLang="zh-CN" sz="3000" dirty="0"/>
              <a:t>reference</a:t>
            </a:r>
            <a:r>
              <a:rPr lang="zh-CN" altLang="en-US" sz="3000" dirty="0"/>
              <a:t> </a:t>
            </a:r>
            <a:r>
              <a:rPr lang="en-US" altLang="zh-CN" sz="3000" dirty="0"/>
              <a:t>group</a:t>
            </a:r>
            <a:endParaRPr lang="en-US" sz="3000" dirty="0"/>
          </a:p>
        </p:txBody>
      </p:sp>
      <p:graphicFrame>
        <p:nvGraphicFramePr>
          <p:cNvPr id="9" name="Content Placeholder 3">
            <a:extLst>
              <a:ext uri="{FF2B5EF4-FFF2-40B4-BE49-F238E27FC236}">
                <a16:creationId xmlns:a16="http://schemas.microsoft.com/office/drawing/2014/main" id="{056C6977-2A09-9F41-B4C5-E550295AF63A}"/>
              </a:ext>
            </a:extLst>
          </p:cNvPr>
          <p:cNvGraphicFramePr>
            <a:graphicFrameLocks/>
          </p:cNvGraphicFramePr>
          <p:nvPr>
            <p:extLst>
              <p:ext uri="{D42A27DB-BD31-4B8C-83A1-F6EECF244321}">
                <p14:modId xmlns:p14="http://schemas.microsoft.com/office/powerpoint/2010/main" val="318015136"/>
              </p:ext>
            </p:extLst>
          </p:nvPr>
        </p:nvGraphicFramePr>
        <p:xfrm>
          <a:off x="211719" y="2442594"/>
          <a:ext cx="11768561" cy="2227968"/>
        </p:xfrm>
        <a:graphic>
          <a:graphicData uri="http://schemas.openxmlformats.org/drawingml/2006/table">
            <a:tbl>
              <a:tblPr firstRow="1" bandRow="1">
                <a:tableStyleId>{5C22544A-7EE6-4342-B048-85BDC9FD1C3A}</a:tableStyleId>
              </a:tblPr>
              <a:tblGrid>
                <a:gridCol w="3272460">
                  <a:extLst>
                    <a:ext uri="{9D8B030D-6E8A-4147-A177-3AD203B41FA5}">
                      <a16:colId xmlns:a16="http://schemas.microsoft.com/office/drawing/2014/main" val="1941375899"/>
                    </a:ext>
                  </a:extLst>
                </a:gridCol>
                <a:gridCol w="1103587">
                  <a:extLst>
                    <a:ext uri="{9D8B030D-6E8A-4147-A177-3AD203B41FA5}">
                      <a16:colId xmlns:a16="http://schemas.microsoft.com/office/drawing/2014/main" val="389791189"/>
                    </a:ext>
                  </a:extLst>
                </a:gridCol>
                <a:gridCol w="898634">
                  <a:extLst>
                    <a:ext uri="{9D8B030D-6E8A-4147-A177-3AD203B41FA5}">
                      <a16:colId xmlns:a16="http://schemas.microsoft.com/office/drawing/2014/main" val="4161215615"/>
                    </a:ext>
                  </a:extLst>
                </a:gridCol>
                <a:gridCol w="1245476">
                  <a:extLst>
                    <a:ext uri="{9D8B030D-6E8A-4147-A177-3AD203B41FA5}">
                      <a16:colId xmlns:a16="http://schemas.microsoft.com/office/drawing/2014/main" val="3472821374"/>
                    </a:ext>
                  </a:extLst>
                </a:gridCol>
                <a:gridCol w="1056290">
                  <a:extLst>
                    <a:ext uri="{9D8B030D-6E8A-4147-A177-3AD203B41FA5}">
                      <a16:colId xmlns:a16="http://schemas.microsoft.com/office/drawing/2014/main" val="1472130474"/>
                    </a:ext>
                  </a:extLst>
                </a:gridCol>
                <a:gridCol w="1213592">
                  <a:extLst>
                    <a:ext uri="{9D8B030D-6E8A-4147-A177-3AD203B41FA5}">
                      <a16:colId xmlns:a16="http://schemas.microsoft.com/office/drawing/2014/main" val="3220381071"/>
                    </a:ext>
                  </a:extLst>
                </a:gridCol>
                <a:gridCol w="948574">
                  <a:extLst>
                    <a:ext uri="{9D8B030D-6E8A-4147-A177-3AD203B41FA5}">
                      <a16:colId xmlns:a16="http://schemas.microsoft.com/office/drawing/2014/main" val="3874017520"/>
                    </a:ext>
                  </a:extLst>
                </a:gridCol>
                <a:gridCol w="1014974">
                  <a:extLst>
                    <a:ext uri="{9D8B030D-6E8A-4147-A177-3AD203B41FA5}">
                      <a16:colId xmlns:a16="http://schemas.microsoft.com/office/drawing/2014/main" val="3031765288"/>
                    </a:ext>
                  </a:extLst>
                </a:gridCol>
                <a:gridCol w="1014974">
                  <a:extLst>
                    <a:ext uri="{9D8B030D-6E8A-4147-A177-3AD203B41FA5}">
                      <a16:colId xmlns:a16="http://schemas.microsoft.com/office/drawing/2014/main" val="3098805448"/>
                    </a:ext>
                  </a:extLst>
                </a:gridCol>
              </a:tblGrid>
              <a:tr h="240987">
                <a:tc rowSpan="2">
                  <a:txBody>
                    <a:bodyPr/>
                    <a:lstStyle/>
                    <a:p>
                      <a:pPr algn="ctr"/>
                      <a:r>
                        <a:rPr lang="en-US" altLang="zh-CN" sz="1200" dirty="0"/>
                        <a:t>Outcome</a:t>
                      </a:r>
                      <a:r>
                        <a:rPr lang="zh-CN" altLang="en-US" sz="1200" dirty="0"/>
                        <a:t> </a:t>
                      </a:r>
                      <a:r>
                        <a:rPr lang="en-US" altLang="zh-CN" sz="1200" dirty="0"/>
                        <a:t>Variables</a:t>
                      </a:r>
                      <a:endParaRPr lang="en-US" sz="1200" dirty="0"/>
                    </a:p>
                  </a:txBody>
                  <a:tcPr anchor="ctr"/>
                </a:tc>
                <a:tc gridSpan="2">
                  <a:txBody>
                    <a:bodyPr/>
                    <a:lstStyle/>
                    <a:p>
                      <a:pPr algn="ctr"/>
                      <a:r>
                        <a:rPr lang="en-US" altLang="zh-CN" sz="1200" dirty="0"/>
                        <a:t>Latent</a:t>
                      </a:r>
                      <a:r>
                        <a:rPr lang="zh-CN" altLang="en-US" sz="1200" dirty="0"/>
                        <a:t> </a:t>
                      </a:r>
                      <a:r>
                        <a:rPr lang="en-US" altLang="zh-CN" sz="1200" dirty="0"/>
                        <a:t>Class</a:t>
                      </a:r>
                      <a:r>
                        <a:rPr lang="zh-CN" altLang="en-US" sz="1200" dirty="0"/>
                        <a:t> </a:t>
                      </a:r>
                      <a:r>
                        <a:rPr lang="en-US" altLang="zh-CN" sz="1200" dirty="0"/>
                        <a:t>1</a:t>
                      </a:r>
                      <a:endParaRPr lang="en-US" sz="1200" dirty="0"/>
                    </a:p>
                  </a:txBody>
                  <a:tcPr anchor="ctr"/>
                </a:tc>
                <a:tc hMerge="1">
                  <a:txBody>
                    <a:bodyPr/>
                    <a:lstStyle/>
                    <a:p>
                      <a:pPr algn="ctr"/>
                      <a:endParaRPr lang="en-US" sz="1200" dirty="0"/>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a:t>Latent</a:t>
                      </a:r>
                      <a:r>
                        <a:rPr lang="zh-CN" altLang="en-US" sz="1200" dirty="0"/>
                        <a:t> </a:t>
                      </a:r>
                      <a:r>
                        <a:rPr lang="en-US" altLang="zh-CN" sz="1200" dirty="0"/>
                        <a:t>Class</a:t>
                      </a:r>
                      <a:r>
                        <a:rPr lang="zh-CN" altLang="en-US" sz="1200" dirty="0"/>
                        <a:t> </a:t>
                      </a:r>
                      <a:r>
                        <a:rPr lang="en-US" altLang="zh-CN" sz="1200" dirty="0"/>
                        <a:t>3</a:t>
                      </a:r>
                      <a:endParaRPr lang="en-US" sz="1200" dirty="0"/>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a:t>Latent</a:t>
                      </a:r>
                      <a:r>
                        <a:rPr lang="zh-CN" altLang="en-US" sz="1200" dirty="0"/>
                        <a:t> </a:t>
                      </a:r>
                      <a:r>
                        <a:rPr lang="en-US" altLang="zh-CN" sz="1200" dirty="0"/>
                        <a:t>Class</a:t>
                      </a:r>
                      <a:r>
                        <a:rPr lang="zh-CN" altLang="en-US" sz="1200" dirty="0"/>
                        <a:t> </a:t>
                      </a:r>
                      <a:r>
                        <a:rPr lang="en-US" altLang="zh-CN" sz="1200" dirty="0"/>
                        <a:t>4</a:t>
                      </a:r>
                      <a:endParaRPr lang="en-US" sz="1200" dirty="0"/>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a:t>Latent</a:t>
                      </a:r>
                      <a:r>
                        <a:rPr lang="zh-CN" altLang="en-US" sz="1200" dirty="0"/>
                        <a:t> </a:t>
                      </a:r>
                      <a:r>
                        <a:rPr lang="en-US" altLang="zh-CN" sz="1200" dirty="0"/>
                        <a:t>Class</a:t>
                      </a:r>
                      <a:r>
                        <a:rPr lang="zh-CN" altLang="en-US" sz="1200" dirty="0"/>
                        <a:t> </a:t>
                      </a:r>
                      <a:r>
                        <a:rPr lang="en-US" altLang="zh-CN" sz="1200" dirty="0"/>
                        <a:t>5</a:t>
                      </a:r>
                      <a:endParaRPr lang="en-US" sz="1200" dirty="0"/>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p>
                  </a:txBody>
                  <a:tcPr/>
                </a:tc>
                <a:extLst>
                  <a:ext uri="{0D108BD9-81ED-4DB2-BD59-A6C34878D82A}">
                    <a16:rowId xmlns:a16="http://schemas.microsoft.com/office/drawing/2014/main" val="3701395669"/>
                  </a:ext>
                </a:extLst>
              </a:tr>
              <a:tr h="374112">
                <a:tc vMerge="1">
                  <a:txBody>
                    <a:bodyPr/>
                    <a:lstStyle/>
                    <a:p>
                      <a:pPr marL="0" algn="ctr" defTabSz="914400" rtl="0" eaLnBrk="1" latinLnBrk="0" hangingPunct="1"/>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b="1" kern="1200" dirty="0">
                          <a:solidFill>
                            <a:schemeClr val="lt1"/>
                          </a:solidFill>
                          <a:latin typeface="+mn-lt"/>
                          <a:ea typeface="+mn-ea"/>
                          <a:cs typeface="+mn-cs"/>
                        </a:rPr>
                        <a:t>Chi-square</a:t>
                      </a:r>
                      <a:endParaRPr lang="en-US" sz="1200" b="1" kern="1200" dirty="0">
                        <a:solidFill>
                          <a:schemeClr val="lt1"/>
                        </a:solidFill>
                        <a:latin typeface="+mn-lt"/>
                        <a:ea typeface="+mn-ea"/>
                        <a:cs typeface="+mn-cs"/>
                      </a:endParaRPr>
                    </a:p>
                  </a:txBody>
                  <a:tcPr anchor="ctr">
                    <a:solidFill>
                      <a:schemeClr val="accent1"/>
                    </a:solidFill>
                  </a:tcPr>
                </a:tc>
                <a:tc>
                  <a:txBody>
                    <a:bodyPr/>
                    <a:lstStyle/>
                    <a:p>
                      <a:pPr marL="0" algn="ctr" defTabSz="914400" rtl="0" eaLnBrk="1" latinLnBrk="0" hangingPunct="1"/>
                      <a:r>
                        <a:rPr lang="en-US" altLang="zh-CN" sz="1200" b="1" kern="1200" dirty="0">
                          <a:solidFill>
                            <a:schemeClr val="lt1"/>
                          </a:solidFill>
                          <a:latin typeface="+mn-lt"/>
                          <a:ea typeface="+mn-ea"/>
                          <a:cs typeface="+mn-cs"/>
                        </a:rPr>
                        <a:t>P-value</a:t>
                      </a:r>
                      <a:endParaRPr lang="en-US" sz="1200" b="1" kern="1200" dirty="0">
                        <a:solidFill>
                          <a:schemeClr val="lt1"/>
                        </a:solidFill>
                        <a:latin typeface="+mn-lt"/>
                        <a:ea typeface="+mn-ea"/>
                        <a:cs typeface="+mn-cs"/>
                      </a:endParaRPr>
                    </a:p>
                  </a:txBody>
                  <a:tcPr anchor="ctr">
                    <a:solidFill>
                      <a:schemeClr val="accent1"/>
                    </a:solidFill>
                  </a:tcPr>
                </a:tc>
                <a:tc>
                  <a:txBody>
                    <a:bodyPr/>
                    <a:lstStyle/>
                    <a:p>
                      <a:pPr marL="0" algn="ctr" defTabSz="914400" rtl="0" eaLnBrk="1" latinLnBrk="0" hangingPunct="1"/>
                      <a:r>
                        <a:rPr lang="en-US" altLang="zh-CN" sz="1200" b="1" kern="1200" dirty="0">
                          <a:solidFill>
                            <a:schemeClr val="lt1"/>
                          </a:solidFill>
                          <a:latin typeface="+mn-lt"/>
                          <a:ea typeface="+mn-ea"/>
                          <a:cs typeface="+mn-cs"/>
                        </a:rPr>
                        <a:t>Chi-square</a:t>
                      </a:r>
                      <a:endParaRPr lang="en-US" sz="1200" b="1" kern="1200" dirty="0">
                        <a:solidFill>
                          <a:schemeClr val="lt1"/>
                        </a:solidFill>
                        <a:latin typeface="+mn-lt"/>
                        <a:ea typeface="+mn-ea"/>
                        <a:cs typeface="+mn-cs"/>
                      </a:endParaRPr>
                    </a:p>
                  </a:txBody>
                  <a:tcPr anchor="ctr">
                    <a:solidFill>
                      <a:schemeClr val="accent1"/>
                    </a:solidFill>
                  </a:tcPr>
                </a:tc>
                <a:tc>
                  <a:txBody>
                    <a:bodyPr/>
                    <a:lstStyle/>
                    <a:p>
                      <a:pPr marL="0" algn="ctr" defTabSz="914400" rtl="0" eaLnBrk="1" latinLnBrk="0" hangingPunct="1"/>
                      <a:r>
                        <a:rPr lang="en-US" altLang="zh-CN" sz="1200" b="1" kern="1200" dirty="0">
                          <a:solidFill>
                            <a:schemeClr val="lt1"/>
                          </a:solidFill>
                          <a:latin typeface="+mn-lt"/>
                          <a:ea typeface="+mn-ea"/>
                          <a:cs typeface="+mn-cs"/>
                        </a:rPr>
                        <a:t>P-value</a:t>
                      </a:r>
                      <a:endParaRPr lang="en-US" sz="1200" b="1" kern="1200" dirty="0">
                        <a:solidFill>
                          <a:schemeClr val="lt1"/>
                        </a:solidFill>
                        <a:latin typeface="+mn-lt"/>
                        <a:ea typeface="+mn-ea"/>
                        <a:cs typeface="+mn-cs"/>
                      </a:endParaRPr>
                    </a:p>
                  </a:txBody>
                  <a:tcPr anchor="ctr">
                    <a:solidFill>
                      <a:schemeClr val="accent1"/>
                    </a:solidFill>
                  </a:tcPr>
                </a:tc>
                <a:tc>
                  <a:txBody>
                    <a:bodyPr/>
                    <a:lstStyle/>
                    <a:p>
                      <a:pPr marL="0" algn="ctr" defTabSz="914400" rtl="0" eaLnBrk="1" latinLnBrk="0" hangingPunct="1"/>
                      <a:r>
                        <a:rPr lang="en-US" altLang="zh-CN" sz="1200" b="1" kern="1200" dirty="0">
                          <a:solidFill>
                            <a:schemeClr val="lt1"/>
                          </a:solidFill>
                          <a:latin typeface="+mn-lt"/>
                          <a:ea typeface="+mn-ea"/>
                          <a:cs typeface="+mn-cs"/>
                        </a:rPr>
                        <a:t>Chi-square</a:t>
                      </a:r>
                      <a:endParaRPr lang="en-US" sz="1200" b="1" kern="1200" dirty="0">
                        <a:solidFill>
                          <a:schemeClr val="lt1"/>
                        </a:solidFill>
                        <a:latin typeface="+mn-lt"/>
                        <a:ea typeface="+mn-ea"/>
                        <a:cs typeface="+mn-cs"/>
                      </a:endParaRPr>
                    </a:p>
                  </a:txBody>
                  <a:tcPr anchor="ctr">
                    <a:solidFill>
                      <a:schemeClr val="accent1"/>
                    </a:solidFill>
                  </a:tcPr>
                </a:tc>
                <a:tc>
                  <a:txBody>
                    <a:bodyPr/>
                    <a:lstStyle/>
                    <a:p>
                      <a:pPr marL="0" algn="ctr" defTabSz="914400" rtl="0" eaLnBrk="1" latinLnBrk="0" hangingPunct="1"/>
                      <a:r>
                        <a:rPr lang="en-US" altLang="zh-CN" sz="1200" b="1" kern="1200" dirty="0">
                          <a:solidFill>
                            <a:schemeClr val="lt1"/>
                          </a:solidFill>
                          <a:latin typeface="+mn-lt"/>
                          <a:ea typeface="+mn-ea"/>
                          <a:cs typeface="+mn-cs"/>
                        </a:rPr>
                        <a:t>P-value</a:t>
                      </a:r>
                      <a:endParaRPr lang="en-US" sz="1200" b="1" kern="1200" dirty="0">
                        <a:solidFill>
                          <a:schemeClr val="lt1"/>
                        </a:solidFill>
                        <a:latin typeface="+mn-lt"/>
                        <a:ea typeface="+mn-ea"/>
                        <a:cs typeface="+mn-cs"/>
                      </a:endParaRPr>
                    </a:p>
                  </a:txBody>
                  <a:tcPr anchor="ctr">
                    <a:solidFill>
                      <a:schemeClr val="accent1"/>
                    </a:solidFill>
                  </a:tcPr>
                </a:tc>
                <a:tc>
                  <a:txBody>
                    <a:bodyPr/>
                    <a:lstStyle/>
                    <a:p>
                      <a:pPr marL="0" algn="ctr" defTabSz="914400" rtl="0" eaLnBrk="1" latinLnBrk="0" hangingPunct="1"/>
                      <a:r>
                        <a:rPr lang="en-US" altLang="zh-CN" sz="1200" b="1" kern="1200" dirty="0">
                          <a:solidFill>
                            <a:schemeClr val="lt1"/>
                          </a:solidFill>
                          <a:latin typeface="+mn-lt"/>
                          <a:ea typeface="+mn-ea"/>
                          <a:cs typeface="+mn-cs"/>
                        </a:rPr>
                        <a:t>Chi-square</a:t>
                      </a:r>
                      <a:endParaRPr lang="en-US" sz="1200" b="1" kern="1200" dirty="0">
                        <a:solidFill>
                          <a:schemeClr val="lt1"/>
                        </a:solidFill>
                        <a:latin typeface="+mn-lt"/>
                        <a:ea typeface="+mn-ea"/>
                        <a:cs typeface="+mn-cs"/>
                      </a:endParaRPr>
                    </a:p>
                  </a:txBody>
                  <a:tcPr anchor="ctr">
                    <a:solidFill>
                      <a:schemeClr val="accent1"/>
                    </a:solidFill>
                  </a:tcPr>
                </a:tc>
                <a:tc>
                  <a:txBody>
                    <a:bodyPr/>
                    <a:lstStyle/>
                    <a:p>
                      <a:pPr marL="0" algn="ctr" defTabSz="914400" rtl="0" eaLnBrk="1" latinLnBrk="0" hangingPunct="1"/>
                      <a:r>
                        <a:rPr lang="en-US" altLang="zh-CN" sz="1200" b="1" kern="1200" dirty="0">
                          <a:solidFill>
                            <a:schemeClr val="lt1"/>
                          </a:solidFill>
                          <a:latin typeface="+mn-lt"/>
                          <a:ea typeface="+mn-ea"/>
                          <a:cs typeface="+mn-cs"/>
                        </a:rPr>
                        <a:t>P-value</a:t>
                      </a:r>
                      <a:endParaRPr lang="en-US" sz="1200" b="1" kern="1200" dirty="0">
                        <a:solidFill>
                          <a:schemeClr val="lt1"/>
                        </a:solidFill>
                        <a:latin typeface="+mn-lt"/>
                        <a:ea typeface="+mn-ea"/>
                        <a:cs typeface="+mn-cs"/>
                      </a:endParaRPr>
                    </a:p>
                  </a:txBody>
                  <a:tcPr anchor="ctr">
                    <a:solidFill>
                      <a:schemeClr val="accent1"/>
                    </a:solidFill>
                  </a:tcPr>
                </a:tc>
                <a:extLst>
                  <a:ext uri="{0D108BD9-81ED-4DB2-BD59-A6C34878D82A}">
                    <a16:rowId xmlns:a16="http://schemas.microsoft.com/office/drawing/2014/main" val="2349567190"/>
                  </a:ext>
                </a:extLst>
              </a:tr>
              <a:tr h="374112">
                <a:tc>
                  <a:txBody>
                    <a:bodyPr/>
                    <a:lstStyle/>
                    <a:p>
                      <a:pPr marL="0" algn="ctr" defTabSz="914400" rtl="0" eaLnBrk="1" latinLnBrk="0" hangingPunct="1"/>
                      <a:r>
                        <a:rPr lang="en-US" altLang="zh-CN" sz="1200" b="1" kern="1200" dirty="0">
                          <a:solidFill>
                            <a:schemeClr val="lt1"/>
                          </a:solidFill>
                          <a:latin typeface="+mn-lt"/>
                          <a:ea typeface="+mn-ea"/>
                          <a:cs typeface="+mn-cs"/>
                        </a:rPr>
                        <a:t>C</a:t>
                      </a:r>
                      <a:r>
                        <a:rPr lang="en-US" sz="1200" b="1" kern="1200" dirty="0">
                          <a:solidFill>
                            <a:schemeClr val="lt1"/>
                          </a:solidFill>
                          <a:latin typeface="+mn-lt"/>
                          <a:ea typeface="+mn-ea"/>
                          <a:cs typeface="+mn-cs"/>
                        </a:rPr>
                        <a:t>olor identification</a:t>
                      </a:r>
                    </a:p>
                  </a:txBody>
                  <a:tcPr anchor="ctr">
                    <a:solidFill>
                      <a:schemeClr val="accent1"/>
                    </a:solidFill>
                  </a:tcPr>
                </a:tc>
                <a:tc>
                  <a:txBody>
                    <a:bodyPr/>
                    <a:lstStyle/>
                    <a:p>
                      <a:pPr marL="0" algn="ctr" defTabSz="914400" rtl="0" eaLnBrk="1" latinLnBrk="0" hangingPunct="1"/>
                      <a:r>
                        <a:rPr lang="en-US" altLang="zh-CN" sz="1200" b="1" kern="1200" dirty="0">
                          <a:solidFill>
                            <a:schemeClr val="dk1"/>
                          </a:solidFill>
                          <a:latin typeface="Times New Roman" panose="02020603050405020304" pitchFamily="18" charset="0"/>
                          <a:ea typeface="SimSun" panose="02010600030101010101" pitchFamily="2" charset="-122"/>
                          <a:cs typeface="+mn-cs"/>
                        </a:rPr>
                        <a:t>16.195</a:t>
                      </a:r>
                      <a:endParaRPr lang="en-US" sz="1200" b="1"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sz="1200" b="1" kern="1200" dirty="0">
                          <a:solidFill>
                            <a:schemeClr val="dk1"/>
                          </a:solidFill>
                          <a:latin typeface="Times New Roman" panose="02020603050405020304" pitchFamily="18" charset="0"/>
                          <a:ea typeface="SimSun" panose="02010600030101010101" pitchFamily="2" charset="-122"/>
                          <a:cs typeface="+mn-cs"/>
                        </a:rPr>
                        <a:t>0.0</a:t>
                      </a:r>
                      <a:r>
                        <a:rPr lang="en-US" altLang="zh-CN" sz="1200" b="1" kern="1200" dirty="0">
                          <a:solidFill>
                            <a:schemeClr val="dk1"/>
                          </a:solidFill>
                          <a:latin typeface="Times New Roman" panose="02020603050405020304" pitchFamily="18" charset="0"/>
                          <a:ea typeface="SimSun" panose="02010600030101010101" pitchFamily="2" charset="-122"/>
                          <a:cs typeface="+mn-cs"/>
                        </a:rPr>
                        <a:t>00</a:t>
                      </a:r>
                      <a:r>
                        <a:rPr lang="zh-CN" altLang="en-US" sz="1200" b="1" kern="1200" baseline="30000" dirty="0">
                          <a:solidFill>
                            <a:schemeClr val="dk1"/>
                          </a:solidFill>
                          <a:latin typeface="Times New Roman" panose="02020603050405020304" pitchFamily="18" charset="0"/>
                          <a:ea typeface="SimSun" panose="02010600030101010101" pitchFamily="2" charset="-122"/>
                          <a:cs typeface="+mn-cs"/>
                        </a:rPr>
                        <a:t>***</a:t>
                      </a:r>
                      <a:endParaRPr lang="en-US" sz="1200" b="1"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kumimoji="0" lang="en-US" altLang="zh-CN" sz="1200" b="1" i="0" u="none" strike="noStrike" kern="1200" cap="none" spc="0" normalizeH="0" baseline="0" noProof="0" dirty="0">
                          <a:ln>
                            <a:noFill/>
                          </a:ln>
                          <a:solidFill>
                            <a:srgbClr val="292934"/>
                          </a:solidFill>
                          <a:effectLst/>
                          <a:uLnTx/>
                          <a:uFillTx/>
                          <a:latin typeface="Times New Roman" panose="02020603050405020304" pitchFamily="18" charset="0"/>
                          <a:ea typeface="SimSun" panose="02010600030101010101" pitchFamily="2" charset="-122"/>
                          <a:cs typeface="+mn-cs"/>
                        </a:rPr>
                        <a:t>14.470</a:t>
                      </a:r>
                      <a:endParaRPr lang="en-US" sz="1200" b="1"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kern="1200" dirty="0">
                          <a:solidFill>
                            <a:schemeClr val="dk1"/>
                          </a:solidFill>
                          <a:latin typeface="Times New Roman" panose="02020603050405020304" pitchFamily="18" charset="0"/>
                          <a:ea typeface="SimSun" panose="02010600030101010101" pitchFamily="2" charset="-122"/>
                          <a:cs typeface="+mn-cs"/>
                        </a:rPr>
                        <a:t>0.000</a:t>
                      </a:r>
                      <a:r>
                        <a:rPr lang="zh-CN" altLang="en-US" sz="1200" b="1" kern="1200" baseline="30000" dirty="0">
                          <a:solidFill>
                            <a:schemeClr val="dk1"/>
                          </a:solidFill>
                          <a:latin typeface="Times New Roman" panose="02020603050405020304" pitchFamily="18" charset="0"/>
                          <a:ea typeface="SimSun" panose="02010600030101010101" pitchFamily="2" charset="-122"/>
                          <a:cs typeface="+mn-cs"/>
                        </a:rPr>
                        <a:t>***</a:t>
                      </a:r>
                      <a:endParaRPr lang="en-US" sz="1200" b="1"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u="none" kern="1200" dirty="0">
                          <a:solidFill>
                            <a:schemeClr val="dk1"/>
                          </a:solidFill>
                          <a:latin typeface="Times New Roman" panose="02020603050405020304" pitchFamily="18" charset="0"/>
                          <a:ea typeface="SimSun" panose="02010600030101010101" pitchFamily="2" charset="-122"/>
                          <a:cs typeface="+mn-cs"/>
                        </a:rPr>
                        <a:t>0.645</a:t>
                      </a:r>
                      <a:endParaRPr lang="en-US" sz="1200" u="none"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u="none" kern="1200" dirty="0">
                          <a:solidFill>
                            <a:schemeClr val="dk1"/>
                          </a:solidFill>
                          <a:latin typeface="Times New Roman" panose="02020603050405020304" pitchFamily="18" charset="0"/>
                          <a:ea typeface="SimSun" panose="02010600030101010101" pitchFamily="2" charset="-122"/>
                          <a:cs typeface="+mn-cs"/>
                        </a:rPr>
                        <a:t>0.422</a:t>
                      </a:r>
                      <a:endParaRPr lang="en-US" sz="1200" u="none"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u="none" kern="1200" dirty="0">
                          <a:solidFill>
                            <a:schemeClr val="dk1"/>
                          </a:solidFill>
                          <a:latin typeface="Times New Roman" panose="02020603050405020304" pitchFamily="18" charset="0"/>
                          <a:ea typeface="SimSun" panose="02010600030101010101" pitchFamily="2" charset="-122"/>
                          <a:cs typeface="+mn-cs"/>
                        </a:rPr>
                        <a:t>4.988</a:t>
                      </a:r>
                      <a:endParaRPr lang="en-US" sz="1200" u="none"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u="none" kern="1200" dirty="0">
                          <a:solidFill>
                            <a:schemeClr val="dk1"/>
                          </a:solidFill>
                          <a:latin typeface="Times New Roman" panose="02020603050405020304" pitchFamily="18" charset="0"/>
                          <a:ea typeface="SimSun" panose="02010600030101010101" pitchFamily="2" charset="-122"/>
                          <a:cs typeface="+mn-cs"/>
                        </a:rPr>
                        <a:t>0.026</a:t>
                      </a:r>
                      <a:endParaRPr lang="en-US" sz="1200" u="none" kern="1200" dirty="0">
                        <a:solidFill>
                          <a:schemeClr val="dk1"/>
                        </a:solidFill>
                        <a:latin typeface="Times New Roman" panose="02020603050405020304" pitchFamily="18" charset="0"/>
                        <a:ea typeface="SimSun" panose="02010600030101010101" pitchFamily="2" charset="-122"/>
                        <a:cs typeface="+mn-cs"/>
                      </a:endParaRPr>
                    </a:p>
                  </a:txBody>
                  <a:tcPr anchor="ctr"/>
                </a:tc>
                <a:extLst>
                  <a:ext uri="{0D108BD9-81ED-4DB2-BD59-A6C34878D82A}">
                    <a16:rowId xmlns:a16="http://schemas.microsoft.com/office/drawing/2014/main" val="3000190791"/>
                  </a:ext>
                </a:extLst>
              </a:tr>
              <a:tr h="374112">
                <a:tc>
                  <a:txBody>
                    <a:bodyPr/>
                    <a:lstStyle/>
                    <a:p>
                      <a:pPr marL="0" algn="ctr" defTabSz="914400" rtl="0" eaLnBrk="1" latinLnBrk="0" hangingPunct="1"/>
                      <a:r>
                        <a:rPr lang="en-US" sz="1200" b="1" kern="1200" dirty="0">
                          <a:solidFill>
                            <a:schemeClr val="lt1"/>
                          </a:solidFill>
                          <a:latin typeface="+mn-lt"/>
                          <a:ea typeface="+mn-ea"/>
                          <a:cs typeface="+mn-cs"/>
                        </a:rPr>
                        <a:t> </a:t>
                      </a:r>
                      <a:r>
                        <a:rPr lang="en-US" altLang="zh-CN" sz="1200" b="1" kern="1200" dirty="0">
                          <a:solidFill>
                            <a:schemeClr val="lt1"/>
                          </a:solidFill>
                          <a:latin typeface="+mn-lt"/>
                          <a:ea typeface="+mn-ea"/>
                          <a:cs typeface="+mn-cs"/>
                        </a:rPr>
                        <a:t>L</a:t>
                      </a:r>
                      <a:r>
                        <a:rPr lang="en-US" sz="1200" b="1" kern="1200" dirty="0">
                          <a:solidFill>
                            <a:schemeClr val="lt1"/>
                          </a:solidFill>
                          <a:latin typeface="+mn-lt"/>
                          <a:ea typeface="+mn-ea"/>
                          <a:cs typeface="+mn-cs"/>
                        </a:rPr>
                        <a:t>etter reorganization</a:t>
                      </a:r>
                    </a:p>
                  </a:txBody>
                  <a:tcPr anchor="ctr">
                    <a:solidFill>
                      <a:schemeClr val="accent1"/>
                    </a:solidFill>
                  </a:tcPr>
                </a:tc>
                <a:tc>
                  <a:txBody>
                    <a:bodyPr/>
                    <a:lstStyle/>
                    <a:p>
                      <a:pPr marL="0" algn="ctr" defTabSz="914400" rtl="0" eaLnBrk="1" latinLnBrk="0" hangingPunct="1"/>
                      <a:r>
                        <a:rPr lang="en-US" altLang="zh-CN" sz="1200" b="1" kern="1200" dirty="0">
                          <a:solidFill>
                            <a:schemeClr val="dk1"/>
                          </a:solidFill>
                          <a:latin typeface="Times New Roman" panose="02020603050405020304" pitchFamily="18" charset="0"/>
                          <a:ea typeface="SimSun" panose="02010600030101010101" pitchFamily="2" charset="-122"/>
                          <a:cs typeface="+mn-cs"/>
                        </a:rPr>
                        <a:t>9.084</a:t>
                      </a:r>
                      <a:endParaRPr lang="en-US" sz="1200" b="1"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b="1" kern="1200" dirty="0">
                          <a:solidFill>
                            <a:schemeClr val="dk1"/>
                          </a:solidFill>
                          <a:latin typeface="Times New Roman" panose="02020603050405020304" pitchFamily="18" charset="0"/>
                          <a:ea typeface="SimSun" panose="02010600030101010101" pitchFamily="2" charset="-122"/>
                          <a:cs typeface="+mn-cs"/>
                        </a:rPr>
                        <a:t>0.003</a:t>
                      </a:r>
                      <a:r>
                        <a:rPr lang="zh-CN" altLang="en-US" sz="1200" b="1" kern="1200" baseline="30000" dirty="0">
                          <a:solidFill>
                            <a:schemeClr val="dk1"/>
                          </a:solidFill>
                          <a:latin typeface="Times New Roman" panose="02020603050405020304" pitchFamily="18" charset="0"/>
                          <a:ea typeface="SimSun" panose="02010600030101010101" pitchFamily="2" charset="-122"/>
                          <a:cs typeface="+mn-cs"/>
                        </a:rPr>
                        <a:t>**</a:t>
                      </a:r>
                      <a:endParaRPr lang="en-US" sz="1200" b="1"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0.074</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0.786</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u="none" kern="1200" dirty="0">
                          <a:solidFill>
                            <a:schemeClr val="dk1"/>
                          </a:solidFill>
                          <a:latin typeface="Times New Roman" panose="02020603050405020304" pitchFamily="18" charset="0"/>
                          <a:ea typeface="SimSun" panose="02010600030101010101" pitchFamily="2" charset="-122"/>
                          <a:cs typeface="+mn-cs"/>
                        </a:rPr>
                        <a:t>0.000</a:t>
                      </a:r>
                      <a:endParaRPr lang="en-US" sz="1200" u="none"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u="none" kern="1200" dirty="0">
                          <a:solidFill>
                            <a:schemeClr val="dk1"/>
                          </a:solidFill>
                          <a:latin typeface="Times New Roman" panose="02020603050405020304" pitchFamily="18" charset="0"/>
                          <a:ea typeface="SimSun" panose="02010600030101010101" pitchFamily="2" charset="-122"/>
                          <a:cs typeface="+mn-cs"/>
                        </a:rPr>
                        <a:t>0.998</a:t>
                      </a:r>
                      <a:endParaRPr lang="en-US" sz="1200" u="none"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b="1" u="none" kern="1200" dirty="0">
                          <a:solidFill>
                            <a:schemeClr val="dk1"/>
                          </a:solidFill>
                          <a:latin typeface="Times New Roman" panose="02020603050405020304" pitchFamily="18" charset="0"/>
                          <a:ea typeface="SimSun" panose="02010600030101010101" pitchFamily="2" charset="-122"/>
                          <a:cs typeface="+mn-cs"/>
                        </a:rPr>
                        <a:t>11.449</a:t>
                      </a:r>
                      <a:endParaRPr lang="en-US" sz="1200" b="1" u="none"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b="1" u="none" kern="1200" dirty="0">
                          <a:solidFill>
                            <a:schemeClr val="dk1"/>
                          </a:solidFill>
                          <a:latin typeface="Times New Roman" panose="02020603050405020304" pitchFamily="18" charset="0"/>
                          <a:ea typeface="SimSun" panose="02010600030101010101" pitchFamily="2" charset="-122"/>
                          <a:cs typeface="+mn-cs"/>
                        </a:rPr>
                        <a:t>0.001</a:t>
                      </a:r>
                      <a:r>
                        <a:rPr lang="zh-CN" altLang="en-US" sz="1200" b="1" u="none" kern="1200" baseline="30000" dirty="0">
                          <a:solidFill>
                            <a:schemeClr val="dk1"/>
                          </a:solidFill>
                          <a:latin typeface="Times New Roman" panose="02020603050405020304" pitchFamily="18" charset="0"/>
                          <a:ea typeface="SimSun" panose="02010600030101010101" pitchFamily="2" charset="-122"/>
                          <a:cs typeface="+mn-cs"/>
                        </a:rPr>
                        <a:t>***</a:t>
                      </a:r>
                      <a:endParaRPr lang="en-US" sz="1200" b="1" u="none" kern="1200" dirty="0">
                        <a:solidFill>
                          <a:schemeClr val="dk1"/>
                        </a:solidFill>
                        <a:latin typeface="Times New Roman" panose="02020603050405020304" pitchFamily="18" charset="0"/>
                        <a:ea typeface="SimSun" panose="02010600030101010101" pitchFamily="2" charset="-122"/>
                        <a:cs typeface="+mn-cs"/>
                      </a:endParaRPr>
                    </a:p>
                  </a:txBody>
                  <a:tcPr anchor="ctr"/>
                </a:tc>
                <a:extLst>
                  <a:ext uri="{0D108BD9-81ED-4DB2-BD59-A6C34878D82A}">
                    <a16:rowId xmlns:a16="http://schemas.microsoft.com/office/drawing/2014/main" val="3608135578"/>
                  </a:ext>
                </a:extLst>
              </a:tr>
              <a:tr h="37411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kern="1200" dirty="0">
                          <a:solidFill>
                            <a:schemeClr val="lt1"/>
                          </a:solidFill>
                          <a:latin typeface="+mn-lt"/>
                          <a:ea typeface="+mn-ea"/>
                          <a:cs typeface="+mn-cs"/>
                        </a:rPr>
                        <a:t>Count</a:t>
                      </a:r>
                      <a:r>
                        <a:rPr lang="zh-CN" altLang="en-US" sz="1200" b="1" kern="1200" dirty="0">
                          <a:solidFill>
                            <a:schemeClr val="lt1"/>
                          </a:solidFill>
                          <a:latin typeface="+mn-lt"/>
                          <a:ea typeface="+mn-ea"/>
                          <a:cs typeface="+mn-cs"/>
                        </a:rPr>
                        <a:t> </a:t>
                      </a:r>
                      <a:r>
                        <a:rPr lang="en-US" altLang="zh-CN" sz="1200" b="1" kern="1200" dirty="0">
                          <a:solidFill>
                            <a:schemeClr val="lt1"/>
                          </a:solidFill>
                          <a:latin typeface="+mn-lt"/>
                          <a:ea typeface="+mn-ea"/>
                          <a:cs typeface="+mn-cs"/>
                        </a:rPr>
                        <a:t>Ability</a:t>
                      </a:r>
                      <a:endParaRPr lang="en-US" sz="1200" b="1" kern="1200" dirty="0">
                        <a:solidFill>
                          <a:schemeClr val="lt1"/>
                        </a:solidFill>
                        <a:latin typeface="+mn-lt"/>
                        <a:ea typeface="+mn-ea"/>
                        <a:cs typeface="+mn-cs"/>
                      </a:endParaRPr>
                    </a:p>
                  </a:txBody>
                  <a:tcPr anchor="ctr">
                    <a:solidFill>
                      <a:schemeClr val="accent1"/>
                    </a:solidFill>
                  </a:tcPr>
                </a:tc>
                <a:tc>
                  <a:txBody>
                    <a:bodyPr/>
                    <a:lstStyle/>
                    <a:p>
                      <a:pPr marL="0" algn="ctr" defTabSz="914400" rtl="0" eaLnBrk="1" latinLnBrk="0" hangingPunct="1"/>
                      <a:r>
                        <a:rPr lang="en-US" altLang="zh-CN" sz="1200" b="1" kern="1200" dirty="0">
                          <a:solidFill>
                            <a:schemeClr val="dk1"/>
                          </a:solidFill>
                          <a:latin typeface="Times New Roman" panose="02020603050405020304" pitchFamily="18" charset="0"/>
                          <a:ea typeface="SimSun" panose="02010600030101010101" pitchFamily="2" charset="-122"/>
                          <a:cs typeface="+mn-cs"/>
                        </a:rPr>
                        <a:t>13.000</a:t>
                      </a:r>
                      <a:endParaRPr lang="en-US" sz="1200" b="1"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b="1" kern="1200" dirty="0">
                          <a:solidFill>
                            <a:schemeClr val="dk1"/>
                          </a:solidFill>
                          <a:latin typeface="Times New Roman" panose="02020603050405020304" pitchFamily="18" charset="0"/>
                          <a:ea typeface="SimSun" panose="02010600030101010101" pitchFamily="2" charset="-122"/>
                          <a:cs typeface="+mn-cs"/>
                        </a:rPr>
                        <a:t>0.000</a:t>
                      </a:r>
                      <a:r>
                        <a:rPr lang="zh-CN" altLang="en-US" sz="1200" b="1" kern="1200" baseline="30000" dirty="0">
                          <a:solidFill>
                            <a:schemeClr val="dk1"/>
                          </a:solidFill>
                          <a:latin typeface="Times New Roman" panose="02020603050405020304" pitchFamily="18" charset="0"/>
                          <a:ea typeface="SimSun" panose="02010600030101010101" pitchFamily="2" charset="-122"/>
                          <a:cs typeface="+mn-cs"/>
                        </a:rPr>
                        <a:t>***</a:t>
                      </a:r>
                      <a:endParaRPr lang="en-US" sz="1200" b="1"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0.113</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0.737</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u="none" kern="1200" dirty="0">
                          <a:solidFill>
                            <a:schemeClr val="dk1"/>
                          </a:solidFill>
                          <a:latin typeface="Times New Roman" panose="02020603050405020304" pitchFamily="18" charset="0"/>
                          <a:ea typeface="SimSun" panose="02010600030101010101" pitchFamily="2" charset="-122"/>
                          <a:cs typeface="+mn-cs"/>
                        </a:rPr>
                        <a:t>2.556</a:t>
                      </a:r>
                      <a:endParaRPr lang="en-US" sz="1200" u="none"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u="none" kern="1200" dirty="0">
                          <a:solidFill>
                            <a:schemeClr val="dk1"/>
                          </a:solidFill>
                          <a:latin typeface="Times New Roman" panose="02020603050405020304" pitchFamily="18" charset="0"/>
                          <a:ea typeface="SimSun" panose="02010600030101010101" pitchFamily="2" charset="-122"/>
                          <a:cs typeface="+mn-cs"/>
                        </a:rPr>
                        <a:t>0.110</a:t>
                      </a:r>
                      <a:endParaRPr lang="en-US" sz="1200" u="none"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u="none" kern="1200" dirty="0">
                          <a:solidFill>
                            <a:schemeClr val="dk1"/>
                          </a:solidFill>
                          <a:latin typeface="Times New Roman" panose="02020603050405020304" pitchFamily="18" charset="0"/>
                          <a:ea typeface="SimSun" panose="02010600030101010101" pitchFamily="2" charset="-122"/>
                          <a:cs typeface="+mn-cs"/>
                        </a:rPr>
                        <a:t>6.305</a:t>
                      </a:r>
                      <a:endParaRPr lang="en-US" sz="1200" u="none"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u="none" kern="1200" dirty="0">
                          <a:solidFill>
                            <a:schemeClr val="dk1"/>
                          </a:solidFill>
                          <a:latin typeface="Times New Roman" panose="02020603050405020304" pitchFamily="18" charset="0"/>
                          <a:ea typeface="SimSun" panose="02010600030101010101" pitchFamily="2" charset="-122"/>
                          <a:cs typeface="+mn-cs"/>
                        </a:rPr>
                        <a:t>0.012</a:t>
                      </a:r>
                      <a:endParaRPr lang="en-US" sz="1200" u="none" kern="1200" dirty="0">
                        <a:solidFill>
                          <a:schemeClr val="dk1"/>
                        </a:solidFill>
                        <a:latin typeface="Times New Roman" panose="02020603050405020304" pitchFamily="18" charset="0"/>
                        <a:ea typeface="SimSun" panose="02010600030101010101" pitchFamily="2" charset="-122"/>
                        <a:cs typeface="+mn-cs"/>
                      </a:endParaRPr>
                    </a:p>
                  </a:txBody>
                  <a:tcPr anchor="ctr"/>
                </a:tc>
                <a:extLst>
                  <a:ext uri="{0D108BD9-81ED-4DB2-BD59-A6C34878D82A}">
                    <a16:rowId xmlns:a16="http://schemas.microsoft.com/office/drawing/2014/main" val="3890932931"/>
                  </a:ext>
                </a:extLst>
              </a:tr>
              <a:tr h="37411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b="1" kern="1200" dirty="0">
                          <a:solidFill>
                            <a:schemeClr val="lt1"/>
                          </a:solidFill>
                          <a:latin typeface="+mn-lt"/>
                          <a:ea typeface="+mn-ea"/>
                          <a:cs typeface="+mn-cs"/>
                        </a:rPr>
                        <a:t>W</a:t>
                      </a:r>
                      <a:r>
                        <a:rPr lang="en-US" sz="1200" b="1" kern="1200" dirty="0">
                          <a:solidFill>
                            <a:schemeClr val="lt1"/>
                          </a:solidFill>
                          <a:latin typeface="+mn-lt"/>
                          <a:ea typeface="+mn-ea"/>
                          <a:cs typeface="+mn-cs"/>
                        </a:rPr>
                        <a:t>hether kid can write the first word even backward </a:t>
                      </a:r>
                    </a:p>
                  </a:txBody>
                  <a:tcPr anchor="ctr">
                    <a:solidFill>
                      <a:schemeClr val="accent1"/>
                    </a:solidFill>
                  </a:tcPr>
                </a:tc>
                <a:tc>
                  <a:txBody>
                    <a:bodyPr/>
                    <a:lstStyle/>
                    <a:p>
                      <a:pPr marL="0" algn="ctr" defTabSz="914400" rtl="0" eaLnBrk="1" latinLnBrk="0" hangingPunct="1"/>
                      <a:r>
                        <a:rPr lang="en-US" altLang="zh-CN" sz="1200" b="1" kern="1200" dirty="0">
                          <a:solidFill>
                            <a:schemeClr val="dk1"/>
                          </a:solidFill>
                          <a:latin typeface="Times New Roman" panose="02020603050405020304" pitchFamily="18" charset="0"/>
                          <a:ea typeface="SimSun" panose="02010600030101010101" pitchFamily="2" charset="-122"/>
                          <a:cs typeface="+mn-cs"/>
                        </a:rPr>
                        <a:t>20.625</a:t>
                      </a:r>
                      <a:endParaRPr lang="en-US" sz="1200" b="1"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b="1" kern="1200" dirty="0">
                          <a:solidFill>
                            <a:schemeClr val="dk1"/>
                          </a:solidFill>
                          <a:latin typeface="Times New Roman" panose="02020603050405020304" pitchFamily="18" charset="0"/>
                          <a:ea typeface="SimSun" panose="02010600030101010101" pitchFamily="2" charset="-122"/>
                          <a:cs typeface="+mn-cs"/>
                        </a:rPr>
                        <a:t>0.000</a:t>
                      </a:r>
                      <a:r>
                        <a:rPr lang="zh-CN" altLang="en-US" sz="1200" b="1" kern="1200" baseline="30000" dirty="0">
                          <a:solidFill>
                            <a:schemeClr val="dk1"/>
                          </a:solidFill>
                          <a:latin typeface="Times New Roman" panose="02020603050405020304" pitchFamily="18" charset="0"/>
                          <a:ea typeface="SimSun" panose="02010600030101010101" pitchFamily="2" charset="-122"/>
                          <a:cs typeface="+mn-cs"/>
                        </a:rPr>
                        <a:t>***</a:t>
                      </a:r>
                      <a:endParaRPr lang="en-US" sz="1200" b="1"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0.005</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0.945</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0.569</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0.451</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b="1" kern="1200" dirty="0">
                          <a:solidFill>
                            <a:schemeClr val="dk1"/>
                          </a:solidFill>
                          <a:latin typeface="Times New Roman" panose="02020603050405020304" pitchFamily="18" charset="0"/>
                          <a:ea typeface="SimSun" panose="02010600030101010101" pitchFamily="2" charset="-122"/>
                          <a:cs typeface="+mn-cs"/>
                        </a:rPr>
                        <a:t>17.204</a:t>
                      </a:r>
                      <a:endParaRPr lang="en-US" sz="1200" b="1" kern="1200" dirty="0">
                        <a:solidFill>
                          <a:schemeClr val="dk1"/>
                        </a:solidFill>
                        <a:latin typeface="Times New Roman" panose="02020603050405020304" pitchFamily="18" charset="0"/>
                        <a:ea typeface="SimSun" panose="02010600030101010101" pitchFamily="2" charset="-122"/>
                        <a:cs typeface="+mn-cs"/>
                      </a:endParaRPr>
                    </a:p>
                  </a:txBody>
                  <a:tcPr anchor="ctr"/>
                </a:tc>
                <a:tc>
                  <a:txBody>
                    <a:bodyPr/>
                    <a:lstStyle/>
                    <a:p>
                      <a:pPr marL="0" algn="ctr" defTabSz="914400" rtl="0" eaLnBrk="1" latinLnBrk="0" hangingPunct="1"/>
                      <a:r>
                        <a:rPr lang="en-US" altLang="zh-CN" sz="1200" b="1" kern="1200" dirty="0">
                          <a:solidFill>
                            <a:schemeClr val="dk1"/>
                          </a:solidFill>
                          <a:latin typeface="Times New Roman" panose="02020603050405020304" pitchFamily="18" charset="0"/>
                          <a:ea typeface="SimSun" panose="02010600030101010101" pitchFamily="2" charset="-122"/>
                          <a:cs typeface="+mn-cs"/>
                        </a:rPr>
                        <a:t>0.000</a:t>
                      </a:r>
                      <a:r>
                        <a:rPr lang="zh-CN" altLang="en-US" sz="1200" b="1" kern="1200" baseline="30000" dirty="0">
                          <a:solidFill>
                            <a:schemeClr val="dk1"/>
                          </a:solidFill>
                          <a:latin typeface="Times New Roman" panose="02020603050405020304" pitchFamily="18" charset="0"/>
                          <a:ea typeface="SimSun" panose="02010600030101010101" pitchFamily="2" charset="-122"/>
                          <a:cs typeface="+mn-cs"/>
                        </a:rPr>
                        <a:t>***</a:t>
                      </a:r>
                      <a:endParaRPr lang="en-US" sz="1200" b="1" kern="1200" dirty="0">
                        <a:solidFill>
                          <a:schemeClr val="dk1"/>
                        </a:solidFill>
                        <a:latin typeface="Times New Roman" panose="02020603050405020304" pitchFamily="18" charset="0"/>
                        <a:ea typeface="SimSun" panose="02010600030101010101" pitchFamily="2" charset="-122"/>
                        <a:cs typeface="+mn-cs"/>
                      </a:endParaRPr>
                    </a:p>
                  </a:txBody>
                  <a:tcPr anchor="ctr"/>
                </a:tc>
                <a:extLst>
                  <a:ext uri="{0D108BD9-81ED-4DB2-BD59-A6C34878D82A}">
                    <a16:rowId xmlns:a16="http://schemas.microsoft.com/office/drawing/2014/main" val="3581714162"/>
                  </a:ext>
                </a:extLst>
              </a:tr>
            </a:tbl>
          </a:graphicData>
        </a:graphic>
      </p:graphicFrame>
    </p:spTree>
    <p:extLst>
      <p:ext uri="{BB962C8B-B14F-4D97-AF65-F5344CB8AC3E}">
        <p14:creationId xmlns:p14="http://schemas.microsoft.com/office/powerpoint/2010/main" val="3507270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1CFB6-BC21-434D-8771-726A8D2E3816}"/>
              </a:ext>
            </a:extLst>
          </p:cNvPr>
          <p:cNvSpPr>
            <a:spLocks noGrp="1"/>
          </p:cNvSpPr>
          <p:nvPr>
            <p:ph type="title"/>
          </p:nvPr>
        </p:nvSpPr>
        <p:spPr>
          <a:xfrm>
            <a:off x="0" y="338254"/>
            <a:ext cx="10972800" cy="990600"/>
          </a:xfrm>
        </p:spPr>
        <p:txBody>
          <a:bodyPr>
            <a:normAutofit/>
          </a:bodyPr>
          <a:lstStyle/>
          <a:p>
            <a:r>
              <a:rPr lang="en-US" altLang="zh-CN" sz="3600" dirty="0"/>
              <a:t>Discuss</a:t>
            </a:r>
            <a:endParaRPr lang="en-US" sz="3600" dirty="0"/>
          </a:p>
        </p:txBody>
      </p:sp>
      <p:sp>
        <p:nvSpPr>
          <p:cNvPr id="3" name="Content Placeholder 2">
            <a:extLst>
              <a:ext uri="{FF2B5EF4-FFF2-40B4-BE49-F238E27FC236}">
                <a16:creationId xmlns:a16="http://schemas.microsoft.com/office/drawing/2014/main" id="{1A1CE17F-ADB2-604E-9F76-F2FD2BA005B2}"/>
              </a:ext>
            </a:extLst>
          </p:cNvPr>
          <p:cNvSpPr>
            <a:spLocks noGrp="1"/>
          </p:cNvSpPr>
          <p:nvPr>
            <p:ph idx="1"/>
          </p:nvPr>
        </p:nvSpPr>
        <p:spPr/>
        <p:txBody>
          <a:bodyPr>
            <a:normAutofit fontScale="92500" lnSpcReduction="10000"/>
          </a:bodyPr>
          <a:lstStyle/>
          <a:p>
            <a:r>
              <a:rPr lang="en-US" altLang="zh-CN" dirty="0">
                <a:latin typeface="Times New Roman" panose="02020603050405020304" pitchFamily="18" charset="0"/>
                <a:cs typeface="Times New Roman" panose="02020603050405020304" pitchFamily="18" charset="0"/>
              </a:rPr>
              <a:t>Conclusion:</a:t>
            </a:r>
          </a:p>
          <a:p>
            <a:pPr lvl="1"/>
            <a:r>
              <a:rPr lang="en-US" altLang="zh-CN" dirty="0">
                <a:latin typeface="Times New Roman" panose="02020603050405020304" pitchFamily="18" charset="0"/>
                <a:cs typeface="Times New Roman" panose="02020603050405020304" pitchFamily="18" charset="0"/>
              </a:rPr>
              <a:t>Based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on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data,</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there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are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5</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distinct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latent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class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of</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parents’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perception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about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early</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childhood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education.</a:t>
            </a:r>
          </a:p>
          <a:p>
            <a:pPr lvl="1"/>
            <a:r>
              <a:rPr lang="en-US" altLang="zh-CN" dirty="0">
                <a:latin typeface="Times New Roman" panose="02020603050405020304" pitchFamily="18" charset="0"/>
                <a:cs typeface="Times New Roman" panose="02020603050405020304" pitchFamily="18" charset="0"/>
              </a:rPr>
              <a:t>The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background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information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of</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kids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and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family,</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to</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some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extent,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can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explain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difference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among</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latent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classes.</a:t>
            </a:r>
          </a:p>
          <a:p>
            <a:pPr lvl="1"/>
            <a:r>
              <a:rPr lang="en-US" altLang="zh-CN" dirty="0">
                <a:latin typeface="Times New Roman" panose="02020603050405020304" pitchFamily="18" charset="0"/>
                <a:cs typeface="Times New Roman" panose="02020603050405020304" pitchFamily="18" charset="0"/>
              </a:rPr>
              <a:t>The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latent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class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has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significant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difference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their</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learning</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outcome.</a:t>
            </a:r>
          </a:p>
          <a:p>
            <a:pPr lvl="1"/>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Limitation:</a:t>
            </a:r>
          </a:p>
          <a:p>
            <a:pPr lvl="1"/>
            <a:r>
              <a:rPr lang="en-US" altLang="zh-CN" dirty="0">
                <a:latin typeface="Times New Roman" panose="02020603050405020304" pitchFamily="18" charset="0"/>
                <a:cs typeface="Times New Roman" panose="02020603050405020304" pitchFamily="18" charset="0"/>
              </a:rPr>
              <a:t>The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interpretation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of</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latent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classes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need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to</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be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linked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with</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theory</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filed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of</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early</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childhood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education.</a:t>
            </a:r>
          </a:p>
          <a:p>
            <a:pPr lvl="1"/>
            <a:r>
              <a:rPr lang="en-US" altLang="zh-CN" dirty="0">
                <a:latin typeface="Times New Roman" panose="02020603050405020304" pitchFamily="18" charset="0"/>
                <a:cs typeface="Times New Roman" panose="02020603050405020304" pitchFamily="18" charset="0"/>
              </a:rPr>
              <a:t>Latent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classes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are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modeled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mediator</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which</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cannot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gives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independent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effect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latent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class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after</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controlling</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covariates.</a:t>
            </a:r>
          </a:p>
          <a:p>
            <a:pPr lvl="1"/>
            <a:r>
              <a:rPr lang="en-US" altLang="zh-CN" dirty="0">
                <a:latin typeface="Times New Roman" panose="02020603050405020304" pitchFamily="18" charset="0"/>
                <a:cs typeface="Times New Roman" panose="02020603050405020304" pitchFamily="18" charset="0"/>
              </a:rPr>
              <a:t>The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overall</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model</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fit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LCA</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need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to</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be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improved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and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accuracy</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of</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most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likely</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probability</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first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latent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class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low.</a:t>
            </a:r>
          </a:p>
          <a:p>
            <a:pPr lvl="1"/>
            <a:r>
              <a:rPr lang="en-US" altLang="zh-CN" dirty="0">
                <a:latin typeface="Times New Roman" panose="02020603050405020304" pitchFamily="18" charset="0"/>
                <a:cs typeface="Times New Roman" panose="02020603050405020304" pitchFamily="18" charset="0"/>
              </a:rPr>
              <a:t>More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context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variable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and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outcome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variables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may</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need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to</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take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into</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consideration.</a:t>
            </a:r>
            <a:r>
              <a:rPr lang="zh-CN" altLang="en-US"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The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results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from</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three-step</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LCA</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not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correlational</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rather</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than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casual.</a:t>
            </a:r>
            <a:r>
              <a:rPr lang="zh-CN" altLang="en-US"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2515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9AB50-96EA-124B-AF5C-278C9A8F107A}"/>
              </a:ext>
            </a:extLst>
          </p:cNvPr>
          <p:cNvSpPr>
            <a:spLocks noGrp="1"/>
          </p:cNvSpPr>
          <p:nvPr>
            <p:ph type="title"/>
          </p:nvPr>
        </p:nvSpPr>
        <p:spPr>
          <a:xfrm>
            <a:off x="4417671" y="2933700"/>
            <a:ext cx="2365094" cy="990600"/>
          </a:xfrm>
        </p:spPr>
        <p:txBody>
          <a:bodyPr>
            <a:normAutofit fontScale="90000"/>
          </a:bodyPr>
          <a:lstStyle/>
          <a:p>
            <a:r>
              <a:rPr lang="en-US" altLang="zh-CN" dirty="0"/>
              <a:t>Thank</a:t>
            </a:r>
            <a:r>
              <a:rPr lang="zh-CN" altLang="en-US" dirty="0"/>
              <a:t> </a:t>
            </a:r>
            <a:r>
              <a:rPr lang="en-US" altLang="zh-CN" dirty="0"/>
              <a:t>you</a:t>
            </a:r>
            <a:endParaRPr lang="en-US" dirty="0"/>
          </a:p>
        </p:txBody>
      </p:sp>
    </p:spTree>
    <p:extLst>
      <p:ext uri="{BB962C8B-B14F-4D97-AF65-F5344CB8AC3E}">
        <p14:creationId xmlns:p14="http://schemas.microsoft.com/office/powerpoint/2010/main" val="2479402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143A5-6820-C145-8E2B-A0F7D96E728F}"/>
              </a:ext>
            </a:extLst>
          </p:cNvPr>
          <p:cNvSpPr>
            <a:spLocks noGrp="1"/>
          </p:cNvSpPr>
          <p:nvPr>
            <p:ph type="title"/>
          </p:nvPr>
        </p:nvSpPr>
        <p:spPr>
          <a:xfrm>
            <a:off x="0" y="381000"/>
            <a:ext cx="10972800" cy="990600"/>
          </a:xfrm>
        </p:spPr>
        <p:txBody>
          <a:bodyPr/>
          <a:lstStyle/>
          <a:p>
            <a:r>
              <a:rPr lang="en-US" altLang="zh-CN" dirty="0"/>
              <a:t>Background</a:t>
            </a:r>
            <a:r>
              <a:rPr lang="zh-CN" altLang="en-US" dirty="0"/>
              <a:t> </a:t>
            </a:r>
            <a:r>
              <a:rPr lang="en-US" altLang="zh-CN" dirty="0"/>
              <a:t>&amp;</a:t>
            </a:r>
            <a:r>
              <a:rPr lang="zh-CN" altLang="en-US" dirty="0"/>
              <a:t> </a:t>
            </a:r>
            <a:r>
              <a:rPr lang="en-US" altLang="zh-CN" dirty="0"/>
              <a:t>Literature</a:t>
            </a:r>
            <a:r>
              <a:rPr lang="zh-CN" altLang="en-US" dirty="0"/>
              <a:t> </a:t>
            </a:r>
            <a:r>
              <a:rPr lang="en-US" altLang="zh-CN" dirty="0"/>
              <a:t>Review</a:t>
            </a:r>
            <a:endParaRPr lang="en-US" dirty="0"/>
          </a:p>
        </p:txBody>
      </p:sp>
      <p:sp>
        <p:nvSpPr>
          <p:cNvPr id="3" name="Content Placeholder 2">
            <a:extLst>
              <a:ext uri="{FF2B5EF4-FFF2-40B4-BE49-F238E27FC236}">
                <a16:creationId xmlns:a16="http://schemas.microsoft.com/office/drawing/2014/main" id="{D70A9DC9-FEF3-4D49-94FE-E19AC598F02D}"/>
              </a:ext>
            </a:extLst>
          </p:cNvPr>
          <p:cNvSpPr>
            <a:spLocks noGrp="1"/>
          </p:cNvSpPr>
          <p:nvPr>
            <p:ph idx="1"/>
          </p:nvPr>
        </p:nvSpPr>
        <p:spPr/>
        <p:txBody>
          <a:bodyPr>
            <a:normAutofit fontScale="92500" lnSpcReduction="20000"/>
          </a:bodyPr>
          <a:lstStyle/>
          <a:p>
            <a:pPr marL="0" indent="0">
              <a:buNone/>
            </a:pPr>
            <a:r>
              <a:rPr lang="en-US" altLang="zh-CN" dirty="0">
                <a:latin typeface="Times New Roman" panose="02020603050405020304" pitchFamily="18" charset="0"/>
                <a:cs typeface="Times New Roman" panose="02020603050405020304" pitchFamily="18" charset="0"/>
              </a:rPr>
              <a:t>A child’s early years are the foundation for his or her future development, providing a strong base for lifelong learning and learning abilities, including cognitive and social development.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Well-established research continues to emphasize the importance of early childhood education as an essential building block of a child’s future success.</a:t>
            </a:r>
          </a:p>
          <a:p>
            <a:pPr marL="0" indent="0">
              <a:buNone/>
            </a:pPr>
            <a:r>
              <a:rPr lang="en-US" altLang="zh-CN" dirty="0">
                <a:latin typeface="Times New Roman" panose="02020603050405020304" pitchFamily="18" charset="0"/>
                <a:cs typeface="Times New Roman" panose="02020603050405020304" pitchFamily="18" charset="0"/>
              </a:rPr>
              <a:t>Many people have reservations about the importance of pre-kindergarten education. This was clearly manifest in 2006 when the California legislature unsuccessfully attempted to pass a law that would make pre-school education mandatory for all children.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Meanwhile,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according to some studies, children enrolled in preschool programs are more behaved and have higher IQ scores upon enrolling kindergarten and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learn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quicker</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than their peers without formal education. </a:t>
            </a: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Conventional</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Typology</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of</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early</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childhood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education:</a:t>
            </a:r>
          </a:p>
          <a:p>
            <a:pPr lvl="1"/>
            <a:r>
              <a:rPr lang="en-US" altLang="zh-CN" dirty="0">
                <a:latin typeface="Times New Roman" panose="02020603050405020304" pitchFamily="18" charset="0"/>
                <a:cs typeface="Times New Roman" panose="02020603050405020304" pitchFamily="18" charset="0"/>
              </a:rPr>
              <a:t>Child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care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by</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relatives</a:t>
            </a:r>
          </a:p>
          <a:p>
            <a:pPr lvl="1"/>
            <a:r>
              <a:rPr lang="en-US" altLang="zh-CN" dirty="0">
                <a:latin typeface="Times New Roman" panose="02020603050405020304" pitchFamily="18" charset="0"/>
                <a:cs typeface="Times New Roman" panose="02020603050405020304" pitchFamily="18" charset="0"/>
              </a:rPr>
              <a:t>Child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care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by</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non-relatives</a:t>
            </a:r>
          </a:p>
          <a:p>
            <a:pPr lvl="1"/>
            <a:r>
              <a:rPr lang="en-US" altLang="zh-CN" dirty="0">
                <a:latin typeface="Times New Roman" panose="02020603050405020304" pitchFamily="18" charset="0"/>
                <a:cs typeface="Times New Roman" panose="02020603050405020304" pitchFamily="18" charset="0"/>
              </a:rPr>
              <a:t>Day</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Care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Center</a:t>
            </a:r>
          </a:p>
          <a:p>
            <a:pPr lvl="1"/>
            <a:r>
              <a:rPr lang="en-US" altLang="zh-CN" dirty="0">
                <a:latin typeface="Times New Roman" panose="02020603050405020304" pitchFamily="18" charset="0"/>
                <a:cs typeface="Times New Roman" panose="02020603050405020304" pitchFamily="18" charset="0"/>
              </a:rPr>
              <a:t>Preschool</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Program</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0924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143A5-6820-C145-8E2B-A0F7D96E728F}"/>
              </a:ext>
            </a:extLst>
          </p:cNvPr>
          <p:cNvSpPr>
            <a:spLocks noGrp="1"/>
          </p:cNvSpPr>
          <p:nvPr>
            <p:ph type="title"/>
          </p:nvPr>
        </p:nvSpPr>
        <p:spPr>
          <a:xfrm>
            <a:off x="0" y="381000"/>
            <a:ext cx="10972800" cy="990600"/>
          </a:xfrm>
        </p:spPr>
        <p:txBody>
          <a:bodyPr/>
          <a:lstStyle/>
          <a:p>
            <a:r>
              <a:rPr lang="en-US" altLang="zh-CN" dirty="0"/>
              <a:t>Research</a:t>
            </a:r>
            <a:r>
              <a:rPr lang="zh-CN" altLang="en-US" dirty="0"/>
              <a:t> </a:t>
            </a:r>
            <a:r>
              <a:rPr lang="en-US" altLang="zh-CN" dirty="0"/>
              <a:t>Question</a:t>
            </a:r>
            <a:endParaRPr lang="en-US" dirty="0"/>
          </a:p>
        </p:txBody>
      </p:sp>
      <p:sp>
        <p:nvSpPr>
          <p:cNvPr id="3" name="Content Placeholder 2">
            <a:extLst>
              <a:ext uri="{FF2B5EF4-FFF2-40B4-BE49-F238E27FC236}">
                <a16:creationId xmlns:a16="http://schemas.microsoft.com/office/drawing/2014/main" id="{D70A9DC9-FEF3-4D49-94FE-E19AC598F02D}"/>
              </a:ext>
            </a:extLst>
          </p:cNvPr>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Does there exist latent classes for the believe of early childhood education from parents? </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How children and family background related to the estimated latent classes?</a:t>
            </a:r>
          </a:p>
          <a:p>
            <a:endParaRPr lang="en-US"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Do</a:t>
            </a:r>
            <a:r>
              <a:rPr lang="zh-CN" altLang="en-US" sz="2800" dirty="0">
                <a:latin typeface="Times New Roman" panose="02020603050405020304" pitchFamily="18" charset="0"/>
                <a:cs typeface="Times New Roman" panose="02020603050405020304" pitchFamily="18" charset="0"/>
              </a:rPr>
              <a:t> </a:t>
            </a:r>
            <a:r>
              <a:rPr lang="en-US" altLang="zh-CN" sz="2800">
                <a:latin typeface="Times New Roman" panose="02020603050405020304" pitchFamily="18" charset="0"/>
                <a:cs typeface="Times New Roman" panose="02020603050405020304" pitchFamily="18" charset="0"/>
              </a:rPr>
              <a:t>l</a:t>
            </a:r>
            <a:r>
              <a:rPr lang="en-US" sz="2800">
                <a:latin typeface="Times New Roman" panose="02020603050405020304" pitchFamily="18" charset="0"/>
                <a:cs typeface="Times New Roman" panose="02020603050405020304" pitchFamily="18" charset="0"/>
              </a:rPr>
              <a:t>atent class</a:t>
            </a:r>
            <a:r>
              <a:rPr lang="en-US" altLang="zh-CN" sz="2800">
                <a:latin typeface="Times New Roman" panose="02020603050405020304" pitchFamily="18" charset="0"/>
                <a:cs typeface="Times New Roman" panose="02020603050405020304" pitchFamily="18" charset="0"/>
              </a:rPr>
              <a:t>es</a:t>
            </a:r>
            <a:r>
              <a:rPr lang="en-US" sz="280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effect children’s learning?</a:t>
            </a:r>
          </a:p>
        </p:txBody>
      </p:sp>
    </p:spTree>
    <p:extLst>
      <p:ext uri="{BB962C8B-B14F-4D97-AF65-F5344CB8AC3E}">
        <p14:creationId xmlns:p14="http://schemas.microsoft.com/office/powerpoint/2010/main" val="3607895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6C963-E79B-E440-A999-69088A8AC8CC}"/>
              </a:ext>
            </a:extLst>
          </p:cNvPr>
          <p:cNvSpPr>
            <a:spLocks noGrp="1"/>
          </p:cNvSpPr>
          <p:nvPr>
            <p:ph type="title"/>
          </p:nvPr>
        </p:nvSpPr>
        <p:spPr>
          <a:xfrm>
            <a:off x="0" y="381000"/>
            <a:ext cx="10972800" cy="990600"/>
          </a:xfrm>
        </p:spPr>
        <p:txBody>
          <a:bodyPr/>
          <a:lstStyle/>
          <a:p>
            <a:r>
              <a:rPr lang="en-US" altLang="zh-CN" dirty="0"/>
              <a:t>Sample</a:t>
            </a:r>
            <a:endParaRPr lang="en-US" dirty="0"/>
          </a:p>
        </p:txBody>
      </p:sp>
      <p:sp>
        <p:nvSpPr>
          <p:cNvPr id="3" name="Content Placeholder 2">
            <a:extLst>
              <a:ext uri="{FF2B5EF4-FFF2-40B4-BE49-F238E27FC236}">
                <a16:creationId xmlns:a16="http://schemas.microsoft.com/office/drawing/2014/main" id="{50168923-6EDC-6F40-9FA2-19EDC6AC7096}"/>
              </a:ext>
            </a:extLst>
          </p:cNvPr>
          <p:cNvSpPr>
            <a:spLocks noGrp="1"/>
          </p:cNvSpPr>
          <p:nvPr>
            <p:ph idx="1"/>
          </p:nvPr>
        </p:nvSpPr>
        <p:spPr>
          <a:xfrm>
            <a:off x="330819" y="1499839"/>
            <a:ext cx="10972800" cy="4876800"/>
          </a:xfrm>
        </p:spPr>
        <p:txBody>
          <a:bodyPr>
            <a:normAutofit/>
          </a:bodyPr>
          <a:lstStyle/>
          <a:p>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National Household Education Surveys Program (NHES)</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is</a:t>
            </a:r>
            <a:r>
              <a:rPr lang="en-US" sz="2000" dirty="0">
                <a:latin typeface="Times New Roman" panose="02020603050405020304" pitchFamily="18" charset="0"/>
                <a:cs typeface="Times New Roman" panose="02020603050405020304" pitchFamily="18" charset="0"/>
              </a:rPr>
              <a:t> the flagship household survey program of the </a:t>
            </a:r>
            <a:r>
              <a:rPr lang="en-US" sz="2000" b="1" dirty="0">
                <a:latin typeface="Times New Roman" panose="02020603050405020304" pitchFamily="18" charset="0"/>
                <a:cs typeface="Times New Roman" panose="02020603050405020304" pitchFamily="18" charset="0"/>
              </a:rPr>
              <a:t>National Center for Education Statistics</a:t>
            </a:r>
            <a:r>
              <a:rPr lang="zh-CN" alt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(NCES)</a:t>
            </a:r>
            <a:r>
              <a:rPr lang="en-US" sz="2000" dirty="0">
                <a:latin typeface="Times New Roman" panose="02020603050405020304" pitchFamily="18" charset="0"/>
                <a:cs typeface="Times New Roman" panose="02020603050405020304" pitchFamily="18" charset="0"/>
              </a:rPr>
              <a:t>, collects nationally representative, descriptive data on the educational activities of children and adults in the United States.</a:t>
            </a:r>
            <a:r>
              <a:rPr lang="zh-CN" alt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NHES:2016 </a:t>
            </a:r>
            <a:r>
              <a:rPr lang="en-US" sz="2000" dirty="0">
                <a:latin typeface="Times New Roman" panose="02020603050405020304" pitchFamily="18" charset="0"/>
                <a:cs typeface="Times New Roman" panose="02020603050405020304" pitchFamily="18" charset="0"/>
              </a:rPr>
              <a:t>used a nationally representative address-based sample covering the 50 states and the District of Columbia.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Data about young children‘s care and education before kindergarten are collected in the NHES’s </a:t>
            </a:r>
            <a:r>
              <a:rPr lang="en-US" sz="2000" b="1" dirty="0">
                <a:latin typeface="Times New Roman" panose="02020603050405020304" pitchFamily="18" charset="0"/>
                <a:cs typeface="Times New Roman" panose="02020603050405020304" pitchFamily="18" charset="0"/>
              </a:rPr>
              <a:t>Early Childhood Program Participation Survey (ECPP</a:t>
            </a:r>
            <a:r>
              <a:rPr lang="en-US" altLang="zh-CN" sz="2000" b="1" dirty="0">
                <a:latin typeface="Times New Roman" panose="02020603050405020304" pitchFamily="18" charset="0"/>
                <a:cs typeface="Times New Roman" panose="02020603050405020304" pitchFamily="18" charset="0"/>
              </a:rPr>
              <a:t>:2016</a:t>
            </a:r>
            <a:r>
              <a:rPr lang="en-US" sz="2000" b="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 </a:t>
            </a:r>
            <a:endParaRPr lang="en-US" altLang="zh-CN" sz="2000" b="1" dirty="0">
              <a:latin typeface="Times New Roman" panose="02020603050405020304" pitchFamily="18" charset="0"/>
              <a:cs typeface="Times New Roman" panose="02020603050405020304" pitchFamily="18" charset="0"/>
            </a:endParaRPr>
          </a:p>
          <a:p>
            <a:endParaRPr lang="en-US" altLang="zh-CN" sz="2000" b="1"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The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whole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survey</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in</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this</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study</a:t>
            </a:r>
            <a:r>
              <a:rPr lang="zh-CN" alt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children in the United States from birth through the age of 5 who were not yet enrolled in kindergarten by 2016.</a:t>
            </a:r>
            <a:r>
              <a:rPr lang="zh-CN" altLang="en-US" sz="2000" dirty="0">
                <a:latin typeface="Times New Roman" panose="02020603050405020304" pitchFamily="18" charset="0"/>
                <a:cs typeface="Times New Roman" panose="02020603050405020304" pitchFamily="18" charset="0"/>
              </a:rPr>
              <a:t> </a:t>
            </a:r>
            <a:endParaRPr lang="en-US" altLang="zh-CN" sz="2000" dirty="0">
              <a:latin typeface="Times New Roman" panose="02020603050405020304" pitchFamily="18" charset="0"/>
              <a:cs typeface="Times New Roman" panose="02020603050405020304" pitchFamily="18" charset="0"/>
            </a:endParaRPr>
          </a:p>
          <a:p>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After</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removing</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the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data</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set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which</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miss</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all</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the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value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in</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the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indicator,</a:t>
            </a:r>
            <a:r>
              <a:rPr lang="zh-CN" altLang="en-US"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3871</a:t>
            </a:r>
            <a:r>
              <a:rPr lang="zh-CN" altLang="en-US" sz="2000" b="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children</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are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included</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in</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this</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study.</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2430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59B65-3D41-774D-958E-7CA8CF049035}"/>
              </a:ext>
            </a:extLst>
          </p:cNvPr>
          <p:cNvSpPr>
            <a:spLocks noGrp="1"/>
          </p:cNvSpPr>
          <p:nvPr>
            <p:ph type="title"/>
          </p:nvPr>
        </p:nvSpPr>
        <p:spPr>
          <a:xfrm>
            <a:off x="0" y="381000"/>
            <a:ext cx="10972800" cy="990600"/>
          </a:xfrm>
        </p:spPr>
        <p:txBody>
          <a:bodyPr/>
          <a:lstStyle/>
          <a:p>
            <a:r>
              <a:rPr lang="en-US" altLang="zh-CN" dirty="0"/>
              <a:t>Method:</a:t>
            </a:r>
            <a:r>
              <a:rPr lang="zh-CN" altLang="en-US" dirty="0"/>
              <a:t> </a:t>
            </a:r>
            <a:r>
              <a:rPr lang="en-US" altLang="zh-CN" dirty="0"/>
              <a:t>three-step</a:t>
            </a:r>
            <a:r>
              <a:rPr lang="zh-CN" altLang="en-US" dirty="0"/>
              <a:t> </a:t>
            </a:r>
            <a:r>
              <a:rPr lang="en-US" altLang="zh-CN" dirty="0"/>
              <a:t>LCA</a:t>
            </a:r>
            <a:r>
              <a:rPr lang="zh-CN" altLang="en-US" dirty="0"/>
              <a:t> </a:t>
            </a:r>
            <a:r>
              <a:rPr lang="en-US" altLang="zh-CN" dirty="0"/>
              <a:t>model</a:t>
            </a:r>
            <a:endParaRPr lang="en-US" dirty="0"/>
          </a:p>
        </p:txBody>
      </p:sp>
      <p:sp>
        <p:nvSpPr>
          <p:cNvPr id="3" name="Content Placeholder 2">
            <a:extLst>
              <a:ext uri="{FF2B5EF4-FFF2-40B4-BE49-F238E27FC236}">
                <a16:creationId xmlns:a16="http://schemas.microsoft.com/office/drawing/2014/main" id="{BC36CD9C-C99A-C848-A3FB-FAEA442F6BB4}"/>
              </a:ext>
            </a:extLst>
          </p:cNvPr>
          <p:cNvSpPr>
            <a:spLocks noGrp="1"/>
          </p:cNvSpPr>
          <p:nvPr>
            <p:ph idx="1"/>
          </p:nvPr>
        </p:nvSpPr>
        <p:spPr/>
        <p:txBody>
          <a:bodyPr/>
          <a:lstStyle/>
          <a:p>
            <a:pPr marL="0" indent="0">
              <a:buNone/>
            </a:pPr>
            <a:r>
              <a:rPr lang="en-US" altLang="zh-CN" dirty="0">
                <a:latin typeface="Times New Roman" panose="02020603050405020304" pitchFamily="18" charset="0"/>
                <a:cs typeface="Times New Roman" panose="02020603050405020304" pitchFamily="18" charset="0"/>
              </a:rPr>
              <a:t>In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this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study</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three-step</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latent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class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analysis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(LCA)</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model</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applied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to</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identify</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distinct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early</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childhood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education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United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States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based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on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a:t>
            </a:r>
            <a:r>
              <a:rPr lang="zh-C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information from parents about the main reason for choosing care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(i.e.,</a:t>
            </a:r>
            <a:r>
              <a:rPr lang="zh-C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what factors were important to parents when choosing a care arrangement</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Mplus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used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for</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model</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estimation,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R</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used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for</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data</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transformation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and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descriptive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analysis,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and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Excel</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and</a:t>
            </a:r>
            <a:r>
              <a:rPr lang="zh-CN" altLang="en-US"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draw.io</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used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for</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visualization.</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The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three-step</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LCA</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model</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able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to:</a:t>
            </a:r>
          </a:p>
          <a:p>
            <a:pPr marL="0" indent="0">
              <a:buNone/>
            </a:pP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Identify</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a:t>
            </a:r>
            <a:r>
              <a:rPr lang="zh-C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homogeneous subgroups </a:t>
            </a:r>
            <a:r>
              <a:rPr lang="en-US" altLang="zh-CN" dirty="0">
                <a:latin typeface="Times New Roman" panose="02020603050405020304" pitchFamily="18" charset="0"/>
                <a:cs typeface="Times New Roman" panose="02020603050405020304" pitchFamily="18" charset="0"/>
              </a:rPr>
              <a:t>of</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early</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childhood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education;</a:t>
            </a:r>
          </a:p>
          <a:p>
            <a:pPr marL="0" indent="0">
              <a:buNone/>
            </a:pP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E</a:t>
            </a:r>
            <a:r>
              <a:rPr lang="en-US" dirty="0">
                <a:latin typeface="Times New Roman" panose="02020603050405020304" pitchFamily="18" charset="0"/>
                <a:cs typeface="Times New Roman" panose="02020603050405020304" pitchFamily="18" charset="0"/>
              </a:rPr>
              <a:t>xplore covariates that help to explain </a:t>
            </a:r>
            <a:r>
              <a:rPr lang="en-US" altLang="zh-CN" dirty="0">
                <a:latin typeface="Times New Roman" panose="02020603050405020304" pitchFamily="18" charset="0"/>
                <a:cs typeface="Times New Roman" panose="02020603050405020304" pitchFamily="18" charset="0"/>
              </a:rPr>
              <a:t>the</a:t>
            </a:r>
            <a:r>
              <a:rPr lang="zh-C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likelihood of belonging to a particular subgroup </a:t>
            </a:r>
            <a:r>
              <a:rPr lang="en-US" altLang="zh-CN" dirty="0">
                <a:latin typeface="Times New Roman" panose="02020603050405020304" pitchFamily="18" charset="0"/>
                <a:cs typeface="Times New Roman" panose="02020603050405020304" pitchFamily="18" charset="0"/>
              </a:rPr>
              <a:t>of</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early</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childhood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education;</a:t>
            </a:r>
          </a:p>
          <a:p>
            <a:pPr marL="0" indent="0">
              <a:buNone/>
            </a:pPr>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Explain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distal outcomes that are associated with subgroup belonging .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8848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59B65-3D41-774D-958E-7CA8CF049035}"/>
              </a:ext>
            </a:extLst>
          </p:cNvPr>
          <p:cNvSpPr>
            <a:spLocks noGrp="1"/>
          </p:cNvSpPr>
          <p:nvPr>
            <p:ph type="title"/>
          </p:nvPr>
        </p:nvSpPr>
        <p:spPr>
          <a:xfrm>
            <a:off x="0" y="381000"/>
            <a:ext cx="10972800" cy="990600"/>
          </a:xfrm>
        </p:spPr>
        <p:txBody>
          <a:bodyPr/>
          <a:lstStyle/>
          <a:p>
            <a:r>
              <a:rPr lang="en-US" altLang="zh-CN" dirty="0"/>
              <a:t>Method:</a:t>
            </a:r>
            <a:r>
              <a:rPr lang="zh-CN" altLang="en-US" dirty="0"/>
              <a:t> </a:t>
            </a:r>
            <a:r>
              <a:rPr lang="en-US" altLang="zh-CN" dirty="0"/>
              <a:t>three-step</a:t>
            </a:r>
            <a:r>
              <a:rPr lang="zh-CN" altLang="en-US" dirty="0"/>
              <a:t> </a:t>
            </a:r>
            <a:r>
              <a:rPr lang="en-US" altLang="zh-CN" dirty="0"/>
              <a:t>LCA</a:t>
            </a:r>
            <a:r>
              <a:rPr lang="zh-CN" altLang="en-US" dirty="0"/>
              <a:t> </a:t>
            </a:r>
            <a:r>
              <a:rPr lang="en-US" altLang="zh-CN" dirty="0"/>
              <a:t>model</a:t>
            </a:r>
            <a:endParaRPr lang="en-US" dirty="0"/>
          </a:p>
        </p:txBody>
      </p:sp>
      <p:pic>
        <p:nvPicPr>
          <p:cNvPr id="4" name="Picture 3">
            <a:extLst>
              <a:ext uri="{FF2B5EF4-FFF2-40B4-BE49-F238E27FC236}">
                <a16:creationId xmlns:a16="http://schemas.microsoft.com/office/drawing/2014/main" id="{66D16486-3D26-8046-9035-AFB283D51A99}"/>
              </a:ext>
            </a:extLst>
          </p:cNvPr>
          <p:cNvPicPr>
            <a:picLocks noChangeAspect="1"/>
          </p:cNvPicPr>
          <p:nvPr/>
        </p:nvPicPr>
        <p:blipFill>
          <a:blip r:embed="rId2"/>
          <a:stretch>
            <a:fillRect/>
          </a:stretch>
        </p:blipFill>
        <p:spPr>
          <a:xfrm>
            <a:off x="306942" y="1475961"/>
            <a:ext cx="10358915" cy="4500770"/>
          </a:xfrm>
          <a:prstGeom prst="rect">
            <a:avLst/>
          </a:prstGeom>
        </p:spPr>
      </p:pic>
    </p:spTree>
    <p:extLst>
      <p:ext uri="{BB962C8B-B14F-4D97-AF65-F5344CB8AC3E}">
        <p14:creationId xmlns:p14="http://schemas.microsoft.com/office/powerpoint/2010/main" val="3117618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39804-4C23-A344-9618-0BF9000D1C4E}"/>
              </a:ext>
            </a:extLst>
          </p:cNvPr>
          <p:cNvSpPr>
            <a:spLocks noGrp="1"/>
          </p:cNvSpPr>
          <p:nvPr>
            <p:ph type="title"/>
          </p:nvPr>
        </p:nvSpPr>
        <p:spPr>
          <a:xfrm>
            <a:off x="100361" y="345402"/>
            <a:ext cx="10972800" cy="398780"/>
          </a:xfrm>
        </p:spPr>
        <p:txBody>
          <a:bodyPr>
            <a:normAutofit fontScale="90000"/>
          </a:bodyPr>
          <a:lstStyle/>
          <a:p>
            <a:r>
              <a:rPr lang="en-US" altLang="zh-CN" sz="3200" dirty="0"/>
              <a:t>Step</a:t>
            </a:r>
            <a:r>
              <a:rPr lang="zh-CN" altLang="en-US" sz="3200" dirty="0"/>
              <a:t> </a:t>
            </a:r>
            <a:r>
              <a:rPr lang="en-US" altLang="zh-CN" sz="3200" dirty="0"/>
              <a:t>One:</a:t>
            </a:r>
            <a:r>
              <a:rPr lang="zh-CN" altLang="en-US" sz="3200" dirty="0"/>
              <a:t> </a:t>
            </a:r>
            <a:r>
              <a:rPr lang="en-US" sz="3200" dirty="0"/>
              <a:t>Des</a:t>
            </a:r>
            <a:r>
              <a:rPr lang="en-US" altLang="zh-CN" sz="3200" dirty="0"/>
              <a:t>criptive</a:t>
            </a:r>
            <a:r>
              <a:rPr lang="zh-CN" altLang="en-US" sz="3200" dirty="0"/>
              <a:t> </a:t>
            </a:r>
            <a:r>
              <a:rPr lang="en-US" altLang="zh-CN" sz="3200" dirty="0"/>
              <a:t>Analysis</a:t>
            </a:r>
            <a:r>
              <a:rPr lang="zh-CN" altLang="en-US" sz="3200" dirty="0"/>
              <a:t> </a:t>
            </a:r>
            <a:r>
              <a:rPr lang="en-US" altLang="zh-CN" sz="3200" dirty="0"/>
              <a:t>of</a:t>
            </a:r>
            <a:r>
              <a:rPr lang="zh-CN" altLang="en-US" sz="3200" dirty="0"/>
              <a:t> </a:t>
            </a:r>
            <a:r>
              <a:rPr lang="en-US" altLang="zh-CN" sz="3200" dirty="0"/>
              <a:t>the</a:t>
            </a:r>
            <a:r>
              <a:rPr lang="zh-CN" altLang="en-US" sz="3200" dirty="0"/>
              <a:t> </a:t>
            </a:r>
            <a:r>
              <a:rPr lang="en-US" altLang="zh-CN" sz="3200" dirty="0"/>
              <a:t>Indicator</a:t>
            </a:r>
            <a:r>
              <a:rPr lang="zh-CN" altLang="en-US" sz="3200" dirty="0"/>
              <a:t> </a:t>
            </a:r>
            <a:r>
              <a:rPr lang="en-US" altLang="zh-CN" sz="3200" dirty="0"/>
              <a:t>variables</a:t>
            </a:r>
            <a:r>
              <a:rPr lang="zh-CN" altLang="en-US" sz="3200" dirty="0"/>
              <a:t> </a:t>
            </a:r>
            <a:r>
              <a:rPr lang="en-US" altLang="zh-CN" sz="3200" dirty="0"/>
              <a:t>of</a:t>
            </a:r>
            <a:r>
              <a:rPr lang="zh-CN" altLang="en-US" sz="3200" dirty="0"/>
              <a:t> </a:t>
            </a:r>
            <a:r>
              <a:rPr lang="en-US" altLang="zh-CN" sz="3200" dirty="0"/>
              <a:t>LCA</a:t>
            </a:r>
            <a:endParaRPr lang="en-US" sz="3200" dirty="0"/>
          </a:p>
        </p:txBody>
      </p:sp>
      <p:graphicFrame>
        <p:nvGraphicFramePr>
          <p:cNvPr id="4" name="Content Placeholder 3">
            <a:extLst>
              <a:ext uri="{FF2B5EF4-FFF2-40B4-BE49-F238E27FC236}">
                <a16:creationId xmlns:a16="http://schemas.microsoft.com/office/drawing/2014/main" id="{E994991D-AE95-6E42-84FC-BA692A213AD8}"/>
              </a:ext>
            </a:extLst>
          </p:cNvPr>
          <p:cNvGraphicFramePr>
            <a:graphicFrameLocks/>
          </p:cNvGraphicFramePr>
          <p:nvPr>
            <p:extLst>
              <p:ext uri="{D42A27DB-BD31-4B8C-83A1-F6EECF244321}">
                <p14:modId xmlns:p14="http://schemas.microsoft.com/office/powerpoint/2010/main" val="1807724125"/>
              </p:ext>
            </p:extLst>
          </p:nvPr>
        </p:nvGraphicFramePr>
        <p:xfrm>
          <a:off x="280637" y="1076892"/>
          <a:ext cx="11630724" cy="4015440"/>
        </p:xfrm>
        <a:graphic>
          <a:graphicData uri="http://schemas.openxmlformats.org/drawingml/2006/table">
            <a:tbl>
              <a:tblPr firstRow="1" bandRow="1">
                <a:tableStyleId>{5C22544A-7EE6-4342-B048-85BDC9FD1C3A}</a:tableStyleId>
              </a:tblPr>
              <a:tblGrid>
                <a:gridCol w="4349223">
                  <a:extLst>
                    <a:ext uri="{9D8B030D-6E8A-4147-A177-3AD203B41FA5}">
                      <a16:colId xmlns:a16="http://schemas.microsoft.com/office/drawing/2014/main" val="1941375899"/>
                    </a:ext>
                  </a:extLst>
                </a:gridCol>
                <a:gridCol w="1087120">
                  <a:extLst>
                    <a:ext uri="{9D8B030D-6E8A-4147-A177-3AD203B41FA5}">
                      <a16:colId xmlns:a16="http://schemas.microsoft.com/office/drawing/2014/main" val="389791189"/>
                    </a:ext>
                  </a:extLst>
                </a:gridCol>
                <a:gridCol w="944880">
                  <a:extLst>
                    <a:ext uri="{9D8B030D-6E8A-4147-A177-3AD203B41FA5}">
                      <a16:colId xmlns:a16="http://schemas.microsoft.com/office/drawing/2014/main" val="150260702"/>
                    </a:ext>
                  </a:extLst>
                </a:gridCol>
                <a:gridCol w="1158240">
                  <a:extLst>
                    <a:ext uri="{9D8B030D-6E8A-4147-A177-3AD203B41FA5}">
                      <a16:colId xmlns:a16="http://schemas.microsoft.com/office/drawing/2014/main" val="3472821374"/>
                    </a:ext>
                  </a:extLst>
                </a:gridCol>
                <a:gridCol w="1229360">
                  <a:extLst>
                    <a:ext uri="{9D8B030D-6E8A-4147-A177-3AD203B41FA5}">
                      <a16:colId xmlns:a16="http://schemas.microsoft.com/office/drawing/2014/main" val="3220381071"/>
                    </a:ext>
                  </a:extLst>
                </a:gridCol>
                <a:gridCol w="1200369">
                  <a:extLst>
                    <a:ext uri="{9D8B030D-6E8A-4147-A177-3AD203B41FA5}">
                      <a16:colId xmlns:a16="http://schemas.microsoft.com/office/drawing/2014/main" val="3031765288"/>
                    </a:ext>
                  </a:extLst>
                </a:gridCol>
                <a:gridCol w="1661532">
                  <a:extLst>
                    <a:ext uri="{9D8B030D-6E8A-4147-A177-3AD203B41FA5}">
                      <a16:colId xmlns:a16="http://schemas.microsoft.com/office/drawing/2014/main" val="1491278900"/>
                    </a:ext>
                  </a:extLst>
                </a:gridCol>
              </a:tblGrid>
              <a:tr h="259616">
                <a:tc>
                  <a:txBody>
                    <a:bodyPr/>
                    <a:lstStyle/>
                    <a:p>
                      <a:pPr algn="ctr"/>
                      <a:r>
                        <a:rPr lang="en-US" altLang="zh-CN" sz="1200" dirty="0"/>
                        <a:t>Variables</a:t>
                      </a:r>
                      <a:endParaRPr lang="en-US" sz="1200" dirty="0"/>
                    </a:p>
                  </a:txBody>
                  <a:tcPr/>
                </a:tc>
                <a:tc>
                  <a:txBody>
                    <a:bodyPr/>
                    <a:lstStyle/>
                    <a:p>
                      <a:pPr algn="ctr"/>
                      <a:r>
                        <a:rPr lang="en-US" altLang="zh-CN" sz="1200" dirty="0"/>
                        <a:t>N</a:t>
                      </a:r>
                      <a:endParaRPr lang="en-US" sz="1200" dirty="0"/>
                    </a:p>
                  </a:txBody>
                  <a:tcPr/>
                </a:tc>
                <a:tc>
                  <a:txBody>
                    <a:bodyPr/>
                    <a:lstStyle/>
                    <a:p>
                      <a:pPr algn="ctr"/>
                      <a:r>
                        <a:rPr lang="en-US" altLang="zh-CN" sz="1200" dirty="0"/>
                        <a:t>Min</a:t>
                      </a:r>
                      <a:endParaRPr lang="en-US" sz="1200" dirty="0"/>
                    </a:p>
                  </a:txBody>
                  <a:tcPr/>
                </a:tc>
                <a:tc>
                  <a:txBody>
                    <a:bodyPr/>
                    <a:lstStyle/>
                    <a:p>
                      <a:pPr algn="ctr"/>
                      <a:r>
                        <a:rPr lang="en-US" altLang="zh-CN" sz="1200" dirty="0"/>
                        <a:t>Max</a:t>
                      </a:r>
                      <a:endParaRPr lang="en-US" sz="1200" dirty="0"/>
                    </a:p>
                  </a:txBody>
                  <a:tcPr/>
                </a:tc>
                <a:tc>
                  <a:txBody>
                    <a:bodyPr/>
                    <a:lstStyle/>
                    <a:p>
                      <a:pPr algn="ctr"/>
                      <a:r>
                        <a:rPr lang="en-US" altLang="zh-CN" sz="1200" dirty="0"/>
                        <a:t>Mean</a:t>
                      </a:r>
                      <a:endParaRPr lang="en-US" sz="1200" dirty="0"/>
                    </a:p>
                  </a:txBody>
                  <a:tcPr/>
                </a:tc>
                <a:tc>
                  <a:txBody>
                    <a:bodyPr/>
                    <a:lstStyle/>
                    <a:p>
                      <a:pPr algn="ctr"/>
                      <a:r>
                        <a:rPr lang="en-US" altLang="zh-CN" sz="1200" dirty="0"/>
                        <a:t>SD</a:t>
                      </a:r>
                      <a:endParaRPr lang="en-US" sz="1200" dirty="0"/>
                    </a:p>
                  </a:txBody>
                  <a:tcPr/>
                </a:tc>
                <a:tc>
                  <a:txBody>
                    <a:bodyPr/>
                    <a:lstStyle/>
                    <a:p>
                      <a:pPr algn="ctr"/>
                      <a:r>
                        <a:rPr lang="en-US" altLang="zh-CN" sz="1200" dirty="0"/>
                        <a:t>ECPP:2016</a:t>
                      </a:r>
                      <a:r>
                        <a:rPr lang="zh-CN" altLang="en-US" sz="1200" dirty="0"/>
                        <a:t> </a:t>
                      </a:r>
                      <a:r>
                        <a:rPr lang="en-US" altLang="zh-CN" sz="1200" dirty="0"/>
                        <a:t>Variable</a:t>
                      </a:r>
                      <a:endParaRPr lang="en-US" sz="1200" dirty="0"/>
                    </a:p>
                  </a:txBody>
                  <a:tcPr/>
                </a:tc>
                <a:extLst>
                  <a:ext uri="{0D108BD9-81ED-4DB2-BD59-A6C34878D82A}">
                    <a16:rowId xmlns:a16="http://schemas.microsoft.com/office/drawing/2014/main" val="3701395669"/>
                  </a:ext>
                </a:extLst>
              </a:tr>
              <a:tr h="374112">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Location</a:t>
                      </a:r>
                      <a:r>
                        <a:rPr lang="zh-CN" altLang="en-US" sz="1200" kern="1200" dirty="0">
                          <a:solidFill>
                            <a:schemeClr val="dk1"/>
                          </a:solidFill>
                          <a:latin typeface="Times New Roman" panose="02020603050405020304" pitchFamily="18" charset="0"/>
                          <a:ea typeface="SimSun" panose="02010600030101010101" pitchFamily="2" charset="-122"/>
                          <a:cs typeface="+mn-cs"/>
                        </a:rPr>
                        <a:t>  </a:t>
                      </a:r>
                      <a:r>
                        <a:rPr lang="en-US" altLang="zh-CN" sz="1200" kern="1200" dirty="0">
                          <a:solidFill>
                            <a:schemeClr val="dk1"/>
                          </a:solidFill>
                          <a:latin typeface="Times New Roman" panose="02020603050405020304" pitchFamily="18" charset="0"/>
                          <a:ea typeface="SimSun" panose="02010600030101010101" pitchFamily="2" charset="-122"/>
                          <a:cs typeface="+mn-cs"/>
                        </a:rPr>
                        <a:t>of</a:t>
                      </a:r>
                      <a:r>
                        <a:rPr lang="zh-CN" altLang="en-US" sz="1200" kern="1200" dirty="0">
                          <a:solidFill>
                            <a:schemeClr val="dk1"/>
                          </a:solidFill>
                          <a:latin typeface="Times New Roman" panose="02020603050405020304" pitchFamily="18" charset="0"/>
                          <a:ea typeface="SimSun" panose="02010600030101010101" pitchFamily="2" charset="-122"/>
                          <a:cs typeface="+mn-cs"/>
                        </a:rPr>
                        <a:t> </a:t>
                      </a:r>
                      <a:r>
                        <a:rPr lang="en-US" altLang="zh-CN" sz="1200" kern="1200" dirty="0">
                          <a:solidFill>
                            <a:schemeClr val="dk1"/>
                          </a:solidFill>
                          <a:latin typeface="Times New Roman" panose="02020603050405020304" pitchFamily="18" charset="0"/>
                          <a:ea typeface="SimSun" panose="02010600030101010101" pitchFamily="2" charset="-122"/>
                          <a:cs typeface="+mn-cs"/>
                        </a:rPr>
                        <a:t>arrangement</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3871</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1</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4</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3.434</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0.790</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CDLOA</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extLst>
                  <a:ext uri="{0D108BD9-81ED-4DB2-BD59-A6C34878D82A}">
                    <a16:rowId xmlns:a16="http://schemas.microsoft.com/office/drawing/2014/main" val="3000190791"/>
                  </a:ext>
                </a:extLst>
              </a:tr>
              <a:tr h="37411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latin typeface="Times New Roman" panose="02020603050405020304" pitchFamily="18" charset="0"/>
                          <a:ea typeface="SimSun" panose="02010600030101010101" pitchFamily="2" charset="-122"/>
                          <a:cs typeface="+mn-cs"/>
                        </a:rPr>
                        <a:t>Cost</a:t>
                      </a:r>
                      <a:r>
                        <a:rPr lang="zh-CN" altLang="en-US" sz="1200" kern="1200" dirty="0">
                          <a:solidFill>
                            <a:schemeClr val="dk1"/>
                          </a:solidFill>
                          <a:latin typeface="Times New Roman" panose="02020603050405020304" pitchFamily="18" charset="0"/>
                          <a:ea typeface="SimSun" panose="02010600030101010101" pitchFamily="2" charset="-122"/>
                          <a:cs typeface="+mn-cs"/>
                        </a:rPr>
                        <a:t> </a:t>
                      </a:r>
                      <a:r>
                        <a:rPr lang="en-US" sz="1200" dirty="0">
                          <a:latin typeface="Times New Roman" panose="02020603050405020304" pitchFamily="18" charset="0"/>
                          <a:ea typeface="SimSun" panose="02010600030101010101" pitchFamily="2" charset="-122"/>
                        </a:rPr>
                        <a:t>of arrangement</a:t>
                      </a:r>
                      <a:endParaRPr lang="en-US" sz="1200" dirty="0"/>
                    </a:p>
                  </a:txBody>
                  <a:tcPr/>
                </a:tc>
                <a:tc>
                  <a:txBody>
                    <a:bodyPr/>
                    <a:lstStyle/>
                    <a:p>
                      <a:pPr marL="0" algn="ctr" defTabSz="914400" rtl="0" eaLnBrk="1" latinLnBrk="0" hangingPunct="1"/>
                      <a:r>
                        <a:rPr kumimoji="0" lang="en-US" altLang="zh-CN" sz="1200" b="0" i="0" u="none" strike="noStrike" kern="1200" cap="none" spc="0" normalizeH="0" baseline="0" noProof="0">
                          <a:ln>
                            <a:noFill/>
                          </a:ln>
                          <a:solidFill>
                            <a:srgbClr val="292934"/>
                          </a:solidFill>
                          <a:effectLst/>
                          <a:uLnTx/>
                          <a:uFillTx/>
                          <a:latin typeface="Times New Roman" panose="02020603050405020304" pitchFamily="18" charset="0"/>
                          <a:ea typeface="SimSun" panose="02010600030101010101" pitchFamily="2" charset="-122"/>
                          <a:cs typeface="+mn-cs"/>
                        </a:rPr>
                        <a:t>3871</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1</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4</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3.247</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0.903</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sz="1200" kern="1200" dirty="0">
                          <a:solidFill>
                            <a:schemeClr val="dk1"/>
                          </a:solidFill>
                          <a:latin typeface="Times New Roman" panose="02020603050405020304" pitchFamily="18" charset="0"/>
                          <a:ea typeface="SimSun" panose="02010600030101010101" pitchFamily="2" charset="-122"/>
                          <a:cs typeface="+mn-cs"/>
                        </a:rPr>
                        <a:t>DCOST</a:t>
                      </a:r>
                    </a:p>
                  </a:txBody>
                  <a:tcPr/>
                </a:tc>
                <a:extLst>
                  <a:ext uri="{0D108BD9-81ED-4DB2-BD59-A6C34878D82A}">
                    <a16:rowId xmlns:a16="http://schemas.microsoft.com/office/drawing/2014/main" val="3890932931"/>
                  </a:ext>
                </a:extLst>
              </a:tr>
              <a:tr h="374112">
                <a:tc>
                  <a:txBody>
                    <a:bodyPr/>
                    <a:lstStyle/>
                    <a:p>
                      <a:pPr algn="ctr"/>
                      <a:r>
                        <a:rPr lang="en-US" altLang="zh-CN" sz="1200" dirty="0">
                          <a:latin typeface="Times New Roman" panose="02020603050405020304" pitchFamily="18" charset="0"/>
                          <a:ea typeface="SimSun" panose="02010600030101010101" pitchFamily="2" charset="-122"/>
                        </a:rPr>
                        <a:t>R</a:t>
                      </a:r>
                      <a:r>
                        <a:rPr lang="en-US" sz="1200" dirty="0">
                          <a:latin typeface="Times New Roman" panose="02020603050405020304" pitchFamily="18" charset="0"/>
                          <a:ea typeface="SimSun" panose="02010600030101010101" pitchFamily="2" charset="-122"/>
                        </a:rPr>
                        <a:t>eliability of arrangement </a:t>
                      </a:r>
                      <a:endParaRPr lang="en-US" sz="1200" dirty="0"/>
                    </a:p>
                  </a:txBody>
                  <a:tcPr/>
                </a:tc>
                <a:tc>
                  <a:txBody>
                    <a:bodyPr/>
                    <a:lstStyle/>
                    <a:p>
                      <a:pPr marL="0" algn="ctr" defTabSz="914400" rtl="0" eaLnBrk="1" latinLnBrk="0" hangingPunct="1"/>
                      <a:r>
                        <a:rPr kumimoji="0" lang="en-US" altLang="zh-CN" sz="1200" b="0" i="0" u="none" strike="noStrike" kern="1200" cap="none" spc="0" normalizeH="0" baseline="0" noProof="0">
                          <a:ln>
                            <a:noFill/>
                          </a:ln>
                          <a:solidFill>
                            <a:srgbClr val="292934"/>
                          </a:solidFill>
                          <a:effectLst/>
                          <a:uLnTx/>
                          <a:uFillTx/>
                          <a:latin typeface="Times New Roman" panose="02020603050405020304" pitchFamily="18" charset="0"/>
                          <a:ea typeface="SimSun" panose="02010600030101010101" pitchFamily="2" charset="-122"/>
                          <a:cs typeface="+mn-cs"/>
                        </a:rPr>
                        <a:t>3871</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1</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4</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u="sng" kern="1200" dirty="0">
                          <a:solidFill>
                            <a:schemeClr val="dk1"/>
                          </a:solidFill>
                          <a:latin typeface="Times New Roman" panose="02020603050405020304" pitchFamily="18" charset="0"/>
                          <a:ea typeface="SimSun" panose="02010600030101010101" pitchFamily="2" charset="-122"/>
                          <a:cs typeface="+mn-cs"/>
                        </a:rPr>
                        <a:t>3.813</a:t>
                      </a:r>
                      <a:endParaRPr lang="en-US" sz="1200" u="sng"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u="sng" kern="1200" dirty="0">
                          <a:solidFill>
                            <a:schemeClr val="dk1"/>
                          </a:solidFill>
                          <a:latin typeface="Times New Roman" panose="02020603050405020304" pitchFamily="18" charset="0"/>
                          <a:ea typeface="SimSun" panose="02010600030101010101" pitchFamily="2" charset="-122"/>
                          <a:cs typeface="+mn-cs"/>
                        </a:rPr>
                        <a:t>0.516</a:t>
                      </a:r>
                      <a:endParaRPr lang="en-US" sz="1200" u="sng"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sz="1200" kern="1200" dirty="0">
                          <a:solidFill>
                            <a:schemeClr val="dk1"/>
                          </a:solidFill>
                          <a:latin typeface="Times New Roman" panose="02020603050405020304" pitchFamily="18" charset="0"/>
                          <a:ea typeface="SimSun" panose="02010600030101010101" pitchFamily="2" charset="-122"/>
                          <a:cs typeface="+mn-cs"/>
                        </a:rPr>
                        <a:t>DRELY</a:t>
                      </a:r>
                    </a:p>
                  </a:txBody>
                  <a:tcPr/>
                </a:tc>
                <a:extLst>
                  <a:ext uri="{0D108BD9-81ED-4DB2-BD59-A6C34878D82A}">
                    <a16:rowId xmlns:a16="http://schemas.microsoft.com/office/drawing/2014/main" val="3581714162"/>
                  </a:ext>
                </a:extLst>
              </a:tr>
              <a:tr h="374112">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The</a:t>
                      </a:r>
                      <a:r>
                        <a:rPr lang="zh-CN" altLang="en-US" sz="1200" kern="1200" dirty="0">
                          <a:solidFill>
                            <a:schemeClr val="dk1"/>
                          </a:solidFill>
                          <a:latin typeface="Times New Roman" panose="02020603050405020304" pitchFamily="18" charset="0"/>
                          <a:ea typeface="SimSun" panose="02010600030101010101" pitchFamily="2" charset="-122"/>
                          <a:cs typeface="+mn-cs"/>
                        </a:rPr>
                        <a:t> </a:t>
                      </a:r>
                      <a:r>
                        <a:rPr lang="en-US" altLang="zh-CN" sz="1200" kern="1200" dirty="0">
                          <a:solidFill>
                            <a:schemeClr val="dk1"/>
                          </a:solidFill>
                          <a:latin typeface="Times New Roman" panose="02020603050405020304" pitchFamily="18" charset="0"/>
                          <a:ea typeface="SimSun" panose="02010600030101010101" pitchFamily="2" charset="-122"/>
                          <a:cs typeface="+mn-cs"/>
                        </a:rPr>
                        <a:t>learning</a:t>
                      </a:r>
                      <a:r>
                        <a:rPr lang="zh-CN" altLang="en-US" sz="1200" kern="1200" dirty="0">
                          <a:solidFill>
                            <a:schemeClr val="dk1"/>
                          </a:solidFill>
                          <a:latin typeface="Times New Roman" panose="02020603050405020304" pitchFamily="18" charset="0"/>
                          <a:ea typeface="SimSun" panose="02010600030101010101" pitchFamily="2" charset="-122"/>
                          <a:cs typeface="+mn-cs"/>
                        </a:rPr>
                        <a:t> </a:t>
                      </a:r>
                      <a:r>
                        <a:rPr lang="en-US" altLang="zh-CN" sz="1200" kern="1200" dirty="0">
                          <a:solidFill>
                            <a:schemeClr val="dk1"/>
                          </a:solidFill>
                          <a:latin typeface="Times New Roman" panose="02020603050405020304" pitchFamily="18" charset="0"/>
                          <a:ea typeface="SimSun" panose="02010600030101010101" pitchFamily="2" charset="-122"/>
                          <a:cs typeface="+mn-cs"/>
                        </a:rPr>
                        <a:t>activity</a:t>
                      </a:r>
                      <a:r>
                        <a:rPr lang="zh-CN" altLang="en-US" sz="1200" kern="1200" dirty="0">
                          <a:solidFill>
                            <a:schemeClr val="dk1"/>
                          </a:solidFill>
                          <a:latin typeface="Times New Roman" panose="02020603050405020304" pitchFamily="18" charset="0"/>
                          <a:ea typeface="SimSun" panose="02010600030101010101" pitchFamily="2" charset="-122"/>
                          <a:cs typeface="+mn-cs"/>
                        </a:rPr>
                        <a:t> </a:t>
                      </a:r>
                      <a:r>
                        <a:rPr lang="en-US" altLang="zh-CN" sz="1200" kern="1200" dirty="0">
                          <a:solidFill>
                            <a:schemeClr val="dk1"/>
                          </a:solidFill>
                          <a:latin typeface="Times New Roman" panose="02020603050405020304" pitchFamily="18" charset="0"/>
                          <a:ea typeface="SimSun" panose="02010600030101010101" pitchFamily="2" charset="-122"/>
                          <a:cs typeface="+mn-cs"/>
                        </a:rPr>
                        <a:t>at</a:t>
                      </a:r>
                      <a:r>
                        <a:rPr lang="zh-CN" altLang="en-US" sz="1200" kern="1200" dirty="0">
                          <a:solidFill>
                            <a:schemeClr val="dk1"/>
                          </a:solidFill>
                          <a:latin typeface="Times New Roman" panose="02020603050405020304" pitchFamily="18" charset="0"/>
                          <a:ea typeface="SimSun" panose="02010600030101010101" pitchFamily="2" charset="-122"/>
                          <a:cs typeface="+mn-cs"/>
                        </a:rPr>
                        <a:t> </a:t>
                      </a:r>
                      <a:r>
                        <a:rPr lang="en-US" altLang="zh-CN" sz="1200" kern="1200" dirty="0">
                          <a:solidFill>
                            <a:schemeClr val="dk1"/>
                          </a:solidFill>
                          <a:latin typeface="Times New Roman" panose="02020603050405020304" pitchFamily="18" charset="0"/>
                          <a:ea typeface="SimSun" panose="02010600030101010101" pitchFamily="2" charset="-122"/>
                          <a:cs typeface="+mn-cs"/>
                        </a:rPr>
                        <a:t>the</a:t>
                      </a:r>
                      <a:r>
                        <a:rPr lang="zh-CN" altLang="en-US" sz="1200" kern="1200" dirty="0">
                          <a:solidFill>
                            <a:schemeClr val="dk1"/>
                          </a:solidFill>
                          <a:latin typeface="Times New Roman" panose="02020603050405020304" pitchFamily="18" charset="0"/>
                          <a:ea typeface="SimSun" panose="02010600030101010101" pitchFamily="2" charset="-122"/>
                          <a:cs typeface="+mn-cs"/>
                        </a:rPr>
                        <a:t> </a:t>
                      </a:r>
                      <a:r>
                        <a:rPr lang="en-US" altLang="zh-CN" sz="1200" kern="1200" dirty="0">
                          <a:solidFill>
                            <a:schemeClr val="dk1"/>
                          </a:solidFill>
                          <a:latin typeface="Times New Roman" panose="02020603050405020304" pitchFamily="18" charset="0"/>
                          <a:ea typeface="SimSun" panose="02010600030101010101" pitchFamily="2" charset="-122"/>
                          <a:cs typeface="+mn-cs"/>
                        </a:rPr>
                        <a:t>arrangement</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kumimoji="0" lang="en-US" altLang="zh-CN" sz="1200" b="0" i="0" u="none" strike="noStrike" kern="1200" cap="none" spc="0" normalizeH="0" baseline="0" noProof="0">
                          <a:ln>
                            <a:noFill/>
                          </a:ln>
                          <a:solidFill>
                            <a:srgbClr val="292934"/>
                          </a:solidFill>
                          <a:effectLst/>
                          <a:uLnTx/>
                          <a:uFillTx/>
                          <a:latin typeface="Times New Roman" panose="02020603050405020304" pitchFamily="18" charset="0"/>
                          <a:ea typeface="SimSun" panose="02010600030101010101" pitchFamily="2" charset="-122"/>
                          <a:cs typeface="+mn-cs"/>
                        </a:rPr>
                        <a:t>3871</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1</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4</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u="sng" kern="1200" dirty="0">
                          <a:solidFill>
                            <a:schemeClr val="dk1"/>
                          </a:solidFill>
                          <a:latin typeface="Times New Roman" panose="02020603050405020304" pitchFamily="18" charset="0"/>
                          <a:ea typeface="SimSun" panose="02010600030101010101" pitchFamily="2" charset="-122"/>
                          <a:cs typeface="+mn-cs"/>
                        </a:rPr>
                        <a:t>3.719</a:t>
                      </a:r>
                      <a:endParaRPr lang="en-US" sz="1200" u="sng"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u="sng" kern="1200" dirty="0">
                          <a:solidFill>
                            <a:schemeClr val="dk1"/>
                          </a:solidFill>
                          <a:latin typeface="Times New Roman" panose="02020603050405020304" pitchFamily="18" charset="0"/>
                          <a:ea typeface="SimSun" panose="02010600030101010101" pitchFamily="2" charset="-122"/>
                          <a:cs typeface="+mn-cs"/>
                        </a:rPr>
                        <a:t>0.563</a:t>
                      </a:r>
                      <a:endParaRPr lang="en-US" sz="1200" u="sng"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DLERN</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extLst>
                  <a:ext uri="{0D108BD9-81ED-4DB2-BD59-A6C34878D82A}">
                    <a16:rowId xmlns:a16="http://schemas.microsoft.com/office/drawing/2014/main" val="3179525903"/>
                  </a:ext>
                </a:extLst>
              </a:tr>
              <a:tr h="374112">
                <a:tc>
                  <a:txBody>
                    <a:bodyPr/>
                    <a:lstStyle/>
                    <a:p>
                      <a:pPr algn="ctr"/>
                      <a:r>
                        <a:rPr lang="en-US" altLang="zh-CN" sz="1200" dirty="0">
                          <a:latin typeface="Times New Roman" panose="02020603050405020304" pitchFamily="18" charset="0"/>
                          <a:ea typeface="SimSun" panose="02010600030101010101" pitchFamily="2" charset="-122"/>
                        </a:rPr>
                        <a:t>The child spending time with other kids his/her age </a:t>
                      </a:r>
                    </a:p>
                  </a:txBody>
                  <a:tcPr/>
                </a:tc>
                <a:tc>
                  <a:txBody>
                    <a:bodyPr/>
                    <a:lstStyle/>
                    <a:p>
                      <a:pPr marL="0" algn="ctr" defTabSz="914400" rtl="0" eaLnBrk="1" latinLnBrk="0" hangingPunct="1"/>
                      <a:r>
                        <a:rPr kumimoji="0" lang="en-US" altLang="zh-CN" sz="1200" b="0" i="0" u="none" strike="noStrike" kern="1200" cap="none" spc="0" normalizeH="0" baseline="0" noProof="0">
                          <a:ln>
                            <a:noFill/>
                          </a:ln>
                          <a:solidFill>
                            <a:srgbClr val="292934"/>
                          </a:solidFill>
                          <a:effectLst/>
                          <a:uLnTx/>
                          <a:uFillTx/>
                          <a:latin typeface="Times New Roman" panose="02020603050405020304" pitchFamily="18" charset="0"/>
                          <a:ea typeface="SimSun" panose="02010600030101010101" pitchFamily="2" charset="-122"/>
                          <a:cs typeface="+mn-cs"/>
                        </a:rPr>
                        <a:t>3871</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1</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4</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3.550</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0.773</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sz="1200" kern="1200" dirty="0">
                          <a:solidFill>
                            <a:schemeClr val="dk1"/>
                          </a:solidFill>
                          <a:latin typeface="Times New Roman" panose="02020603050405020304" pitchFamily="18" charset="0"/>
                          <a:ea typeface="SimSun" panose="02010600030101010101" pitchFamily="2" charset="-122"/>
                          <a:cs typeface="+mn-cs"/>
                        </a:rPr>
                        <a:t>DCHIL</a:t>
                      </a:r>
                    </a:p>
                  </a:txBody>
                  <a:tcPr/>
                </a:tc>
                <a:extLst>
                  <a:ext uri="{0D108BD9-81ED-4DB2-BD59-A6C34878D82A}">
                    <a16:rowId xmlns:a16="http://schemas.microsoft.com/office/drawing/2014/main" val="3817166688"/>
                  </a:ext>
                </a:extLst>
              </a:tr>
              <a:tr h="374112">
                <a:tc>
                  <a:txBody>
                    <a:bodyPr/>
                    <a:lstStyle/>
                    <a:p>
                      <a:pPr algn="ctr"/>
                      <a:r>
                        <a:rPr lang="en-US" altLang="zh-CN" sz="1200" dirty="0">
                          <a:latin typeface="Times New Roman" panose="02020603050405020304" pitchFamily="18" charset="0"/>
                          <a:ea typeface="SimSun" panose="02010600030101010101" pitchFamily="2" charset="-122"/>
                        </a:rPr>
                        <a:t>The times during the day that this caregiver is able to provide care </a:t>
                      </a:r>
                    </a:p>
                  </a:txBody>
                  <a:tcPr/>
                </a:tc>
                <a:tc>
                  <a:txBody>
                    <a:bodyPr/>
                    <a:lstStyle/>
                    <a:p>
                      <a:pPr marL="0" algn="ctr" defTabSz="914400" rtl="0" eaLnBrk="1" latinLnBrk="0" hangingPunct="1"/>
                      <a:r>
                        <a:rPr kumimoji="0" lang="en-US" altLang="zh-CN" sz="1200" b="0" i="0" u="none" strike="noStrike" kern="1200" cap="none" spc="0" normalizeH="0" baseline="0" noProof="0">
                          <a:ln>
                            <a:noFill/>
                          </a:ln>
                          <a:solidFill>
                            <a:srgbClr val="292934"/>
                          </a:solidFill>
                          <a:effectLst/>
                          <a:uLnTx/>
                          <a:uFillTx/>
                          <a:latin typeface="Times New Roman" panose="02020603050405020304" pitchFamily="18" charset="0"/>
                          <a:ea typeface="SimSun" panose="02010600030101010101" pitchFamily="2" charset="-122"/>
                          <a:cs typeface="+mn-cs"/>
                        </a:rPr>
                        <a:t>3871</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1</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4</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3.560</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0.752</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sz="1200" kern="1200" dirty="0">
                          <a:solidFill>
                            <a:schemeClr val="dk1"/>
                          </a:solidFill>
                          <a:latin typeface="Times New Roman" panose="02020603050405020304" pitchFamily="18" charset="0"/>
                          <a:ea typeface="SimSun" panose="02010600030101010101" pitchFamily="2" charset="-122"/>
                          <a:cs typeface="+mn-cs"/>
                        </a:rPr>
                        <a:t>DHROP</a:t>
                      </a:r>
                    </a:p>
                  </a:txBody>
                  <a:tcPr/>
                </a:tc>
                <a:extLst>
                  <a:ext uri="{0D108BD9-81ED-4DB2-BD59-A6C34878D82A}">
                    <a16:rowId xmlns:a16="http://schemas.microsoft.com/office/drawing/2014/main" val="1900858555"/>
                  </a:ext>
                </a:extLst>
              </a:tr>
              <a:tr h="374112">
                <a:tc>
                  <a:txBody>
                    <a:bodyPr/>
                    <a:lstStyle/>
                    <a:p>
                      <a:pPr algn="ctr"/>
                      <a:r>
                        <a:rPr lang="en-US" altLang="zh-CN" sz="1200" dirty="0">
                          <a:latin typeface="Times New Roman" panose="02020603050405020304" pitchFamily="18" charset="0"/>
                          <a:ea typeface="SimSun" panose="02010600030101010101" pitchFamily="2" charset="-122"/>
                        </a:rPr>
                        <a:t>The number of other children in the child’s care group </a:t>
                      </a:r>
                    </a:p>
                  </a:txBody>
                  <a:tcPr/>
                </a:tc>
                <a:tc>
                  <a:txBody>
                    <a:bodyPr/>
                    <a:lstStyle/>
                    <a:p>
                      <a:pPr marL="0" algn="ctr" defTabSz="914400" rtl="0" eaLnBrk="1" latinLnBrk="0" hangingPunct="1"/>
                      <a:r>
                        <a:rPr kumimoji="0" lang="en-US" altLang="zh-CN" sz="1200" b="0" i="0" u="none" strike="noStrike" kern="1200" cap="none" spc="0" normalizeH="0" baseline="0" noProof="0">
                          <a:ln>
                            <a:noFill/>
                          </a:ln>
                          <a:solidFill>
                            <a:srgbClr val="292934"/>
                          </a:solidFill>
                          <a:effectLst/>
                          <a:uLnTx/>
                          <a:uFillTx/>
                          <a:latin typeface="Times New Roman" panose="02020603050405020304" pitchFamily="18" charset="0"/>
                          <a:ea typeface="SimSun" panose="02010600030101010101" pitchFamily="2" charset="-122"/>
                          <a:cs typeface="+mn-cs"/>
                        </a:rPr>
                        <a:t>3871</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1</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4</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3.106</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0.893</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sz="1200" kern="1200" dirty="0">
                          <a:solidFill>
                            <a:schemeClr val="dk1"/>
                          </a:solidFill>
                          <a:latin typeface="Times New Roman" panose="02020603050405020304" pitchFamily="18" charset="0"/>
                          <a:ea typeface="SimSun" panose="02010600030101010101" pitchFamily="2" charset="-122"/>
                          <a:cs typeface="+mn-cs"/>
                        </a:rPr>
                        <a:t>DNBGRP</a:t>
                      </a:r>
                    </a:p>
                  </a:txBody>
                  <a:tcPr/>
                </a:tc>
                <a:extLst>
                  <a:ext uri="{0D108BD9-81ED-4DB2-BD59-A6C34878D82A}">
                    <a16:rowId xmlns:a16="http://schemas.microsoft.com/office/drawing/2014/main" val="2879759754"/>
                  </a:ext>
                </a:extLst>
              </a:tr>
              <a:tr h="374112">
                <a:tc>
                  <a:txBody>
                    <a:bodyPr/>
                    <a:lstStyle/>
                    <a:p>
                      <a:pPr algn="ctr"/>
                      <a:r>
                        <a:rPr lang="en-US" altLang="zh-CN" sz="1200" dirty="0">
                          <a:latin typeface="Times New Roman" panose="02020603050405020304" pitchFamily="18" charset="0"/>
                          <a:ea typeface="SimSun" panose="02010600030101010101" pitchFamily="2" charset="-122"/>
                        </a:rPr>
                        <a:t>R</a:t>
                      </a:r>
                      <a:r>
                        <a:rPr lang="en-US" sz="1200" dirty="0">
                          <a:latin typeface="Times New Roman" panose="02020603050405020304" pitchFamily="18" charset="0"/>
                          <a:ea typeface="SimSun" panose="02010600030101010101" pitchFamily="2" charset="-122"/>
                        </a:rPr>
                        <a:t>atings on a website </a:t>
                      </a:r>
                      <a:endParaRPr lang="en-US" sz="1200" dirty="0"/>
                    </a:p>
                  </a:txBody>
                  <a:tcPr/>
                </a:tc>
                <a:tc>
                  <a:txBody>
                    <a:bodyPr/>
                    <a:lstStyle/>
                    <a:p>
                      <a:pPr marL="0" algn="ctr" defTabSz="914400" rtl="0" eaLnBrk="1" latinLnBrk="0" hangingPunct="1"/>
                      <a:r>
                        <a:rPr kumimoji="0" lang="en-US" altLang="zh-CN" sz="1200" b="0" i="0" u="none" strike="noStrike" kern="1200" cap="none" spc="0" normalizeH="0" baseline="0" noProof="0">
                          <a:ln>
                            <a:noFill/>
                          </a:ln>
                          <a:solidFill>
                            <a:srgbClr val="292934"/>
                          </a:solidFill>
                          <a:effectLst/>
                          <a:uLnTx/>
                          <a:uFillTx/>
                          <a:latin typeface="Times New Roman" panose="02020603050405020304" pitchFamily="18" charset="0"/>
                          <a:ea typeface="SimSun" panose="02010600030101010101" pitchFamily="2" charset="-122"/>
                          <a:cs typeface="+mn-cs"/>
                        </a:rPr>
                        <a:t>3871</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1</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4</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u="sng" kern="1200" dirty="0">
                          <a:solidFill>
                            <a:schemeClr val="dk1"/>
                          </a:solidFill>
                          <a:latin typeface="Times New Roman" panose="02020603050405020304" pitchFamily="18" charset="0"/>
                          <a:ea typeface="SimSun" panose="02010600030101010101" pitchFamily="2" charset="-122"/>
                          <a:cs typeface="+mn-cs"/>
                        </a:rPr>
                        <a:t>2.576</a:t>
                      </a:r>
                      <a:endParaRPr lang="en-US" sz="1200" u="sng"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u="sng" kern="1200" dirty="0">
                          <a:solidFill>
                            <a:schemeClr val="dk1"/>
                          </a:solidFill>
                          <a:latin typeface="Times New Roman" panose="02020603050405020304" pitchFamily="18" charset="0"/>
                          <a:ea typeface="SimSun" panose="02010600030101010101" pitchFamily="2" charset="-122"/>
                          <a:cs typeface="+mn-cs"/>
                        </a:rPr>
                        <a:t>1.135</a:t>
                      </a:r>
                      <a:endParaRPr lang="en-US" sz="1200" u="sng"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sz="1200" kern="1200" dirty="0">
                          <a:solidFill>
                            <a:schemeClr val="dk1"/>
                          </a:solidFill>
                          <a:latin typeface="Times New Roman" panose="02020603050405020304" pitchFamily="18" charset="0"/>
                          <a:ea typeface="SimSun" panose="02010600030101010101" pitchFamily="2" charset="-122"/>
                          <a:cs typeface="+mn-cs"/>
                        </a:rPr>
                        <a:t>DRTWEB</a:t>
                      </a:r>
                    </a:p>
                  </a:txBody>
                  <a:tcPr/>
                </a:tc>
                <a:extLst>
                  <a:ext uri="{0D108BD9-81ED-4DB2-BD59-A6C34878D82A}">
                    <a16:rowId xmlns:a16="http://schemas.microsoft.com/office/drawing/2014/main" val="3211660504"/>
                  </a:ext>
                </a:extLst>
              </a:tr>
              <a:tr h="374112">
                <a:tc>
                  <a:txBody>
                    <a:bodyPr/>
                    <a:lstStyle/>
                    <a:p>
                      <a:pPr algn="ctr"/>
                      <a:r>
                        <a:rPr lang="en-US" altLang="zh-CN" sz="1200" dirty="0">
                          <a:latin typeface="Times New Roman" panose="02020603050405020304" pitchFamily="18" charset="0"/>
                          <a:ea typeface="SimSun" panose="02010600030101010101" pitchFamily="2" charset="-122"/>
                        </a:rPr>
                        <a:t>R</a:t>
                      </a:r>
                      <a:r>
                        <a:rPr lang="en-US" sz="1200" dirty="0">
                          <a:latin typeface="Times New Roman" panose="02020603050405020304" pitchFamily="18" charset="0"/>
                          <a:ea typeface="SimSun" panose="02010600030101010101" pitchFamily="2" charset="-122"/>
                        </a:rPr>
                        <a:t>ecommendation from friends and family</a:t>
                      </a:r>
                      <a:endParaRPr lang="en-US" sz="1200" dirty="0"/>
                    </a:p>
                  </a:txBody>
                  <a:tcPr/>
                </a:tc>
                <a:tc>
                  <a:txBody>
                    <a:bodyPr/>
                    <a:lstStyle/>
                    <a:p>
                      <a:pPr marL="0" algn="ctr" defTabSz="914400" rtl="0" eaLnBrk="1" latinLnBrk="0" hangingPunct="1"/>
                      <a:r>
                        <a:rPr kumimoji="0" lang="en-US" altLang="zh-CN" sz="1200" b="0" i="0" u="none" strike="noStrike" kern="1200" cap="none" spc="0" normalizeH="0" baseline="0" noProof="0">
                          <a:ln>
                            <a:noFill/>
                          </a:ln>
                          <a:solidFill>
                            <a:srgbClr val="292934"/>
                          </a:solidFill>
                          <a:effectLst/>
                          <a:uLnTx/>
                          <a:uFillTx/>
                          <a:latin typeface="Times New Roman" panose="02020603050405020304" pitchFamily="18" charset="0"/>
                          <a:ea typeface="SimSun" panose="02010600030101010101" pitchFamily="2" charset="-122"/>
                          <a:cs typeface="+mn-cs"/>
                        </a:rPr>
                        <a:t>3871</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1</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4</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3.192</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0.967</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sz="1200" kern="1200" dirty="0">
                          <a:solidFill>
                            <a:schemeClr val="dk1"/>
                          </a:solidFill>
                          <a:latin typeface="Times New Roman" panose="02020603050405020304" pitchFamily="18" charset="0"/>
                          <a:ea typeface="SimSun" panose="02010600030101010101" pitchFamily="2" charset="-122"/>
                          <a:cs typeface="+mn-cs"/>
                        </a:rPr>
                        <a:t>DRECFAM</a:t>
                      </a:r>
                    </a:p>
                  </a:txBody>
                  <a:tcPr/>
                </a:tc>
                <a:extLst>
                  <a:ext uri="{0D108BD9-81ED-4DB2-BD59-A6C34878D82A}">
                    <a16:rowId xmlns:a16="http://schemas.microsoft.com/office/drawing/2014/main" val="3558185647"/>
                  </a:ext>
                </a:extLst>
              </a:tr>
              <a:tr h="374112">
                <a:tc>
                  <a:txBody>
                    <a:bodyPr/>
                    <a:lstStyle/>
                    <a:p>
                      <a:pPr algn="ctr"/>
                      <a:r>
                        <a:rPr lang="en-US" altLang="zh-CN" sz="1200" dirty="0">
                          <a:latin typeface="Times New Roman" panose="02020603050405020304" pitchFamily="18" charset="0"/>
                          <a:ea typeface="SimSun" panose="02010600030101010101" pitchFamily="2" charset="-122"/>
                        </a:rPr>
                        <a:t>R</a:t>
                      </a:r>
                      <a:r>
                        <a:rPr lang="en-US" sz="1200" dirty="0">
                          <a:latin typeface="Times New Roman" panose="02020603050405020304" pitchFamily="18" charset="0"/>
                          <a:ea typeface="SimSun" panose="02010600030101010101" pitchFamily="2" charset="-122"/>
                        </a:rPr>
                        <a:t>eligious orientation of the program</a:t>
                      </a:r>
                      <a:endParaRPr lang="en-US" sz="1200" dirty="0"/>
                    </a:p>
                  </a:txBody>
                  <a:tcPr/>
                </a:tc>
                <a:tc>
                  <a:txBody>
                    <a:bodyPr/>
                    <a:lstStyle/>
                    <a:p>
                      <a:pPr marL="0" algn="ctr" defTabSz="914400" rtl="0" eaLnBrk="1" latinLnBrk="0" hangingPunct="1"/>
                      <a:r>
                        <a:rPr kumimoji="0" lang="en-US" altLang="zh-CN" sz="1200" b="0" i="0" u="none" strike="noStrike" kern="1200" cap="none" spc="0" normalizeH="0" baseline="0" noProof="0" dirty="0">
                          <a:ln>
                            <a:noFill/>
                          </a:ln>
                          <a:solidFill>
                            <a:srgbClr val="292934"/>
                          </a:solidFill>
                          <a:effectLst/>
                          <a:uLnTx/>
                          <a:uFillTx/>
                          <a:latin typeface="Times New Roman" panose="02020603050405020304" pitchFamily="18" charset="0"/>
                          <a:ea typeface="SimSun" panose="02010600030101010101" pitchFamily="2" charset="-122"/>
                          <a:cs typeface="+mn-cs"/>
                        </a:rPr>
                        <a:t>3871</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1</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kern="1200" dirty="0">
                          <a:solidFill>
                            <a:schemeClr val="dk1"/>
                          </a:solidFill>
                          <a:latin typeface="Times New Roman" panose="02020603050405020304" pitchFamily="18" charset="0"/>
                          <a:ea typeface="SimSun" panose="02010600030101010101" pitchFamily="2" charset="-122"/>
                          <a:cs typeface="+mn-cs"/>
                        </a:rPr>
                        <a:t>4</a:t>
                      </a:r>
                      <a:endParaRPr lang="en-US" sz="1200"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u="sng" kern="1200" dirty="0">
                          <a:solidFill>
                            <a:schemeClr val="dk1"/>
                          </a:solidFill>
                          <a:latin typeface="Times New Roman" panose="02020603050405020304" pitchFamily="18" charset="0"/>
                          <a:ea typeface="SimSun" panose="02010600030101010101" pitchFamily="2" charset="-122"/>
                          <a:cs typeface="+mn-cs"/>
                        </a:rPr>
                        <a:t>2.022</a:t>
                      </a:r>
                      <a:endParaRPr lang="en-US" sz="1200" u="sng"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altLang="zh-CN" sz="1200" u="sng" kern="1200" dirty="0">
                          <a:solidFill>
                            <a:schemeClr val="dk1"/>
                          </a:solidFill>
                          <a:latin typeface="Times New Roman" panose="02020603050405020304" pitchFamily="18" charset="0"/>
                          <a:ea typeface="SimSun" panose="02010600030101010101" pitchFamily="2" charset="-122"/>
                          <a:cs typeface="+mn-cs"/>
                        </a:rPr>
                        <a:t>1.136</a:t>
                      </a:r>
                      <a:endParaRPr lang="en-US" sz="1200" u="sng" kern="1200" dirty="0">
                        <a:solidFill>
                          <a:schemeClr val="dk1"/>
                        </a:solidFill>
                        <a:latin typeface="Times New Roman" panose="02020603050405020304" pitchFamily="18" charset="0"/>
                        <a:ea typeface="SimSun" panose="02010600030101010101" pitchFamily="2" charset="-122"/>
                        <a:cs typeface="+mn-cs"/>
                      </a:endParaRPr>
                    </a:p>
                  </a:txBody>
                  <a:tcPr/>
                </a:tc>
                <a:tc>
                  <a:txBody>
                    <a:bodyPr/>
                    <a:lstStyle/>
                    <a:p>
                      <a:pPr marL="0" algn="ctr" defTabSz="914400" rtl="0" eaLnBrk="1" latinLnBrk="0" hangingPunct="1"/>
                      <a:r>
                        <a:rPr lang="en-US" sz="1200" kern="1200" dirty="0">
                          <a:solidFill>
                            <a:schemeClr val="dk1"/>
                          </a:solidFill>
                          <a:latin typeface="Times New Roman" panose="02020603050405020304" pitchFamily="18" charset="0"/>
                          <a:ea typeface="SimSun" panose="02010600030101010101" pitchFamily="2" charset="-122"/>
                          <a:cs typeface="+mn-cs"/>
                        </a:rPr>
                        <a:t>DRELOR</a:t>
                      </a:r>
                    </a:p>
                  </a:txBody>
                  <a:tcPr/>
                </a:tc>
                <a:extLst>
                  <a:ext uri="{0D108BD9-81ED-4DB2-BD59-A6C34878D82A}">
                    <a16:rowId xmlns:a16="http://schemas.microsoft.com/office/drawing/2014/main" val="484695945"/>
                  </a:ext>
                </a:extLst>
              </a:tr>
            </a:tbl>
          </a:graphicData>
        </a:graphic>
      </p:graphicFrame>
      <p:sp>
        <p:nvSpPr>
          <p:cNvPr id="5" name="TextBox 4">
            <a:extLst>
              <a:ext uri="{FF2B5EF4-FFF2-40B4-BE49-F238E27FC236}">
                <a16:creationId xmlns:a16="http://schemas.microsoft.com/office/drawing/2014/main" id="{BAD89421-F8B5-3440-95F2-A3FA5758C1DA}"/>
              </a:ext>
            </a:extLst>
          </p:cNvPr>
          <p:cNvSpPr txBox="1"/>
          <p:nvPr/>
        </p:nvSpPr>
        <p:spPr>
          <a:xfrm>
            <a:off x="280637" y="5367175"/>
            <a:ext cx="11630722" cy="1169551"/>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Note</a:t>
            </a:r>
            <a:r>
              <a:rPr lang="zh-CN" altLang="en-US" sz="1400" dirty="0">
                <a:latin typeface="Times New Roman" panose="02020603050405020304" pitchFamily="18" charset="0"/>
                <a:cs typeface="Times New Roman" panose="02020603050405020304" pitchFamily="18" charset="0"/>
              </a:rPr>
              <a:t>：</a:t>
            </a:r>
            <a:endParaRPr lang="en-US" altLang="zh-CN" sz="1400" dirty="0">
              <a:latin typeface="Times New Roman" panose="02020603050405020304" pitchFamily="18" charset="0"/>
              <a:cs typeface="Times New Roman" panose="02020603050405020304" pitchFamily="18" charset="0"/>
            </a:endParaRPr>
          </a:p>
          <a:p>
            <a:r>
              <a:rPr lang="en-US" altLang="zh-CN" sz="1400" dirty="0">
                <a:latin typeface="Times New Roman" panose="02020603050405020304" pitchFamily="18" charset="0"/>
                <a:cs typeface="Times New Roman" panose="02020603050405020304" pitchFamily="18" charset="0"/>
              </a:rPr>
              <a:t>1.</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The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descriptive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analysis</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is</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based</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on</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the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original</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data,</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in</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which</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all</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10</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indicators</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are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measured</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in</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four</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level</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Likert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scale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from</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‘not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at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all</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important’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to</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‘very</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important’.</a:t>
            </a:r>
          </a:p>
          <a:p>
            <a:r>
              <a:rPr lang="en-US" altLang="zh-CN" sz="1400" dirty="0">
                <a:latin typeface="Times New Roman" panose="02020603050405020304" pitchFamily="18" charset="0"/>
                <a:cs typeface="Times New Roman" panose="02020603050405020304" pitchFamily="18" charset="0"/>
              </a:rPr>
              <a:t>2.</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All</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indicators</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are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dichotomized</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by</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setting</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‘not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at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all</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important’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and</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‘a</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little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important’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as</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0</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and</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‘somewhat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important’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and</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‘very</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important’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as</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1,</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when</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input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into</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the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LCA</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model.</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6555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4560C-BCFA-F141-91A1-0D6B6E46A2ED}"/>
              </a:ext>
            </a:extLst>
          </p:cNvPr>
          <p:cNvSpPr>
            <a:spLocks noGrp="1"/>
          </p:cNvSpPr>
          <p:nvPr>
            <p:ph type="title"/>
          </p:nvPr>
        </p:nvSpPr>
        <p:spPr>
          <a:xfrm>
            <a:off x="0" y="379142"/>
            <a:ext cx="10972800" cy="377545"/>
          </a:xfrm>
        </p:spPr>
        <p:txBody>
          <a:bodyPr>
            <a:noAutofit/>
          </a:bodyPr>
          <a:lstStyle/>
          <a:p>
            <a:r>
              <a:rPr lang="en-US" altLang="zh-CN" sz="3000" dirty="0"/>
              <a:t>Step</a:t>
            </a:r>
            <a:r>
              <a:rPr lang="zh-CN" altLang="en-US" sz="3000" dirty="0"/>
              <a:t> </a:t>
            </a:r>
            <a:r>
              <a:rPr lang="en-US" altLang="zh-CN" sz="3000" dirty="0"/>
              <a:t>One:</a:t>
            </a:r>
            <a:r>
              <a:rPr lang="zh-CN" altLang="en-US" sz="3000" dirty="0"/>
              <a:t> </a:t>
            </a:r>
            <a:r>
              <a:rPr lang="en-US" sz="3000" dirty="0"/>
              <a:t>LCA results and fit statistics for </a:t>
            </a:r>
            <a:r>
              <a:rPr lang="en-US" altLang="zh-CN" sz="3000" dirty="0"/>
              <a:t>Early</a:t>
            </a:r>
            <a:r>
              <a:rPr lang="zh-CN" altLang="en-US" sz="3000" dirty="0"/>
              <a:t> </a:t>
            </a:r>
            <a:r>
              <a:rPr lang="en-US" altLang="zh-CN" sz="3000" dirty="0"/>
              <a:t>Childhood</a:t>
            </a:r>
            <a:r>
              <a:rPr lang="zh-CN" altLang="en-US" sz="3000" dirty="0"/>
              <a:t> </a:t>
            </a:r>
            <a:r>
              <a:rPr lang="en-US" altLang="zh-CN" sz="3000" dirty="0"/>
              <a:t>Education</a:t>
            </a:r>
            <a:endParaRPr lang="en-US" sz="3000" dirty="0"/>
          </a:p>
        </p:txBody>
      </p:sp>
      <p:graphicFrame>
        <p:nvGraphicFramePr>
          <p:cNvPr id="4" name="Content Placeholder 3">
            <a:extLst>
              <a:ext uri="{FF2B5EF4-FFF2-40B4-BE49-F238E27FC236}">
                <a16:creationId xmlns:a16="http://schemas.microsoft.com/office/drawing/2014/main" id="{3B91165F-B6FE-E648-9904-0A3098113ED7}"/>
              </a:ext>
            </a:extLst>
          </p:cNvPr>
          <p:cNvGraphicFramePr>
            <a:graphicFrameLocks noGrp="1"/>
          </p:cNvGraphicFramePr>
          <p:nvPr>
            <p:ph idx="1"/>
            <p:extLst>
              <p:ext uri="{D42A27DB-BD31-4B8C-83A1-F6EECF244321}">
                <p14:modId xmlns:p14="http://schemas.microsoft.com/office/powerpoint/2010/main" val="1445090881"/>
              </p:ext>
            </p:extLst>
          </p:nvPr>
        </p:nvGraphicFramePr>
        <p:xfrm>
          <a:off x="172472" y="1417082"/>
          <a:ext cx="11847055" cy="3840480"/>
        </p:xfrm>
        <a:graphic>
          <a:graphicData uri="http://schemas.openxmlformats.org/drawingml/2006/table">
            <a:tbl>
              <a:tblPr firstRow="1" bandRow="1">
                <a:tableStyleId>{5C22544A-7EE6-4342-B048-85BDC9FD1C3A}</a:tableStyleId>
              </a:tblPr>
              <a:tblGrid>
                <a:gridCol w="1280160">
                  <a:extLst>
                    <a:ext uri="{9D8B030D-6E8A-4147-A177-3AD203B41FA5}">
                      <a16:colId xmlns:a16="http://schemas.microsoft.com/office/drawing/2014/main" val="1199524072"/>
                    </a:ext>
                  </a:extLst>
                </a:gridCol>
                <a:gridCol w="1280160">
                  <a:extLst>
                    <a:ext uri="{9D8B030D-6E8A-4147-A177-3AD203B41FA5}">
                      <a16:colId xmlns:a16="http://schemas.microsoft.com/office/drawing/2014/main" val="1360170985"/>
                    </a:ext>
                  </a:extLst>
                </a:gridCol>
                <a:gridCol w="1280160">
                  <a:extLst>
                    <a:ext uri="{9D8B030D-6E8A-4147-A177-3AD203B41FA5}">
                      <a16:colId xmlns:a16="http://schemas.microsoft.com/office/drawing/2014/main" val="1496869361"/>
                    </a:ext>
                  </a:extLst>
                </a:gridCol>
                <a:gridCol w="1280160">
                  <a:extLst>
                    <a:ext uri="{9D8B030D-6E8A-4147-A177-3AD203B41FA5}">
                      <a16:colId xmlns:a16="http://schemas.microsoft.com/office/drawing/2014/main" val="776524876"/>
                    </a:ext>
                  </a:extLst>
                </a:gridCol>
                <a:gridCol w="1433055">
                  <a:extLst>
                    <a:ext uri="{9D8B030D-6E8A-4147-A177-3AD203B41FA5}">
                      <a16:colId xmlns:a16="http://schemas.microsoft.com/office/drawing/2014/main" val="799971712"/>
                    </a:ext>
                  </a:extLst>
                </a:gridCol>
                <a:gridCol w="1127265">
                  <a:extLst>
                    <a:ext uri="{9D8B030D-6E8A-4147-A177-3AD203B41FA5}">
                      <a16:colId xmlns:a16="http://schemas.microsoft.com/office/drawing/2014/main" val="229327093"/>
                    </a:ext>
                  </a:extLst>
                </a:gridCol>
                <a:gridCol w="1280160">
                  <a:extLst>
                    <a:ext uri="{9D8B030D-6E8A-4147-A177-3AD203B41FA5}">
                      <a16:colId xmlns:a16="http://schemas.microsoft.com/office/drawing/2014/main" val="4197597993"/>
                    </a:ext>
                  </a:extLst>
                </a:gridCol>
                <a:gridCol w="1280160">
                  <a:extLst>
                    <a:ext uri="{9D8B030D-6E8A-4147-A177-3AD203B41FA5}">
                      <a16:colId xmlns:a16="http://schemas.microsoft.com/office/drawing/2014/main" val="2012797078"/>
                    </a:ext>
                  </a:extLst>
                </a:gridCol>
                <a:gridCol w="1605775">
                  <a:extLst>
                    <a:ext uri="{9D8B030D-6E8A-4147-A177-3AD203B41FA5}">
                      <a16:colId xmlns:a16="http://schemas.microsoft.com/office/drawing/2014/main" val="3375811118"/>
                    </a:ext>
                  </a:extLst>
                </a:gridCol>
              </a:tblGrid>
              <a:tr h="640080">
                <a:tc>
                  <a:txBody>
                    <a:bodyPr/>
                    <a:lstStyle/>
                    <a:p>
                      <a:pPr algn="ctr"/>
                      <a:r>
                        <a:rPr lang="en-US" altLang="zh-CN" sz="1600" dirty="0"/>
                        <a:t>Model</a:t>
                      </a:r>
                      <a:endParaRPr lang="en-US" sz="1600" dirty="0"/>
                    </a:p>
                  </a:txBody>
                  <a:tcPr anchor="ctr"/>
                </a:tc>
                <a:tc>
                  <a:txBody>
                    <a:bodyPr/>
                    <a:lstStyle/>
                    <a:p>
                      <a:pPr algn="ctr"/>
                      <a:r>
                        <a:rPr lang="en-US" altLang="zh-CN" sz="1600" dirty="0"/>
                        <a:t>AIC</a:t>
                      </a:r>
                      <a:endParaRPr lang="en-US" sz="1600" dirty="0"/>
                    </a:p>
                  </a:txBody>
                  <a:tcPr anchor="ctr"/>
                </a:tc>
                <a:tc>
                  <a:txBody>
                    <a:bodyPr/>
                    <a:lstStyle/>
                    <a:p>
                      <a:pPr algn="ctr"/>
                      <a:r>
                        <a:rPr lang="en-US" altLang="zh-CN" sz="1600" dirty="0"/>
                        <a:t>Adjusted</a:t>
                      </a:r>
                      <a:r>
                        <a:rPr lang="zh-CN" altLang="en-US" sz="1600" dirty="0"/>
                        <a:t> </a:t>
                      </a:r>
                      <a:r>
                        <a:rPr lang="en-US" altLang="zh-CN" sz="1600" dirty="0"/>
                        <a:t>BIC</a:t>
                      </a:r>
                      <a:endParaRPr lang="en-US" sz="1600" dirty="0"/>
                    </a:p>
                  </a:txBody>
                  <a:tcPr anchor="ctr"/>
                </a:tc>
                <a:tc>
                  <a:txBody>
                    <a:bodyPr/>
                    <a:lstStyle/>
                    <a:p>
                      <a:pPr algn="ctr"/>
                      <a:r>
                        <a:rPr lang="en-US" altLang="zh-CN" sz="1600" dirty="0"/>
                        <a:t>-</a:t>
                      </a:r>
                      <a:r>
                        <a:rPr lang="zh-CN" altLang="en-US" sz="1600" dirty="0"/>
                        <a:t> </a:t>
                      </a:r>
                      <a:r>
                        <a:rPr lang="en-US" altLang="zh-CN" sz="1600" dirty="0"/>
                        <a:t>Log</a:t>
                      </a:r>
                      <a:r>
                        <a:rPr lang="zh-CN" altLang="en-US" sz="1600" dirty="0"/>
                        <a:t> </a:t>
                      </a:r>
                      <a:r>
                        <a:rPr lang="en-US" altLang="zh-CN" sz="1600" dirty="0"/>
                        <a:t>likelihood</a:t>
                      </a:r>
                      <a:endParaRPr lang="en-US"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a:t>-</a:t>
                      </a:r>
                      <a:r>
                        <a:rPr lang="zh-CN" altLang="en-US" sz="1600" dirty="0"/>
                        <a:t> </a:t>
                      </a:r>
                      <a:r>
                        <a:rPr lang="en-US" sz="1600" dirty="0"/>
                        <a:t>BLRT</a:t>
                      </a:r>
                    </a:p>
                  </a:txBody>
                  <a:tcPr anchor="ctr"/>
                </a:tc>
                <a:tc>
                  <a:txBody>
                    <a:bodyPr/>
                    <a:lstStyle/>
                    <a:p>
                      <a:pPr algn="ctr"/>
                      <a:r>
                        <a:rPr lang="en-US" altLang="zh-CN" sz="1600" dirty="0"/>
                        <a:t>P-value</a:t>
                      </a:r>
                      <a:r>
                        <a:rPr lang="zh-CN" altLang="en-US" sz="1600" dirty="0"/>
                        <a:t> </a:t>
                      </a:r>
                      <a:r>
                        <a:rPr lang="en-US" altLang="zh-CN" sz="1600" dirty="0"/>
                        <a:t>(BRLT)</a:t>
                      </a:r>
                      <a:endParaRPr lang="en-US" sz="16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lt1"/>
                          </a:solidFill>
                          <a:effectLst/>
                          <a:latin typeface="+mn-lt"/>
                          <a:ea typeface="+mn-ea"/>
                          <a:cs typeface="+mn-cs"/>
                        </a:rPr>
                        <a:t>LMR</a:t>
                      </a:r>
                      <a:endParaRPr lang="en-US" sz="1600" dirty="0"/>
                    </a:p>
                  </a:txBody>
                  <a:tcPr anchor="ctr"/>
                </a:tc>
                <a:tc>
                  <a:txBody>
                    <a:bodyPr/>
                    <a:lstStyle/>
                    <a:p>
                      <a:pPr algn="ctr"/>
                      <a:r>
                        <a:rPr lang="en-US" altLang="zh-CN" sz="1600" dirty="0"/>
                        <a:t>P-value</a:t>
                      </a:r>
                      <a:r>
                        <a:rPr lang="zh-CN" altLang="en-US" sz="1600" dirty="0"/>
                        <a:t> </a:t>
                      </a:r>
                      <a:r>
                        <a:rPr lang="en-US" altLang="zh-CN" sz="1600" dirty="0"/>
                        <a:t>(LMR)</a:t>
                      </a:r>
                      <a:endParaRPr lang="en-US" sz="1600" dirty="0"/>
                    </a:p>
                  </a:txBody>
                  <a:tcPr anchor="ctr"/>
                </a:tc>
                <a:tc>
                  <a:txBody>
                    <a:bodyPr/>
                    <a:lstStyle/>
                    <a:p>
                      <a:pPr algn="ctr"/>
                      <a:r>
                        <a:rPr lang="en-US" altLang="zh-CN" sz="1600" dirty="0"/>
                        <a:t>Entropy</a:t>
                      </a:r>
                      <a:endParaRPr lang="en-US" sz="1600" dirty="0"/>
                    </a:p>
                  </a:txBody>
                  <a:tcPr anchor="ctr"/>
                </a:tc>
                <a:extLst>
                  <a:ext uri="{0D108BD9-81ED-4DB2-BD59-A6C34878D82A}">
                    <a16:rowId xmlns:a16="http://schemas.microsoft.com/office/drawing/2014/main" val="4061148217"/>
                  </a:ext>
                </a:extLst>
              </a:tr>
              <a:tr h="640080">
                <a:tc>
                  <a:txBody>
                    <a:bodyPr/>
                    <a:lstStyle/>
                    <a:p>
                      <a:pPr algn="ctr"/>
                      <a:r>
                        <a:rPr lang="en-US" altLang="zh-CN" sz="1600" dirty="0"/>
                        <a:t>Two</a:t>
                      </a:r>
                      <a:r>
                        <a:rPr lang="zh-CN" altLang="en-US" sz="1600" dirty="0"/>
                        <a:t> </a:t>
                      </a:r>
                      <a:r>
                        <a:rPr lang="en-US" altLang="zh-CN" sz="1600" dirty="0"/>
                        <a:t>Classes</a:t>
                      </a:r>
                      <a:endParaRPr lang="en-US" sz="1600" dirty="0"/>
                    </a:p>
                  </a:txBody>
                  <a:tcPr anchor="ctr"/>
                </a:tc>
                <a:tc>
                  <a:txBody>
                    <a:bodyPr/>
                    <a:lstStyle/>
                    <a:p>
                      <a:pPr algn="ctr"/>
                      <a:r>
                        <a:rPr lang="en-US" sz="1600" dirty="0"/>
                        <a:t>30756.580</a:t>
                      </a:r>
                    </a:p>
                  </a:txBody>
                  <a:tcPr anchor="ctr"/>
                </a:tc>
                <a:tc>
                  <a:txBody>
                    <a:bodyPr/>
                    <a:lstStyle/>
                    <a:p>
                      <a:pPr algn="ctr"/>
                      <a:r>
                        <a:rPr lang="en-US" sz="1600" dirty="0"/>
                        <a:t>30821.339</a:t>
                      </a:r>
                    </a:p>
                  </a:txBody>
                  <a:tcPr anchor="ctr"/>
                </a:tc>
                <a:tc>
                  <a:txBody>
                    <a:bodyPr/>
                    <a:lstStyle/>
                    <a:p>
                      <a:pPr algn="ctr"/>
                      <a:r>
                        <a:rPr lang="en-US" sz="1600" dirty="0"/>
                        <a:t>15357.290</a:t>
                      </a:r>
                    </a:p>
                  </a:txBody>
                  <a:tcPr anchor="ctr"/>
                </a:tc>
                <a:tc>
                  <a:txBody>
                    <a:bodyPr/>
                    <a:lstStyle/>
                    <a:p>
                      <a:pPr algn="ctr"/>
                      <a:r>
                        <a:rPr lang="en-US" sz="1600" dirty="0"/>
                        <a:t>16199.000</a:t>
                      </a:r>
                    </a:p>
                  </a:txBody>
                  <a:tcPr anchor="ctr"/>
                </a:tc>
                <a:tc>
                  <a:txBody>
                    <a:bodyPr/>
                    <a:lstStyle/>
                    <a:p>
                      <a:pPr algn="ctr"/>
                      <a:r>
                        <a:rPr lang="en-US" altLang="zh-CN" sz="1600" dirty="0"/>
                        <a:t>0.000</a:t>
                      </a:r>
                      <a:endParaRPr lang="en-US" sz="1600" dirty="0"/>
                    </a:p>
                  </a:txBody>
                  <a:tcPr anchor="ctr"/>
                </a:tc>
                <a:tc>
                  <a:txBody>
                    <a:bodyPr/>
                    <a:lstStyle/>
                    <a:p>
                      <a:pPr algn="ctr"/>
                      <a:r>
                        <a:rPr lang="en-US" sz="1600" dirty="0"/>
                        <a:t>1665.097</a:t>
                      </a:r>
                    </a:p>
                  </a:txBody>
                  <a:tcPr anchor="ctr"/>
                </a:tc>
                <a:tc>
                  <a:txBody>
                    <a:bodyPr/>
                    <a:lstStyle/>
                    <a:p>
                      <a:pPr algn="ctr"/>
                      <a:r>
                        <a:rPr lang="en-US" altLang="zh-CN" sz="1600" dirty="0"/>
                        <a:t>0.000</a:t>
                      </a:r>
                      <a:endParaRPr lang="en-US" sz="1600" dirty="0"/>
                    </a:p>
                  </a:txBody>
                  <a:tcPr anchor="ctr"/>
                </a:tc>
                <a:tc>
                  <a:txBody>
                    <a:bodyPr/>
                    <a:lstStyle/>
                    <a:p>
                      <a:pPr algn="ctr"/>
                      <a:r>
                        <a:rPr lang="en-US" altLang="zh-CN" sz="1600" dirty="0"/>
                        <a:t>0.623</a:t>
                      </a:r>
                      <a:endParaRPr lang="en-US" sz="1600" dirty="0"/>
                    </a:p>
                  </a:txBody>
                  <a:tcPr anchor="ctr"/>
                </a:tc>
                <a:extLst>
                  <a:ext uri="{0D108BD9-81ED-4DB2-BD59-A6C34878D82A}">
                    <a16:rowId xmlns:a16="http://schemas.microsoft.com/office/drawing/2014/main" val="3536733571"/>
                  </a:ext>
                </a:extLst>
              </a:tr>
              <a:tr h="640080">
                <a:tc>
                  <a:txBody>
                    <a:bodyPr/>
                    <a:lstStyle/>
                    <a:p>
                      <a:pPr algn="ctr"/>
                      <a:r>
                        <a:rPr lang="en-US" altLang="zh-CN" sz="1600" dirty="0"/>
                        <a:t>Three</a:t>
                      </a:r>
                      <a:r>
                        <a:rPr lang="zh-CN" altLang="en-US" sz="1600" dirty="0"/>
                        <a:t> </a:t>
                      </a:r>
                      <a:r>
                        <a:rPr lang="en-US" altLang="zh-CN" sz="1600" dirty="0"/>
                        <a:t>Classes</a:t>
                      </a:r>
                      <a:endParaRPr lang="en-US" sz="1600" dirty="0"/>
                    </a:p>
                  </a:txBody>
                  <a:tcPr anchor="ctr"/>
                </a:tc>
                <a:tc>
                  <a:txBody>
                    <a:bodyPr/>
                    <a:lstStyle/>
                    <a:p>
                      <a:pPr algn="ctr"/>
                      <a:r>
                        <a:rPr lang="en-US" sz="1600" dirty="0"/>
                        <a:t>30456.748</a:t>
                      </a:r>
                    </a:p>
                  </a:txBody>
                  <a:tcPr anchor="ctr"/>
                </a:tc>
                <a:tc>
                  <a:txBody>
                    <a:bodyPr/>
                    <a:lstStyle/>
                    <a:p>
                      <a:pPr algn="ctr"/>
                      <a:r>
                        <a:rPr lang="en-US" sz="1600" dirty="0"/>
                        <a:t>30555.428</a:t>
                      </a:r>
                    </a:p>
                  </a:txBody>
                  <a:tcPr anchor="ctr"/>
                </a:tc>
                <a:tc>
                  <a:txBody>
                    <a:bodyPr/>
                    <a:lstStyle/>
                    <a:p>
                      <a:pPr algn="ctr"/>
                      <a:r>
                        <a:rPr lang="en-US" sz="1600" dirty="0"/>
                        <a:t>15196.374</a:t>
                      </a:r>
                    </a:p>
                  </a:txBody>
                  <a:tcPr anchor="ctr"/>
                </a:tc>
                <a:tc>
                  <a:txBody>
                    <a:bodyPr/>
                    <a:lstStyle/>
                    <a:p>
                      <a:pPr algn="ctr"/>
                      <a:r>
                        <a:rPr lang="en-US" sz="1600" dirty="0"/>
                        <a:t>15357.290</a:t>
                      </a:r>
                    </a:p>
                  </a:txBody>
                  <a:tcPr anchor="ctr"/>
                </a:tc>
                <a:tc>
                  <a:txBody>
                    <a:bodyPr/>
                    <a:lstStyle/>
                    <a:p>
                      <a:pPr algn="ctr"/>
                      <a:r>
                        <a:rPr lang="en-US" altLang="zh-CN" sz="1600" dirty="0"/>
                        <a:t>0.000</a:t>
                      </a:r>
                      <a:endParaRPr lang="en-US" sz="1600" dirty="0"/>
                    </a:p>
                  </a:txBody>
                  <a:tcPr anchor="ctr"/>
                </a:tc>
                <a:tc>
                  <a:txBody>
                    <a:bodyPr/>
                    <a:lstStyle/>
                    <a:p>
                      <a:pPr algn="ctr"/>
                      <a:r>
                        <a:rPr lang="en-US" sz="1600" dirty="0"/>
                        <a:t> 318.329</a:t>
                      </a:r>
                    </a:p>
                  </a:txBody>
                  <a:tcPr anchor="ctr"/>
                </a:tc>
                <a:tc>
                  <a:txBody>
                    <a:bodyPr/>
                    <a:lstStyle/>
                    <a:p>
                      <a:pPr algn="ctr"/>
                      <a:r>
                        <a:rPr lang="en-US" altLang="zh-CN" sz="1600" dirty="0"/>
                        <a:t>0.009</a:t>
                      </a:r>
                      <a:endParaRPr lang="en-US" sz="1600" dirty="0"/>
                    </a:p>
                  </a:txBody>
                  <a:tcPr anchor="ctr"/>
                </a:tc>
                <a:tc>
                  <a:txBody>
                    <a:bodyPr/>
                    <a:lstStyle/>
                    <a:p>
                      <a:pPr algn="ctr"/>
                      <a:r>
                        <a:rPr lang="en-US" altLang="zh-CN" sz="1600" dirty="0"/>
                        <a:t>0.671</a:t>
                      </a:r>
                      <a:endParaRPr lang="en-US" sz="1600" dirty="0"/>
                    </a:p>
                  </a:txBody>
                  <a:tcPr anchor="ctr"/>
                </a:tc>
                <a:extLst>
                  <a:ext uri="{0D108BD9-81ED-4DB2-BD59-A6C34878D82A}">
                    <a16:rowId xmlns:a16="http://schemas.microsoft.com/office/drawing/2014/main" val="3709160340"/>
                  </a:ext>
                </a:extLst>
              </a:tr>
              <a:tr h="6400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t>Four</a:t>
                      </a:r>
                      <a:r>
                        <a:rPr lang="zh-CN" altLang="en-US" sz="1600" dirty="0"/>
                        <a:t> </a:t>
                      </a:r>
                      <a:r>
                        <a:rPr lang="en-US" altLang="zh-CN" sz="1600" dirty="0"/>
                        <a:t>Classes</a:t>
                      </a:r>
                      <a:endParaRPr lang="en-US" sz="1600" dirty="0"/>
                    </a:p>
                  </a:txBody>
                  <a:tcPr anchor="ctr"/>
                </a:tc>
                <a:tc>
                  <a:txBody>
                    <a:bodyPr/>
                    <a:lstStyle/>
                    <a:p>
                      <a:pPr algn="ctr"/>
                      <a:r>
                        <a:rPr lang="en-US" sz="1600" dirty="0"/>
                        <a:t>30202.608</a:t>
                      </a:r>
                    </a:p>
                  </a:txBody>
                  <a:tcPr anchor="ctr"/>
                </a:tc>
                <a:tc>
                  <a:txBody>
                    <a:bodyPr/>
                    <a:lstStyle/>
                    <a:p>
                      <a:pPr algn="ctr"/>
                      <a:r>
                        <a:rPr lang="en-US" sz="1600" dirty="0"/>
                        <a:t>30335.20</a:t>
                      </a:r>
                      <a:r>
                        <a:rPr lang="en-US" altLang="zh-CN" sz="1600" dirty="0"/>
                        <a:t>8</a:t>
                      </a:r>
                      <a:endParaRPr lang="en-US" sz="1600" dirty="0"/>
                    </a:p>
                  </a:txBody>
                  <a:tcPr anchor="ctr"/>
                </a:tc>
                <a:tc>
                  <a:txBody>
                    <a:bodyPr/>
                    <a:lstStyle/>
                    <a:p>
                      <a:pPr algn="ctr"/>
                      <a:r>
                        <a:rPr lang="en-US" sz="1600" dirty="0"/>
                        <a:t>15058.304</a:t>
                      </a:r>
                    </a:p>
                  </a:txBody>
                  <a:tcPr anchor="ctr"/>
                </a:tc>
                <a:tc>
                  <a:txBody>
                    <a:bodyPr/>
                    <a:lstStyle/>
                    <a:p>
                      <a:pPr algn="ctr"/>
                      <a:r>
                        <a:rPr lang="en-US" sz="1600" dirty="0"/>
                        <a:t>15196.374</a:t>
                      </a:r>
                    </a:p>
                  </a:txBody>
                  <a:tcPr anchor="ctr"/>
                </a:tc>
                <a:tc>
                  <a:txBody>
                    <a:bodyPr/>
                    <a:lstStyle/>
                    <a:p>
                      <a:pPr algn="ctr"/>
                      <a:r>
                        <a:rPr lang="en-US" altLang="zh-CN" sz="1600" dirty="0"/>
                        <a:t>0.000</a:t>
                      </a:r>
                      <a:endParaRPr lang="en-US" sz="1600" dirty="0"/>
                    </a:p>
                  </a:txBody>
                  <a:tcPr anchor="ctr"/>
                </a:tc>
                <a:tc>
                  <a:txBody>
                    <a:bodyPr/>
                    <a:lstStyle/>
                    <a:p>
                      <a:pPr algn="ctr"/>
                      <a:r>
                        <a:rPr lang="en-US" sz="1600" dirty="0"/>
                        <a:t>273.13</a:t>
                      </a:r>
                      <a:r>
                        <a:rPr lang="en-US" altLang="zh-CN" sz="1600" dirty="0"/>
                        <a:t>5</a:t>
                      </a:r>
                      <a:endParaRPr lang="en-US" sz="1600" dirty="0"/>
                    </a:p>
                  </a:txBody>
                  <a:tcPr anchor="ctr"/>
                </a:tc>
                <a:tc>
                  <a:txBody>
                    <a:bodyPr/>
                    <a:lstStyle/>
                    <a:p>
                      <a:pPr algn="ctr"/>
                      <a:r>
                        <a:rPr lang="en-US" altLang="zh-CN" sz="1600" dirty="0"/>
                        <a:t>0.000</a:t>
                      </a:r>
                      <a:endParaRPr lang="en-US" sz="1600" dirty="0"/>
                    </a:p>
                  </a:txBody>
                  <a:tcPr anchor="ctr"/>
                </a:tc>
                <a:tc>
                  <a:txBody>
                    <a:bodyPr/>
                    <a:lstStyle/>
                    <a:p>
                      <a:pPr algn="ctr"/>
                      <a:r>
                        <a:rPr lang="en-US" altLang="zh-CN" sz="1600" dirty="0"/>
                        <a:t>0.663</a:t>
                      </a:r>
                      <a:endParaRPr lang="en-US" sz="1600" dirty="0"/>
                    </a:p>
                  </a:txBody>
                  <a:tcPr anchor="ctr"/>
                </a:tc>
                <a:extLst>
                  <a:ext uri="{0D108BD9-81ED-4DB2-BD59-A6C34878D82A}">
                    <a16:rowId xmlns:a16="http://schemas.microsoft.com/office/drawing/2014/main" val="1536360578"/>
                  </a:ext>
                </a:extLst>
              </a:tr>
              <a:tr h="6400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1" dirty="0"/>
                        <a:t>Five</a:t>
                      </a:r>
                      <a:r>
                        <a:rPr lang="zh-CN" altLang="en-US" sz="1600" b="1" dirty="0"/>
                        <a:t> </a:t>
                      </a:r>
                      <a:r>
                        <a:rPr lang="en-US" altLang="zh-CN" sz="1600" b="1" dirty="0"/>
                        <a:t>Classes</a:t>
                      </a:r>
                      <a:endParaRPr lang="en-US" sz="1600" b="1" dirty="0"/>
                    </a:p>
                  </a:txBody>
                  <a:tcPr anchor="ctr"/>
                </a:tc>
                <a:tc>
                  <a:txBody>
                    <a:bodyPr/>
                    <a:lstStyle/>
                    <a:p>
                      <a:pPr algn="ctr"/>
                      <a:r>
                        <a:rPr lang="en-US" sz="1600" b="1" dirty="0"/>
                        <a:t>30048.91</a:t>
                      </a:r>
                      <a:r>
                        <a:rPr lang="en-US" altLang="zh-CN" sz="1600" b="1" dirty="0"/>
                        <a:t>6</a:t>
                      </a:r>
                      <a:endParaRPr lang="en-US" sz="1600" b="1" dirty="0"/>
                    </a:p>
                  </a:txBody>
                  <a:tcPr anchor="ctr"/>
                </a:tc>
                <a:tc>
                  <a:txBody>
                    <a:bodyPr/>
                    <a:lstStyle/>
                    <a:p>
                      <a:pPr algn="ctr"/>
                      <a:r>
                        <a:rPr lang="en-US" sz="1600" b="1" dirty="0"/>
                        <a:t>30215.43</a:t>
                      </a:r>
                      <a:r>
                        <a:rPr lang="en-US" altLang="zh-CN" sz="1600" b="1" dirty="0"/>
                        <a:t>8</a:t>
                      </a:r>
                      <a:endParaRPr lang="en-US" sz="1600" b="1" dirty="0"/>
                    </a:p>
                  </a:txBody>
                  <a:tcPr anchor="ctr"/>
                </a:tc>
                <a:tc>
                  <a:txBody>
                    <a:bodyPr/>
                    <a:lstStyle/>
                    <a:p>
                      <a:pPr algn="ctr"/>
                      <a:r>
                        <a:rPr lang="en-US" sz="1600" b="1" dirty="0"/>
                        <a:t>14970.45</a:t>
                      </a:r>
                      <a:r>
                        <a:rPr lang="en-US" altLang="zh-CN" sz="1600" b="1" dirty="0"/>
                        <a:t>8</a:t>
                      </a:r>
                      <a:endParaRPr lang="en-US" sz="1600" b="1" dirty="0"/>
                    </a:p>
                  </a:txBody>
                  <a:tcPr anchor="ctr"/>
                </a:tc>
                <a:tc>
                  <a:txBody>
                    <a:bodyPr/>
                    <a:lstStyle/>
                    <a:p>
                      <a:pPr algn="ctr"/>
                      <a:r>
                        <a:rPr lang="en-US" sz="1600" b="1" dirty="0"/>
                        <a:t>15058.30</a:t>
                      </a:r>
                      <a:r>
                        <a:rPr lang="en-US" altLang="zh-CN" sz="1600" b="1" dirty="0"/>
                        <a:t>4</a:t>
                      </a:r>
                      <a:endParaRPr lang="en-US" sz="1600" b="1" dirty="0"/>
                    </a:p>
                  </a:txBody>
                  <a:tcPr anchor="ctr"/>
                </a:tc>
                <a:tc>
                  <a:txBody>
                    <a:bodyPr/>
                    <a:lstStyle/>
                    <a:p>
                      <a:pPr algn="ctr"/>
                      <a:r>
                        <a:rPr lang="en-US" altLang="zh-CN" sz="1600" b="1" dirty="0"/>
                        <a:t>0.000</a:t>
                      </a:r>
                      <a:endParaRPr lang="en-US" sz="1600" b="1" dirty="0"/>
                    </a:p>
                  </a:txBody>
                  <a:tcPr anchor="ctr"/>
                </a:tc>
                <a:tc>
                  <a:txBody>
                    <a:bodyPr/>
                    <a:lstStyle/>
                    <a:p>
                      <a:pPr algn="ctr"/>
                      <a:r>
                        <a:rPr lang="en-US" sz="1600" b="1" dirty="0"/>
                        <a:t>173.77</a:t>
                      </a:r>
                      <a:r>
                        <a:rPr lang="en-US" altLang="zh-CN" sz="1600" b="1" dirty="0"/>
                        <a:t>9</a:t>
                      </a:r>
                      <a:endParaRPr lang="en-US" sz="1600" b="1" dirty="0"/>
                    </a:p>
                  </a:txBody>
                  <a:tcPr anchor="ctr"/>
                </a:tc>
                <a:tc>
                  <a:txBody>
                    <a:bodyPr/>
                    <a:lstStyle/>
                    <a:p>
                      <a:pPr algn="ctr"/>
                      <a:r>
                        <a:rPr lang="en-US" altLang="zh-CN" sz="1600" b="1" dirty="0"/>
                        <a:t>0.000</a:t>
                      </a:r>
                      <a:endParaRPr lang="en-US" sz="1600" b="1" dirty="0"/>
                    </a:p>
                  </a:txBody>
                  <a:tcPr anchor="ctr"/>
                </a:tc>
                <a:tc>
                  <a:txBody>
                    <a:bodyPr/>
                    <a:lstStyle/>
                    <a:p>
                      <a:pPr algn="ctr"/>
                      <a:r>
                        <a:rPr lang="en-US" altLang="zh-CN" sz="1600" b="1" dirty="0"/>
                        <a:t>0.681</a:t>
                      </a:r>
                      <a:endParaRPr lang="en-US" sz="1600" b="1" dirty="0"/>
                    </a:p>
                  </a:txBody>
                  <a:tcPr anchor="ctr"/>
                </a:tc>
                <a:extLst>
                  <a:ext uri="{0D108BD9-81ED-4DB2-BD59-A6C34878D82A}">
                    <a16:rowId xmlns:a16="http://schemas.microsoft.com/office/drawing/2014/main" val="3357609281"/>
                  </a:ext>
                </a:extLst>
              </a:tr>
              <a:tr h="6400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t>Six</a:t>
                      </a:r>
                      <a:r>
                        <a:rPr lang="zh-CN" altLang="en-US" sz="1600" dirty="0"/>
                        <a:t> </a:t>
                      </a:r>
                      <a:r>
                        <a:rPr lang="en-US" altLang="zh-CN" sz="1600" dirty="0"/>
                        <a:t>Classes</a:t>
                      </a:r>
                      <a:endParaRPr lang="en-US" sz="1600" dirty="0"/>
                    </a:p>
                  </a:txBody>
                  <a:tcPr anchor="ctr"/>
                </a:tc>
                <a:tc>
                  <a:txBody>
                    <a:bodyPr/>
                    <a:lstStyle/>
                    <a:p>
                      <a:pPr algn="ctr"/>
                      <a:r>
                        <a:rPr lang="en-US" sz="1600" dirty="0"/>
                        <a:t>30022.03</a:t>
                      </a:r>
                      <a:r>
                        <a:rPr lang="en-US" altLang="zh-CN" sz="1600" dirty="0"/>
                        <a:t>8</a:t>
                      </a:r>
                      <a:endParaRPr lang="en-US" sz="1600" dirty="0"/>
                    </a:p>
                  </a:txBody>
                  <a:tcPr anchor="ctr"/>
                </a:tc>
                <a:tc>
                  <a:txBody>
                    <a:bodyPr/>
                    <a:lstStyle/>
                    <a:p>
                      <a:pPr algn="ctr"/>
                      <a:r>
                        <a:rPr lang="en-US" sz="1600" dirty="0"/>
                        <a:t>30222.48</a:t>
                      </a:r>
                      <a:r>
                        <a:rPr lang="en-US" altLang="zh-CN" sz="1600" dirty="0"/>
                        <a:t>1</a:t>
                      </a:r>
                      <a:endParaRPr lang="en-US" sz="1600" dirty="0"/>
                    </a:p>
                  </a:txBody>
                  <a:tcPr anchor="ctr"/>
                </a:tc>
                <a:tc>
                  <a:txBody>
                    <a:bodyPr/>
                    <a:lstStyle/>
                    <a:p>
                      <a:pPr algn="ctr"/>
                      <a:r>
                        <a:rPr lang="en-US" sz="1600" dirty="0"/>
                        <a:t>14946.019</a:t>
                      </a:r>
                    </a:p>
                  </a:txBody>
                  <a:tcPr anchor="ctr"/>
                </a:tc>
                <a:tc>
                  <a:txBody>
                    <a:bodyPr/>
                    <a:lstStyle/>
                    <a:p>
                      <a:pPr algn="ctr"/>
                      <a:r>
                        <a:rPr lang="en-US" sz="1600" dirty="0"/>
                        <a:t>14970.458</a:t>
                      </a:r>
                    </a:p>
                  </a:txBody>
                  <a:tcPr anchor="ctr"/>
                </a:tc>
                <a:tc>
                  <a:txBody>
                    <a:bodyPr/>
                    <a:lstStyle/>
                    <a:p>
                      <a:pPr algn="ctr"/>
                      <a:r>
                        <a:rPr lang="en-US" altLang="zh-CN" sz="1600" dirty="0"/>
                        <a:t>0.000</a:t>
                      </a:r>
                      <a:endParaRPr lang="en-US" sz="1600" dirty="0"/>
                    </a:p>
                  </a:txBody>
                  <a:tcPr anchor="ctr"/>
                </a:tc>
                <a:tc>
                  <a:txBody>
                    <a:bodyPr/>
                    <a:lstStyle/>
                    <a:p>
                      <a:pPr algn="ctr"/>
                      <a:r>
                        <a:rPr lang="en-US" sz="1600" dirty="0"/>
                        <a:t>48.34</a:t>
                      </a:r>
                      <a:r>
                        <a:rPr lang="en-US" altLang="zh-CN" sz="1600" dirty="0"/>
                        <a:t>6</a:t>
                      </a:r>
                      <a:endParaRPr lang="en-US" sz="1600" dirty="0"/>
                    </a:p>
                  </a:txBody>
                  <a:tcPr anchor="ctr"/>
                </a:tc>
                <a:tc>
                  <a:txBody>
                    <a:bodyPr/>
                    <a:lstStyle/>
                    <a:p>
                      <a:pPr algn="ctr"/>
                      <a:r>
                        <a:rPr lang="en-US" altLang="zh-CN" sz="1600" dirty="0"/>
                        <a:t>0.017</a:t>
                      </a:r>
                      <a:endParaRPr lang="en-US" sz="1600" dirty="0"/>
                    </a:p>
                  </a:txBody>
                  <a:tcPr anchor="ctr"/>
                </a:tc>
                <a:tc>
                  <a:txBody>
                    <a:bodyPr/>
                    <a:lstStyle/>
                    <a:p>
                      <a:pPr algn="ctr"/>
                      <a:r>
                        <a:rPr lang="en-US" altLang="zh-CN" sz="1600" dirty="0"/>
                        <a:t>0.647</a:t>
                      </a:r>
                      <a:endParaRPr lang="en-US" sz="1600" dirty="0"/>
                    </a:p>
                  </a:txBody>
                  <a:tcPr anchor="ctr"/>
                </a:tc>
                <a:extLst>
                  <a:ext uri="{0D108BD9-81ED-4DB2-BD59-A6C34878D82A}">
                    <a16:rowId xmlns:a16="http://schemas.microsoft.com/office/drawing/2014/main" val="3855930292"/>
                  </a:ext>
                </a:extLst>
              </a:tr>
            </a:tbl>
          </a:graphicData>
        </a:graphic>
      </p:graphicFrame>
      <p:sp>
        <p:nvSpPr>
          <p:cNvPr id="3" name="TextBox 2">
            <a:extLst>
              <a:ext uri="{FF2B5EF4-FFF2-40B4-BE49-F238E27FC236}">
                <a16:creationId xmlns:a16="http://schemas.microsoft.com/office/drawing/2014/main" id="{C13BC257-A6B1-614E-9343-2FDC1582B971}"/>
              </a:ext>
            </a:extLst>
          </p:cNvPr>
          <p:cNvSpPr txBox="1"/>
          <p:nvPr/>
        </p:nvSpPr>
        <p:spPr>
          <a:xfrm>
            <a:off x="89953" y="5257562"/>
            <a:ext cx="8674905" cy="1600438"/>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Note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Bold values are the best fit model</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based</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on</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adjusted</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BIC)</a:t>
            </a:r>
          </a:p>
          <a:p>
            <a:pPr marL="285750" indent="-285750">
              <a:buFont typeface="Arial" panose="020B0604020202020204" pitchFamily="34" charset="0"/>
              <a:buChar char="•"/>
            </a:pPr>
            <a:r>
              <a:rPr lang="en-US" altLang="zh-CN" sz="1400" dirty="0">
                <a:latin typeface="Times New Roman" panose="02020603050405020304" pitchFamily="18" charset="0"/>
                <a:cs typeface="Times New Roman" panose="02020603050405020304" pitchFamily="18" charset="0"/>
              </a:rPr>
              <a:t>Information</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criteria:</a:t>
            </a:r>
            <a:r>
              <a:rPr lang="zh-CN" altLang="en-US" sz="1400" dirty="0">
                <a:latin typeface="Times New Roman" panose="02020603050405020304" pitchFamily="18" charset="0"/>
                <a:cs typeface="Times New Roman" panose="02020603050405020304" pitchFamily="18" charset="0"/>
              </a:rPr>
              <a:t> </a:t>
            </a:r>
            <a:endParaRPr lang="en-US" altLang="zh-CN" sz="14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AIC</a:t>
            </a:r>
            <a:r>
              <a:rPr lang="en-US" altLang="zh-CN" sz="1400" dirty="0">
                <a:latin typeface="Times New Roman" panose="02020603050405020304" pitchFamily="18" charset="0"/>
                <a:cs typeface="Times New Roman" panose="02020603050405020304" pitchFamily="18" charset="0"/>
              </a:rPr>
              <a:t>:</a:t>
            </a:r>
            <a:r>
              <a:rPr lang="zh-CN" altLang="en-US"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Akaike Information Criteria; </a:t>
            </a:r>
          </a:p>
          <a:p>
            <a:pPr marL="742950" lvl="1" indent="-285750">
              <a:buFont typeface="Arial" panose="020B0604020202020204" pitchFamily="34" charset="0"/>
              <a:buChar char="•"/>
            </a:pPr>
            <a:r>
              <a:rPr lang="en-US" altLang="zh-CN" sz="1400" dirty="0">
                <a:latin typeface="Times New Roman" panose="02020603050405020304" pitchFamily="18" charset="0"/>
                <a:cs typeface="Times New Roman" panose="02020603050405020304" pitchFamily="18" charset="0"/>
              </a:rPr>
              <a:t>Adjusted</a:t>
            </a:r>
            <a:r>
              <a:rPr lang="zh-CN" altLang="en-US"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BIC</a:t>
            </a:r>
            <a:r>
              <a:rPr lang="en-US" altLang="zh-CN" sz="1400"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Sample-size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adjusted</a:t>
            </a:r>
            <a:r>
              <a:rPr lang="zh-CN" altLang="en-US"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Bayesian Information Criteria;</a:t>
            </a:r>
          </a:p>
          <a:p>
            <a:pPr marL="285750" indent="-285750">
              <a:buFont typeface="Arial" panose="020B0604020202020204" pitchFamily="34" charset="0"/>
              <a:buChar char="•"/>
            </a:pPr>
            <a:r>
              <a:rPr lang="en-US" altLang="zh-CN" sz="1400" dirty="0">
                <a:latin typeface="Times New Roman" panose="02020603050405020304" pitchFamily="18" charset="0"/>
                <a:cs typeface="Times New Roman" panose="02020603050405020304" pitchFamily="18" charset="0"/>
              </a:rPr>
              <a:t>Comparative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Model</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fit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(compare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with</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k-1):</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LMR</a:t>
            </a:r>
            <a:r>
              <a:rPr lang="en-US" altLang="zh-CN" sz="1400"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Lo‐</a:t>
            </a:r>
            <a:r>
              <a:rPr lang="en-US" sz="1400" dirty="0" err="1">
                <a:latin typeface="Times New Roman" panose="02020603050405020304" pitchFamily="18" charset="0"/>
                <a:cs typeface="Times New Roman" panose="02020603050405020304" pitchFamily="18" charset="0"/>
              </a:rPr>
              <a:t>Mendell</a:t>
            </a:r>
            <a:r>
              <a:rPr lang="en-US" sz="1400" dirty="0">
                <a:latin typeface="Times New Roman" panose="02020603050405020304" pitchFamily="18" charset="0"/>
                <a:cs typeface="Times New Roman" panose="02020603050405020304" pitchFamily="18" charset="0"/>
              </a:rPr>
              <a:t>‐Rubin Adjusted Likelihood Ratio Test;</a:t>
            </a:r>
          </a:p>
          <a:p>
            <a:pPr marL="742950" lvl="1" indent="-285750">
              <a:buFont typeface="Arial" panose="020B0604020202020204" pitchFamily="34" charset="0"/>
              <a:buChar char="•"/>
            </a:pPr>
            <a:r>
              <a:rPr lang="en-US" altLang="zh-CN" sz="1400" dirty="0">
                <a:latin typeface="Times New Roman" panose="02020603050405020304" pitchFamily="18" charset="0"/>
                <a:cs typeface="Times New Roman" panose="02020603050405020304" pitchFamily="18" charset="0"/>
              </a:rPr>
              <a:t>-</a:t>
            </a:r>
            <a:r>
              <a:rPr lang="zh-CN" altLang="en-US"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BLRT</a:t>
            </a:r>
            <a:r>
              <a:rPr lang="en-US" altLang="zh-CN" sz="1400" dirty="0">
                <a:latin typeface="Times New Roman" panose="02020603050405020304" pitchFamily="18" charset="0"/>
                <a:cs typeface="Times New Roman" panose="02020603050405020304" pitchFamily="18" charset="0"/>
              </a:rPr>
              <a: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the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negative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H0</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loglikelihood</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of</a:t>
            </a:r>
            <a:r>
              <a:rPr lang="zh-CN" altLang="en-US"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Bootstrap Loglikelihood ratio test</a:t>
            </a:r>
            <a:r>
              <a:rPr lang="en-US" altLang="zh-CN" sz="1400" dirty="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762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F8E77-2A6C-4B4A-8177-0412E4924B83}"/>
              </a:ext>
            </a:extLst>
          </p:cNvPr>
          <p:cNvSpPr>
            <a:spLocks noGrp="1"/>
          </p:cNvSpPr>
          <p:nvPr>
            <p:ph type="title"/>
          </p:nvPr>
        </p:nvSpPr>
        <p:spPr>
          <a:xfrm>
            <a:off x="0" y="388434"/>
            <a:ext cx="11415132" cy="990600"/>
          </a:xfrm>
        </p:spPr>
        <p:txBody>
          <a:bodyPr>
            <a:normAutofit fontScale="90000"/>
          </a:bodyPr>
          <a:lstStyle/>
          <a:p>
            <a:r>
              <a:rPr lang="en-US" altLang="zh-CN" dirty="0"/>
              <a:t>Class</a:t>
            </a:r>
            <a:r>
              <a:rPr lang="zh-CN" altLang="en-US" dirty="0"/>
              <a:t> </a:t>
            </a:r>
            <a:r>
              <a:rPr lang="en-US" altLang="zh-CN" dirty="0"/>
              <a:t>Enumeration</a:t>
            </a:r>
            <a:r>
              <a:rPr lang="zh-CN" altLang="en-US" dirty="0"/>
              <a:t> </a:t>
            </a:r>
            <a:r>
              <a:rPr lang="en-US" altLang="zh-CN" dirty="0"/>
              <a:t>Processes</a:t>
            </a:r>
            <a:br>
              <a:rPr lang="en-US" altLang="zh-CN" dirty="0"/>
            </a:br>
            <a:r>
              <a:rPr lang="en-US" altLang="zh-CN" sz="3300" dirty="0"/>
              <a:t>Classification Probabilities for the Most Likely Latent Class Membership</a:t>
            </a:r>
            <a:endParaRPr lang="en-US" sz="3300" dirty="0"/>
          </a:p>
        </p:txBody>
      </p:sp>
      <p:graphicFrame>
        <p:nvGraphicFramePr>
          <p:cNvPr id="5" name="Content Placeholder 4">
            <a:extLst>
              <a:ext uri="{FF2B5EF4-FFF2-40B4-BE49-F238E27FC236}">
                <a16:creationId xmlns:a16="http://schemas.microsoft.com/office/drawing/2014/main" id="{5CE3EE20-148C-2041-B08C-276F59DC3874}"/>
              </a:ext>
            </a:extLst>
          </p:cNvPr>
          <p:cNvGraphicFramePr>
            <a:graphicFrameLocks noGrp="1"/>
          </p:cNvGraphicFramePr>
          <p:nvPr>
            <p:ph idx="1"/>
            <p:extLst>
              <p:ext uri="{D42A27DB-BD31-4B8C-83A1-F6EECF244321}">
                <p14:modId xmlns:p14="http://schemas.microsoft.com/office/powerpoint/2010/main" val="3447804787"/>
              </p:ext>
            </p:extLst>
          </p:nvPr>
        </p:nvGraphicFramePr>
        <p:xfrm>
          <a:off x="609600" y="2871439"/>
          <a:ext cx="10972800" cy="222504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1608571807"/>
                    </a:ext>
                  </a:extLst>
                </a:gridCol>
                <a:gridCol w="1828800">
                  <a:extLst>
                    <a:ext uri="{9D8B030D-6E8A-4147-A177-3AD203B41FA5}">
                      <a16:colId xmlns:a16="http://schemas.microsoft.com/office/drawing/2014/main" val="2849500106"/>
                    </a:ext>
                  </a:extLst>
                </a:gridCol>
                <a:gridCol w="1828800">
                  <a:extLst>
                    <a:ext uri="{9D8B030D-6E8A-4147-A177-3AD203B41FA5}">
                      <a16:colId xmlns:a16="http://schemas.microsoft.com/office/drawing/2014/main" val="2884272400"/>
                    </a:ext>
                  </a:extLst>
                </a:gridCol>
                <a:gridCol w="1828800">
                  <a:extLst>
                    <a:ext uri="{9D8B030D-6E8A-4147-A177-3AD203B41FA5}">
                      <a16:colId xmlns:a16="http://schemas.microsoft.com/office/drawing/2014/main" val="4178428992"/>
                    </a:ext>
                  </a:extLst>
                </a:gridCol>
                <a:gridCol w="1828800">
                  <a:extLst>
                    <a:ext uri="{9D8B030D-6E8A-4147-A177-3AD203B41FA5}">
                      <a16:colId xmlns:a16="http://schemas.microsoft.com/office/drawing/2014/main" val="2673845165"/>
                    </a:ext>
                  </a:extLst>
                </a:gridCol>
                <a:gridCol w="1828800">
                  <a:extLst>
                    <a:ext uri="{9D8B030D-6E8A-4147-A177-3AD203B41FA5}">
                      <a16:colId xmlns:a16="http://schemas.microsoft.com/office/drawing/2014/main" val="2750396570"/>
                    </a:ext>
                  </a:extLst>
                </a:gridCol>
              </a:tblGrid>
              <a:tr h="370840">
                <a:tc>
                  <a:txBody>
                    <a:bodyPr/>
                    <a:lstStyle/>
                    <a:p>
                      <a:pPr marL="0" algn="ctr" defTabSz="914400" rtl="0" eaLnBrk="1" latinLnBrk="0" hangingPunct="1"/>
                      <a:r>
                        <a:rPr lang="en-US" altLang="zh-CN" sz="1800" b="1" kern="1200" dirty="0">
                          <a:solidFill>
                            <a:schemeClr val="lt1"/>
                          </a:solidFill>
                          <a:latin typeface="+mn-lt"/>
                          <a:ea typeface="+mn-ea"/>
                          <a:cs typeface="+mn-cs"/>
                        </a:rPr>
                        <a:t>Latent</a:t>
                      </a:r>
                      <a:r>
                        <a:rPr lang="zh-CN" altLang="en-US" sz="1800" b="1" kern="1200" dirty="0">
                          <a:solidFill>
                            <a:schemeClr val="lt1"/>
                          </a:solidFill>
                          <a:latin typeface="+mn-lt"/>
                          <a:ea typeface="+mn-ea"/>
                          <a:cs typeface="+mn-cs"/>
                        </a:rPr>
                        <a:t> </a:t>
                      </a:r>
                      <a:r>
                        <a:rPr lang="en-US" altLang="zh-CN" sz="1800" b="1" kern="1200" dirty="0">
                          <a:solidFill>
                            <a:schemeClr val="lt1"/>
                          </a:solidFill>
                          <a:latin typeface="+mn-lt"/>
                          <a:ea typeface="+mn-ea"/>
                          <a:cs typeface="+mn-cs"/>
                        </a:rPr>
                        <a:t>Classes</a:t>
                      </a:r>
                      <a:endParaRPr lang="en-US" sz="1800" b="1" kern="1200" dirty="0">
                        <a:solidFill>
                          <a:schemeClr val="lt1"/>
                        </a:solidFill>
                        <a:latin typeface="+mn-lt"/>
                        <a:ea typeface="+mn-ea"/>
                        <a:cs typeface="+mn-cs"/>
                      </a:endParaRPr>
                    </a:p>
                  </a:txBody>
                  <a:tcPr>
                    <a:solidFill>
                      <a:schemeClr val="accent1"/>
                    </a:solidFill>
                  </a:tcPr>
                </a:tc>
                <a:tc>
                  <a:txBody>
                    <a:bodyPr/>
                    <a:lstStyle/>
                    <a:p>
                      <a:pPr algn="ctr"/>
                      <a:r>
                        <a:rPr lang="en-US" altLang="zh-CN" dirty="0"/>
                        <a:t>1</a:t>
                      </a:r>
                      <a:endParaRPr lang="en-US" dirty="0"/>
                    </a:p>
                  </a:txBody>
                  <a:tcPr/>
                </a:tc>
                <a:tc>
                  <a:txBody>
                    <a:bodyPr/>
                    <a:lstStyle/>
                    <a:p>
                      <a:pPr algn="ctr"/>
                      <a:r>
                        <a:rPr lang="en-US" altLang="zh-CN" dirty="0"/>
                        <a:t>2</a:t>
                      </a:r>
                      <a:endParaRPr lang="en-US" dirty="0"/>
                    </a:p>
                  </a:txBody>
                  <a:tcPr/>
                </a:tc>
                <a:tc>
                  <a:txBody>
                    <a:bodyPr/>
                    <a:lstStyle/>
                    <a:p>
                      <a:pPr algn="ctr"/>
                      <a:r>
                        <a:rPr lang="en-US" altLang="zh-CN" dirty="0"/>
                        <a:t>3</a:t>
                      </a:r>
                      <a:endParaRPr lang="en-US" dirty="0"/>
                    </a:p>
                  </a:txBody>
                  <a:tcPr/>
                </a:tc>
                <a:tc>
                  <a:txBody>
                    <a:bodyPr/>
                    <a:lstStyle/>
                    <a:p>
                      <a:pPr algn="ctr"/>
                      <a:r>
                        <a:rPr lang="en-US" altLang="zh-CN" dirty="0"/>
                        <a:t>4</a:t>
                      </a:r>
                      <a:endParaRPr lang="en-US" dirty="0"/>
                    </a:p>
                  </a:txBody>
                  <a:tcPr/>
                </a:tc>
                <a:tc>
                  <a:txBody>
                    <a:bodyPr/>
                    <a:lstStyle/>
                    <a:p>
                      <a:pPr algn="ctr"/>
                      <a:r>
                        <a:rPr lang="en-US" altLang="zh-CN" dirty="0"/>
                        <a:t>5</a:t>
                      </a:r>
                      <a:endParaRPr lang="en-US" dirty="0"/>
                    </a:p>
                  </a:txBody>
                  <a:tcPr/>
                </a:tc>
                <a:extLst>
                  <a:ext uri="{0D108BD9-81ED-4DB2-BD59-A6C34878D82A}">
                    <a16:rowId xmlns:a16="http://schemas.microsoft.com/office/drawing/2014/main" val="3293458929"/>
                  </a:ext>
                </a:extLst>
              </a:tr>
              <a:tr h="370840">
                <a:tc>
                  <a:txBody>
                    <a:bodyPr/>
                    <a:lstStyle/>
                    <a:p>
                      <a:pPr marL="0" algn="ctr" defTabSz="914400" rtl="0" eaLnBrk="1" latinLnBrk="0" hangingPunct="1"/>
                      <a:r>
                        <a:rPr lang="en-US" altLang="zh-CN" sz="1800" b="1" kern="1200" dirty="0">
                          <a:solidFill>
                            <a:schemeClr val="lt1"/>
                          </a:solidFill>
                          <a:latin typeface="+mn-lt"/>
                          <a:ea typeface="+mn-ea"/>
                          <a:cs typeface="+mn-cs"/>
                        </a:rPr>
                        <a:t>1</a:t>
                      </a:r>
                      <a:endParaRPr lang="en-US" sz="1800" b="1" kern="1200" dirty="0">
                        <a:solidFill>
                          <a:schemeClr val="lt1"/>
                        </a:solidFill>
                        <a:latin typeface="+mn-lt"/>
                        <a:ea typeface="+mn-ea"/>
                        <a:cs typeface="+mn-cs"/>
                      </a:endParaRPr>
                    </a:p>
                  </a:txBody>
                  <a:tcPr>
                    <a:solidFill>
                      <a:schemeClr val="accent1"/>
                    </a:solidFill>
                  </a:tcPr>
                </a:tc>
                <a:tc>
                  <a:txBody>
                    <a:bodyPr/>
                    <a:lstStyle/>
                    <a:p>
                      <a:pPr algn="ctr"/>
                      <a:r>
                        <a:rPr lang="en-US" altLang="zh-CN" b="1" dirty="0"/>
                        <a:t>0.531</a:t>
                      </a:r>
                      <a:endParaRPr lang="en-US" b="1" dirty="0"/>
                    </a:p>
                  </a:txBody>
                  <a:tcPr/>
                </a:tc>
                <a:tc>
                  <a:txBody>
                    <a:bodyPr/>
                    <a:lstStyle/>
                    <a:p>
                      <a:pPr algn="ctr"/>
                      <a:r>
                        <a:rPr lang="en-US" altLang="zh-CN" dirty="0"/>
                        <a:t>0.220</a:t>
                      </a:r>
                      <a:endParaRPr lang="en-US" dirty="0"/>
                    </a:p>
                  </a:txBody>
                  <a:tcPr/>
                </a:tc>
                <a:tc>
                  <a:txBody>
                    <a:bodyPr/>
                    <a:lstStyle/>
                    <a:p>
                      <a:pPr algn="ctr"/>
                      <a:r>
                        <a:rPr lang="en-US" altLang="zh-CN" dirty="0"/>
                        <a:t>0.236</a:t>
                      </a:r>
                      <a:endParaRPr lang="en-US" dirty="0"/>
                    </a:p>
                  </a:txBody>
                  <a:tcPr/>
                </a:tc>
                <a:tc>
                  <a:txBody>
                    <a:bodyPr/>
                    <a:lstStyle/>
                    <a:p>
                      <a:pPr algn="ctr"/>
                      <a:r>
                        <a:rPr lang="en-US" altLang="zh-CN" dirty="0"/>
                        <a:t>0.006</a:t>
                      </a:r>
                      <a:endParaRPr lang="en-US" dirty="0"/>
                    </a:p>
                  </a:txBody>
                  <a:tcPr/>
                </a:tc>
                <a:tc>
                  <a:txBody>
                    <a:bodyPr/>
                    <a:lstStyle/>
                    <a:p>
                      <a:pPr algn="ctr"/>
                      <a:r>
                        <a:rPr lang="en-US" altLang="zh-CN" dirty="0"/>
                        <a:t>0.008</a:t>
                      </a:r>
                      <a:endParaRPr lang="en-US" dirty="0"/>
                    </a:p>
                  </a:txBody>
                  <a:tcPr/>
                </a:tc>
                <a:extLst>
                  <a:ext uri="{0D108BD9-81ED-4DB2-BD59-A6C34878D82A}">
                    <a16:rowId xmlns:a16="http://schemas.microsoft.com/office/drawing/2014/main" val="998967300"/>
                  </a:ext>
                </a:extLst>
              </a:tr>
              <a:tr h="370840">
                <a:tc>
                  <a:txBody>
                    <a:bodyPr/>
                    <a:lstStyle/>
                    <a:p>
                      <a:pPr marL="0" algn="ctr" defTabSz="914400" rtl="0" eaLnBrk="1" latinLnBrk="0" hangingPunct="1"/>
                      <a:r>
                        <a:rPr lang="en-US" altLang="zh-CN" sz="1800" b="1" kern="1200" dirty="0">
                          <a:solidFill>
                            <a:schemeClr val="lt1"/>
                          </a:solidFill>
                          <a:latin typeface="+mn-lt"/>
                          <a:ea typeface="+mn-ea"/>
                          <a:cs typeface="+mn-cs"/>
                        </a:rPr>
                        <a:t>2</a:t>
                      </a:r>
                      <a:endParaRPr lang="en-US" sz="1800" b="1" kern="1200" dirty="0">
                        <a:solidFill>
                          <a:schemeClr val="lt1"/>
                        </a:solidFill>
                        <a:latin typeface="+mn-lt"/>
                        <a:ea typeface="+mn-ea"/>
                        <a:cs typeface="+mn-cs"/>
                      </a:endParaRPr>
                    </a:p>
                  </a:txBody>
                  <a:tcPr>
                    <a:solidFill>
                      <a:schemeClr val="accent1"/>
                    </a:solidFill>
                  </a:tcPr>
                </a:tc>
                <a:tc>
                  <a:txBody>
                    <a:bodyPr/>
                    <a:lstStyle/>
                    <a:p>
                      <a:pPr algn="ctr"/>
                      <a:r>
                        <a:rPr lang="en-US" altLang="zh-CN" dirty="0"/>
                        <a:t>0.011</a:t>
                      </a:r>
                      <a:endParaRPr lang="en-US" dirty="0"/>
                    </a:p>
                  </a:txBody>
                  <a:tcPr/>
                </a:tc>
                <a:tc>
                  <a:txBody>
                    <a:bodyPr/>
                    <a:lstStyle/>
                    <a:p>
                      <a:pPr algn="ctr"/>
                      <a:r>
                        <a:rPr lang="en-US" altLang="zh-CN" b="1" dirty="0"/>
                        <a:t>0.843</a:t>
                      </a:r>
                      <a:endParaRPr lang="en-US" b="1" dirty="0"/>
                    </a:p>
                  </a:txBody>
                  <a:tcPr/>
                </a:tc>
                <a:tc>
                  <a:txBody>
                    <a:bodyPr/>
                    <a:lstStyle/>
                    <a:p>
                      <a:pPr algn="ctr"/>
                      <a:r>
                        <a:rPr lang="en-US" altLang="zh-CN" dirty="0"/>
                        <a:t>0.142</a:t>
                      </a:r>
                      <a:endParaRPr lang="en-US" dirty="0"/>
                    </a:p>
                  </a:txBody>
                  <a:tcPr/>
                </a:tc>
                <a:tc>
                  <a:txBody>
                    <a:bodyPr/>
                    <a:lstStyle/>
                    <a:p>
                      <a:pPr algn="ctr"/>
                      <a:r>
                        <a:rPr lang="en-US" altLang="zh-CN" dirty="0"/>
                        <a:t>0.000</a:t>
                      </a:r>
                      <a:endParaRPr lang="en-US" dirty="0"/>
                    </a:p>
                  </a:txBody>
                  <a:tcPr/>
                </a:tc>
                <a:tc>
                  <a:txBody>
                    <a:bodyPr/>
                    <a:lstStyle/>
                    <a:p>
                      <a:pPr algn="ctr"/>
                      <a:r>
                        <a:rPr lang="en-US" altLang="zh-CN" dirty="0"/>
                        <a:t>0.004</a:t>
                      </a:r>
                      <a:endParaRPr lang="en-US" dirty="0"/>
                    </a:p>
                  </a:txBody>
                  <a:tcPr/>
                </a:tc>
                <a:extLst>
                  <a:ext uri="{0D108BD9-81ED-4DB2-BD59-A6C34878D82A}">
                    <a16:rowId xmlns:a16="http://schemas.microsoft.com/office/drawing/2014/main" val="1596175810"/>
                  </a:ext>
                </a:extLst>
              </a:tr>
              <a:tr h="370840">
                <a:tc>
                  <a:txBody>
                    <a:bodyPr/>
                    <a:lstStyle/>
                    <a:p>
                      <a:pPr marL="0" algn="ctr" defTabSz="914400" rtl="0" eaLnBrk="1" latinLnBrk="0" hangingPunct="1"/>
                      <a:r>
                        <a:rPr lang="en-US" altLang="zh-CN" sz="1800" b="1" kern="1200" dirty="0">
                          <a:solidFill>
                            <a:schemeClr val="lt1"/>
                          </a:solidFill>
                          <a:latin typeface="+mn-lt"/>
                          <a:ea typeface="+mn-ea"/>
                          <a:cs typeface="+mn-cs"/>
                        </a:rPr>
                        <a:t>3</a:t>
                      </a:r>
                      <a:endParaRPr lang="en-US" sz="1800" b="1" kern="1200" dirty="0">
                        <a:solidFill>
                          <a:schemeClr val="lt1"/>
                        </a:solidFill>
                        <a:latin typeface="+mn-lt"/>
                        <a:ea typeface="+mn-ea"/>
                        <a:cs typeface="+mn-cs"/>
                      </a:endParaRPr>
                    </a:p>
                  </a:txBody>
                  <a:tcPr>
                    <a:solidFill>
                      <a:schemeClr val="accent1"/>
                    </a:solidFill>
                  </a:tcPr>
                </a:tc>
                <a:tc>
                  <a:txBody>
                    <a:bodyPr/>
                    <a:lstStyle/>
                    <a:p>
                      <a:pPr algn="ctr"/>
                      <a:r>
                        <a:rPr lang="en-US" altLang="zh-CN" dirty="0"/>
                        <a:t>0.033</a:t>
                      </a:r>
                      <a:endParaRPr lang="en-US" dirty="0"/>
                    </a:p>
                  </a:txBody>
                  <a:tcPr/>
                </a:tc>
                <a:tc>
                  <a:txBody>
                    <a:bodyPr/>
                    <a:lstStyle/>
                    <a:p>
                      <a:pPr algn="ctr"/>
                      <a:r>
                        <a:rPr lang="en-US" altLang="zh-CN" dirty="0"/>
                        <a:t>0.132</a:t>
                      </a:r>
                      <a:endParaRPr lang="en-US" dirty="0"/>
                    </a:p>
                  </a:txBody>
                  <a:tcPr/>
                </a:tc>
                <a:tc>
                  <a:txBody>
                    <a:bodyPr/>
                    <a:lstStyle/>
                    <a:p>
                      <a:pPr algn="ctr"/>
                      <a:r>
                        <a:rPr lang="en-US" altLang="zh-CN" b="1" dirty="0"/>
                        <a:t>0.807</a:t>
                      </a:r>
                      <a:endParaRPr lang="en-US" b="1" dirty="0"/>
                    </a:p>
                  </a:txBody>
                  <a:tcPr/>
                </a:tc>
                <a:tc>
                  <a:txBody>
                    <a:bodyPr/>
                    <a:lstStyle/>
                    <a:p>
                      <a:pPr algn="ctr"/>
                      <a:r>
                        <a:rPr lang="en-US" altLang="zh-CN" dirty="0"/>
                        <a:t>0.002</a:t>
                      </a:r>
                      <a:endParaRPr lang="en-US" dirty="0"/>
                    </a:p>
                  </a:txBody>
                  <a:tcPr/>
                </a:tc>
                <a:tc>
                  <a:txBody>
                    <a:bodyPr/>
                    <a:lstStyle/>
                    <a:p>
                      <a:pPr algn="ctr"/>
                      <a:r>
                        <a:rPr lang="en-US" altLang="zh-CN" dirty="0"/>
                        <a:t>0.026</a:t>
                      </a:r>
                      <a:endParaRPr lang="en-US" dirty="0"/>
                    </a:p>
                  </a:txBody>
                  <a:tcPr/>
                </a:tc>
                <a:extLst>
                  <a:ext uri="{0D108BD9-81ED-4DB2-BD59-A6C34878D82A}">
                    <a16:rowId xmlns:a16="http://schemas.microsoft.com/office/drawing/2014/main" val="2063110576"/>
                  </a:ext>
                </a:extLst>
              </a:tr>
              <a:tr h="370840">
                <a:tc>
                  <a:txBody>
                    <a:bodyPr/>
                    <a:lstStyle/>
                    <a:p>
                      <a:pPr marL="0" algn="ctr" defTabSz="914400" rtl="0" eaLnBrk="1" latinLnBrk="0" hangingPunct="1"/>
                      <a:r>
                        <a:rPr lang="en-US" altLang="zh-CN" sz="1800" b="1" kern="1200" dirty="0">
                          <a:solidFill>
                            <a:schemeClr val="lt1"/>
                          </a:solidFill>
                          <a:latin typeface="+mn-lt"/>
                          <a:ea typeface="+mn-ea"/>
                          <a:cs typeface="+mn-cs"/>
                        </a:rPr>
                        <a:t>4</a:t>
                      </a:r>
                      <a:endParaRPr lang="en-US" sz="1800" b="1" kern="1200" dirty="0">
                        <a:solidFill>
                          <a:schemeClr val="lt1"/>
                        </a:solidFill>
                        <a:latin typeface="+mn-lt"/>
                        <a:ea typeface="+mn-ea"/>
                        <a:cs typeface="+mn-cs"/>
                      </a:endParaRPr>
                    </a:p>
                  </a:txBody>
                  <a:tcPr>
                    <a:solidFill>
                      <a:schemeClr val="accent1"/>
                    </a:solidFill>
                  </a:tcPr>
                </a:tc>
                <a:tc>
                  <a:txBody>
                    <a:bodyPr/>
                    <a:lstStyle/>
                    <a:p>
                      <a:pPr algn="ctr"/>
                      <a:r>
                        <a:rPr lang="en-US" altLang="zh-CN" dirty="0"/>
                        <a:t>0.051</a:t>
                      </a:r>
                      <a:endParaRPr lang="en-US" dirty="0"/>
                    </a:p>
                  </a:txBody>
                  <a:tcPr/>
                </a:tc>
                <a:tc>
                  <a:txBody>
                    <a:bodyPr/>
                    <a:lstStyle/>
                    <a:p>
                      <a:pPr algn="ctr"/>
                      <a:r>
                        <a:rPr lang="en-US" altLang="zh-CN" dirty="0"/>
                        <a:t>0.000</a:t>
                      </a:r>
                      <a:endParaRPr lang="en-US" dirty="0"/>
                    </a:p>
                  </a:txBody>
                  <a:tcPr/>
                </a:tc>
                <a:tc>
                  <a:txBody>
                    <a:bodyPr/>
                    <a:lstStyle/>
                    <a:p>
                      <a:pPr algn="ctr"/>
                      <a:r>
                        <a:rPr lang="en-US" altLang="zh-CN" dirty="0"/>
                        <a:t>0.076</a:t>
                      </a:r>
                      <a:endParaRPr lang="en-US" dirty="0"/>
                    </a:p>
                  </a:txBody>
                  <a:tcPr/>
                </a:tc>
                <a:tc>
                  <a:txBody>
                    <a:bodyPr/>
                    <a:lstStyle/>
                    <a:p>
                      <a:pPr algn="ctr"/>
                      <a:r>
                        <a:rPr lang="en-US" altLang="zh-CN" b="1" dirty="0"/>
                        <a:t>0.816</a:t>
                      </a:r>
                      <a:endParaRPr lang="en-US" b="1" dirty="0"/>
                    </a:p>
                  </a:txBody>
                  <a:tcPr/>
                </a:tc>
                <a:tc>
                  <a:txBody>
                    <a:bodyPr/>
                    <a:lstStyle/>
                    <a:p>
                      <a:pPr algn="ctr"/>
                      <a:r>
                        <a:rPr lang="en-US" altLang="zh-CN" dirty="0"/>
                        <a:t>0.057</a:t>
                      </a:r>
                      <a:endParaRPr lang="en-US" dirty="0"/>
                    </a:p>
                  </a:txBody>
                  <a:tcPr/>
                </a:tc>
                <a:extLst>
                  <a:ext uri="{0D108BD9-81ED-4DB2-BD59-A6C34878D82A}">
                    <a16:rowId xmlns:a16="http://schemas.microsoft.com/office/drawing/2014/main" val="1013474111"/>
                  </a:ext>
                </a:extLst>
              </a:tr>
              <a:tr h="370840">
                <a:tc>
                  <a:txBody>
                    <a:bodyPr/>
                    <a:lstStyle/>
                    <a:p>
                      <a:pPr marL="0" algn="ctr" defTabSz="914400" rtl="0" eaLnBrk="1" latinLnBrk="0" hangingPunct="1"/>
                      <a:r>
                        <a:rPr lang="en-US" altLang="zh-CN" sz="1800" b="1" kern="1200" dirty="0">
                          <a:solidFill>
                            <a:schemeClr val="lt1"/>
                          </a:solidFill>
                          <a:latin typeface="+mn-lt"/>
                          <a:ea typeface="+mn-ea"/>
                          <a:cs typeface="+mn-cs"/>
                        </a:rPr>
                        <a:t>5</a:t>
                      </a:r>
                      <a:endParaRPr lang="en-US" sz="1800" b="1" kern="1200" dirty="0">
                        <a:solidFill>
                          <a:schemeClr val="lt1"/>
                        </a:solidFill>
                        <a:latin typeface="+mn-lt"/>
                        <a:ea typeface="+mn-ea"/>
                        <a:cs typeface="+mn-cs"/>
                      </a:endParaRPr>
                    </a:p>
                  </a:txBody>
                  <a:tcPr>
                    <a:solidFill>
                      <a:schemeClr val="accent1"/>
                    </a:solidFill>
                  </a:tcPr>
                </a:tc>
                <a:tc>
                  <a:txBody>
                    <a:bodyPr/>
                    <a:lstStyle/>
                    <a:p>
                      <a:pPr algn="ctr"/>
                      <a:r>
                        <a:rPr lang="en-US" altLang="zh-CN" dirty="0"/>
                        <a:t>0.005</a:t>
                      </a:r>
                      <a:endParaRPr lang="en-US" dirty="0"/>
                    </a:p>
                  </a:txBody>
                  <a:tcPr/>
                </a:tc>
                <a:tc>
                  <a:txBody>
                    <a:bodyPr/>
                    <a:lstStyle/>
                    <a:p>
                      <a:pPr algn="ctr"/>
                      <a:r>
                        <a:rPr lang="en-US" altLang="zh-CN" dirty="0"/>
                        <a:t>0.030</a:t>
                      </a:r>
                      <a:endParaRPr lang="en-US" dirty="0"/>
                    </a:p>
                  </a:txBody>
                  <a:tcPr/>
                </a:tc>
                <a:tc>
                  <a:txBody>
                    <a:bodyPr/>
                    <a:lstStyle/>
                    <a:p>
                      <a:pPr algn="ctr"/>
                      <a:r>
                        <a:rPr lang="en-US" altLang="zh-CN" dirty="0"/>
                        <a:t>0.111</a:t>
                      </a:r>
                      <a:endParaRPr lang="en-US" dirty="0"/>
                    </a:p>
                  </a:txBody>
                  <a:tcPr/>
                </a:tc>
                <a:tc>
                  <a:txBody>
                    <a:bodyPr/>
                    <a:lstStyle/>
                    <a:p>
                      <a:pPr algn="ctr"/>
                      <a:r>
                        <a:rPr lang="en-US" altLang="zh-CN" dirty="0"/>
                        <a:t>0.009</a:t>
                      </a:r>
                      <a:endParaRPr lang="en-US" dirty="0"/>
                    </a:p>
                  </a:txBody>
                  <a:tcPr/>
                </a:tc>
                <a:tc>
                  <a:txBody>
                    <a:bodyPr/>
                    <a:lstStyle/>
                    <a:p>
                      <a:pPr algn="ctr"/>
                      <a:r>
                        <a:rPr lang="en-US" altLang="zh-CN" b="1" dirty="0"/>
                        <a:t>0.845</a:t>
                      </a:r>
                      <a:endParaRPr lang="en-US" b="1" dirty="0"/>
                    </a:p>
                  </a:txBody>
                  <a:tcPr/>
                </a:tc>
                <a:extLst>
                  <a:ext uri="{0D108BD9-81ED-4DB2-BD59-A6C34878D82A}">
                    <a16:rowId xmlns:a16="http://schemas.microsoft.com/office/drawing/2014/main" val="3849836667"/>
                  </a:ext>
                </a:extLst>
              </a:tr>
            </a:tbl>
          </a:graphicData>
        </a:graphic>
      </p:graphicFrame>
    </p:spTree>
    <p:extLst>
      <p:ext uri="{BB962C8B-B14F-4D97-AF65-F5344CB8AC3E}">
        <p14:creationId xmlns:p14="http://schemas.microsoft.com/office/powerpoint/2010/main" val="20552548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emplate>
  <TotalTime>1519</TotalTime>
  <Words>2065</Words>
  <Application>Microsoft Macintosh PowerPoint</Application>
  <PresentationFormat>Widescreen</PresentationFormat>
  <Paragraphs>551</Paragraphs>
  <Slides>17</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Times New Roman</vt:lpstr>
      <vt:lpstr>Clarity</vt:lpstr>
      <vt:lpstr> Identify the typology of Early Childhood education through Parents’ perception: A Latent class analysis of ECPP:2016</vt:lpstr>
      <vt:lpstr>Background &amp; Literature Review</vt:lpstr>
      <vt:lpstr>Research Question</vt:lpstr>
      <vt:lpstr>Sample</vt:lpstr>
      <vt:lpstr>Method: three-step LCA model</vt:lpstr>
      <vt:lpstr>Method: three-step LCA model</vt:lpstr>
      <vt:lpstr>Step One: Descriptive Analysis of the Indicator variables of LCA</vt:lpstr>
      <vt:lpstr>Step One: LCA results and fit statistics for Early Childhood Education</vt:lpstr>
      <vt:lpstr>Class Enumeration Processes Classification Probabilities for the Most Likely Latent Class Membership</vt:lpstr>
      <vt:lpstr>Latent Classes</vt:lpstr>
      <vt:lpstr>Step Two: Descriptive Analysis of the Covariates</vt:lpstr>
      <vt:lpstr>Step Two of LCA:  mean and odd ratio for covariates with latent class 2 as the reference group</vt:lpstr>
      <vt:lpstr>Step Three: Descriptive Analysis of the Distal Outcome</vt:lpstr>
      <vt:lpstr>Step Three of LCA: Mean and Standard Deviation of Outcome across Latent Classes</vt:lpstr>
      <vt:lpstr>Step Three of LCA: Pearson pairwise test of mean with latent class 2 as the reference group</vt:lpstr>
      <vt:lpstr>Discuss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Design</dc:title>
  <dc:creator>Sophie Cohn</dc:creator>
  <cp:lastModifiedBy>Yi Chen</cp:lastModifiedBy>
  <cp:revision>121</cp:revision>
  <dcterms:created xsi:type="dcterms:W3CDTF">2020-03-25T17:05:04Z</dcterms:created>
  <dcterms:modified xsi:type="dcterms:W3CDTF">2020-04-29T02:44:07Z</dcterms:modified>
</cp:coreProperties>
</file>