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39" r:id="rId3"/>
    <p:sldId id="341" r:id="rId4"/>
    <p:sldId id="292" r:id="rId5"/>
    <p:sldId id="300" r:id="rId6"/>
    <p:sldId id="305" r:id="rId7"/>
    <p:sldId id="297" r:id="rId8"/>
    <p:sldId id="346" r:id="rId9"/>
    <p:sldId id="349" r:id="rId10"/>
    <p:sldId id="306" r:id="rId11"/>
    <p:sldId id="302" r:id="rId12"/>
    <p:sldId id="303" r:id="rId13"/>
    <p:sldId id="348" r:id="rId14"/>
    <p:sldId id="307" r:id="rId15"/>
    <p:sldId id="304" r:id="rId16"/>
    <p:sldId id="308" r:id="rId17"/>
    <p:sldId id="350" r:id="rId18"/>
    <p:sldId id="290" r:id="rId19"/>
    <p:sldId id="296" r:id="rId20"/>
    <p:sldId id="289" r:id="rId21"/>
    <p:sldId id="261" r:id="rId22"/>
    <p:sldId id="262" r:id="rId23"/>
    <p:sldId id="263" r:id="rId24"/>
    <p:sldId id="264" r:id="rId25"/>
    <p:sldId id="266" r:id="rId26"/>
    <p:sldId id="267" r:id="rId27"/>
    <p:sldId id="268" r:id="rId28"/>
    <p:sldId id="269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79263" autoAdjust="0"/>
  </p:normalViewPr>
  <p:slideViewPr>
    <p:cSldViewPr>
      <p:cViewPr>
        <p:scale>
          <a:sx n="64" d="100"/>
          <a:sy n="64" d="100"/>
        </p:scale>
        <p:origin x="-156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55656-77B8-4599-A650-164A0AEA8CE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61B86-33B7-4F1D-B061-EF4D8B03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Syntax for Frequency Analysis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FREQUENCIES VARIABLES=gender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/STATISTICS=STDDEV VARIANCE MEAN MEDIAN MODE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/ORDER=ANALYSIS.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1B86-33B7-4F1D-B061-EF4D8B0334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05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sng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Syntax for Reliability Analysis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RELIABILITY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/VARIABLES=sc1 sc2 sc3 sc4 sc5 sc6 sc7 sc8 sc9 sc10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/SCALE('Internal Consistency Reliability for Self-Concept Items') ALL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/MODEL=ALPHA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/STATISTICS=DESCRIPTIVE SCALE CORR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/SUMMARY=TOTAL.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1B86-33B7-4F1D-B061-EF4D8B0334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5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5085-05AB-481A-BB70-7C0FA1E1CAB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02D7-2E7E-41B5-93C3-8785B11E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0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5085-05AB-481A-BB70-7C0FA1E1CAB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02D7-2E7E-41B5-93C3-8785B11E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7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5085-05AB-481A-BB70-7C0FA1E1CAB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02D7-2E7E-41B5-93C3-8785B11E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7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5085-05AB-481A-BB70-7C0FA1E1CAB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02D7-2E7E-41B5-93C3-8785B11E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4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5085-05AB-481A-BB70-7C0FA1E1CAB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02D7-2E7E-41B5-93C3-8785B11E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2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5085-05AB-481A-BB70-7C0FA1E1CAB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02D7-2E7E-41B5-93C3-8785B11E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2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5085-05AB-481A-BB70-7C0FA1E1CAB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02D7-2E7E-41B5-93C3-8785B11E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8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5085-05AB-481A-BB70-7C0FA1E1CAB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02D7-2E7E-41B5-93C3-8785B11E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3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5085-05AB-481A-BB70-7C0FA1E1CAB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02D7-2E7E-41B5-93C3-8785B11E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5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5085-05AB-481A-BB70-7C0FA1E1CAB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02D7-2E7E-41B5-93C3-8785B11E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3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5085-05AB-481A-BB70-7C0FA1E1CAB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02D7-2E7E-41B5-93C3-8785B11E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5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25085-05AB-481A-BB70-7C0FA1E1CAB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902D7-2E7E-41B5-93C3-8785B11E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6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04800"/>
            <a:ext cx="8001000" cy="4648199"/>
          </a:xfrm>
        </p:spPr>
        <p:txBody>
          <a:bodyPr>
            <a:normAutofit/>
          </a:bodyPr>
          <a:lstStyle/>
          <a:p>
            <a:r>
              <a:rPr lang="en-US" dirty="0" smtClean="0"/>
              <a:t>ORL 5524</a:t>
            </a:r>
            <a:br>
              <a:rPr lang="en-US" dirty="0" smtClean="0"/>
            </a:br>
            <a:r>
              <a:rPr lang="en-US" dirty="0" smtClean="0"/>
              <a:t>Session 11.0-13.0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Item and Scale Evaluations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Professor </a:t>
            </a:r>
            <a:r>
              <a:rPr lang="en-US" dirty="0" err="1" smtClean="0"/>
              <a:t>Madhabi</a:t>
            </a:r>
            <a:r>
              <a:rPr lang="en-US" dirty="0" smtClean="0"/>
              <a:t> </a:t>
            </a:r>
            <a:r>
              <a:rPr lang="en-US" dirty="0" err="1" smtClean="0"/>
              <a:t>Chatterji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Teachers College, Columbia University </a:t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62699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evaluations: NRTs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0586"/>
            <a:ext cx="9144000" cy="413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71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NRT Item Analysis: Demonstration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229600" cy="3349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304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Distracter </a:t>
            </a:r>
            <a:r>
              <a:rPr lang="en-US" sz="3200" dirty="0" smtClean="0"/>
              <a:t>analysis of a multiple choice item</a:t>
            </a:r>
            <a:endParaRPr lang="en-US" sz="3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1" y="1828800"/>
            <a:ext cx="8343269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3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Definitions of Item p and D values in CRT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CRT Item p</a:t>
            </a:r>
            <a:r>
              <a:rPr lang="en-US" dirty="0" smtClean="0"/>
              <a:t>:  Proportion of examinees who answer the item “correctly” ( as in NRTs)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CRT Item D</a:t>
            </a:r>
            <a:r>
              <a:rPr lang="en-US" dirty="0" smtClean="0"/>
              <a:t>: Differences in proportions of examinees </a:t>
            </a:r>
            <a:r>
              <a:rPr lang="en-US" dirty="0"/>
              <a:t>who answer the item “correctly” </a:t>
            </a:r>
            <a:endParaRPr lang="en-US" dirty="0" smtClean="0"/>
          </a:p>
          <a:p>
            <a:r>
              <a:rPr lang="en-US" dirty="0" smtClean="0"/>
              <a:t>Goal of CRT: Instructional sensitivity of items </a:t>
            </a:r>
            <a:r>
              <a:rPr lang="en-US" dirty="0" smtClean="0"/>
              <a:t>in -DIFFERENT </a:t>
            </a:r>
            <a:r>
              <a:rPr lang="en-US" dirty="0" smtClean="0"/>
              <a:t>FROM </a:t>
            </a:r>
            <a:r>
              <a:rPr lang="en-US" dirty="0" smtClean="0"/>
              <a:t>NRTs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E.g., </a:t>
            </a:r>
          </a:p>
          <a:p>
            <a:pPr lvl="1"/>
            <a:r>
              <a:rPr lang="en-US" dirty="0" smtClean="0"/>
              <a:t>Pre vs Post instruction groups</a:t>
            </a:r>
            <a:endParaRPr lang="en-US" dirty="0" smtClean="0"/>
          </a:p>
          <a:p>
            <a:pPr lvl="1"/>
            <a:r>
              <a:rPr lang="en-US" dirty="0" smtClean="0"/>
              <a:t>Instructed </a:t>
            </a:r>
            <a:r>
              <a:rPr lang="en-US" dirty="0" smtClean="0"/>
              <a:t>(Expert) vs</a:t>
            </a:r>
            <a:r>
              <a:rPr lang="en-US" dirty="0" smtClean="0"/>
              <a:t>. </a:t>
            </a:r>
            <a:r>
              <a:rPr lang="en-US" dirty="0" smtClean="0"/>
              <a:t>Uninstructed (Novice)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63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CRT Item evaluations and Distracter </a:t>
            </a:r>
            <a:r>
              <a:rPr lang="en-US" dirty="0"/>
              <a:t>A</a:t>
            </a:r>
            <a:r>
              <a:rPr lang="en-US" dirty="0" smtClean="0"/>
              <a:t>nalysis</a:t>
            </a:r>
            <a:endParaRPr lang="en-US" i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5" y="1676400"/>
            <a:ext cx="9030155" cy="37900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14600" y="5867400"/>
            <a:ext cx="464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Note: CRT </a:t>
            </a:r>
            <a:r>
              <a:rPr lang="en-US" i="1" dirty="0">
                <a:solidFill>
                  <a:srgbClr val="C00000"/>
                </a:solidFill>
              </a:rPr>
              <a:t>item analysis requires different criterion groups!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49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Item Analysis for a CRT Multiple Choice Item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04478"/>
            <a:ext cx="8229600" cy="291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972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98" y="0"/>
            <a:ext cx="8449902" cy="1417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Item bias analysis: </a:t>
            </a:r>
            <a:r>
              <a:rPr lang="en-US" dirty="0" smtClean="0">
                <a:solidFill>
                  <a:srgbClr val="C00000"/>
                </a:solidFill>
              </a:rPr>
              <a:t>Differential Item Functioning</a:t>
            </a:r>
            <a:r>
              <a:rPr lang="en-US" dirty="0" smtClean="0"/>
              <a:t> (DIF) with chi-squared tests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98" y="2143056"/>
            <a:ext cx="8907102" cy="338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47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Illustrative Item Analysis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698090"/>
              </p:ext>
            </p:extLst>
          </p:nvPr>
        </p:nvGraphicFramePr>
        <p:xfrm>
          <a:off x="838200" y="1295400"/>
          <a:ext cx="7448549" cy="442214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2126227"/>
                <a:gridCol w="1281508"/>
                <a:gridCol w="1361524"/>
                <a:gridCol w="1361524"/>
                <a:gridCol w="1317766"/>
              </a:tblGrid>
              <a:tr h="84122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highlight>
                            <a:srgbClr val="FFFFFF"/>
                          </a:highlight>
                        </a:rPr>
                        <a:t>Item #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Item Difficulty Statistics 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Item Discrimination Statistics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10075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FF"/>
                          </a:highlight>
                        </a:rPr>
                        <a:t>Low Group (Beginner students) n=25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FF"/>
                          </a:highlight>
                        </a:rPr>
                        <a:t>High Group (Advanced students) n=25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</a:rPr>
                        <a:t>Total Group</a:t>
                      </a:r>
                      <a:endParaRPr lang="en-US" sz="18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  <a:endParaRPr lang="en-US" sz="18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</a:rPr>
                        <a:t>N=50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Total Group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N=50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2294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</a:rPr>
                        <a:t>0.26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</a:rPr>
                        <a:t>0.64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FF"/>
                          </a:highlight>
                        </a:rPr>
                        <a:t>0.45 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</a:rPr>
                        <a:t>+.18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2294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2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</a:rPr>
                        <a:t>0.35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</a:rPr>
                        <a:t>0.88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FF"/>
                          </a:highlight>
                        </a:rPr>
                        <a:t>0.79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</a:rPr>
                        <a:t>+.53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2294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</a:rPr>
                        <a:t>0.91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</a:rPr>
                        <a:t>0.92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FF"/>
                          </a:highlight>
                        </a:rPr>
                        <a:t>0.92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</a:rPr>
                        <a:t>+.01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2294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</a:rPr>
                        <a:t>0.48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</a:rPr>
                        <a:t>0.68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FF"/>
                          </a:highlight>
                        </a:rPr>
                        <a:t>0.57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</a:rPr>
                        <a:t>+.20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2294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</a:rPr>
                        <a:t>0.43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</a:rPr>
                        <a:t>0.68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FF"/>
                          </a:highlight>
                        </a:rPr>
                        <a:t>0.57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</a:rPr>
                        <a:t>+.25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2294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FFFFFF"/>
                          </a:highlight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FF"/>
                          </a:highlight>
                        </a:rPr>
                        <a:t>0.92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</a:rPr>
                        <a:t>0.48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FF"/>
                          </a:highlight>
                        </a:rPr>
                        <a:t>0.69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FF"/>
                          </a:highlight>
                        </a:rPr>
                        <a:t>-.44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511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Evaluating Item and Scale Properties on </a:t>
            </a:r>
            <a:r>
              <a:rPr lang="en-US" sz="3200" dirty="0" smtClean="0">
                <a:solidFill>
                  <a:srgbClr val="C00000"/>
                </a:solidFill>
              </a:rPr>
              <a:t>Non-Cognitive Scales </a:t>
            </a:r>
            <a:r>
              <a:rPr lang="en-US" sz="3200" dirty="0" smtClean="0"/>
              <a:t>( E.G. Items from Self-efficacy scale)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en-US" dirty="0" smtClean="0"/>
              <a:t>Examine item-level distributions</a:t>
            </a:r>
          </a:p>
          <a:p>
            <a:pPr lvl="2"/>
            <a:r>
              <a:rPr lang="en-US" dirty="0" smtClean="0"/>
              <a:t>Frequencies, response scale category usage, means, standard deviation, variance</a:t>
            </a:r>
          </a:p>
          <a:p>
            <a:pPr lvl="2"/>
            <a:r>
              <a:rPr lang="en-US" dirty="0" smtClean="0"/>
              <a:t>Diagnose item functioning based on:</a:t>
            </a:r>
          </a:p>
          <a:p>
            <a:pPr lvl="3"/>
            <a:r>
              <a:rPr lang="en-US" dirty="0" smtClean="0"/>
              <a:t>Adjusted Item-total score correlations</a:t>
            </a:r>
          </a:p>
          <a:p>
            <a:pPr lvl="3"/>
            <a:r>
              <a:rPr lang="en-US" dirty="0" smtClean="0"/>
              <a:t>Squared multiple correlations</a:t>
            </a:r>
          </a:p>
          <a:p>
            <a:pPr lvl="3"/>
            <a:r>
              <a:rPr lang="en-US" dirty="0" smtClean="0"/>
              <a:t>Cronbach’s alpha if item deleted</a:t>
            </a:r>
          </a:p>
          <a:p>
            <a:pPr lvl="3"/>
            <a:r>
              <a:rPr lang="en-US" dirty="0" smtClean="0"/>
              <a:t>Revise/delete items, as needed</a:t>
            </a:r>
          </a:p>
          <a:p>
            <a:pPr lvl="2"/>
            <a:r>
              <a:rPr lang="en-US" dirty="0" smtClean="0"/>
              <a:t>Compute “scale” scores by summing well functioning items; compare/examine distributional properties of scale scores with items added and deleted</a:t>
            </a:r>
          </a:p>
          <a:p>
            <a:pPr marL="914400" lvl="2" indent="0">
              <a:buNone/>
            </a:pPr>
            <a:r>
              <a:rPr lang="en-US" dirty="0" smtClean="0"/>
              <a:t>[As applicable to your validation plan]</a:t>
            </a:r>
          </a:p>
        </p:txBody>
      </p:sp>
    </p:spTree>
    <p:extLst>
      <p:ext uri="{BB962C8B-B14F-4D97-AF65-F5344CB8AC3E}">
        <p14:creationId xmlns:p14="http://schemas.microsoft.com/office/powerpoint/2010/main" val="2856605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Group 2"/>
          <p:cNvGraphicFramePr>
            <a:graphicFrameLocks noGrp="1"/>
          </p:cNvGraphicFramePr>
          <p:nvPr/>
        </p:nvGraphicFramePr>
        <p:xfrm>
          <a:off x="1066800" y="1295400"/>
          <a:ext cx="6705600" cy="3581404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</a:t>
                      </a:r>
                      <a:r>
                        <a:rPr kumimoji="0" lang="en-US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</a:t>
                      </a:r>
                      <a:r>
                        <a:rPr kumimoji="0" lang="en-US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</a:t>
                      </a:r>
                      <a:r>
                        <a:rPr kumimoji="0" lang="en-US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</a:t>
                      </a:r>
                      <a:r>
                        <a:rPr kumimoji="0" lang="en-US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…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</a:t>
                      </a:r>
                      <a:r>
                        <a:rPr kumimoji="0" lang="en-US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</a:t>
                      </a:r>
                      <a:r>
                        <a:rPr kumimoji="0" lang="en-US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</a:t>
                      </a:r>
                      <a:r>
                        <a:rPr kumimoji="0" lang="en-US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</a:t>
                      </a:r>
                      <a:r>
                        <a:rPr kumimoji="0" lang="en-US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</a:t>
                      </a:r>
                      <a:r>
                        <a:rPr kumimoji="0" lang="en-US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: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: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</a:t>
                      </a:r>
                      <a:r>
                        <a:rPr kumimoji="0" lang="en-US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3579" name="Text Box 91"/>
          <p:cNvSpPr txBox="1">
            <a:spLocks noChangeArrowheads="1"/>
          </p:cNvSpPr>
          <p:nvPr/>
        </p:nvSpPr>
        <p:spPr bwMode="auto">
          <a:xfrm>
            <a:off x="6858000" y="1219200"/>
            <a:ext cx="1600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sz="1400" b="1">
                <a:latin typeface="Arial" charset="0"/>
              </a:rPr>
              <a:t>Raw score or Marginal score</a:t>
            </a:r>
          </a:p>
        </p:txBody>
      </p:sp>
      <p:sp>
        <p:nvSpPr>
          <p:cNvPr id="63580" name="Rectangle 9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smtClean="0"/>
              <a:t>Person x Item Matrix</a:t>
            </a:r>
            <a:br>
              <a:rPr lang="en-US" sz="3200" smtClean="0"/>
            </a:br>
            <a:r>
              <a:rPr lang="en-US" sz="3200" smtClean="0"/>
              <a:t>(Rating Scale Data)</a:t>
            </a:r>
          </a:p>
        </p:txBody>
      </p:sp>
      <p:sp>
        <p:nvSpPr>
          <p:cNvPr id="63581" name="Text Box 93"/>
          <p:cNvSpPr txBox="1">
            <a:spLocks noChangeArrowheads="1"/>
          </p:cNvSpPr>
          <p:nvPr/>
        </p:nvSpPr>
        <p:spPr bwMode="auto">
          <a:xfrm>
            <a:off x="3886200" y="13716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sz="1400" b="1">
                <a:latin typeface="Arial" charset="0"/>
              </a:rPr>
              <a:t>Items</a:t>
            </a:r>
          </a:p>
        </p:txBody>
      </p:sp>
      <p:sp>
        <p:nvSpPr>
          <p:cNvPr id="63582" name="Text Box 94"/>
          <p:cNvSpPr txBox="1">
            <a:spLocks noChangeArrowheads="1"/>
          </p:cNvSpPr>
          <p:nvPr/>
        </p:nvSpPr>
        <p:spPr bwMode="auto">
          <a:xfrm>
            <a:off x="685800" y="15240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sz="1400" b="1">
                <a:latin typeface="Arial" charset="0"/>
              </a:rPr>
              <a:t>Persons</a:t>
            </a:r>
          </a:p>
        </p:txBody>
      </p:sp>
      <p:sp>
        <p:nvSpPr>
          <p:cNvPr id="63583" name="Text Box 95"/>
          <p:cNvSpPr txBox="1">
            <a:spLocks noChangeArrowheads="1"/>
          </p:cNvSpPr>
          <p:nvPr/>
        </p:nvSpPr>
        <p:spPr bwMode="auto">
          <a:xfrm>
            <a:off x="1828800" y="5257800"/>
            <a:ext cx="7010400" cy="143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sz="1600" b="1">
                <a:latin typeface="Arial" charset="0"/>
              </a:rPr>
              <a:t>CTT:	Observed score (X) = True score (T) + Error (E)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sz="1600" b="1">
                <a:latin typeface="Arial" charset="0"/>
              </a:rPr>
              <a:t>IRT:	Marginal raw scores are used to predict item responses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sz="1600" b="1">
                <a:latin typeface="Arial" charset="0"/>
              </a:rPr>
              <a:t>Scaling persons (subject-centered)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sz="1600" b="1">
                <a:latin typeface="Arial" charset="0"/>
              </a:rPr>
              <a:t>Scaling items &amp; persons (response-centered) </a:t>
            </a:r>
          </a:p>
        </p:txBody>
      </p:sp>
      <p:sp>
        <p:nvSpPr>
          <p:cNvPr id="63584" name="Text Box 96"/>
          <p:cNvSpPr txBox="1">
            <a:spLocks noChangeArrowheads="1"/>
          </p:cNvSpPr>
          <p:nvPr/>
        </p:nvSpPr>
        <p:spPr bwMode="auto">
          <a:xfrm>
            <a:off x="304800" y="49530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sz="1400" b="1">
                <a:latin typeface="Arial" charset="0"/>
              </a:rPr>
              <a:t>Marginal score</a:t>
            </a:r>
          </a:p>
        </p:txBody>
      </p:sp>
    </p:spTree>
    <p:extLst>
      <p:ext uri="{BB962C8B-B14F-4D97-AF65-F5344CB8AC3E}">
        <p14:creationId xmlns:p14="http://schemas.microsoft.com/office/powerpoint/2010/main" val="60951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Agenda for Sessions 11-14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Empirical evaluations of item quality, validity, reliability, derived score scales and standard setting.</a:t>
            </a:r>
          </a:p>
          <a:p>
            <a:pPr lvl="1"/>
            <a:r>
              <a:rPr lang="en-US" dirty="0" smtClean="0"/>
              <a:t>Statistics </a:t>
            </a:r>
            <a:r>
              <a:rPr lang="en-US" dirty="0" smtClean="0"/>
              <a:t>that apply, SPSS </a:t>
            </a:r>
          </a:p>
          <a:p>
            <a:pPr lvl="1"/>
            <a:r>
              <a:rPr lang="en-US" dirty="0" smtClean="0"/>
              <a:t>Item analysis -Procedures </a:t>
            </a:r>
            <a:r>
              <a:rPr lang="en-US" dirty="0" smtClean="0"/>
              <a:t>for norm-referenced  tests (NRTs) versus criterion-referenced tests (CRTs)</a:t>
            </a:r>
          </a:p>
          <a:p>
            <a:pPr lvl="1"/>
            <a:r>
              <a:rPr lang="en-US" dirty="0" smtClean="0"/>
              <a:t>Item-analysis -Procedures </a:t>
            </a:r>
            <a:r>
              <a:rPr lang="en-US" dirty="0" smtClean="0"/>
              <a:t>for </a:t>
            </a:r>
            <a:r>
              <a:rPr lang="en-US" dirty="0" smtClean="0"/>
              <a:t>rating </a:t>
            </a:r>
            <a:r>
              <a:rPr lang="en-US" dirty="0" smtClean="0"/>
              <a:t>scale data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READINGS: </a:t>
            </a:r>
            <a:r>
              <a:rPr lang="en-US" i="1" dirty="0" smtClean="0">
                <a:solidFill>
                  <a:srgbClr val="C00000"/>
                </a:solidFill>
              </a:rPr>
              <a:t>Designing and Using Tools for Educational Assessment, </a:t>
            </a:r>
            <a:r>
              <a:rPr lang="en-US" dirty="0" err="1" smtClean="0">
                <a:solidFill>
                  <a:srgbClr val="C00000"/>
                </a:solidFill>
              </a:rPr>
              <a:t>Chatterji</a:t>
            </a:r>
            <a:r>
              <a:rPr lang="en-US" dirty="0" smtClean="0">
                <a:solidFill>
                  <a:srgbClr val="C00000"/>
                </a:solidFill>
              </a:rPr>
              <a:t> (2003), Chapters 11-14 and enrichment articles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53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smtClean="0"/>
              <a:t>Frequency distributions on items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What can I use this for?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a) Proportion selecting correct responses (p value) 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b) Scale or item descriptive statistics </a:t>
            </a:r>
            <a:r>
              <a:rPr lang="en-US" dirty="0" smtClean="0"/>
              <a:t>and distributions.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18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Click on OK in the frequencies dialog box. The SPSS Output Viewer will appear.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550210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4038600"/>
            <a:ext cx="5633357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0" y="35052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Frequency Output of Student Gender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31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II. Item Diagnostics and Scale Reliability for Non-cognitive Scales</a:t>
            </a:r>
            <a:br>
              <a:rPr lang="en-US" dirty="0" smtClean="0"/>
            </a:br>
            <a:r>
              <a:rPr lang="en-US" sz="2200" dirty="0" smtClean="0"/>
              <a:t>Purpose: To evaluate reliability of scale scores and contributions of items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99086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Analyze-&gt;Scale-&gt;Reliability Analysis</a:t>
            </a:r>
            <a:endParaRPr lang="en-US" sz="32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1585913"/>
            <a:ext cx="690562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318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Transfer the variables “</a:t>
            </a:r>
            <a:r>
              <a:rPr lang="en-US" sz="2000" b="1" dirty="0" smtClean="0"/>
              <a:t>sc1</a:t>
            </a:r>
            <a:r>
              <a:rPr lang="en-US" sz="2000" dirty="0" smtClean="0"/>
              <a:t>" to “</a:t>
            </a:r>
            <a:r>
              <a:rPr lang="en-US" sz="2000" b="1" dirty="0" smtClean="0"/>
              <a:t>sc10</a:t>
            </a:r>
            <a:r>
              <a:rPr lang="en-US" sz="2000" dirty="0" smtClean="0"/>
              <a:t>" into the "</a:t>
            </a:r>
            <a:r>
              <a:rPr lang="en-US" sz="2000" i="1" u="sng" dirty="0" smtClean="0"/>
              <a:t>I</a:t>
            </a:r>
            <a:r>
              <a:rPr lang="en-US" sz="2000" i="1" dirty="0" smtClean="0"/>
              <a:t>tems:</a:t>
            </a:r>
            <a:r>
              <a:rPr lang="en-US" sz="2000" dirty="0" smtClean="0"/>
              <a:t>" box. Leave the "</a:t>
            </a:r>
            <a:r>
              <a:rPr lang="en-US" sz="2000" i="1" u="sng" dirty="0" smtClean="0"/>
              <a:t>M</a:t>
            </a:r>
            <a:r>
              <a:rPr lang="en-US" sz="2000" i="1" dirty="0" smtClean="0"/>
              <a:t>odel:</a:t>
            </a:r>
            <a:r>
              <a:rPr lang="en-US" sz="2000" dirty="0" smtClean="0"/>
              <a:t>" set as "Alpha", which represents </a:t>
            </a:r>
            <a:r>
              <a:rPr lang="en-US" sz="2000" dirty="0" err="1" smtClean="0"/>
              <a:t>Cronbach's</a:t>
            </a:r>
            <a:r>
              <a:rPr lang="en-US" sz="2000" dirty="0" smtClean="0"/>
              <a:t> alpha in SPSS. If you want to provide a name for the scale enter it in the "</a:t>
            </a:r>
            <a:r>
              <a:rPr lang="en-US" sz="2000" i="1" dirty="0" smtClean="0"/>
              <a:t>Scale label:</a:t>
            </a:r>
            <a:r>
              <a:rPr lang="en-US" sz="2000" dirty="0" smtClean="0"/>
              <a:t>" box. Since this only prints the name you enter at the top of the SPSS output, it is certainly not essential that you do; and in this case we will leave it blank. Click on the </a:t>
            </a:r>
            <a:r>
              <a:rPr lang="en-US" sz="2000" b="1" dirty="0" smtClean="0"/>
              <a:t>Statistics</a:t>
            </a:r>
            <a:r>
              <a:rPr lang="en-US" sz="2000" dirty="0" smtClean="0"/>
              <a:t> button, which will present the </a:t>
            </a:r>
            <a:r>
              <a:rPr lang="en-US" sz="2000" b="1" dirty="0" smtClean="0"/>
              <a:t>Reliability Analysis: Statistics</a:t>
            </a:r>
            <a:r>
              <a:rPr lang="en-US" sz="2000" dirty="0" smtClean="0"/>
              <a:t> dialogue box, as shown in the next slide.</a:t>
            </a:r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7053263" cy="370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0496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400" dirty="0" smtClean="0"/>
              <a:t>Select the "</a:t>
            </a:r>
            <a:r>
              <a:rPr lang="en-US" sz="2400" i="1" u="sng" dirty="0" smtClean="0"/>
              <a:t>I</a:t>
            </a:r>
            <a:r>
              <a:rPr lang="en-US" sz="2400" i="1" dirty="0" smtClean="0"/>
              <a:t>tem</a:t>
            </a:r>
            <a:r>
              <a:rPr lang="en-US" sz="2400" dirty="0" smtClean="0"/>
              <a:t>", "</a:t>
            </a:r>
            <a:r>
              <a:rPr lang="en-US" sz="2400" i="1" u="sng" dirty="0" smtClean="0"/>
              <a:t>S</a:t>
            </a:r>
            <a:r>
              <a:rPr lang="en-US" sz="2400" i="1" dirty="0" smtClean="0"/>
              <a:t>cale</a:t>
            </a:r>
            <a:r>
              <a:rPr lang="en-US" sz="2400" dirty="0" smtClean="0"/>
              <a:t>" and "</a:t>
            </a:r>
            <a:r>
              <a:rPr lang="en-US" sz="2400" i="1" dirty="0" smtClean="0"/>
              <a:t>Sc</a:t>
            </a:r>
            <a:r>
              <a:rPr lang="en-US" sz="2400" i="1" u="sng" dirty="0" smtClean="0"/>
              <a:t>a</a:t>
            </a:r>
            <a:r>
              <a:rPr lang="en-US" sz="2400" i="1" dirty="0" smtClean="0"/>
              <a:t>le if item deleted</a:t>
            </a:r>
            <a:r>
              <a:rPr lang="en-US" sz="2400" dirty="0" smtClean="0"/>
              <a:t>" in the "</a:t>
            </a:r>
            <a:r>
              <a:rPr lang="en-US" sz="2400" dirty="0" err="1" smtClean="0"/>
              <a:t>Descriptives</a:t>
            </a:r>
            <a:r>
              <a:rPr lang="en-US" sz="2400" dirty="0" smtClean="0"/>
              <a:t> for" box and "Corre</a:t>
            </a:r>
            <a:r>
              <a:rPr lang="en-US" sz="2400" u="sng" dirty="0" smtClean="0"/>
              <a:t>l</a:t>
            </a:r>
            <a:r>
              <a:rPr lang="en-US" sz="2400" dirty="0" smtClean="0"/>
              <a:t>ations" in the "Inter-Item" box, as shown below. And click </a:t>
            </a:r>
            <a:r>
              <a:rPr lang="en-US" sz="2400" b="1" dirty="0" smtClean="0"/>
              <a:t>Continue </a:t>
            </a:r>
            <a:r>
              <a:rPr lang="en-US" sz="2400" dirty="0" smtClean="0"/>
              <a:t>button</a:t>
            </a: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09800"/>
            <a:ext cx="417195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120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Click on the </a:t>
            </a:r>
            <a:r>
              <a:rPr lang="en-US" sz="2000" b="1" dirty="0" smtClean="0"/>
              <a:t>OK</a:t>
            </a:r>
            <a:r>
              <a:rPr lang="en-US" sz="2000" dirty="0" smtClean="0"/>
              <a:t> button to generated output.</a:t>
            </a:r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24" y="762000"/>
            <a:ext cx="7053263" cy="370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5892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0098"/>
            <a:ext cx="3962400" cy="313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428998"/>
            <a:ext cx="6400800" cy="3423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414" y="638832"/>
            <a:ext cx="26193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505200" y="105432"/>
            <a:ext cx="551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Reliability Output of Math Self-Concept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8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64506" y="453196"/>
            <a:ext cx="551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Inter-item correlation matrix: Sample </a:t>
            </a:r>
            <a:r>
              <a:rPr lang="en-US" dirty="0" smtClean="0"/>
              <a:t>Reliability Output of Math Self-Concept Items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893295"/>
            <a:ext cx="8991600" cy="317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9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V. Descriptive Statistics of Sub-scales and Scales</a:t>
            </a:r>
            <a:br>
              <a:rPr lang="en-US" dirty="0" smtClean="0"/>
            </a:br>
            <a:r>
              <a:rPr lang="en-US" sz="2200" dirty="0" smtClean="0">
                <a:solidFill>
                  <a:srgbClr val="C00000"/>
                </a:solidFill>
              </a:rPr>
              <a:t>When to perform: After scales and scores are validated and reliability </a:t>
            </a:r>
            <a:r>
              <a:rPr lang="en-US" sz="2200" dirty="0" err="1" smtClean="0">
                <a:solidFill>
                  <a:srgbClr val="C00000"/>
                </a:solidFill>
              </a:rPr>
              <a:t>os</a:t>
            </a:r>
            <a:r>
              <a:rPr lang="en-US" sz="2200" dirty="0" smtClean="0">
                <a:solidFill>
                  <a:srgbClr val="C00000"/>
                </a:solidFill>
              </a:rPr>
              <a:t> checked. Compared with the normal distribution</a:t>
            </a:r>
            <a:endParaRPr lang="en-US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600" dirty="0" smtClean="0"/>
              <a:t>Types of </a:t>
            </a:r>
            <a:r>
              <a:rPr lang="en-US" altLang="en-US" sz="3600" dirty="0" smtClean="0"/>
              <a:t>Empirical Evidence collected </a:t>
            </a:r>
            <a:r>
              <a:rPr lang="en-US" altLang="en-US" sz="3600" i="1" dirty="0" smtClean="0"/>
              <a:t>during</a:t>
            </a:r>
            <a:r>
              <a:rPr lang="en-US" altLang="en-US" sz="3600" dirty="0" smtClean="0"/>
              <a:t> the Design Process</a:t>
            </a:r>
            <a:endParaRPr lang="en-US" altLang="en-US" sz="3600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solidFill>
                  <a:srgbClr val="C00000"/>
                </a:solidFill>
              </a:rPr>
              <a:t>VALIDITY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b="1" dirty="0" smtClean="0">
                <a:solidFill>
                  <a:srgbClr val="C00000"/>
                </a:solidFill>
              </a:rPr>
              <a:t>Item </a:t>
            </a:r>
            <a:r>
              <a:rPr lang="en-US" altLang="en-US" sz="2000" b="1" dirty="0" smtClean="0">
                <a:solidFill>
                  <a:srgbClr val="C00000"/>
                </a:solidFill>
              </a:rPr>
              <a:t>quality and functioning</a:t>
            </a:r>
            <a:endParaRPr lang="en-US" altLang="en-US" sz="2000" b="1" dirty="0" smtClean="0">
              <a:solidFill>
                <a:srgbClr val="C00000"/>
              </a:solidFill>
            </a:endParaRPr>
          </a:p>
          <a:p>
            <a:pPr marL="909637" lvl="2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2000" b="1" dirty="0" smtClean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solidFill>
                  <a:srgbClr val="C00000"/>
                </a:solidFill>
              </a:rPr>
              <a:t>RELIABILITY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b="1" dirty="0" smtClean="0">
                <a:solidFill>
                  <a:srgbClr val="C00000"/>
                </a:solidFill>
              </a:rPr>
              <a:t>Internal consistency reliability</a:t>
            </a:r>
          </a:p>
          <a:p>
            <a:pPr lvl="1" eaLnBrk="1" hangingPunct="1">
              <a:defRPr/>
            </a:pPr>
            <a:r>
              <a:rPr lang="en-US" altLang="en-US" sz="2000" b="1" dirty="0" smtClean="0">
                <a:solidFill>
                  <a:srgbClr val="C00000"/>
                </a:solidFill>
              </a:rPr>
              <a:t>1) Split –half reliability estimation with Spearman Brown correction</a:t>
            </a:r>
          </a:p>
          <a:p>
            <a:pPr lvl="1" eaLnBrk="1" hangingPunct="1">
              <a:defRPr/>
            </a:pPr>
            <a:r>
              <a:rPr lang="en-US" altLang="en-US" sz="2000" b="1" dirty="0" smtClean="0">
                <a:solidFill>
                  <a:srgbClr val="C00000"/>
                </a:solidFill>
              </a:rPr>
              <a:t>2) </a:t>
            </a:r>
            <a:r>
              <a:rPr lang="en-US" altLang="en-US" sz="2000" b="1" dirty="0" err="1" smtClean="0">
                <a:solidFill>
                  <a:srgbClr val="C00000"/>
                </a:solidFill>
              </a:rPr>
              <a:t>Kuder</a:t>
            </a:r>
            <a:r>
              <a:rPr lang="en-US" altLang="en-US" sz="2000" b="1" dirty="0" smtClean="0">
                <a:solidFill>
                  <a:srgbClr val="C00000"/>
                </a:solidFill>
              </a:rPr>
              <a:t>-Richardson reliability estimation  (binary scored data)</a:t>
            </a:r>
          </a:p>
          <a:p>
            <a:pPr lvl="1" eaLnBrk="1" hangingPunct="1">
              <a:defRPr/>
            </a:pPr>
            <a:r>
              <a:rPr lang="en-US" altLang="en-US" sz="2000" b="1" dirty="0" smtClean="0">
                <a:solidFill>
                  <a:srgbClr val="C00000"/>
                </a:solidFill>
              </a:rPr>
              <a:t>3) Cronbach’s alpha reliability estimation  (rating scale data)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b="1" dirty="0" smtClean="0">
                <a:solidFill>
                  <a:srgbClr val="C00000"/>
                </a:solidFill>
              </a:rPr>
              <a:t>Test-retest reliability</a:t>
            </a:r>
          </a:p>
          <a:p>
            <a:pPr eaLnBrk="1" hangingPunct="1">
              <a:defRPr/>
            </a:pPr>
            <a:r>
              <a:rPr lang="en-US" altLang="en-US" sz="2000" b="1" dirty="0" smtClean="0">
                <a:solidFill>
                  <a:srgbClr val="C00000"/>
                </a:solidFill>
              </a:rPr>
              <a:t>Inter-rater reliability</a:t>
            </a:r>
          </a:p>
          <a:p>
            <a:pPr lvl="1" eaLnBrk="1" hangingPunct="1">
              <a:defRPr/>
            </a:pPr>
            <a:endParaRPr lang="en-US" altLang="en-US" sz="2000" b="1" dirty="0" smtClean="0"/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2000" b="1" dirty="0" smtClean="0">
              <a:solidFill>
                <a:srgbClr val="3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951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Analyze-&gt;Descriptive Statistics-&gt;</a:t>
            </a:r>
            <a:r>
              <a:rPr lang="en-US" sz="3200" dirty="0" err="1" smtClean="0"/>
              <a:t>Descriptives</a:t>
            </a:r>
            <a:endParaRPr lang="en-US" sz="32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36700"/>
            <a:ext cx="7616322" cy="343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745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89462"/>
            <a:ext cx="8420100" cy="551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686800" cy="2743200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 smtClean="0"/>
              <a:t>Psychometric Indices of Item Quality</a:t>
            </a:r>
            <a:r>
              <a:rPr lang="en-US" sz="3200" dirty="0" smtClean="0"/>
              <a:t>: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C00000"/>
                </a:solidFill>
              </a:rPr>
              <a:t>Item Difficulty </a:t>
            </a:r>
            <a:r>
              <a:rPr lang="en-US" sz="3200" dirty="0" smtClean="0"/>
              <a:t>(p value)-NRTs and CRTs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C00000"/>
                </a:solidFill>
              </a:rPr>
              <a:t>Item Discrimination </a:t>
            </a:r>
            <a:r>
              <a:rPr lang="en-US" sz="3200" dirty="0" smtClean="0"/>
              <a:t>(D value</a:t>
            </a:r>
            <a:r>
              <a:rPr lang="en-US" sz="3200" dirty="0"/>
              <a:t>)- )-NRTs and CRTs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rgbClr val="C00000"/>
                </a:solidFill>
              </a:rPr>
              <a:t>Item </a:t>
            </a:r>
            <a:r>
              <a:rPr lang="en-US" sz="3200" dirty="0">
                <a:solidFill>
                  <a:srgbClr val="C00000"/>
                </a:solidFill>
              </a:rPr>
              <a:t>M</a:t>
            </a:r>
            <a:r>
              <a:rPr lang="en-US" sz="3200" dirty="0" smtClean="0">
                <a:solidFill>
                  <a:srgbClr val="C00000"/>
                </a:solidFill>
              </a:rPr>
              <a:t>eans</a:t>
            </a:r>
            <a:r>
              <a:rPr lang="en-US" sz="3200" dirty="0" smtClean="0"/>
              <a:t>, </a:t>
            </a:r>
            <a:r>
              <a:rPr lang="en-US" sz="3200" dirty="0">
                <a:solidFill>
                  <a:srgbClr val="C00000"/>
                </a:solidFill>
              </a:rPr>
              <a:t>V</a:t>
            </a:r>
            <a:r>
              <a:rPr lang="en-US" sz="3200" dirty="0" smtClean="0">
                <a:solidFill>
                  <a:srgbClr val="C00000"/>
                </a:solidFill>
              </a:rPr>
              <a:t>ariances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rgbClr val="C00000"/>
                </a:solidFill>
              </a:rPr>
              <a:t>Homogeneity Indices </a:t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2200" dirty="0" smtClean="0"/>
              <a:t>(</a:t>
            </a:r>
            <a:r>
              <a:rPr lang="en-US" sz="2000" b="1" dirty="0" smtClean="0"/>
              <a:t>Item-total score correlations adjusted for item, squared multiple correlations adjusted for item)- Non-cognitive Scales</a:t>
            </a:r>
            <a:endParaRPr lang="en-US" sz="2000" b="1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1" y="2901340"/>
            <a:ext cx="9044719" cy="395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41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534400" cy="1646238"/>
          </a:xfrm>
        </p:spPr>
        <p:txBody>
          <a:bodyPr>
            <a:normAutofit/>
          </a:bodyPr>
          <a:lstStyle/>
          <a:p>
            <a:r>
              <a:rPr lang="en-US" dirty="0" smtClean="0"/>
              <a:t>Examples of multiple choice items for elementary students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021" y="1417638"/>
            <a:ext cx="3944729" cy="525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3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Group 2"/>
          <p:cNvGraphicFramePr>
            <a:graphicFrameLocks noGrp="1"/>
          </p:cNvGraphicFramePr>
          <p:nvPr/>
        </p:nvGraphicFramePr>
        <p:xfrm>
          <a:off x="990600" y="1295400"/>
          <a:ext cx="6705600" cy="3581404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</a:t>
                      </a:r>
                      <a:r>
                        <a:rPr kumimoji="0" lang="en-US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</a:t>
                      </a:r>
                      <a:r>
                        <a:rPr kumimoji="0" lang="en-US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</a:t>
                      </a:r>
                      <a:r>
                        <a:rPr kumimoji="0" lang="en-US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</a:t>
                      </a:r>
                      <a:r>
                        <a:rPr kumimoji="0" lang="en-US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…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</a:t>
                      </a:r>
                      <a:r>
                        <a:rPr kumimoji="0" lang="en-US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</a:t>
                      </a:r>
                      <a:r>
                        <a:rPr kumimoji="0" lang="en-US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</a:t>
                      </a:r>
                      <a:r>
                        <a:rPr kumimoji="0" lang="en-US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</a:t>
                      </a:r>
                      <a:r>
                        <a:rPr kumimoji="0" lang="en-US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</a:t>
                      </a:r>
                      <a:r>
                        <a:rPr kumimoji="0" lang="en-US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: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: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</a:t>
                      </a:r>
                      <a:r>
                        <a:rPr kumimoji="0" lang="en-US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 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2555" name="Text Box 91"/>
          <p:cNvSpPr txBox="1">
            <a:spLocks noChangeArrowheads="1"/>
          </p:cNvSpPr>
          <p:nvPr/>
        </p:nvSpPr>
        <p:spPr bwMode="auto">
          <a:xfrm>
            <a:off x="6858000" y="1219200"/>
            <a:ext cx="1600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sz="1400" b="1">
                <a:latin typeface="Arial" charset="0"/>
              </a:rPr>
              <a:t>Raw score or Marginal score</a:t>
            </a:r>
          </a:p>
        </p:txBody>
      </p:sp>
      <p:sp>
        <p:nvSpPr>
          <p:cNvPr id="62556" name="Rectangle 9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/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2200" dirty="0" smtClean="0">
                <a:solidFill>
                  <a:srgbClr val="C00000"/>
                </a:solidFill>
              </a:rPr>
              <a:t>Designing a </a:t>
            </a:r>
            <a:r>
              <a:rPr lang="en-US" sz="2200" dirty="0">
                <a:solidFill>
                  <a:srgbClr val="C00000"/>
                </a:solidFill>
              </a:rPr>
              <a:t>c</a:t>
            </a:r>
            <a:r>
              <a:rPr lang="en-US" sz="2200" dirty="0" smtClean="0">
                <a:solidFill>
                  <a:srgbClr val="C00000"/>
                </a:solidFill>
              </a:rPr>
              <a:t>ognitive test-</a:t>
            </a:r>
            <a:br>
              <a:rPr lang="en-US" sz="2200" dirty="0" smtClean="0">
                <a:solidFill>
                  <a:srgbClr val="C00000"/>
                </a:solidFill>
              </a:rPr>
            </a:br>
            <a:r>
              <a:rPr lang="en-US" sz="2200" dirty="0" smtClean="0">
                <a:solidFill>
                  <a:srgbClr val="C00000"/>
                </a:solidFill>
              </a:rPr>
              <a:t>Person x Item Matrix from Items in a Multiple Choice Test </a:t>
            </a:r>
            <a:br>
              <a:rPr lang="en-US" sz="2200" dirty="0" smtClean="0">
                <a:solidFill>
                  <a:srgbClr val="C00000"/>
                </a:solidFill>
              </a:rPr>
            </a:br>
            <a:r>
              <a:rPr lang="en-US" sz="2200" dirty="0" smtClean="0">
                <a:solidFill>
                  <a:srgbClr val="C00000"/>
                </a:solidFill>
              </a:rPr>
              <a:t>(Binary Data indicating Correct/Incorrect Responses)</a:t>
            </a:r>
            <a:r>
              <a:rPr lang="en-US" sz="3200" dirty="0" smtClean="0">
                <a:solidFill>
                  <a:srgbClr val="C00000"/>
                </a:solidFill>
              </a:rPr>
              <a:t/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3200" dirty="0" smtClean="0">
                <a:solidFill>
                  <a:srgbClr val="C00000"/>
                </a:solidFill>
              </a:rPr>
              <a:t/>
            </a:r>
            <a:br>
              <a:rPr lang="en-US" sz="3200" dirty="0" smtClean="0">
                <a:solidFill>
                  <a:srgbClr val="C00000"/>
                </a:solidFill>
              </a:rPr>
            </a:br>
            <a:endParaRPr lang="en-US" sz="2000" dirty="0" smtClean="0">
              <a:solidFill>
                <a:srgbClr val="C00000"/>
              </a:solidFill>
            </a:endParaRPr>
          </a:p>
        </p:txBody>
      </p:sp>
      <p:sp>
        <p:nvSpPr>
          <p:cNvPr id="62557" name="Text Box 93"/>
          <p:cNvSpPr txBox="1">
            <a:spLocks noChangeArrowheads="1"/>
          </p:cNvSpPr>
          <p:nvPr/>
        </p:nvSpPr>
        <p:spPr bwMode="auto">
          <a:xfrm>
            <a:off x="3886200" y="13716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sz="1400" b="1">
                <a:latin typeface="Arial" charset="0"/>
              </a:rPr>
              <a:t>Items</a:t>
            </a:r>
          </a:p>
        </p:txBody>
      </p:sp>
      <p:sp>
        <p:nvSpPr>
          <p:cNvPr id="62558" name="Text Box 94"/>
          <p:cNvSpPr txBox="1">
            <a:spLocks noChangeArrowheads="1"/>
          </p:cNvSpPr>
          <p:nvPr/>
        </p:nvSpPr>
        <p:spPr bwMode="auto">
          <a:xfrm>
            <a:off x="685800" y="15240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sz="1400" b="1">
                <a:latin typeface="Arial" charset="0"/>
              </a:rPr>
              <a:t>Persons</a:t>
            </a:r>
          </a:p>
        </p:txBody>
      </p:sp>
      <p:sp>
        <p:nvSpPr>
          <p:cNvPr id="62559" name="Text Box 95"/>
          <p:cNvSpPr txBox="1">
            <a:spLocks noChangeArrowheads="1"/>
          </p:cNvSpPr>
          <p:nvPr/>
        </p:nvSpPr>
        <p:spPr bwMode="auto">
          <a:xfrm>
            <a:off x="1828800" y="5257800"/>
            <a:ext cx="7010400" cy="168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sz="1600" b="1">
                <a:latin typeface="Arial" charset="0"/>
              </a:rPr>
              <a:t>CTT:	Observed score (X) is the Raw Score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sz="1600" b="1">
                <a:latin typeface="Arial" charset="0"/>
              </a:rPr>
              <a:t>                 X=True score (T) + Error (E)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sz="1600" b="1">
                <a:latin typeface="Arial" charset="0"/>
              </a:rPr>
              <a:t>IRT:	Marginal raw scores are used to predict item responses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sz="1600" b="1">
                <a:latin typeface="Arial" charset="0"/>
              </a:rPr>
              <a:t>Scaling persons (subject-centered); scaling items &amp; persons (response-centered) </a:t>
            </a:r>
          </a:p>
        </p:txBody>
      </p:sp>
      <p:sp>
        <p:nvSpPr>
          <p:cNvPr id="62560" name="Text Box 96"/>
          <p:cNvSpPr txBox="1">
            <a:spLocks noChangeArrowheads="1"/>
          </p:cNvSpPr>
          <p:nvPr/>
        </p:nvSpPr>
        <p:spPr bwMode="auto">
          <a:xfrm>
            <a:off x="304800" y="49530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sz="1400" b="1">
                <a:latin typeface="Arial" charset="0"/>
              </a:rPr>
              <a:t>Marginal score</a:t>
            </a:r>
          </a:p>
        </p:txBody>
      </p:sp>
    </p:spTree>
    <p:extLst>
      <p:ext uri="{BB962C8B-B14F-4D97-AF65-F5344CB8AC3E}">
        <p14:creationId xmlns:p14="http://schemas.microsoft.com/office/powerpoint/2010/main" val="170509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“DIF” and Distracter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NRT Item Analysis</a:t>
            </a:r>
          </a:p>
          <a:p>
            <a:r>
              <a:rPr lang="en-US" dirty="0" smtClean="0"/>
              <a:t>CRT Item Analysis</a:t>
            </a:r>
          </a:p>
          <a:p>
            <a:r>
              <a:rPr lang="en-US" dirty="0" smtClean="0"/>
              <a:t>Differential </a:t>
            </a:r>
            <a:r>
              <a:rPr lang="en-US" dirty="0" smtClean="0"/>
              <a:t>Item Functioning (DIF) analysis</a:t>
            </a:r>
          </a:p>
          <a:p>
            <a:r>
              <a:rPr lang="en-US" dirty="0" smtClean="0"/>
              <a:t>Distracter analysis in MCQs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2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Definitions of Item p and D values in </a:t>
            </a:r>
            <a:r>
              <a:rPr lang="en-US" dirty="0" smtClean="0"/>
              <a:t>NRT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NRT </a:t>
            </a:r>
            <a:r>
              <a:rPr lang="en-US" dirty="0" smtClean="0">
                <a:solidFill>
                  <a:srgbClr val="FF0000"/>
                </a:solidFill>
              </a:rPr>
              <a:t>Item p</a:t>
            </a:r>
            <a:r>
              <a:rPr lang="en-US" dirty="0" smtClean="0"/>
              <a:t>:  Proportion of examinees who answer the item “correctly” ( as in NRTs)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NRT </a:t>
            </a:r>
            <a:r>
              <a:rPr lang="en-US" dirty="0" smtClean="0">
                <a:solidFill>
                  <a:srgbClr val="FF0000"/>
                </a:solidFill>
              </a:rPr>
              <a:t>Item D</a:t>
            </a:r>
            <a:r>
              <a:rPr lang="en-US" dirty="0" smtClean="0"/>
              <a:t>: Differences in proportions of examinees </a:t>
            </a:r>
            <a:r>
              <a:rPr lang="en-US" dirty="0"/>
              <a:t>who answer the item “correctly” </a:t>
            </a:r>
            <a:r>
              <a:rPr lang="en-US" dirty="0" smtClean="0"/>
              <a:t>in two clearly </a:t>
            </a:r>
            <a:r>
              <a:rPr lang="en-US" i="1" dirty="0" smtClean="0"/>
              <a:t>differentiated </a:t>
            </a:r>
            <a:r>
              <a:rPr lang="en-US" i="1" dirty="0" smtClean="0"/>
              <a:t>groups</a:t>
            </a:r>
            <a:r>
              <a:rPr lang="en-US" dirty="0" smtClean="0"/>
              <a:t>)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E.g., </a:t>
            </a:r>
          </a:p>
          <a:p>
            <a:pPr lvl="1"/>
            <a:r>
              <a:rPr lang="en-US" dirty="0" smtClean="0"/>
              <a:t>High ability on domain</a:t>
            </a:r>
            <a:endParaRPr lang="en-US" dirty="0" smtClean="0"/>
          </a:p>
          <a:p>
            <a:pPr lvl="1"/>
            <a:r>
              <a:rPr lang="en-US" dirty="0" smtClean="0"/>
              <a:t>Low ability on domain</a:t>
            </a:r>
          </a:p>
          <a:p>
            <a:pPr marL="457200" lvl="1" indent="0">
              <a:buNone/>
            </a:pPr>
            <a:r>
              <a:rPr lang="en-US" dirty="0" smtClean="0"/>
              <a:t>(Goal of NRT is get maximum variance—to spread out the distribution of scores. Hence, item selection must mimic the normal or near-normal curve!)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5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939</Words>
  <Application>Microsoft Office PowerPoint</Application>
  <PresentationFormat>On-screen Show (4:3)</PresentationFormat>
  <Paragraphs>266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ORL 5524 Session 11.0-13.0 Item and Scale Evaluations  Professor Madhabi Chatterji Teachers College, Columbia University  </vt:lpstr>
      <vt:lpstr>Agenda for Sessions 11-14</vt:lpstr>
      <vt:lpstr>Types of Empirical Evidence collected during the Design Process</vt:lpstr>
      <vt:lpstr>PowerPoint Presentation</vt:lpstr>
      <vt:lpstr>Psychometric Indices of Item Quality:  Item Difficulty (p value)-NRTs and CRTs  Item Discrimination (D value)- )-NRTs and CRTs  Item Means, Variances and Homogeneity Indices  (Item-total score correlations adjusted for item, squared multiple correlations adjusted for item)- Non-cognitive Scales</vt:lpstr>
      <vt:lpstr>Examples of multiple choice items for elementary students</vt:lpstr>
      <vt:lpstr> Designing a cognitive test- Person x Item Matrix from Items in a Multiple Choice Test  (Binary Data indicating Correct/Incorrect Responses)  </vt:lpstr>
      <vt:lpstr>“DIF” and Distracter analysis</vt:lpstr>
      <vt:lpstr>Definitions of Item p and D values in NRT Design</vt:lpstr>
      <vt:lpstr>Item evaluations: NRTs</vt:lpstr>
      <vt:lpstr>NRT Item Analysis: Demonstration</vt:lpstr>
      <vt:lpstr>Distracter analysis of a multiple choice item</vt:lpstr>
      <vt:lpstr>Definitions of Item p and D values in CRT Design</vt:lpstr>
      <vt:lpstr>CRT Item evaluations and Distracter Analysis</vt:lpstr>
      <vt:lpstr>Item Analysis for a CRT Multiple Choice Item</vt:lpstr>
      <vt:lpstr>Item bias analysis: Differential Item Functioning (DIF) with chi-squared tests</vt:lpstr>
      <vt:lpstr>Illustrative Item Analysis</vt:lpstr>
      <vt:lpstr>Evaluating Item and Scale Properties on Non-Cognitive Scales ( E.G. Items from Self-efficacy scale)</vt:lpstr>
      <vt:lpstr>Person x Item Matrix (Rating Scale Data)</vt:lpstr>
      <vt:lpstr>I. Frequency distributions on items</vt:lpstr>
      <vt:lpstr>Click on OK in the frequencies dialog box. The SPSS Output Viewer will appear.</vt:lpstr>
      <vt:lpstr>II. Item Diagnostics and Scale Reliability for Non-cognitive Scales Purpose: To evaluate reliability of scale scores and contributions of items</vt:lpstr>
      <vt:lpstr>Analyze-&gt;Scale-&gt;Reliability Analysis</vt:lpstr>
      <vt:lpstr>PowerPoint Presentation</vt:lpstr>
      <vt:lpstr>Select the "Item", "Scale" and "Scale if item deleted" in the "Descriptives for" box and "Correlations" in the "Inter-Item" box, as shown below. And click Continue button</vt:lpstr>
      <vt:lpstr>PowerPoint Presentation</vt:lpstr>
      <vt:lpstr>PowerPoint Presentation</vt:lpstr>
      <vt:lpstr>PowerPoint Presentation</vt:lpstr>
      <vt:lpstr>V. Descriptive Statistics of Sub-scales and Scales When to perform: After scales and scores are validated and reliability os checked. Compared with the normal distribution</vt:lpstr>
      <vt:lpstr>Analyze-&gt;Descriptive Statistics-&gt;Descriptives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 Frequencies</dc:title>
  <dc:creator>Columbia University</dc:creator>
  <cp:lastModifiedBy>Columbia University</cp:lastModifiedBy>
  <cp:revision>61</cp:revision>
  <dcterms:created xsi:type="dcterms:W3CDTF">2012-11-19T15:44:35Z</dcterms:created>
  <dcterms:modified xsi:type="dcterms:W3CDTF">2020-04-27T18:28:31Z</dcterms:modified>
</cp:coreProperties>
</file>