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322" r:id="rId4"/>
    <p:sldId id="323" r:id="rId5"/>
    <p:sldId id="324" r:id="rId6"/>
    <p:sldId id="325" r:id="rId7"/>
    <p:sldId id="329" r:id="rId8"/>
    <p:sldId id="258" r:id="rId9"/>
    <p:sldId id="330" r:id="rId10"/>
    <p:sldId id="331" r:id="rId11"/>
    <p:sldId id="335" r:id="rId12"/>
    <p:sldId id="334" r:id="rId13"/>
    <p:sldId id="332" r:id="rId14"/>
    <p:sldId id="336" r:id="rId15"/>
    <p:sldId id="337" r:id="rId16"/>
    <p:sldId id="338" r:id="rId17"/>
    <p:sldId id="341" r:id="rId18"/>
    <p:sldId id="342" r:id="rId19"/>
    <p:sldId id="345" r:id="rId20"/>
    <p:sldId id="343" r:id="rId21"/>
    <p:sldId id="344" r:id="rId22"/>
    <p:sldId id="327" r:id="rId23"/>
    <p:sldId id="3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5"/>
    <p:restoredTop sz="74718"/>
  </p:normalViewPr>
  <p:slideViewPr>
    <p:cSldViewPr snapToGrid="0" snapToObjects="1">
      <p:cViewPr varScale="1">
        <p:scale>
          <a:sx n="115" d="100"/>
          <a:sy n="115" d="100"/>
        </p:scale>
        <p:origin x="15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9437F-BA9F-3141-88E8-CDD6BE4E678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3C73-AC0C-334B-933D-63B6D38E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6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3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8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3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6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6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A5BBF3-2105-DC4C-A819-13776D7FF26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mjmed.2012.01.008" TargetMode="External"/><Relationship Id="rId2" Type="http://schemas.openxmlformats.org/officeDocument/2006/relationships/hyperlink" Target="http://www.ncbi.nlm.nih.gov/pubmed/1137031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90AE-8700-D24B-B0F7-645CC7909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193" y="1854610"/>
            <a:ext cx="10749613" cy="1574390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Instrumental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Design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&amp;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Validation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b="1" dirty="0"/>
              <a:t>Post-completion Global Health Experience</a:t>
            </a:r>
            <a:r>
              <a:rPr lang="zh-CN" altLang="en-US" b="1" dirty="0"/>
              <a:t> </a:t>
            </a:r>
            <a:r>
              <a:rPr lang="en-US" altLang="zh-CN" b="1" dirty="0"/>
              <a:t>(GHE)</a:t>
            </a:r>
            <a:r>
              <a:rPr lang="en-US" b="1" dirty="0"/>
              <a:t> Participant Survey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44A8-CAB7-6E43-B9AD-8A7E3A6C8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3505200"/>
            <a:ext cx="10749613" cy="157439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Yi Chen</a:t>
            </a:r>
          </a:p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Richard 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</a:rPr>
              <a:t>Raker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Sophie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Cohn,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</a:rPr>
              <a:t>Madhabi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</a:rPr>
              <a:t>Chatterji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2" descr="http://prime.ccnmtl.columbia.edu/sites/default/files/partner-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903" y="5079588"/>
            <a:ext cx="5949150" cy="101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3CC39-8258-A14A-A143-9CE0664E7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04" y="5079588"/>
            <a:ext cx="5408342" cy="101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0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55D675-9388-814C-913B-A8700A0777FD}"/>
              </a:ext>
            </a:extLst>
          </p:cNvPr>
          <p:cNvSpPr txBox="1">
            <a:spLocks/>
          </p:cNvSpPr>
          <p:nvPr/>
        </p:nvSpPr>
        <p:spPr>
          <a:xfrm>
            <a:off x="0" y="3810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instrument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58CE9-5C5B-BE45-A825-6B764628477C}"/>
              </a:ext>
            </a:extLst>
          </p:cNvPr>
          <p:cNvSpPr/>
          <p:nvPr/>
        </p:nvSpPr>
        <p:spPr>
          <a:xfrm>
            <a:off x="1001485" y="2217434"/>
            <a:ext cx="851262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Part 1.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Before completing the survey, please provide us with the following information: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Name: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Major of Study: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Length of stay: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Country and City: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Clinical setting (clinic or hospital):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The predeparture training program you attend: 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7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55D675-9388-814C-913B-A8700A0777FD}"/>
              </a:ext>
            </a:extLst>
          </p:cNvPr>
          <p:cNvSpPr txBox="1">
            <a:spLocks/>
          </p:cNvSpPr>
          <p:nvPr/>
        </p:nvSpPr>
        <p:spPr>
          <a:xfrm>
            <a:off x="0" y="3810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instrument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F1E3A7-6432-3843-A3ED-44C5B08EF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04880"/>
              </p:ext>
            </p:extLst>
          </p:nvPr>
        </p:nvGraphicFramePr>
        <p:xfrm>
          <a:off x="310243" y="1926768"/>
          <a:ext cx="11168744" cy="4778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2107">
                  <a:extLst>
                    <a:ext uri="{9D8B030D-6E8A-4147-A177-3AD203B41FA5}">
                      <a16:colId xmlns:a16="http://schemas.microsoft.com/office/drawing/2014/main" val="4189732821"/>
                    </a:ext>
                  </a:extLst>
                </a:gridCol>
                <a:gridCol w="1668828">
                  <a:extLst>
                    <a:ext uri="{9D8B030D-6E8A-4147-A177-3AD203B41FA5}">
                      <a16:colId xmlns:a16="http://schemas.microsoft.com/office/drawing/2014/main" val="1666810004"/>
                    </a:ext>
                  </a:extLst>
                </a:gridCol>
                <a:gridCol w="1672651">
                  <a:extLst>
                    <a:ext uri="{9D8B030D-6E8A-4147-A177-3AD203B41FA5}">
                      <a16:colId xmlns:a16="http://schemas.microsoft.com/office/drawing/2014/main" val="3764222983"/>
                    </a:ext>
                  </a:extLst>
                </a:gridCol>
                <a:gridCol w="1107032">
                  <a:extLst>
                    <a:ext uri="{9D8B030D-6E8A-4147-A177-3AD203B41FA5}">
                      <a16:colId xmlns:a16="http://schemas.microsoft.com/office/drawing/2014/main" val="1870041482"/>
                    </a:ext>
                  </a:extLst>
                </a:gridCol>
                <a:gridCol w="1350349">
                  <a:extLst>
                    <a:ext uri="{9D8B030D-6E8A-4147-A177-3AD203B41FA5}">
                      <a16:colId xmlns:a16="http://schemas.microsoft.com/office/drawing/2014/main" val="40456491"/>
                    </a:ext>
                  </a:extLst>
                </a:gridCol>
                <a:gridCol w="1345255">
                  <a:extLst>
                    <a:ext uri="{9D8B030D-6E8A-4147-A177-3AD203B41FA5}">
                      <a16:colId xmlns:a16="http://schemas.microsoft.com/office/drawing/2014/main" val="2849647084"/>
                    </a:ext>
                  </a:extLst>
                </a:gridCol>
                <a:gridCol w="1532522">
                  <a:extLst>
                    <a:ext uri="{9D8B030D-6E8A-4147-A177-3AD203B41FA5}">
                      <a16:colId xmlns:a16="http://schemas.microsoft.com/office/drawing/2014/main" val="3030371344"/>
                    </a:ext>
                  </a:extLst>
                </a:gridCol>
              </a:tblGrid>
              <a:tr h="276434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I2 (safety): Looking back on the program orientation and supports and based on your experience during the GHE, how satisfied are you with the following supports?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861095"/>
                  </a:ext>
                </a:extLst>
              </a:tr>
              <a:tr h="3972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Specific Indicator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Very Unsatisfied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Unsatisfied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</a:rPr>
                        <a:t>Not certain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Satisfied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Very Satisfied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</a:rPr>
                        <a:t>Not applicable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extLst>
                  <a:ext uri="{0D108BD9-81ED-4DB2-BD59-A6C34878D82A}">
                    <a16:rowId xmlns:a16="http://schemas.microsoft.com/office/drawing/2014/main" val="3354655665"/>
                  </a:ext>
                </a:extLst>
              </a:tr>
              <a:tr h="3972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Preparation in preventing crime at host country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extLst>
                  <a:ext uri="{0D108BD9-81ED-4DB2-BD59-A6C34878D82A}">
                    <a16:rowId xmlns:a16="http://schemas.microsoft.com/office/drawing/2014/main" val="358914475"/>
                  </a:ext>
                </a:extLst>
              </a:tr>
              <a:tr h="6621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Preparation in being aware of the host country’s health precautions (e.g., food and water safety)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extLst>
                  <a:ext uri="{0D108BD9-81ED-4DB2-BD59-A6C34878D82A}">
                    <a16:rowId xmlns:a16="http://schemas.microsoft.com/office/drawing/2014/main" val="1385575429"/>
                  </a:ext>
                </a:extLst>
              </a:tr>
              <a:tr h="6621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Preparation in caring for personal medical needs and illness plan (e.g., immunization and health insurance)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extLst>
                  <a:ext uri="{0D108BD9-81ED-4DB2-BD59-A6C34878D82A}">
                    <a16:rowId xmlns:a16="http://schemas.microsoft.com/office/drawing/2014/main" val="2203582599"/>
                  </a:ext>
                </a:extLst>
              </a:tr>
              <a:tr h="5296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Preparation in travel logistics (e.g., visa, transportation, and safety alter)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extLst>
                  <a:ext uri="{0D108BD9-81ED-4DB2-BD59-A6C34878D82A}">
                    <a16:rowId xmlns:a16="http://schemas.microsoft.com/office/drawing/2014/main" val="1626696582"/>
                  </a:ext>
                </a:extLst>
              </a:tr>
              <a:tr h="6621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Preparation in ensuring the safety of accommodation and commute at host country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extLst>
                  <a:ext uri="{0D108BD9-81ED-4DB2-BD59-A6C34878D82A}">
                    <a16:rowId xmlns:a16="http://schemas.microsoft.com/office/drawing/2014/main" val="2515561438"/>
                  </a:ext>
                </a:extLst>
              </a:tr>
              <a:tr h="6621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Preparation in the emergency at host country (e.g., civil unrest and natural disaster)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extLst>
                  <a:ext uri="{0D108BD9-81ED-4DB2-BD59-A6C34878D82A}">
                    <a16:rowId xmlns:a16="http://schemas.microsoft.com/office/drawing/2014/main" val="941499944"/>
                  </a:ext>
                </a:extLst>
              </a:tr>
              <a:tr h="5296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Preparation in creating the emergency contact list at home and host country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0677" marR="50677" marT="0" marB="0" anchor="ctr"/>
                </a:tc>
                <a:extLst>
                  <a:ext uri="{0D108BD9-81ED-4DB2-BD59-A6C34878D82A}">
                    <a16:rowId xmlns:a16="http://schemas.microsoft.com/office/drawing/2014/main" val="402419052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E2B2C91-50F1-1245-9320-CCB522BBEACC}"/>
              </a:ext>
            </a:extLst>
          </p:cNvPr>
          <p:cNvSpPr/>
          <p:nvPr/>
        </p:nvSpPr>
        <p:spPr>
          <a:xfrm>
            <a:off x="217714" y="1371600"/>
            <a:ext cx="1135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Part 2.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Please respond to the following questions regarding your satisfaction with the training program support for GHE. 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6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55D675-9388-814C-913B-A8700A0777FD}"/>
              </a:ext>
            </a:extLst>
          </p:cNvPr>
          <p:cNvSpPr txBox="1">
            <a:spLocks/>
          </p:cNvSpPr>
          <p:nvPr/>
        </p:nvSpPr>
        <p:spPr>
          <a:xfrm>
            <a:off x="0" y="3810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instrument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BA0ABB-AD6A-0649-B858-00CC80417252}"/>
              </a:ext>
            </a:extLst>
          </p:cNvPr>
          <p:cNvSpPr/>
          <p:nvPr/>
        </p:nvSpPr>
        <p:spPr>
          <a:xfrm>
            <a:off x="620485" y="1986072"/>
            <a:ext cx="10733315" cy="288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Part 3.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Open-questions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to Sans Symbols"/>
                <a:cs typeface="Noto Sans Symbols"/>
              </a:rPr>
              <a:t>What are your goals for the GHE trip? What you achieve and what not?</a:t>
            </a:r>
            <a:endParaRPr lang="en-US" dirty="0"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In general, what is the most important thing for preparation?</a:t>
            </a:r>
            <a:endParaRPr lang="en-US" dirty="0"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What is the most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useful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information that you learn from the training program? </a:t>
            </a:r>
            <a:endParaRPr lang="en-US" dirty="0"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In general, what is the most challenging thing for you during the experience?</a:t>
            </a:r>
            <a:endParaRPr lang="en-US" dirty="0"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4929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55D675-9388-814C-913B-A8700A0777FD}"/>
              </a:ext>
            </a:extLst>
          </p:cNvPr>
          <p:cNvSpPr txBox="1">
            <a:spLocks/>
          </p:cNvSpPr>
          <p:nvPr/>
        </p:nvSpPr>
        <p:spPr>
          <a:xfrm>
            <a:off x="0" y="3810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validate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57F6D8-03FC-8C46-97AE-371EE25E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8566"/>
              </p:ext>
            </p:extLst>
          </p:nvPr>
        </p:nvGraphicFramePr>
        <p:xfrm>
          <a:off x="381000" y="1600200"/>
          <a:ext cx="11593284" cy="487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3744">
                  <a:extLst>
                    <a:ext uri="{9D8B030D-6E8A-4147-A177-3AD203B41FA5}">
                      <a16:colId xmlns:a16="http://schemas.microsoft.com/office/drawing/2014/main" val="3490470776"/>
                    </a:ext>
                  </a:extLst>
                </a:gridCol>
                <a:gridCol w="2575125">
                  <a:extLst>
                    <a:ext uri="{9D8B030D-6E8A-4147-A177-3AD203B41FA5}">
                      <a16:colId xmlns:a16="http://schemas.microsoft.com/office/drawing/2014/main" val="1276416629"/>
                    </a:ext>
                  </a:extLst>
                </a:gridCol>
                <a:gridCol w="2219836">
                  <a:extLst>
                    <a:ext uri="{9D8B030D-6E8A-4147-A177-3AD203B41FA5}">
                      <a16:colId xmlns:a16="http://schemas.microsoft.com/office/drawing/2014/main" val="2778146652"/>
                    </a:ext>
                  </a:extLst>
                </a:gridCol>
                <a:gridCol w="4184579">
                  <a:extLst>
                    <a:ext uri="{9D8B030D-6E8A-4147-A177-3AD203B41FA5}">
                      <a16:colId xmlns:a16="http://schemas.microsoft.com/office/drawing/2014/main" val="3898039906"/>
                    </a:ext>
                  </a:extLst>
                </a:gridCol>
              </a:tblGrid>
              <a:tr h="4300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Type of Validity Evidence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Validation Question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When to collect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795" marR="6379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Methods</a:t>
                      </a:r>
                      <a:endParaRPr lang="en-US" b="1" dirty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524923406"/>
                  </a:ext>
                </a:extLst>
              </a:tr>
              <a:tr h="1833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Content-based validity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To what extend does the evidence show Content Relevance and Content Representativeness of the construct, domain, and indicators on Perceived Satisfaction.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Soon after the design of instruments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and items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795" marR="6379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1. Follow the rule of domain sampling when design the instrument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2. External expert review through interview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3. Previous Participants and director review through interview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4. Content validity index (e.g., content validity index and kappa coefficients)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5. checklist (ensure to follow the domain sampling method)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2397460179"/>
                  </a:ext>
                </a:extLst>
              </a:tr>
              <a:tr h="12097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Internal Structure and Dimensionality Validity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what extent are the analyses of the item response data consistent with the theory and the specification of domains?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After the instrument finished the first iteration and has been proved with content validation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795" marR="637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PCA, CFA, EFA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(compare the statistical structure of data we collect with the theory structure of the contrast, domain, and indicators)</a:t>
                      </a:r>
                      <a:endParaRPr lang="en-US" dirty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324388776"/>
                  </a:ext>
                </a:extLst>
              </a:tr>
              <a:tr h="14034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Criterion-related Validity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what extent, do the scores of the scales tapping construct domains predict the future trainees’ satisfaction levels?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After content validation, internal factor structure evaluations, and convergent and discriminant validity tests are completed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3795" marR="637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Correlation and regression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275968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49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55D675-9388-814C-913B-A8700A0777FD}"/>
              </a:ext>
            </a:extLst>
          </p:cNvPr>
          <p:cNvSpPr txBox="1">
            <a:spLocks/>
          </p:cNvSpPr>
          <p:nvPr/>
        </p:nvSpPr>
        <p:spPr>
          <a:xfrm>
            <a:off x="-1" y="381000"/>
            <a:ext cx="1170214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validate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Content Validation Plan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3509C-2171-5C4A-AE82-2BFD88E02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2" y="1053020"/>
            <a:ext cx="5843228" cy="132006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D03AEC-C3AD-2046-A4C6-25FE612B1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64234"/>
              </p:ext>
            </p:extLst>
          </p:nvPr>
        </p:nvGraphicFramePr>
        <p:xfrm>
          <a:off x="166852" y="2373085"/>
          <a:ext cx="11858295" cy="44095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8282">
                  <a:extLst>
                    <a:ext uri="{9D8B030D-6E8A-4147-A177-3AD203B41FA5}">
                      <a16:colId xmlns:a16="http://schemas.microsoft.com/office/drawing/2014/main" val="4226015132"/>
                    </a:ext>
                  </a:extLst>
                </a:gridCol>
                <a:gridCol w="1498889">
                  <a:extLst>
                    <a:ext uri="{9D8B030D-6E8A-4147-A177-3AD203B41FA5}">
                      <a16:colId xmlns:a16="http://schemas.microsoft.com/office/drawing/2014/main" val="1897217765"/>
                    </a:ext>
                  </a:extLst>
                </a:gridCol>
                <a:gridCol w="1140768">
                  <a:extLst>
                    <a:ext uri="{9D8B030D-6E8A-4147-A177-3AD203B41FA5}">
                      <a16:colId xmlns:a16="http://schemas.microsoft.com/office/drawing/2014/main" val="89853096"/>
                    </a:ext>
                  </a:extLst>
                </a:gridCol>
                <a:gridCol w="782648">
                  <a:extLst>
                    <a:ext uri="{9D8B030D-6E8A-4147-A177-3AD203B41FA5}">
                      <a16:colId xmlns:a16="http://schemas.microsoft.com/office/drawing/2014/main" val="2879400904"/>
                    </a:ext>
                  </a:extLst>
                </a:gridCol>
                <a:gridCol w="827708">
                  <a:extLst>
                    <a:ext uri="{9D8B030D-6E8A-4147-A177-3AD203B41FA5}">
                      <a16:colId xmlns:a16="http://schemas.microsoft.com/office/drawing/2014/main" val="990781446"/>
                    </a:ext>
                  </a:extLst>
                </a:gridCol>
              </a:tblGrid>
              <a:tr h="166992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Domains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5221" marR="5522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01044"/>
                  </a:ext>
                </a:extLst>
              </a:tr>
              <a:tr h="13359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seven domains appropriately address the construct in terms of </a:t>
                      </a:r>
                      <a:r>
                        <a:rPr lang="en-US" sz="1100" u="sng" dirty="0">
                          <a:effectLst/>
                        </a:rPr>
                        <a:t>relevance.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cultural competency;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safety;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emotional wellness;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communication;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ethics;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placement and program knowledge;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personal development.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5221" marR="552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5221" marR="552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5221" marR="552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5221" marR="552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5221" marR="55221" marT="0" marB="0" anchor="ctr"/>
                </a:tc>
                <a:extLst>
                  <a:ext uri="{0D108BD9-81ED-4DB2-BD59-A6C34878D82A}">
                    <a16:rowId xmlns:a16="http://schemas.microsoft.com/office/drawing/2014/main" val="1355259900"/>
                  </a:ext>
                </a:extLst>
              </a:tr>
              <a:tr h="596563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Suggestion for modification (i.e., any domain is not relevant to the construct or need modification?)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55221" marR="5522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74482"/>
                  </a:ext>
                </a:extLst>
              </a:tr>
              <a:tr h="15029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seven domains appropriately address the construct in terms of </a:t>
                      </a:r>
                      <a:r>
                        <a:rPr lang="en-US" sz="1100" u="sng">
                          <a:effectLst/>
                        </a:rPr>
                        <a:t>representativeness</a:t>
                      </a:r>
                      <a:r>
                        <a:rPr lang="en-US" sz="1100">
                          <a:effectLst/>
                        </a:rPr>
                        <a:t>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cultural competency;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safety;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emotional wellness;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communication;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ethics;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placement and program knowledge;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personal development.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5221" marR="5522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5221" marR="552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5221" marR="552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5221" marR="552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5221" marR="55221" marT="0" marB="0" anchor="ctr"/>
                </a:tc>
                <a:extLst>
                  <a:ext uri="{0D108BD9-81ED-4DB2-BD59-A6C34878D82A}">
                    <a16:rowId xmlns:a16="http://schemas.microsoft.com/office/drawing/2014/main" val="1681016229"/>
                  </a:ext>
                </a:extLst>
              </a:tr>
              <a:tr h="795418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Suggestion for modification (i.e., any domain is ignored?)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55221" marR="5522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036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DA8BE15-8A5D-DC4D-86B0-FC96E2324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28" y="1196549"/>
            <a:ext cx="5724720" cy="10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8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55D675-9388-814C-913B-A8700A0777FD}"/>
              </a:ext>
            </a:extLst>
          </p:cNvPr>
          <p:cNvSpPr txBox="1">
            <a:spLocks/>
          </p:cNvSpPr>
          <p:nvPr/>
        </p:nvSpPr>
        <p:spPr>
          <a:xfrm>
            <a:off x="0" y="381000"/>
            <a:ext cx="117130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validate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Content Validation Plan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36AAD1-4098-B14E-B4B1-EE08B153D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5026"/>
              </p:ext>
            </p:extLst>
          </p:nvPr>
        </p:nvGraphicFramePr>
        <p:xfrm>
          <a:off x="272143" y="3095539"/>
          <a:ext cx="10972799" cy="3253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40148">
                  <a:extLst>
                    <a:ext uri="{9D8B030D-6E8A-4147-A177-3AD203B41FA5}">
                      <a16:colId xmlns:a16="http://schemas.microsoft.com/office/drawing/2014/main" val="2075058223"/>
                    </a:ext>
                  </a:extLst>
                </a:gridCol>
                <a:gridCol w="1386962">
                  <a:extLst>
                    <a:ext uri="{9D8B030D-6E8A-4147-A177-3AD203B41FA5}">
                      <a16:colId xmlns:a16="http://schemas.microsoft.com/office/drawing/2014/main" val="1822324241"/>
                    </a:ext>
                  </a:extLst>
                </a:gridCol>
                <a:gridCol w="1055583">
                  <a:extLst>
                    <a:ext uri="{9D8B030D-6E8A-4147-A177-3AD203B41FA5}">
                      <a16:colId xmlns:a16="http://schemas.microsoft.com/office/drawing/2014/main" val="3186265261"/>
                    </a:ext>
                  </a:extLst>
                </a:gridCol>
                <a:gridCol w="1490106">
                  <a:extLst>
                    <a:ext uri="{9D8B030D-6E8A-4147-A177-3AD203B41FA5}">
                      <a16:colId xmlns:a16="http://schemas.microsoft.com/office/drawing/2014/main" val="3786195744"/>
                    </a:ext>
                  </a:extLst>
                </a:gridCol>
              </a:tblGrid>
              <a:tr h="20468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Items/Sub-indicators validation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111982"/>
                  </a:ext>
                </a:extLst>
              </a:tr>
              <a:tr h="532660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Cultural Competency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Looking back on the program orientation and supports, and based on your experience during the GHE, how satisfied are you with the following supports?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27792"/>
                  </a:ext>
                </a:extLst>
              </a:tr>
              <a:tr h="3551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Items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Relevance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(1 – 4)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Clarity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(1 – 3)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Importance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(1 – 3)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 anchor="ctr"/>
                </a:tc>
                <a:extLst>
                  <a:ext uri="{0D108BD9-81ED-4DB2-BD59-A6C34878D82A}">
                    <a16:rowId xmlns:a16="http://schemas.microsoft.com/office/drawing/2014/main" val="1429428467"/>
                  </a:ext>
                </a:extLst>
              </a:tr>
              <a:tr h="177553"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1.1: preparation in recognizing host country’s cultural norms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583" marR="66583" marT="0" marB="0"/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 anchor="ctr"/>
                </a:tc>
                <a:extLst>
                  <a:ext uri="{0D108BD9-81ED-4DB2-BD59-A6C34878D82A}">
                    <a16:rowId xmlns:a16="http://schemas.microsoft.com/office/drawing/2014/main" val="1986171657"/>
                  </a:ext>
                </a:extLst>
              </a:tr>
              <a:tr h="177553"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1.2: preparation in recognizing host country’s moral 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583" marR="6658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43881"/>
                  </a:ext>
                </a:extLst>
              </a:tr>
              <a:tr h="177553"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1.3: preparation in dealing with social culture shock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583" marR="6658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27714"/>
                  </a:ext>
                </a:extLst>
              </a:tr>
              <a:tr h="177553"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1.4: Preparation in being aware of host country’s medical and health culture (e.g., patient autonomy)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583" marR="6658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24862"/>
                  </a:ext>
                </a:extLst>
              </a:tr>
              <a:tr h="1036961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Suggestion for modification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3318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6CF18A5-2457-9246-91F5-3DC16F150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1239113"/>
            <a:ext cx="5811104" cy="1431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E2E3AC-615E-6D4F-A9D7-B08DA737A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96" y="1371600"/>
            <a:ext cx="5497032" cy="12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8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55D675-9388-814C-913B-A8700A0777FD}"/>
              </a:ext>
            </a:extLst>
          </p:cNvPr>
          <p:cNvSpPr txBox="1">
            <a:spLocks/>
          </p:cNvSpPr>
          <p:nvPr/>
        </p:nvSpPr>
        <p:spPr>
          <a:xfrm>
            <a:off x="-1" y="381000"/>
            <a:ext cx="1177834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validate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Content Validation Plan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3D690-A550-BF4C-B33B-57E144765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6" y="1100682"/>
            <a:ext cx="5401978" cy="160986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8D2D58-3187-3C4B-90FF-32FA7261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64649"/>
              </p:ext>
            </p:extLst>
          </p:nvPr>
        </p:nvGraphicFramePr>
        <p:xfrm>
          <a:off x="326572" y="2966709"/>
          <a:ext cx="10972799" cy="1512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40148">
                  <a:extLst>
                    <a:ext uri="{9D8B030D-6E8A-4147-A177-3AD203B41FA5}">
                      <a16:colId xmlns:a16="http://schemas.microsoft.com/office/drawing/2014/main" val="3324903065"/>
                    </a:ext>
                  </a:extLst>
                </a:gridCol>
                <a:gridCol w="1386962">
                  <a:extLst>
                    <a:ext uri="{9D8B030D-6E8A-4147-A177-3AD203B41FA5}">
                      <a16:colId xmlns:a16="http://schemas.microsoft.com/office/drawing/2014/main" val="579368676"/>
                    </a:ext>
                  </a:extLst>
                </a:gridCol>
                <a:gridCol w="1055583">
                  <a:extLst>
                    <a:ext uri="{9D8B030D-6E8A-4147-A177-3AD203B41FA5}">
                      <a16:colId xmlns:a16="http://schemas.microsoft.com/office/drawing/2014/main" val="1709806827"/>
                    </a:ext>
                  </a:extLst>
                </a:gridCol>
                <a:gridCol w="724205">
                  <a:extLst>
                    <a:ext uri="{9D8B030D-6E8A-4147-A177-3AD203B41FA5}">
                      <a16:colId xmlns:a16="http://schemas.microsoft.com/office/drawing/2014/main" val="3311963014"/>
                    </a:ext>
                  </a:extLst>
                </a:gridCol>
                <a:gridCol w="765901">
                  <a:extLst>
                    <a:ext uri="{9D8B030D-6E8A-4147-A177-3AD203B41FA5}">
                      <a16:colId xmlns:a16="http://schemas.microsoft.com/office/drawing/2014/main" val="461258858"/>
                    </a:ext>
                  </a:extLst>
                </a:gridCol>
              </a:tblGrid>
              <a:tr h="215777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Open-end Questions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90340"/>
                  </a:ext>
                </a:extLst>
              </a:tr>
              <a:tr h="3822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open-ended items appropriately address the construct in terms of </a:t>
                      </a:r>
                      <a:r>
                        <a:rPr lang="en-US" sz="1200" u="sng">
                          <a:effectLst/>
                        </a:rPr>
                        <a:t>relevance.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SA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 anchor="ctr"/>
                </a:tc>
                <a:extLst>
                  <a:ext uri="{0D108BD9-81ED-4DB2-BD59-A6C34878D82A}">
                    <a16:rowId xmlns:a16="http://schemas.microsoft.com/office/drawing/2014/main" val="4141096584"/>
                  </a:ext>
                </a:extLst>
              </a:tr>
              <a:tr h="887767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Suggestion for modification (i.e., any sub-indicator that are not relevant to the domain or need modification?)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45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35A576-795C-CC4F-B112-0BB29D6FB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275375"/>
              </p:ext>
            </p:extLst>
          </p:nvPr>
        </p:nvGraphicFramePr>
        <p:xfrm>
          <a:off x="326572" y="4735285"/>
          <a:ext cx="10972800" cy="127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40149">
                  <a:extLst>
                    <a:ext uri="{9D8B030D-6E8A-4147-A177-3AD203B41FA5}">
                      <a16:colId xmlns:a16="http://schemas.microsoft.com/office/drawing/2014/main" val="152595597"/>
                    </a:ext>
                  </a:extLst>
                </a:gridCol>
                <a:gridCol w="1386962">
                  <a:extLst>
                    <a:ext uri="{9D8B030D-6E8A-4147-A177-3AD203B41FA5}">
                      <a16:colId xmlns:a16="http://schemas.microsoft.com/office/drawing/2014/main" val="1396765911"/>
                    </a:ext>
                  </a:extLst>
                </a:gridCol>
                <a:gridCol w="1055583">
                  <a:extLst>
                    <a:ext uri="{9D8B030D-6E8A-4147-A177-3AD203B41FA5}">
                      <a16:colId xmlns:a16="http://schemas.microsoft.com/office/drawing/2014/main" val="64891371"/>
                    </a:ext>
                  </a:extLst>
                </a:gridCol>
                <a:gridCol w="724205">
                  <a:extLst>
                    <a:ext uri="{9D8B030D-6E8A-4147-A177-3AD203B41FA5}">
                      <a16:colId xmlns:a16="http://schemas.microsoft.com/office/drawing/2014/main" val="3298059531"/>
                    </a:ext>
                  </a:extLst>
                </a:gridCol>
                <a:gridCol w="765901">
                  <a:extLst>
                    <a:ext uri="{9D8B030D-6E8A-4147-A177-3AD203B41FA5}">
                      <a16:colId xmlns:a16="http://schemas.microsoft.com/office/drawing/2014/main" val="4262881889"/>
                    </a:ext>
                  </a:extLst>
                </a:gridCol>
              </a:tblGrid>
              <a:tr h="3822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</a:t>
                      </a:r>
                      <a:r>
                        <a:rPr lang="en-US" altLang="zh-CN" sz="1200" dirty="0">
                          <a:effectLst/>
                        </a:rPr>
                        <a:t>open</a:t>
                      </a:r>
                      <a:r>
                        <a:rPr lang="en-US" sz="1200" dirty="0">
                          <a:effectLst/>
                        </a:rPr>
                        <a:t>-ended items are clear in wording, format, or directions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</a:p>
                  </a:txBody>
                  <a:tcPr marL="66583" marR="66583" marT="0" marB="0" anchor="ctr"/>
                </a:tc>
                <a:extLst>
                  <a:ext uri="{0D108BD9-81ED-4DB2-BD59-A6C34878D82A}">
                    <a16:rowId xmlns:a16="http://schemas.microsoft.com/office/drawing/2014/main" val="2539953413"/>
                  </a:ext>
                </a:extLst>
              </a:tr>
              <a:tr h="887767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Suggestion for modification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66583" marR="6658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7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78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55D675-9388-814C-913B-A8700A0777FD}"/>
              </a:ext>
            </a:extLst>
          </p:cNvPr>
          <p:cNvSpPr txBox="1">
            <a:spLocks/>
          </p:cNvSpPr>
          <p:nvPr/>
        </p:nvSpPr>
        <p:spPr>
          <a:xfrm>
            <a:off x="0" y="3810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validate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Result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E642FF-4ED4-FD4F-81CD-4A2D37218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94125"/>
              </p:ext>
            </p:extLst>
          </p:nvPr>
        </p:nvGraphicFramePr>
        <p:xfrm>
          <a:off x="123371" y="1159015"/>
          <a:ext cx="11687631" cy="541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228">
                  <a:extLst>
                    <a:ext uri="{9D8B030D-6E8A-4147-A177-3AD203B41FA5}">
                      <a16:colId xmlns:a16="http://schemas.microsoft.com/office/drawing/2014/main" val="2253025291"/>
                    </a:ext>
                  </a:extLst>
                </a:gridCol>
                <a:gridCol w="1703228">
                  <a:extLst>
                    <a:ext uri="{9D8B030D-6E8A-4147-A177-3AD203B41FA5}">
                      <a16:colId xmlns:a16="http://schemas.microsoft.com/office/drawing/2014/main" val="1084675923"/>
                    </a:ext>
                  </a:extLst>
                </a:gridCol>
                <a:gridCol w="1703228">
                  <a:extLst>
                    <a:ext uri="{9D8B030D-6E8A-4147-A177-3AD203B41FA5}">
                      <a16:colId xmlns:a16="http://schemas.microsoft.com/office/drawing/2014/main" val="3085554492"/>
                    </a:ext>
                  </a:extLst>
                </a:gridCol>
                <a:gridCol w="1468263">
                  <a:extLst>
                    <a:ext uri="{9D8B030D-6E8A-4147-A177-3AD203B41FA5}">
                      <a16:colId xmlns:a16="http://schemas.microsoft.com/office/drawing/2014/main" val="636094127"/>
                    </a:ext>
                  </a:extLst>
                </a:gridCol>
                <a:gridCol w="1468263">
                  <a:extLst>
                    <a:ext uri="{9D8B030D-6E8A-4147-A177-3AD203B41FA5}">
                      <a16:colId xmlns:a16="http://schemas.microsoft.com/office/drawing/2014/main" val="3474967827"/>
                    </a:ext>
                  </a:extLst>
                </a:gridCol>
                <a:gridCol w="1613323">
                  <a:extLst>
                    <a:ext uri="{9D8B030D-6E8A-4147-A177-3AD203B41FA5}">
                      <a16:colId xmlns:a16="http://schemas.microsoft.com/office/drawing/2014/main" val="3364415716"/>
                    </a:ext>
                  </a:extLst>
                </a:gridCol>
                <a:gridCol w="2028098">
                  <a:extLst>
                    <a:ext uri="{9D8B030D-6E8A-4147-A177-3AD203B41FA5}">
                      <a16:colId xmlns:a16="http://schemas.microsoft.com/office/drawing/2014/main" val="1717703015"/>
                    </a:ext>
                  </a:extLst>
                </a:gridCol>
              </a:tblGrid>
              <a:tr h="234689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Item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Relevance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1989"/>
                  </a:ext>
                </a:extLst>
              </a:tr>
              <a:tr h="18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Item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Index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Expert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Expert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Expert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Expert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Experts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in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Agreements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CVI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922757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434762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651686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706984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847317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744166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376141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222461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253316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543437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357069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625347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268850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948515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424036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n-US" sz="105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05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229534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376048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155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723256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3</a:t>
                      </a:r>
                      <a:endParaRPr lang="en-US" sz="12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05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03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35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E642FF-4ED4-FD4F-81CD-4A2D37218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71319"/>
              </p:ext>
            </p:extLst>
          </p:nvPr>
        </p:nvGraphicFramePr>
        <p:xfrm>
          <a:off x="156117" y="449022"/>
          <a:ext cx="11687631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228">
                  <a:extLst>
                    <a:ext uri="{9D8B030D-6E8A-4147-A177-3AD203B41FA5}">
                      <a16:colId xmlns:a16="http://schemas.microsoft.com/office/drawing/2014/main" val="2253025291"/>
                    </a:ext>
                  </a:extLst>
                </a:gridCol>
                <a:gridCol w="1703228">
                  <a:extLst>
                    <a:ext uri="{9D8B030D-6E8A-4147-A177-3AD203B41FA5}">
                      <a16:colId xmlns:a16="http://schemas.microsoft.com/office/drawing/2014/main" val="1084675923"/>
                    </a:ext>
                  </a:extLst>
                </a:gridCol>
                <a:gridCol w="1703228">
                  <a:extLst>
                    <a:ext uri="{9D8B030D-6E8A-4147-A177-3AD203B41FA5}">
                      <a16:colId xmlns:a16="http://schemas.microsoft.com/office/drawing/2014/main" val="3085554492"/>
                    </a:ext>
                  </a:extLst>
                </a:gridCol>
                <a:gridCol w="1468263">
                  <a:extLst>
                    <a:ext uri="{9D8B030D-6E8A-4147-A177-3AD203B41FA5}">
                      <a16:colId xmlns:a16="http://schemas.microsoft.com/office/drawing/2014/main" val="636094127"/>
                    </a:ext>
                  </a:extLst>
                </a:gridCol>
                <a:gridCol w="1468263">
                  <a:extLst>
                    <a:ext uri="{9D8B030D-6E8A-4147-A177-3AD203B41FA5}">
                      <a16:colId xmlns:a16="http://schemas.microsoft.com/office/drawing/2014/main" val="3419306768"/>
                    </a:ext>
                  </a:extLst>
                </a:gridCol>
                <a:gridCol w="1613323">
                  <a:extLst>
                    <a:ext uri="{9D8B030D-6E8A-4147-A177-3AD203B41FA5}">
                      <a16:colId xmlns:a16="http://schemas.microsoft.com/office/drawing/2014/main" val="3364415716"/>
                    </a:ext>
                  </a:extLst>
                </a:gridCol>
                <a:gridCol w="2028098">
                  <a:extLst>
                    <a:ext uri="{9D8B030D-6E8A-4147-A177-3AD203B41FA5}">
                      <a16:colId xmlns:a16="http://schemas.microsoft.com/office/drawing/2014/main" val="1717703015"/>
                    </a:ext>
                  </a:extLst>
                </a:gridCol>
              </a:tblGrid>
              <a:tr h="234689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Continue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1989"/>
                  </a:ext>
                </a:extLst>
              </a:tr>
              <a:tr h="18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Item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Index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Expert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Expert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Expert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Expert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Experts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in</a:t>
                      </a:r>
                      <a:r>
                        <a:rPr lang="zh-CN" altLang="en-US" sz="1000" b="1" dirty="0"/>
                        <a:t> </a:t>
                      </a:r>
                      <a:r>
                        <a:rPr lang="en-US" altLang="zh-CN" sz="1000" b="1" dirty="0"/>
                        <a:t>Agreements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CVI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22757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34762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651686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</a:t>
                      </a:r>
                      <a:endParaRPr lang="en-US" sz="10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06984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3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47317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3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44166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</a:t>
                      </a:r>
                      <a:endParaRPr lang="en-US" sz="1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76141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2461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253316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43437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57069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625347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</a:t>
                      </a:r>
                      <a:endParaRPr lang="en-US" sz="1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68850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3</a:t>
                      </a:r>
                      <a:endParaRPr lang="en-US" sz="10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8515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24036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29534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376048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55475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23256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33336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15305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33397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43575"/>
                  </a:ext>
                </a:extLst>
              </a:tr>
              <a:tr h="234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3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8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1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72F4E1-838F-E143-9C1A-7DEE550D7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70254"/>
              </p:ext>
            </p:extLst>
          </p:nvPr>
        </p:nvGraphicFramePr>
        <p:xfrm>
          <a:off x="557557" y="902568"/>
          <a:ext cx="10794384" cy="5464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1007">
                  <a:extLst>
                    <a:ext uri="{9D8B030D-6E8A-4147-A177-3AD203B41FA5}">
                      <a16:colId xmlns:a16="http://schemas.microsoft.com/office/drawing/2014/main" val="2494750305"/>
                    </a:ext>
                  </a:extLst>
                </a:gridCol>
                <a:gridCol w="3873025">
                  <a:extLst>
                    <a:ext uri="{9D8B030D-6E8A-4147-A177-3AD203B41FA5}">
                      <a16:colId xmlns:a16="http://schemas.microsoft.com/office/drawing/2014/main" val="3408897203"/>
                    </a:ext>
                  </a:extLst>
                </a:gridCol>
                <a:gridCol w="3320352">
                  <a:extLst>
                    <a:ext uri="{9D8B030D-6E8A-4147-A177-3AD203B41FA5}">
                      <a16:colId xmlns:a16="http://schemas.microsoft.com/office/drawing/2014/main" val="1788343859"/>
                    </a:ext>
                  </a:extLst>
                </a:gridCol>
              </a:tblGrid>
              <a:tr h="2068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Item 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Clarity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Importance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extLst>
                  <a:ext uri="{0D108BD9-81ED-4DB2-BD59-A6C34878D82A}">
                    <a16:rowId xmlns:a16="http://schemas.microsoft.com/office/drawing/2014/main" val="212659243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29559503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108354509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15421462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1.4</a:t>
                      </a:r>
                      <a:r>
                        <a:rPr lang="en-US" sz="900" kern="12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190124608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2.1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387175989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2.2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211513458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2.3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143316437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2.4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187757670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226283100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2.6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266060031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2.7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392986920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3.1</a:t>
                      </a:r>
                      <a:r>
                        <a:rPr lang="en-US" sz="900" kern="12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297444747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3.2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396985523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3.3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245609030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4.1</a:t>
                      </a:r>
                      <a:r>
                        <a:rPr lang="en-US" sz="900" kern="12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140152808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4.2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335898563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34737903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4.4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259477231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4.5</a:t>
                      </a:r>
                      <a:r>
                        <a:rPr lang="en-US" sz="900" kern="12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40640026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5.1</a:t>
                      </a:r>
                      <a:r>
                        <a:rPr lang="en-US" sz="900" kern="12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322950410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5.2</a:t>
                      </a:r>
                      <a:r>
                        <a:rPr lang="en-US" sz="900" kern="12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111026768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5.3</a:t>
                      </a:r>
                      <a:r>
                        <a:rPr lang="en-US" sz="900" kern="12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34795794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5.4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109518335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5.5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43706867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5.6</a:t>
                      </a:r>
                      <a:r>
                        <a:rPr lang="en-US" sz="900" kern="12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1.75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303782581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5.7</a:t>
                      </a:r>
                      <a:r>
                        <a:rPr lang="en-US" sz="900" kern="12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366981384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5.8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153689114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effectLst/>
                        </a:rPr>
                        <a:t>5.9</a:t>
                      </a:r>
                      <a:r>
                        <a:rPr lang="en-US" sz="900" b="1" kern="1200" baseline="30000" dirty="0">
                          <a:effectLst/>
                        </a:rPr>
                        <a:t>*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228431967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effectLst/>
                        </a:rPr>
                        <a:t>5.10</a:t>
                      </a:r>
                      <a:r>
                        <a:rPr lang="en-US" sz="900" b="1" kern="1200" baseline="30000" dirty="0">
                          <a:effectLst/>
                        </a:rPr>
                        <a:t>*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0588" marR="60588" marT="0" marB="0" anchor="b"/>
                </a:tc>
                <a:extLst>
                  <a:ext uri="{0D108BD9-81ED-4DB2-BD59-A6C34878D82A}">
                    <a16:rowId xmlns:a16="http://schemas.microsoft.com/office/drawing/2014/main" val="204447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41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C963-E79B-E440-A999-69088A8A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8923-6EDC-6F40-9FA2-19EDC6AC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increasing demand among medical students and resident physicians in North America to participate in a global health experience (GHE) during their medical training. </a:t>
            </a: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 refers to an international trip during which medical trainees travel abroad to provide clinical or educational services in high need regions. </a:t>
            </a: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many medical education institutions have developed pre-departure training programs (for trips to be taken both through home institutions or through independent non-degree organizations) aimed at helping participants prepare for the trip (e.g., addressing or making the plan for the potential risks). </a:t>
            </a: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high-quality pre-departure training programs for medical trainees are unavailable consistently in reality. This issue has not yet been adequately addressed by the governing bodies of American medical education.</a:t>
            </a:r>
          </a:p>
        </p:txBody>
      </p:sp>
    </p:spTree>
    <p:extLst>
      <p:ext uri="{BB962C8B-B14F-4D97-AF65-F5344CB8AC3E}">
        <p14:creationId xmlns:p14="http://schemas.microsoft.com/office/powerpoint/2010/main" val="1588267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55D675-9388-814C-913B-A8700A0777FD}"/>
              </a:ext>
            </a:extLst>
          </p:cNvPr>
          <p:cNvSpPr txBox="1">
            <a:spLocks/>
          </p:cNvSpPr>
          <p:nvPr/>
        </p:nvSpPr>
        <p:spPr>
          <a:xfrm>
            <a:off x="0" y="3810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validate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Revise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A252FB-5E59-9746-90EB-940E515CADE7}"/>
              </a:ext>
            </a:extLst>
          </p:cNvPr>
          <p:cNvSpPr/>
          <p:nvPr/>
        </p:nvSpPr>
        <p:spPr>
          <a:xfrm>
            <a:off x="391886" y="1636264"/>
            <a:ext cx="107224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4.1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and informal language at host country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Is a Residency Program supposed to prep or prepare a trainee for “formal language training” in a short period of time?  Is this realistic?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remove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item?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What does “formal and informal language at host country mean”? verbal and non-verbal communications?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change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formal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and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informal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into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verbal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and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non-verbal?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barreled could be understand one or the other (both important)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separate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item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into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two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independent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item?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average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clarity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score: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2.25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average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importance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score: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2.75</a:t>
            </a:r>
            <a:endParaRPr lang="en-US" i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8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E728-BCC6-924A-BE99-4ADDD8FE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F32E-C36F-4648-A2CE-04801907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08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814-F29E-5D4A-8097-3C5A0D69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5547"/>
            <a:ext cx="10972800" cy="9906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D29D-A5A0-EA4E-8179-BD3DF5AF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121228"/>
            <a:ext cx="11908972" cy="5649686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1.</a:t>
            </a:r>
            <a:r>
              <a:rPr lang="zh-CN" altLang="en-US" sz="7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700" dirty="0" err="1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Kalbarczyk</a:t>
            </a:r>
            <a:r>
              <a:rPr lang="en-US" sz="7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A., Nagourney, E., Martin, N. A., Chen, V., &amp; </a:t>
            </a:r>
            <a:r>
              <a:rPr lang="en-US" sz="700" dirty="0" err="1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Hansoti</a:t>
            </a:r>
            <a:r>
              <a:rPr lang="en-US" sz="7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B. Are you ready? A systematic review of pre-departure resources for global health electives. </a:t>
            </a:r>
            <a:r>
              <a:rPr lang="en-US" sz="700" i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BMC medical</a:t>
            </a:r>
            <a:r>
              <a:rPr lang="zh-CN" altLang="en-US" sz="7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700" i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education</a:t>
            </a:r>
            <a:r>
              <a:rPr lang="en-US" sz="7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2019;19(1), 166.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3. Peluso, M. J.,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Kallem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, S.,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Elansary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, M., &amp; Rabin, T. L. (2018). Ethical dilemmas during international clinical rotations in global health settings: findings from a training and debriefing program.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Medical teacher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, 40(1), 53-61.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5. Murphy T., Mackenzie A.,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Waysome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B., Guy-walker J., Palmer R, Rose E. A., &amp; Rigby J, Lab. A Mixed methods study of health worker migration from Jamaica.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Human Resources for Health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, 2016;14:36.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6. Daniel H. de Vries, Steinmetz S., &amp; Kea G. T. Does migration pay off for foreign born migrant health workers? An exploratory analysis using the global Wage Indicator dataset.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Human Resources for Health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, 2016;14:40.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7. Gregory S., &amp;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Demartini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C. Satisfaction of doctors with their training: evidence from UK.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BMC Health Services Research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, 2017;17:851.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10. Crump JA, Sugarman J, Barry M,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Bhan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A, Gardner P, &amp;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Koplan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JP, et al. Ethics and best practice guidelines for training experiences in global health.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Am J Trop Med </a:t>
            </a:r>
            <a:r>
              <a:rPr lang="en-US" sz="700" i="1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Hyg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, 2010; 83:1178–82.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13. Landau S. Do it yourself medical mission. A step-by-step approach.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N C Med J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 2001; 62:140–6. Available from: </a:t>
            </a:r>
            <a:r>
              <a:rPr lang="en-US" sz="700" u="sng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http://www.ncbi.nlm.nih.gov/pubmed/11370316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14. Wilson JW, Merry SP, &amp; Franz WB. Rules of Engagement: the principles of underserved Global Health volunteerism.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AJM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, 2012;125:612–617. Available from: Do</a:t>
            </a:r>
            <a:r>
              <a:rPr lang="en-US" altLang="zh-CN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i:</a:t>
            </a:r>
            <a:r>
              <a:rPr lang="zh-CN" alt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700" u="sng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https://doi.org/10.1016/j.amjmed.2012.01.008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21. Sasha H. C.,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Gitanjli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A., Traci W., &amp; Risa M. H., Evaluation of a Structured Predeparture Orientation at the David Geffen School of Medicine’s Global Health Education Programs,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Am. J. Trop. Med. </a:t>
            </a:r>
            <a:r>
              <a:rPr lang="en-US" sz="700" i="1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Hyg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 2016; 94(3):563–567, doi:10.4269/ajtmh.15-0553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22. Nicole E., Michael B. P., Sabrina B., &amp; Natalie M., et al. Global Health: Preparation for Working in Resource-Limited Settings,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PEDIATRICS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, 2017;140</a:t>
            </a:r>
            <a:r>
              <a:rPr lang="en-US" sz="7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: e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20163783.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24.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Hansoti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B, Douglass K,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Tupesis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J, et al. Guidelines for safety of trainees rotating abroad: consensus recommendations from the Global Emergency Medicine Academy of the</a:t>
            </a:r>
            <a:r>
              <a:rPr lang="zh-CN" altLang="en-US" sz="7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Society for Academic Emergency Medicine, Council of Emergency Medicine Residency Directors, and the Emergency Medicine Residents’ Association. </a:t>
            </a:r>
            <a:r>
              <a:rPr lang="en-US" sz="700" i="1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Acad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700" i="1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Emerg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Med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 2013;20(4):413–420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26.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Hansoti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B, Weiner SG, Martin IBK, et al. Society for Academic Emergency Medicine’s Global Emergency Medicine Academy: global health elective code of conduct. </a:t>
            </a:r>
            <a:r>
              <a:rPr lang="en-US" sz="700" i="1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Acad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700" i="1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Emerg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Med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 2013;20(12):1319–1320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27.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Lumb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A, Murdoch-Eaton D. Electives in undergraduate medical education: AMEE guide no. 88.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Med Teach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 2014;36(7):557–572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29.Asgary R,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Junck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E. New trends of short-term humanitarian medical volunteerism: professional and ethical considerations.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J Med Ethics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 2013;39(10):625–631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30. Chase J, Evert J.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Global Health Training in Graduate Medical Education: A Guidebook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 San Francisco, CA: Global Health Education Consortium; 2011 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31. Association of Faculties of Medicine of Canada Global Health Resource Group; Canadian Federation of Medical Students Global Health Program. Preparing medical students for</a:t>
            </a:r>
            <a:r>
              <a:rPr lang="zh-CN" alt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electives in low-resource settings: a template for national guidelines for pre-departure</a:t>
            </a:r>
            <a:r>
              <a:rPr lang="zh-CN" alt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training. 2008. Available at: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www.old.cfms.org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/downloads/ Pre-Departure Guidelines</a:t>
            </a:r>
            <a:r>
              <a:rPr lang="zh-CN" altLang="en-US" sz="7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Final.pdf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 Accessed June 9, 2016 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33.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Kamat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D, Armstrong RW; Association of Medical School Pediatric Department Chairs, Inc. Global child health: an essential component of residency training.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J Pediatr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.2006;149(6):735–736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37.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Balandin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S, Lincoln M, Sen R, Wilkins DP,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Trembath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D. Twelve tips for effective international clinical placements.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Med Teach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 2007;29(9):872–877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41. Crump JA, Sugarman J; Working Group on Ethics Guidelines for Global Health Training (WEIGHT). Ethics and best practice guidelines for training experiences in global health.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Am J Trop Med </a:t>
            </a:r>
            <a:r>
              <a:rPr lang="en-US" sz="700" i="1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Hyg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 2010;83(6):1178–1182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45. Brent A, Davidson R, Seale A, eds.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Oxford Handbook of Tropical Medicine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 Oxford, United Kingdom: Oxford University Press; 2014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46.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Lukolyo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H, Rees CA, Keating EM, et al. Perceptions and expectations of host country preceptors of short-term learners at four clinical sites in sub-Saharan Africa. </a:t>
            </a:r>
            <a:r>
              <a:rPr lang="en-US" sz="700" i="1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Acad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700" i="1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Pediatr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 2016;16(4):387–393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49. Martin BM, Love TP, Srinivasan J, et al. Designing an ethics curriculum to support global</a:t>
            </a:r>
            <a:r>
              <a:rPr lang="zh-CN" alt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health experiences in surgery.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J Surg Res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 2014;187(2):367–370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50. Chase J, Evert J.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Global Health Training in Graduate Medical Education: A Guidebook. San Francisco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, CA: Global Health Education Consortium; 2011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51. </a:t>
            </a:r>
            <a:r>
              <a:rPr lang="en-US" sz="700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Suchdev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P, Ahrens K, Click E, Macklin L, Evangelista D, Graham E. A model for </a:t>
            </a:r>
            <a:endParaRPr lang="en-US" sz="7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54. John A. Crump, Jeremy Sugarman, &amp; the Working Group on Ethics Guidelines for </a:t>
            </a:r>
            <a:r>
              <a:rPr lang="zh-CN" alt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Global Health Training (WEIGHT) Global Health Training: Ethics and Best Practice Guidelines for Training Experiences in Global Health.</a:t>
            </a:r>
            <a:r>
              <a:rPr lang="en-US" sz="7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Am. J. Trop. Med. </a:t>
            </a:r>
            <a:r>
              <a:rPr lang="en-US" sz="700" i="1" dirty="0" err="1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Hyg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.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</a:rPr>
              <a:t>2010;83(6):1178–1182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45440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AB50-96EA-124B-AF5C-278C9A8F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671" y="2933700"/>
            <a:ext cx="2365094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0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C963-E79B-E440-A999-69088A8A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8923-6EDC-6F40-9FA2-19EDC6AC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pre-departure GHE participant survey (PS-TP1),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post-completion GHE participant survey (PS-TP2),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year GHE director survey (PD-EOY)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potential.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multi-stage, iterative assessment design process.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document focus on PS-TP2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29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C963-E79B-E440-A999-69088A8A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8923-6EDC-6F40-9FA2-19EDC6AC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PS-TP2 aims at screening the GHE participants for the level of satisfaction with the training program support from a retrospective view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the development of the training program,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needs from program participants,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optimal practice guidelines for similar programs.</a:t>
            </a:r>
          </a:p>
          <a:p>
            <a:pPr marL="0" indent="0"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pre-departure training program developers and Anesthesiology residency program directors</a:t>
            </a:r>
          </a:p>
        </p:txBody>
      </p:sp>
    </p:spTree>
    <p:extLst>
      <p:ext uri="{BB962C8B-B14F-4D97-AF65-F5344CB8AC3E}">
        <p14:creationId xmlns:p14="http://schemas.microsoft.com/office/powerpoint/2010/main" val="102372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C963-E79B-E440-A999-69088A8A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8923-6EDC-6F40-9FA2-19EDC6AC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in this survey is the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Anesthesia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residents in the U.S. and Canada. They have participated in pre-departure training programs (both from the home institutions or independent non-degree organizations) and have global health work experience in the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weeks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perception about the satisfaction with the training program support for GHE (psychological construct: Attitudinal). 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construct is measured in multiple domains. </a:t>
            </a:r>
          </a:p>
        </p:txBody>
      </p:sp>
    </p:spTree>
    <p:extLst>
      <p:ext uri="{BB962C8B-B14F-4D97-AF65-F5344CB8AC3E}">
        <p14:creationId xmlns:p14="http://schemas.microsoft.com/office/powerpoint/2010/main" val="292718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C963-E79B-E440-A999-69088A8A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C1C02-AB27-FB44-AD71-3E68A256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0983"/>
            <a:ext cx="12192000" cy="283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4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A341-691B-DA47-9B11-E7F118B1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8750"/>
            <a:ext cx="10972800" cy="990600"/>
          </a:xfrm>
        </p:spPr>
        <p:txBody>
          <a:bodyPr/>
          <a:lstStyle/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F28BC-714F-E241-8E44-911F99C8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585"/>
            <a:ext cx="12192000" cy="444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5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55D675-9388-814C-913B-A8700A0777FD}"/>
              </a:ext>
            </a:extLst>
          </p:cNvPr>
          <p:cNvSpPr txBox="1">
            <a:spLocks/>
          </p:cNvSpPr>
          <p:nvPr/>
        </p:nvSpPr>
        <p:spPr>
          <a:xfrm>
            <a:off x="0" y="3810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701002-DB46-8948-92B4-9059E7E80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93821"/>
              </p:ext>
            </p:extLst>
          </p:nvPr>
        </p:nvGraphicFramePr>
        <p:xfrm>
          <a:off x="389230" y="1692861"/>
          <a:ext cx="10972799" cy="48148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33765">
                  <a:extLst>
                    <a:ext uri="{9D8B030D-6E8A-4147-A177-3AD203B41FA5}">
                      <a16:colId xmlns:a16="http://schemas.microsoft.com/office/drawing/2014/main" val="1702468604"/>
                    </a:ext>
                  </a:extLst>
                </a:gridCol>
                <a:gridCol w="2439034">
                  <a:extLst>
                    <a:ext uri="{9D8B030D-6E8A-4147-A177-3AD203B41FA5}">
                      <a16:colId xmlns:a16="http://schemas.microsoft.com/office/drawing/2014/main" val="3862879151"/>
                    </a:ext>
                  </a:extLst>
                </a:gridCol>
              </a:tblGrid>
              <a:tr h="2979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Based on the experience during the GHE trip</a:t>
                      </a:r>
                      <a:r>
                        <a:rPr lang="en-US" sz="1800" dirty="0">
                          <a:effectLst/>
                        </a:rPr>
                        <a:t>, participants express satisfaction with </a:t>
                      </a:r>
                      <a:r>
                        <a:rPr lang="en-US" sz="1800" b="1" dirty="0">
                          <a:effectLst/>
                        </a:rPr>
                        <a:t>support from the training program</a:t>
                      </a:r>
                      <a:r>
                        <a:rPr lang="en-US" sz="1800" dirty="0">
                          <a:effectLst/>
                        </a:rPr>
                        <a:t> about </a:t>
                      </a:r>
                      <a:r>
                        <a:rPr lang="en-US" sz="180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legal, finance, and ethics</a:t>
                      </a: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. (affective).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Sub-indicators: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participants express satisfaction with support from the training program about in terms of </a:t>
                      </a:r>
                      <a:endParaRPr lang="en-US" sz="16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5.1: recogniz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the scope and load of </a:t>
                      </a:r>
                      <a:r>
                        <a:rPr lang="en-US" sz="1800" u="sng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work at host country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5.2: recogniz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rotation and schedule of </a:t>
                      </a:r>
                      <a:r>
                        <a:rPr lang="en-US" sz="1800" u="sng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work at host country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5.3: recogniz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the power dynamics </a:t>
                      </a:r>
                      <a:r>
                        <a:rPr lang="en-US" sz="1800" u="sng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in gender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at host country;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5.4: be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aware of the potential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financial or resource burden </a:t>
                      </a:r>
                      <a:r>
                        <a:rPr lang="en-US" sz="1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on myself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during GHE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5.5: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recogniz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governance and legal standards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at host country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5.6: follow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the guideline of research- and project-based initiatives (e.g., authorship of publications) at host and home country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5.7: follow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the guideline of privacy issue (e.g., patient privacy in photography) at host and home country;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Related Literature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1, 2, 3, 5, 6, 7, 10, 13, 14, 21, 22, 24, 26, 27, 29, 30, 31, 33, 37, 41, 45, 46, 49, 50, 51, 54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491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0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55D675-9388-814C-913B-A8700A0777FD}"/>
              </a:ext>
            </a:extLst>
          </p:cNvPr>
          <p:cNvSpPr txBox="1">
            <a:spLocks/>
          </p:cNvSpPr>
          <p:nvPr/>
        </p:nvSpPr>
        <p:spPr>
          <a:xfrm>
            <a:off x="0" y="3810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491935-FB3F-0E40-928C-D83F29EC5E0C}"/>
              </a:ext>
            </a:extLst>
          </p:cNvPr>
          <p:cNvSpPr txBox="1"/>
          <p:nvPr/>
        </p:nvSpPr>
        <p:spPr>
          <a:xfrm>
            <a:off x="250371" y="1959429"/>
            <a:ext cx="1169125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condition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instrument will be administered via a computerized questionnaire using digital tools (e.g., TC Qualtrics or Google Form) without time limitation. However, we recommend the survey be completed at one time.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survey should be sent to the trainees by email after they finished their trip. All the respondents should finish their survey within two weeks after we send the survey.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39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1499</TotalTime>
  <Words>3167</Words>
  <Application>Microsoft Macintosh PowerPoint</Application>
  <PresentationFormat>Widescreen</PresentationFormat>
  <Paragraphs>694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Noto Sans Symbols</vt:lpstr>
      <vt:lpstr>Arial</vt:lpstr>
      <vt:lpstr>Calibri</vt:lpstr>
      <vt:lpstr>Symbol</vt:lpstr>
      <vt:lpstr>Times New Roman</vt:lpstr>
      <vt:lpstr>Clarity</vt:lpstr>
      <vt:lpstr>Instrumental Design &amp; Validation Post-completion Global Health Experience (GHE) Participant Survey</vt:lpstr>
      <vt:lpstr>Phase 1: specify the assessment context</vt:lpstr>
      <vt:lpstr>Phase 1: specify the assessment context</vt:lpstr>
      <vt:lpstr>Phase 1: specify the assessment context</vt:lpstr>
      <vt:lpstr>Phase 1: specify the assessment context</vt:lpstr>
      <vt:lpstr>Phase 2: specify the assessment operations</vt:lpstr>
      <vt:lpstr>Phase 2: specify the assessment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Sophie Cohn</dc:creator>
  <cp:lastModifiedBy>Yi Chen</cp:lastModifiedBy>
  <cp:revision>223</cp:revision>
  <dcterms:created xsi:type="dcterms:W3CDTF">2020-03-25T17:05:04Z</dcterms:created>
  <dcterms:modified xsi:type="dcterms:W3CDTF">2020-05-11T20:39:09Z</dcterms:modified>
</cp:coreProperties>
</file>