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308" r:id="rId5"/>
    <p:sldId id="309" r:id="rId6"/>
    <p:sldId id="310" r:id="rId7"/>
    <p:sldId id="314" r:id="rId8"/>
    <p:sldId id="311" r:id="rId9"/>
    <p:sldId id="313" r:id="rId10"/>
    <p:sldId id="312" r:id="rId11"/>
    <p:sldId id="316" r:id="rId12"/>
    <p:sldId id="315" r:id="rId13"/>
    <p:sldId id="317" r:id="rId14"/>
    <p:sldId id="318" r:id="rId15"/>
    <p:sldId id="319" r:id="rId16"/>
    <p:sldId id="30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3"/>
    <p:restoredTop sz="74718"/>
  </p:normalViewPr>
  <p:slideViewPr>
    <p:cSldViewPr snapToGrid="0" snapToObjects="1">
      <p:cViewPr varScale="1">
        <p:scale>
          <a:sx n="115" d="100"/>
          <a:sy n="115" d="100"/>
        </p:scale>
        <p:origin x="14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9437F-BA9F-3141-88E8-CDD6BE4E6788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C73-AC0C-334B-933D-63B6D38E0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3C73-AC0C-334B-933D-63B6D38E08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5BBF3-2105-DC4C-A819-13776D7FF265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9923EE-6EB2-6B40-B4A7-BE596D6037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ox.ac.uk/~snijders/siena/s50_data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336-020-09700-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3.0599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90AE-8700-D24B-B0F7-645CC790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93" y="1854610"/>
            <a:ext cx="10749613" cy="1574390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Multidimensional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Scaling,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Clustering,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and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Network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method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Latent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Space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Model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Social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44A8-CAB7-6E43-B9AD-8A7E3A6C8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9608695" cy="3352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Yi Chen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ttp://prime.ccnmtl.columbia.edu/sites/default/files/partner-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949" y="5764935"/>
            <a:ext cx="5104719" cy="8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2B63-5CBD-464C-9C88-2C7A09742DC0}"/>
              </a:ext>
            </a:extLst>
          </p:cNvPr>
          <p:cNvSpPr txBox="1"/>
          <p:nvPr/>
        </p:nvSpPr>
        <p:spPr>
          <a:xfrm>
            <a:off x="252761" y="1568605"/>
            <a:ext cx="116864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Set</a:t>
            </a:r>
          </a:p>
          <a:p>
            <a:endParaRPr lang="en-US" altLang="zh-CN" sz="2400" b="1" dirty="0"/>
          </a:p>
          <a:p>
            <a:r>
              <a:rPr lang="en-US" altLang="zh-CN" sz="2000" u="sng" dirty="0"/>
              <a:t>Source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dirty="0"/>
              <a:t>Teenage Friends and Lifestyle Study data set (Michell 2000, Pearson and West 2003).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https://www.stats.ox.ac.uk/~snijders/siena/s50_data.htm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u="sng" dirty="0"/>
              <a:t>Component</a:t>
            </a:r>
            <a:r>
              <a:rPr lang="en-US" altLang="zh-CN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Friendship</a:t>
            </a:r>
            <a:r>
              <a:rPr lang="zh-CN" altLang="en-US" dirty="0"/>
              <a:t> </a:t>
            </a:r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dirty="0"/>
              <a:t>Friendship network data and substance use were recorded for a cohort of </a:t>
            </a:r>
            <a:r>
              <a:rPr lang="en-US" i="1" dirty="0"/>
              <a:t>50</a:t>
            </a:r>
            <a:r>
              <a:rPr lang="en-US" dirty="0"/>
              <a:t> </a:t>
            </a:r>
            <a:r>
              <a:rPr lang="en-US" i="1" dirty="0"/>
              <a:t>female</a:t>
            </a:r>
            <a:r>
              <a:rPr lang="en-US" dirty="0"/>
              <a:t> pupils in a school in the West of Scotland.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panel data were recorded over a three year period starting in 1995, when the pupils were aged 13, and ending in 1997.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friendship networks were formed by allowing the pupils to name up to twelve best friends.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Pupils were also asked about </a:t>
            </a:r>
            <a:r>
              <a:rPr lang="en-US" altLang="zh-CN" dirty="0"/>
              <a:t>their</a:t>
            </a:r>
            <a:r>
              <a:rPr lang="en-US" dirty="0"/>
              <a:t> attributes on </a:t>
            </a:r>
            <a:r>
              <a:rPr lang="en-US" i="1" dirty="0"/>
              <a:t>smoking</a:t>
            </a:r>
            <a:r>
              <a:rPr lang="zh-CN" altLang="en-US" i="1" dirty="0"/>
              <a:t> </a:t>
            </a:r>
            <a:r>
              <a:rPr lang="en-US" altLang="zh-CN" i="1" dirty="0"/>
              <a:t>(s)</a:t>
            </a:r>
            <a:r>
              <a:rPr lang="en-US" i="1" dirty="0"/>
              <a:t>, drug use</a:t>
            </a:r>
            <a:r>
              <a:rPr lang="zh-CN" altLang="en-US" i="1" dirty="0"/>
              <a:t> </a:t>
            </a:r>
            <a:r>
              <a:rPr lang="en-US" altLang="zh-CN" i="1" dirty="0"/>
              <a:t>(d)</a:t>
            </a:r>
            <a:r>
              <a:rPr lang="en-US" i="1" dirty="0"/>
              <a:t>, sport </a:t>
            </a:r>
            <a:r>
              <a:rPr lang="en-US" altLang="zh-CN" i="1" dirty="0"/>
              <a:t>(</a:t>
            </a:r>
            <a:r>
              <a:rPr lang="en-US" altLang="zh-CN" i="1" dirty="0" err="1"/>
              <a:t>sp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alcohol use</a:t>
            </a:r>
            <a:r>
              <a:rPr lang="zh-CN" altLang="en-US" i="1" dirty="0"/>
              <a:t> </a:t>
            </a:r>
            <a:r>
              <a:rPr lang="en-US" altLang="zh-CN" i="1" dirty="0"/>
              <a:t>(a)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228C9-A18C-1046-959F-E7F496C84BCA}"/>
              </a:ext>
            </a:extLst>
          </p:cNvPr>
          <p:cNvSpPr txBox="1"/>
          <p:nvPr/>
        </p:nvSpPr>
        <p:spPr>
          <a:xfrm>
            <a:off x="3620429" y="5565340"/>
            <a:ext cx="463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Girls’ friendship network from 1995 to 1997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1C4FA-0B3F-FD49-B6E1-57138EDF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9284"/>
            <a:ext cx="3450873" cy="332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EB2FC-0197-9440-A32A-D2D178BF5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603" y="1817053"/>
            <a:ext cx="3713426" cy="3305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54911-7FBA-234A-ADD8-68125396B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263" y="1583693"/>
            <a:ext cx="3628804" cy="36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625189"/>
                <a:ext cx="11368625" cy="1891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position,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we estimate two latent space models based on networks in 1995 and 1996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with one dimensional latent space, while controlling for homophily based on observed variables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sport 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(i.e.,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taking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sport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fixed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effects)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625189"/>
                <a:ext cx="11368625" cy="1891865"/>
              </a:xfrm>
              <a:prstGeom prst="rect">
                <a:avLst/>
              </a:prstGeom>
              <a:blipFill>
                <a:blip r:embed="rId3"/>
                <a:stretch>
                  <a:fillRect l="-44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8584F05-B618-CD44-AE38-10D9D0EDFEDC}"/>
              </a:ext>
            </a:extLst>
          </p:cNvPr>
          <p:cNvSpPr/>
          <p:nvPr/>
        </p:nvSpPr>
        <p:spPr>
          <a:xfrm>
            <a:off x="91067" y="3618243"/>
            <a:ext cx="12009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Console"/>
              </a:rPr>
              <a:t>library(</a:t>
            </a:r>
            <a:r>
              <a:rPr lang="en-US" altLang="zh-CN" sz="1600" dirty="0" err="1">
                <a:latin typeface="LucidaConsole"/>
              </a:rPr>
              <a:t>latentnet</a:t>
            </a:r>
            <a:r>
              <a:rPr lang="en-US" altLang="zh-CN" sz="1600" dirty="0">
                <a:latin typeface="LucidaConsole"/>
              </a:rPr>
              <a:t>)</a:t>
            </a:r>
            <a:endParaRPr lang="en-US" sz="1600" dirty="0">
              <a:latin typeface="LucidaConsole"/>
            </a:endParaRPr>
          </a:p>
          <a:p>
            <a:r>
              <a:rPr lang="en-US" sz="1600" dirty="0">
                <a:latin typeface="LucidaConsole"/>
              </a:rPr>
              <a:t>m1&lt;-</a:t>
            </a:r>
            <a:r>
              <a:rPr lang="en-US" sz="1600" dirty="0" err="1">
                <a:latin typeface="LucidaConsole"/>
              </a:rPr>
              <a:t>ergmm</a:t>
            </a:r>
            <a:r>
              <a:rPr lang="en-US" sz="1600" dirty="0">
                <a:latin typeface="LucidaConsole"/>
              </a:rPr>
              <a:t>(g1 ~ </a:t>
            </a: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(d=1)+</a:t>
            </a:r>
            <a:r>
              <a:rPr lang="en-US" sz="1600" dirty="0" err="1">
                <a:latin typeface="LucidaConsole"/>
              </a:rPr>
              <a:t>absdiff</a:t>
            </a:r>
            <a:r>
              <a:rPr lang="en-US" sz="1600" dirty="0">
                <a:latin typeface="LucidaConsole"/>
              </a:rPr>
              <a:t>("</a:t>
            </a:r>
            <a:r>
              <a:rPr lang="en-US" sz="1600" dirty="0" err="1">
                <a:latin typeface="LucidaConsole"/>
              </a:rPr>
              <a:t>sp</a:t>
            </a:r>
            <a:r>
              <a:rPr lang="en-US" sz="1600" dirty="0">
                <a:latin typeface="LucidaConsole"/>
              </a:rPr>
              <a:t>"),control=</a:t>
            </a:r>
            <a:r>
              <a:rPr lang="en-US" sz="1600" dirty="0" err="1">
                <a:latin typeface="LucidaConsole"/>
              </a:rPr>
              <a:t>ergmm.control</a:t>
            </a:r>
            <a:r>
              <a:rPr lang="en-US" sz="1600" dirty="0">
                <a:latin typeface="LucidaConsole"/>
              </a:rPr>
              <a:t>(</a:t>
            </a:r>
            <a:r>
              <a:rPr lang="en-US" sz="1600" dirty="0" err="1">
                <a:latin typeface="LucidaConsole"/>
              </a:rPr>
              <a:t>sample.size</a:t>
            </a:r>
            <a:r>
              <a:rPr lang="en-US" sz="1600" dirty="0">
                <a:latin typeface="LucidaConsole"/>
              </a:rPr>
              <a:t>=5000,burnin=20000,interval=10,Z</a:t>
            </a:r>
            <a:r>
              <a:rPr lang="en-US" altLang="zh-CN" sz="1600" dirty="0">
                <a:latin typeface="LucidaConsole"/>
              </a:rPr>
              <a:t>.</a:t>
            </a:r>
            <a:r>
              <a:rPr lang="en-US" sz="1600" dirty="0">
                <a:latin typeface="LucidaConsole"/>
              </a:rPr>
              <a:t>delta=5)) </a:t>
            </a:r>
          </a:p>
          <a:p>
            <a:r>
              <a:rPr lang="en-US" sz="1600" dirty="0">
                <a:latin typeface="LucidaConsole"/>
              </a:rPr>
              <a:t>m1&lt;-</a:t>
            </a:r>
            <a:r>
              <a:rPr lang="en-US" sz="1600" dirty="0" err="1">
                <a:latin typeface="LucidaConsole"/>
              </a:rPr>
              <a:t>ergmm</a:t>
            </a:r>
            <a:r>
              <a:rPr lang="en-US" sz="1600" dirty="0">
                <a:latin typeface="LucidaConsole"/>
              </a:rPr>
              <a:t>(g</a:t>
            </a:r>
            <a:r>
              <a:rPr lang="en-US" altLang="zh-CN" sz="1600" dirty="0">
                <a:latin typeface="LucidaConsole"/>
              </a:rPr>
              <a:t>2</a:t>
            </a:r>
            <a:r>
              <a:rPr lang="en-US" sz="1600" dirty="0">
                <a:latin typeface="LucidaConsole"/>
              </a:rPr>
              <a:t> ~ </a:t>
            </a: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(d=1)+</a:t>
            </a:r>
            <a:r>
              <a:rPr lang="en-US" sz="1600" dirty="0" err="1">
                <a:latin typeface="LucidaConsole"/>
              </a:rPr>
              <a:t>absdiff</a:t>
            </a:r>
            <a:r>
              <a:rPr lang="en-US" sz="1600" dirty="0">
                <a:latin typeface="LucidaConsole"/>
              </a:rPr>
              <a:t>("</a:t>
            </a:r>
            <a:r>
              <a:rPr lang="en-US" sz="1600" dirty="0" err="1">
                <a:latin typeface="LucidaConsole"/>
              </a:rPr>
              <a:t>sp</a:t>
            </a:r>
            <a:r>
              <a:rPr lang="en-US" sz="1600" dirty="0">
                <a:latin typeface="LucidaConsole"/>
              </a:rPr>
              <a:t>"),control=</a:t>
            </a:r>
            <a:r>
              <a:rPr lang="en-US" sz="1600" dirty="0" err="1">
                <a:latin typeface="LucidaConsole"/>
              </a:rPr>
              <a:t>ergmm.control</a:t>
            </a:r>
            <a:r>
              <a:rPr lang="en-US" sz="1600" dirty="0">
                <a:latin typeface="LucidaConsole"/>
              </a:rPr>
              <a:t>(</a:t>
            </a:r>
            <a:r>
              <a:rPr lang="en-US" sz="1600" dirty="0" err="1">
                <a:latin typeface="LucidaConsole"/>
              </a:rPr>
              <a:t>sample.size</a:t>
            </a:r>
            <a:r>
              <a:rPr lang="en-US" sz="1600" dirty="0">
                <a:latin typeface="LucidaConsole"/>
              </a:rPr>
              <a:t>=5000,burnin=20000,interval=10,Z</a:t>
            </a:r>
            <a:r>
              <a:rPr lang="en-US" altLang="zh-CN" sz="1600" dirty="0">
                <a:latin typeface="LucidaConsole"/>
              </a:rPr>
              <a:t>.</a:t>
            </a:r>
            <a:r>
              <a:rPr lang="en-US" sz="1600" dirty="0">
                <a:latin typeface="LucidaConsole"/>
              </a:rPr>
              <a:t>delta=5)) </a:t>
            </a:r>
          </a:p>
          <a:p>
            <a:endParaRPr lang="en-US" sz="1600" dirty="0">
              <a:latin typeface="LucidaConsole"/>
            </a:endParaRPr>
          </a:p>
          <a:p>
            <a:endParaRPr lang="en-US" altLang="zh-CN" sz="1600" dirty="0"/>
          </a:p>
          <a:p>
            <a:r>
              <a:rPr lang="en-US" altLang="zh-CN" sz="1600" dirty="0"/>
              <a:t>note: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LucidaConsole"/>
              </a:rPr>
              <a:t>g1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g2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are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network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year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1995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1996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associated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with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attribute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 err="1">
                <a:latin typeface="LucidaConsole"/>
              </a:rPr>
              <a:t>sp</a:t>
            </a:r>
            <a:r>
              <a:rPr lang="en-US" altLang="zh-CN" sz="1600" dirty="0">
                <a:latin typeface="LucidaConsole"/>
              </a:rPr>
              <a:t>,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and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each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note.</a:t>
            </a:r>
            <a:endParaRPr lang="en-US" sz="1600" dirty="0">
              <a:latin typeface="LucidaConsole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latin typeface="LucidaConsole"/>
              </a:rPr>
              <a:t>ergmm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fit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latent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space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model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LucidaConsole"/>
              </a:rPr>
              <a:t>euclidean</a:t>
            </a:r>
            <a:r>
              <a:rPr lang="en-US" sz="1600" dirty="0">
                <a:latin typeface="LucidaConsole"/>
              </a:rPr>
              <a:t>(d=1)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means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latent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space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is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one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dimension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LucidaConsole"/>
              </a:rPr>
              <a:t>absdiff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for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calculate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the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absolute</a:t>
            </a:r>
            <a:r>
              <a:rPr lang="zh-CN" altLang="en-US" sz="1600" dirty="0">
                <a:latin typeface="LucidaConsole"/>
              </a:rPr>
              <a:t> </a:t>
            </a:r>
            <a:r>
              <a:rPr lang="en-US" altLang="zh-CN" sz="1600" dirty="0">
                <a:latin typeface="LucidaConsole"/>
              </a:rPr>
              <a:t>difference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194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430088"/>
                <a:ext cx="9206495" cy="1756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model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for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inference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with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other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observed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concurrent variables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430088"/>
                <a:ext cx="9206495" cy="1756828"/>
              </a:xfrm>
              <a:prstGeom prst="rect">
                <a:avLst/>
              </a:prstGeom>
              <a:blipFill>
                <a:blip r:embed="rId3"/>
                <a:stretch>
                  <a:fillRect l="-552" t="-1439" b="-30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8584F05-B618-CD44-AE38-10D9D0EDFEDC}"/>
              </a:ext>
            </a:extLst>
          </p:cNvPr>
          <p:cNvSpPr/>
          <p:nvPr/>
        </p:nvSpPr>
        <p:spPr>
          <a:xfrm>
            <a:off x="91068" y="4644155"/>
            <a:ext cx="120098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summary(</a:t>
            </a:r>
            <a:r>
              <a:rPr lang="en-US" altLang="zh-CN" sz="1600" dirty="0" err="1"/>
              <a:t>lm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alcohol~lag_alc+w+smoke+drug,data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infl</a:t>
            </a:r>
            <a:r>
              <a:rPr lang="en-US" altLang="zh-CN" sz="1600" dirty="0"/>
              <a:t>)) </a:t>
            </a:r>
          </a:p>
          <a:p>
            <a:endParaRPr lang="en-US" altLang="zh-CN" sz="1600" dirty="0"/>
          </a:p>
          <a:p>
            <a:r>
              <a:rPr lang="en-US" altLang="zh-CN" sz="1600" dirty="0"/>
              <a:t>note:</a:t>
            </a:r>
          </a:p>
          <a:p>
            <a:pPr marL="342900" indent="-342900">
              <a:buAutoNum type="arabicPeriod"/>
            </a:pPr>
            <a:r>
              <a:rPr lang="en-US" altLang="zh-CN" sz="1600" dirty="0" err="1"/>
              <a:t>lag_alc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alcohol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previous</a:t>
            </a:r>
            <a:r>
              <a:rPr lang="zh-CN" altLang="en-US" sz="1600" dirty="0"/>
              <a:t> </a:t>
            </a:r>
            <a:r>
              <a:rPr lang="en-US" altLang="zh-CN" sz="1600" dirty="0"/>
              <a:t>year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w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weighted</a:t>
            </a:r>
            <a:r>
              <a:rPr lang="zh-CN" altLang="en-US" sz="1600" dirty="0"/>
              <a:t> </a:t>
            </a:r>
            <a:r>
              <a:rPr lang="en-US" altLang="zh-CN" sz="1600" dirty="0"/>
              <a:t>sum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alcohol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neighbors,</a:t>
            </a:r>
            <a:r>
              <a:rPr lang="zh-CN" altLang="en-US" sz="1600" dirty="0"/>
              <a:t> </a:t>
            </a:r>
            <a:r>
              <a:rPr lang="en-US" altLang="zh-CN" sz="1600" dirty="0"/>
              <a:t>which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latent</a:t>
            </a:r>
            <a:r>
              <a:rPr lang="zh-CN" altLang="en-US" sz="1600" dirty="0"/>
              <a:t> </a:t>
            </a:r>
            <a:r>
              <a:rPr lang="en-US" altLang="zh-CN" sz="1600" dirty="0"/>
              <a:t>position</a:t>
            </a:r>
            <a:r>
              <a:rPr lang="zh-CN" altLang="en-US" sz="1600" dirty="0"/>
              <a:t> </a:t>
            </a:r>
            <a:r>
              <a:rPr lang="en-US" altLang="zh-CN" sz="1600" dirty="0"/>
              <a:t>estimated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last</a:t>
            </a:r>
            <a:r>
              <a:rPr lang="zh-CN" altLang="en-US" sz="1600" dirty="0"/>
              <a:t> </a:t>
            </a:r>
            <a:r>
              <a:rPr lang="en-US" altLang="zh-CN" sz="1600" dirty="0"/>
              <a:t>step.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smoke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drug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two</a:t>
            </a:r>
            <a:r>
              <a:rPr lang="zh-CN" altLang="en-US" sz="1600" dirty="0"/>
              <a:t> </a:t>
            </a:r>
            <a:r>
              <a:rPr lang="en-US" altLang="zh-CN" sz="1600" dirty="0"/>
              <a:t>controlling</a:t>
            </a:r>
            <a:r>
              <a:rPr lang="zh-CN" altLang="en-US" sz="1600" dirty="0"/>
              <a:t> </a:t>
            </a:r>
            <a:r>
              <a:rPr lang="en-US" altLang="zh-CN" sz="1600" dirty="0"/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856F1-8C3F-0543-AE5C-F06B9075CAD8}"/>
              </a:ext>
            </a:extLst>
          </p:cNvPr>
          <p:cNvSpPr/>
          <p:nvPr/>
        </p:nvSpPr>
        <p:spPr>
          <a:xfrm>
            <a:off x="261132" y="2693825"/>
            <a:ext cx="11614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example,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outcome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of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interest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attribute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towards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alcohol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(a),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other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observed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</a:rPr>
              <a:t>concurrent variables</a:t>
            </a:r>
          </a:p>
          <a:p>
            <a:r>
              <a:rPr lang="en-US" altLang="zh-CN" dirty="0">
                <a:latin typeface="Cambria Math" panose="02040503050406030204" pitchFamily="18" charset="0"/>
              </a:rPr>
              <a:t>are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their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attribute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towards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drug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(d)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and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smoke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(s).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Variables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sport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(</a:t>
            </a:r>
            <a:r>
              <a:rPr lang="en-US" altLang="zh-CN" dirty="0" err="1">
                <a:latin typeface="Cambria Math" panose="02040503050406030204" pitchFamily="18" charset="0"/>
              </a:rPr>
              <a:t>sp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has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been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used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last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step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to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capture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</a:rPr>
              <a:t>friendship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network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and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will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be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ignored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in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this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step.</a:t>
            </a:r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0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/>
              <p:nvPr/>
            </p:nvSpPr>
            <p:spPr>
              <a:xfrm>
                <a:off x="261133" y="1430088"/>
                <a:ext cx="9206495" cy="945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Estimation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latent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space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model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for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inference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with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other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observed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concurrent variables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4EF130-6043-3047-B4E6-13EA1F5CC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3" y="1430088"/>
                <a:ext cx="9206495" cy="945900"/>
              </a:xfrm>
              <a:prstGeom prst="rect">
                <a:avLst/>
              </a:prstGeom>
              <a:blipFill>
                <a:blip r:embed="rId3"/>
                <a:stretch>
                  <a:fillRect l="-552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9C56AF-6424-574C-A86A-F953EA2410F9}"/>
              </a:ext>
            </a:extLst>
          </p:cNvPr>
          <p:cNvSpPr txBox="1"/>
          <p:nvPr/>
        </p:nvSpPr>
        <p:spPr>
          <a:xfrm>
            <a:off x="459987" y="5575610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effect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social</a:t>
            </a:r>
            <a:r>
              <a:rPr lang="zh-CN" altLang="en-US" b="1" dirty="0"/>
              <a:t> </a:t>
            </a: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(w)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 </a:t>
            </a:r>
            <a:r>
              <a:rPr lang="en-US" altLang="zh-CN" b="1" dirty="0"/>
              <a:t>0.264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significant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B0A73D-9D6A-DE42-8FD4-B3971643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91573"/>
            <a:ext cx="7340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6E6C1-FE57-CE45-8435-CB418B881D27}"/>
              </a:ext>
            </a:extLst>
          </p:cNvPr>
          <p:cNvSpPr/>
          <p:nvPr/>
        </p:nvSpPr>
        <p:spPr>
          <a:xfrm>
            <a:off x="483219" y="1524000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library(</a:t>
            </a:r>
            <a:r>
              <a:rPr lang="en-US" sz="1000" dirty="0" err="1"/>
              <a:t>RSiena</a:t>
            </a:r>
            <a:r>
              <a:rPr lang="en-US" sz="1000" dirty="0"/>
              <a:t>)</a:t>
            </a:r>
          </a:p>
          <a:p>
            <a:r>
              <a:rPr lang="en-US" sz="1000" dirty="0"/>
              <a:t>library(</a:t>
            </a:r>
            <a:r>
              <a:rPr lang="en-US" sz="1000" dirty="0" err="1"/>
              <a:t>latentnet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s50s&lt;-</a:t>
            </a:r>
            <a:r>
              <a:rPr lang="en-US" sz="1000" dirty="0" err="1"/>
              <a:t>read.table</a:t>
            </a:r>
            <a:r>
              <a:rPr lang="en-US" sz="1000" dirty="0"/>
              <a:t>("s50-smoke.dat",header=FALSE)</a:t>
            </a:r>
          </a:p>
          <a:p>
            <a:r>
              <a:rPr lang="en-US" sz="1000" dirty="0"/>
              <a:t>s50d&lt;-</a:t>
            </a:r>
            <a:r>
              <a:rPr lang="en-US" sz="1000" dirty="0" err="1"/>
              <a:t>read.table</a:t>
            </a:r>
            <a:r>
              <a:rPr lang="en-US" sz="1000" dirty="0"/>
              <a:t>("s50-drugs.dat",header=FALSE)</a:t>
            </a:r>
          </a:p>
          <a:p>
            <a:r>
              <a:rPr lang="en-US" sz="1000" dirty="0"/>
              <a:t>s50sp&lt;-</a:t>
            </a:r>
            <a:r>
              <a:rPr lang="en-US" sz="1000" dirty="0" err="1"/>
              <a:t>read.table</a:t>
            </a:r>
            <a:r>
              <a:rPr lang="en-US" sz="1000" dirty="0"/>
              <a:t>("s50-sport.dat",header=FALSE)</a:t>
            </a:r>
          </a:p>
          <a:p>
            <a:r>
              <a:rPr lang="en-US" sz="1000" dirty="0"/>
              <a:t>s50a&lt;-</a:t>
            </a:r>
            <a:r>
              <a:rPr lang="en-US" sz="1000" dirty="0" err="1"/>
              <a:t>read.table</a:t>
            </a:r>
            <a:r>
              <a:rPr lang="en-US" sz="1000" dirty="0"/>
              <a:t>("s50-alcohol.dat", header=FALSE)</a:t>
            </a:r>
          </a:p>
          <a:p>
            <a:endParaRPr lang="en-US" sz="1000" dirty="0"/>
          </a:p>
          <a:p>
            <a:r>
              <a:rPr lang="en-US" sz="1000" dirty="0"/>
              <a:t>g1&lt;-network(s501,directed=TRUE)</a:t>
            </a:r>
          </a:p>
          <a:p>
            <a:r>
              <a:rPr lang="en-US" sz="1000" dirty="0"/>
              <a:t>g1%v%"a" &lt;- s50a[,1]</a:t>
            </a:r>
          </a:p>
          <a:p>
            <a:r>
              <a:rPr lang="en-US" sz="1000" dirty="0"/>
              <a:t>g1%v%"s" &lt;- s50s[,1]</a:t>
            </a:r>
          </a:p>
          <a:p>
            <a:r>
              <a:rPr lang="en-US" sz="1000" dirty="0"/>
              <a:t>g1%v%"sp" &lt;- s50sp[,1] </a:t>
            </a:r>
          </a:p>
          <a:p>
            <a:r>
              <a:rPr lang="en-US" sz="1000" dirty="0"/>
              <a:t>g1%v%"d" &lt;- s50d[,1]</a:t>
            </a:r>
          </a:p>
          <a:p>
            <a:endParaRPr lang="en-US" sz="1000" dirty="0"/>
          </a:p>
          <a:p>
            <a:r>
              <a:rPr lang="en-US" sz="1000" dirty="0"/>
              <a:t>g2&lt;-network(s502,directed=TRUE) </a:t>
            </a:r>
          </a:p>
          <a:p>
            <a:r>
              <a:rPr lang="en-US" sz="1000" dirty="0"/>
              <a:t>g2%v%"a" &lt;- s50a[,2]</a:t>
            </a:r>
          </a:p>
          <a:p>
            <a:r>
              <a:rPr lang="en-US" sz="1000" dirty="0"/>
              <a:t>g2%v%"s" &lt;- s50s[,2]</a:t>
            </a:r>
          </a:p>
          <a:p>
            <a:r>
              <a:rPr lang="en-US" sz="1000" dirty="0"/>
              <a:t>g2%v%"sp" &lt;- s50sp[,2] </a:t>
            </a:r>
          </a:p>
          <a:p>
            <a:r>
              <a:rPr lang="en-US" sz="1000" dirty="0"/>
              <a:t>g2%v%"d" &lt;- s50d[,2]</a:t>
            </a:r>
          </a:p>
          <a:p>
            <a:endParaRPr lang="en-US" sz="1000" dirty="0"/>
          </a:p>
          <a:p>
            <a:r>
              <a:rPr lang="en-US" sz="1000" dirty="0"/>
              <a:t>g3&lt;-network(s503,directed=TRUE) </a:t>
            </a:r>
          </a:p>
          <a:p>
            <a:r>
              <a:rPr lang="en-US" sz="1000" dirty="0"/>
              <a:t>g3%v%"a" &lt;- s50a[,3]</a:t>
            </a:r>
          </a:p>
          <a:p>
            <a:r>
              <a:rPr lang="en-US" sz="1000" dirty="0"/>
              <a:t>g3%v%"s" &lt;- s50s[,3]</a:t>
            </a:r>
          </a:p>
          <a:p>
            <a:r>
              <a:rPr lang="en-US" sz="1000" dirty="0"/>
              <a:t>g3%v%"sp" &lt;- s50sp[,3]</a:t>
            </a:r>
          </a:p>
          <a:p>
            <a:r>
              <a:rPr lang="en-US" sz="1000" dirty="0"/>
              <a:t>g3%v%"d" &lt;- s50d[,3]</a:t>
            </a:r>
          </a:p>
          <a:p>
            <a:endParaRPr lang="en-US" sz="1000" dirty="0"/>
          </a:p>
          <a:p>
            <a:r>
              <a:rPr lang="en-US" sz="1000" dirty="0"/>
              <a:t>plot(g1)</a:t>
            </a:r>
          </a:p>
          <a:p>
            <a:r>
              <a:rPr lang="en-US" sz="1000" dirty="0"/>
              <a:t>plot(g2)</a:t>
            </a:r>
          </a:p>
          <a:p>
            <a:r>
              <a:rPr lang="en-US" sz="1000" dirty="0"/>
              <a:t>plot(g3)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BA23C-FD73-5949-AA4A-FC725D8D55E1}"/>
              </a:ext>
            </a:extLst>
          </p:cNvPr>
          <p:cNvSpPr/>
          <p:nvPr/>
        </p:nvSpPr>
        <p:spPr>
          <a:xfrm>
            <a:off x="4553413" y="636903"/>
            <a:ext cx="831509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m1&lt;-</a:t>
            </a:r>
            <a:r>
              <a:rPr lang="en-US" sz="1000" dirty="0" err="1"/>
              <a:t>ergmm</a:t>
            </a:r>
            <a:r>
              <a:rPr lang="en-US" sz="1000" dirty="0"/>
              <a:t>(g1 ~ </a:t>
            </a:r>
            <a:r>
              <a:rPr lang="en-US" sz="1000" dirty="0" err="1"/>
              <a:t>euclidean</a:t>
            </a:r>
            <a:r>
              <a:rPr lang="en-US" sz="1000" dirty="0"/>
              <a:t>(d = 1)+</a:t>
            </a:r>
            <a:r>
              <a:rPr lang="en-US" sz="1000" dirty="0" err="1"/>
              <a:t>absdiff</a:t>
            </a:r>
            <a:r>
              <a:rPr lang="en-US" sz="1000" dirty="0"/>
              <a:t>("</a:t>
            </a:r>
            <a:r>
              <a:rPr lang="en-US" sz="1000" dirty="0" err="1"/>
              <a:t>sp</a:t>
            </a:r>
            <a:r>
              <a:rPr lang="en-US" sz="1000" dirty="0"/>
              <a:t>"),control=</a:t>
            </a:r>
            <a:r>
              <a:rPr lang="en-US" sz="1000" dirty="0" err="1"/>
              <a:t>ergmm.control</a:t>
            </a:r>
            <a:r>
              <a:rPr lang="en-US" sz="1000" dirty="0"/>
              <a:t>(</a:t>
            </a:r>
            <a:r>
              <a:rPr lang="en-US" sz="1000" dirty="0" err="1"/>
              <a:t>sample.size</a:t>
            </a:r>
            <a:r>
              <a:rPr lang="en-US" sz="1000" dirty="0"/>
              <a:t>=5000,burnin=20000,interval=10,Z.delta=5))</a:t>
            </a:r>
          </a:p>
          <a:p>
            <a:r>
              <a:rPr lang="en-US" sz="1000" dirty="0"/>
              <a:t>m2&lt;-</a:t>
            </a:r>
            <a:r>
              <a:rPr lang="en-US" sz="1000" dirty="0" err="1"/>
              <a:t>ergmm</a:t>
            </a:r>
            <a:r>
              <a:rPr lang="en-US" sz="1000" dirty="0"/>
              <a:t>(g2 ~ </a:t>
            </a:r>
            <a:r>
              <a:rPr lang="en-US" sz="1000" dirty="0" err="1"/>
              <a:t>euclidean</a:t>
            </a:r>
            <a:r>
              <a:rPr lang="en-US" sz="1000" dirty="0"/>
              <a:t>(d = 1)+</a:t>
            </a:r>
            <a:r>
              <a:rPr lang="en-US" sz="1000" dirty="0" err="1"/>
              <a:t>absdiff</a:t>
            </a:r>
            <a:r>
              <a:rPr lang="en-US" sz="1000" dirty="0"/>
              <a:t>("</a:t>
            </a:r>
            <a:r>
              <a:rPr lang="en-US" sz="1000" dirty="0" err="1"/>
              <a:t>sp</a:t>
            </a:r>
            <a:r>
              <a:rPr lang="en-US" sz="1000" dirty="0"/>
              <a:t>"),control=</a:t>
            </a:r>
            <a:r>
              <a:rPr lang="en-US" sz="1000" dirty="0" err="1"/>
              <a:t>ergmm.control</a:t>
            </a:r>
            <a:r>
              <a:rPr lang="en-US" sz="1000" dirty="0"/>
              <a:t>(</a:t>
            </a:r>
            <a:r>
              <a:rPr lang="en-US" sz="1000" dirty="0" err="1"/>
              <a:t>sample.size</a:t>
            </a:r>
            <a:r>
              <a:rPr lang="en-US" sz="1000" dirty="0"/>
              <a:t>=5000,burnin=20000,interval=10,Z.delta=5))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latent_pos_1 &lt;- m1$mkl$Z</a:t>
            </a:r>
          </a:p>
          <a:p>
            <a:r>
              <a:rPr lang="en-US" sz="1000" dirty="0"/>
              <a:t>latent_pos_2 &lt;- m2$mkl$Z</a:t>
            </a:r>
          </a:p>
          <a:p>
            <a:r>
              <a:rPr lang="en-US" sz="1000" dirty="0"/>
              <a:t>w &lt;- c()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i</a:t>
            </a:r>
            <a:r>
              <a:rPr lang="en-US" sz="1000" dirty="0"/>
              <a:t> in 1:50){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current_position</a:t>
            </a:r>
            <a:r>
              <a:rPr lang="en-US" sz="1000" dirty="0"/>
              <a:t> &lt;- latent_pos_2[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neighbor_alcho</a:t>
            </a:r>
            <a:r>
              <a:rPr lang="en-US" sz="1000" dirty="0"/>
              <a:t> &lt;- s50a[,2][-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neighbor &lt;- latent_pos_2[-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distances &lt;- c()</a:t>
            </a:r>
          </a:p>
          <a:p>
            <a:r>
              <a:rPr lang="en-US" sz="1000" dirty="0"/>
              <a:t>  for (j in neighbor){ distances &lt;- c(distances,</a:t>
            </a:r>
            <a:r>
              <a:rPr lang="en-US" altLang="zh-CN" sz="1000" dirty="0"/>
              <a:t>1/</a:t>
            </a:r>
            <a:r>
              <a:rPr lang="en-US" sz="1000" dirty="0"/>
              <a:t>abs(</a:t>
            </a:r>
            <a:r>
              <a:rPr lang="en-US" sz="1000" dirty="0" err="1"/>
              <a:t>current_position</a:t>
            </a:r>
            <a:r>
              <a:rPr lang="en-US" sz="1000" dirty="0"/>
              <a:t>-j))  }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cur_w</a:t>
            </a:r>
            <a:r>
              <a:rPr lang="en-US" sz="1000" dirty="0"/>
              <a:t> &lt;- 0</a:t>
            </a:r>
          </a:p>
          <a:p>
            <a:r>
              <a:rPr lang="en-US" sz="1000" dirty="0"/>
              <a:t>  for (k in 1:length(distances)){ </a:t>
            </a:r>
            <a:r>
              <a:rPr lang="en-US" sz="1000" dirty="0" err="1"/>
              <a:t>cur_w</a:t>
            </a:r>
            <a:r>
              <a:rPr lang="en-US" sz="1000" dirty="0"/>
              <a:t> &lt;- </a:t>
            </a:r>
            <a:r>
              <a:rPr lang="en-US" sz="1000" dirty="0" err="1"/>
              <a:t>cur_w</a:t>
            </a:r>
            <a:r>
              <a:rPr lang="en-US" sz="1000" dirty="0"/>
              <a:t> + (distances[k] / sum(distances)) * </a:t>
            </a:r>
            <a:r>
              <a:rPr lang="en-US" sz="1000" dirty="0" err="1"/>
              <a:t>neighbor_alcho</a:t>
            </a:r>
            <a:r>
              <a:rPr lang="en-US" sz="1000" dirty="0"/>
              <a:t>[k] }</a:t>
            </a:r>
          </a:p>
          <a:p>
            <a:r>
              <a:rPr lang="en-US" sz="1000" dirty="0"/>
              <a:t>  w &lt;- c(</a:t>
            </a:r>
            <a:r>
              <a:rPr lang="en-US" sz="1000" dirty="0" err="1"/>
              <a:t>w,cur_w</a:t>
            </a:r>
            <a:r>
              <a:rPr lang="en-US" sz="1000" dirty="0"/>
              <a:t>)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i</a:t>
            </a:r>
            <a:r>
              <a:rPr lang="en-US" sz="1000" dirty="0"/>
              <a:t> in 1:50){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current_position</a:t>
            </a:r>
            <a:r>
              <a:rPr lang="en-US" sz="1000" dirty="0"/>
              <a:t> &lt;- latent_pos_1[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neighbor_alcho</a:t>
            </a:r>
            <a:r>
              <a:rPr lang="en-US" sz="1000" dirty="0"/>
              <a:t> &lt;- s50a[,1][-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neighbor &lt;- latent_pos_1[-</a:t>
            </a:r>
            <a:r>
              <a:rPr lang="en-US" sz="1000" dirty="0" err="1"/>
              <a:t>i</a:t>
            </a:r>
            <a:r>
              <a:rPr lang="en-US" sz="1000" dirty="0"/>
              <a:t>]</a:t>
            </a:r>
          </a:p>
          <a:p>
            <a:r>
              <a:rPr lang="en-US" sz="1000" dirty="0"/>
              <a:t>  distances &lt;- c()</a:t>
            </a:r>
          </a:p>
          <a:p>
            <a:r>
              <a:rPr lang="en-US" sz="1000" dirty="0"/>
              <a:t>  for (j in neighbor){distances &lt;- c(distances,</a:t>
            </a:r>
            <a:r>
              <a:rPr lang="en-US" altLang="zh-CN" sz="1000" dirty="0"/>
              <a:t>1/</a:t>
            </a:r>
            <a:r>
              <a:rPr lang="en-US" sz="1000" dirty="0"/>
              <a:t>abs(</a:t>
            </a:r>
            <a:r>
              <a:rPr lang="en-US" sz="1000" dirty="0" err="1"/>
              <a:t>current_position</a:t>
            </a:r>
            <a:r>
              <a:rPr lang="en-US" sz="1000" dirty="0"/>
              <a:t>-j)) }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cur_w</a:t>
            </a:r>
            <a:r>
              <a:rPr lang="en-US" sz="1000" dirty="0"/>
              <a:t> &lt;- 0</a:t>
            </a:r>
          </a:p>
          <a:p>
            <a:r>
              <a:rPr lang="en-US" sz="1000" dirty="0"/>
              <a:t>  for (k in 1:length(distances)){</a:t>
            </a:r>
            <a:r>
              <a:rPr lang="en-US" sz="1000" dirty="0" err="1"/>
              <a:t>cur_w</a:t>
            </a:r>
            <a:r>
              <a:rPr lang="en-US" sz="1000" dirty="0"/>
              <a:t> &lt;- </a:t>
            </a:r>
            <a:r>
              <a:rPr lang="en-US" sz="1000" dirty="0" err="1"/>
              <a:t>cur_w</a:t>
            </a:r>
            <a:r>
              <a:rPr lang="en-US" sz="1000" dirty="0"/>
              <a:t> + (distances[k] / sum(distances)) * </a:t>
            </a:r>
            <a:r>
              <a:rPr lang="en-US" sz="1000" dirty="0" err="1"/>
              <a:t>neighbor_alcho</a:t>
            </a:r>
            <a:r>
              <a:rPr lang="en-US" sz="1000" dirty="0"/>
              <a:t>[k]  }</a:t>
            </a:r>
          </a:p>
          <a:p>
            <a:r>
              <a:rPr lang="en-US" sz="1000" dirty="0"/>
              <a:t>  w &lt;- c(</a:t>
            </a:r>
            <a:r>
              <a:rPr lang="en-US" sz="1000" dirty="0" err="1"/>
              <a:t>w,cur_w</a:t>
            </a:r>
            <a:r>
              <a:rPr lang="en-US" sz="1000" dirty="0"/>
              <a:t>)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alcohol&lt;-c(s50a[,3],s50a[,2])</a:t>
            </a:r>
          </a:p>
          <a:p>
            <a:r>
              <a:rPr lang="en-US" sz="1000" dirty="0" err="1"/>
              <a:t>lag_alc</a:t>
            </a:r>
            <a:r>
              <a:rPr lang="en-US" sz="1000" dirty="0"/>
              <a:t>&lt;-c(s50a[,2],s50a[,1])</a:t>
            </a:r>
          </a:p>
          <a:p>
            <a:r>
              <a:rPr lang="en-US" sz="1000" dirty="0"/>
              <a:t>drug&lt;-c(s50d[,3],s50d[,2])</a:t>
            </a:r>
          </a:p>
          <a:p>
            <a:r>
              <a:rPr lang="en-US" sz="1000" dirty="0"/>
              <a:t>smoke&lt;-c(s50s[,3],s50s[,2])</a:t>
            </a:r>
          </a:p>
          <a:p>
            <a:r>
              <a:rPr lang="en-US" sz="1000" dirty="0" err="1"/>
              <a:t>infl</a:t>
            </a:r>
            <a:r>
              <a:rPr lang="en-US" sz="1000" dirty="0"/>
              <a:t>&lt;-</a:t>
            </a:r>
            <a:r>
              <a:rPr lang="en-US" sz="1000" dirty="0" err="1"/>
              <a:t>data.frame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</a:t>
            </a:r>
            <a:r>
              <a:rPr lang="en-US" sz="1000" dirty="0" err="1"/>
              <a:t>alcohol,lag_alc,w,drug,smoke,rep</a:t>
            </a:r>
            <a:r>
              <a:rPr lang="en-US" sz="1000" dirty="0"/>
              <a:t>(c(1:50),2),rep(c(1:2),each=50)))</a:t>
            </a:r>
          </a:p>
          <a:p>
            <a:r>
              <a:rPr lang="en-US" sz="1000" dirty="0"/>
              <a:t>summary(</a:t>
            </a:r>
            <a:r>
              <a:rPr lang="en-US" sz="1000" dirty="0" err="1"/>
              <a:t>lm</a:t>
            </a:r>
            <a:r>
              <a:rPr lang="en-US" sz="1000" dirty="0"/>
              <a:t>(</a:t>
            </a:r>
            <a:r>
              <a:rPr lang="en-US" sz="1000" dirty="0" err="1"/>
              <a:t>alcohol~lag_alc+w+smoke+drug,data</a:t>
            </a:r>
            <a:r>
              <a:rPr lang="en-US" sz="1000" dirty="0"/>
              <a:t>=</a:t>
            </a:r>
            <a:r>
              <a:rPr lang="en-US" sz="1000" dirty="0" err="1"/>
              <a:t>infl</a:t>
            </a:r>
            <a:r>
              <a:rPr lang="en-US" sz="10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51427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ED3-6884-3143-B0D5-5D55851B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1396"/>
            <a:ext cx="12192000" cy="3835207"/>
          </a:xfrm>
        </p:spPr>
        <p:txBody>
          <a:bodyPr>
            <a:noAutofit/>
          </a:bodyPr>
          <a:lstStyle/>
          <a:p>
            <a:r>
              <a:rPr lang="en-US" dirty="0"/>
              <a:t>Sweet, T. and Adhikari S. (2020). A Latent Space Network Model for Social Influence. </a:t>
            </a:r>
            <a:r>
              <a:rPr lang="en-US" i="1" dirty="0" err="1"/>
              <a:t>Psychometrika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https://doi.org/10.1007/s11336-020-09700-x</a:t>
            </a:r>
            <a:r>
              <a:rPr lang="en-US" dirty="0"/>
              <a:t>.</a:t>
            </a:r>
          </a:p>
          <a:p>
            <a:r>
              <a:rPr lang="en-US" altLang="zh-CN" dirty="0"/>
              <a:t>Xu,</a:t>
            </a:r>
            <a:r>
              <a:rPr lang="zh-CN" altLang="en-US" dirty="0"/>
              <a:t> </a:t>
            </a:r>
            <a:r>
              <a:rPr lang="en-US" altLang="zh-CN" dirty="0"/>
              <a:t>R.</a:t>
            </a:r>
            <a:r>
              <a:rPr lang="zh-CN" altLang="en-US" dirty="0"/>
              <a:t> </a:t>
            </a:r>
            <a:r>
              <a:rPr lang="en-US" altLang="zh-CN" dirty="0"/>
              <a:t>(2019)</a:t>
            </a:r>
            <a:r>
              <a:rPr lang="zh-CN" altLang="en-US" dirty="0"/>
              <a:t> </a:t>
            </a:r>
            <a:r>
              <a:rPr lang="en-US" altLang="zh-CN" dirty="0"/>
              <a:t>Estimating Social Influence Using Latent Space Adjusted Approach in R.</a:t>
            </a:r>
            <a:r>
              <a:rPr lang="zh-CN" altLang="en-US" dirty="0"/>
              <a:t>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altLang="zh-CN" i="1" dirty="0"/>
              <a:t>,</a:t>
            </a:r>
            <a:r>
              <a:rPr lang="zh-CN" altLang="en-US" i="1" dirty="0"/>
              <a:t> </a:t>
            </a:r>
            <a:r>
              <a:rPr lang="en-US" dirty="0">
                <a:hlinkClick r:id="rId4"/>
              </a:rPr>
              <a:t>https://arxiv.org/abs/1903.05999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49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B50-96EA-124B-AF5C-278C9A8F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71" y="2933700"/>
            <a:ext cx="2365094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963-E79B-E440-A999-69088A8A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8923-6EDC-6F40-9FA2-19EDC6A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dirty="0"/>
              <a:t>Introduce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statistical</a:t>
            </a:r>
            <a:r>
              <a:rPr lang="zh-CN" altLang="en-US" sz="2800" dirty="0"/>
              <a:t> </a:t>
            </a:r>
            <a:r>
              <a:rPr lang="en-US" altLang="zh-CN" sz="2800" dirty="0"/>
              <a:t>framework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Latent</a:t>
            </a:r>
            <a:r>
              <a:rPr lang="zh-CN" altLang="en-US" sz="2800" dirty="0"/>
              <a:t>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Network</a:t>
            </a:r>
            <a:r>
              <a:rPr lang="zh-CN" altLang="en-US" sz="2800" dirty="0"/>
              <a:t> </a:t>
            </a:r>
            <a:r>
              <a:rPr lang="en-US" altLang="zh-CN" sz="2800" dirty="0"/>
              <a:t>(LSN)</a:t>
            </a:r>
            <a:r>
              <a:rPr lang="zh-CN" altLang="en-US" sz="2800" dirty="0"/>
              <a:t> </a:t>
            </a:r>
            <a:r>
              <a:rPr lang="en-US" altLang="zh-CN" sz="2800" dirty="0"/>
              <a:t>model;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dirty="0"/>
              <a:t>Show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example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LSN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education</a:t>
            </a:r>
            <a:r>
              <a:rPr lang="zh-CN" altLang="en-US" sz="2800" dirty="0"/>
              <a:t> </a:t>
            </a:r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R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8826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ED3-6884-3143-B0D5-5D55851B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1396"/>
            <a:ext cx="12192000" cy="5435814"/>
          </a:xfrm>
        </p:spPr>
        <p:txBody>
          <a:bodyPr>
            <a:noAutofit/>
          </a:bodyPr>
          <a:lstStyle/>
          <a:p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(also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dirty="0"/>
              <a:t>spillover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ontagion or diffusion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ndividuals become more similar to those with whom they interact or are most closely connected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AA7E-A668-4747-AE13-E2B1FD22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8" y="2874536"/>
            <a:ext cx="10452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E307-0211-CB40-89E6-C14152FB5D40}"/>
              </a:ext>
            </a:extLst>
          </p:cNvPr>
          <p:cNvSpPr/>
          <p:nvPr/>
        </p:nvSpPr>
        <p:spPr>
          <a:xfrm>
            <a:off x="0" y="152400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delinquency behavior delinquency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en-US" dirty="0"/>
              <a:t>dolescent’s </a:t>
            </a:r>
            <a:r>
              <a:rPr lang="en-US" u="sng" dirty="0"/>
              <a:t>delinquency behavior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inferenced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u="sng" dirty="0"/>
              <a:t>delinquency behavior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friends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u="sng" dirty="0"/>
              <a:t>delinquency behavior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popular</a:t>
            </a:r>
            <a:r>
              <a:rPr lang="zh-CN" altLang="en-US" b="1" dirty="0"/>
              <a:t> </a:t>
            </a:r>
            <a:r>
              <a:rPr lang="en-US" altLang="zh-CN" b="1" dirty="0"/>
              <a:t>student</a:t>
            </a:r>
            <a:r>
              <a:rPr lang="zh-CN" altLang="en-US" b="1" dirty="0"/>
              <a:t> </a:t>
            </a:r>
            <a:r>
              <a:rPr lang="en-US" altLang="zh-CN" dirty="0"/>
              <a:t>(even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i="1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friend</a:t>
            </a:r>
            <a:r>
              <a:rPr lang="zh-CN" altLang="en-US" dirty="0"/>
              <a:t> </a:t>
            </a:r>
            <a:r>
              <a:rPr lang="en-US" altLang="zh-CN" i="1" dirty="0"/>
              <a:t>directly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ym typeface="Wingdings" pitchFamily="2" charset="2"/>
              </a:rPr>
              <a:t>	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need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identify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influence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 observed and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unobserved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connections.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 the same time, when there is homophonous selection based on this </a:t>
            </a:r>
            <a:r>
              <a:rPr lang="en-US" altLang="zh-CN" u="sng" dirty="0"/>
              <a:t>unobserved risk-taking tendency</a:t>
            </a:r>
            <a:r>
              <a:rPr lang="en-US" altLang="zh-CN" dirty="0"/>
              <a:t> in the networks, such that </a:t>
            </a:r>
            <a:r>
              <a:rPr lang="en-US" altLang="zh-CN" i="1" dirty="0"/>
              <a:t>adolescents with similar level of risk-taking tendency are more likely to be friends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	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dirty="0"/>
              <a:t>salient individual behavior and </a:t>
            </a:r>
            <a:r>
              <a:rPr lang="en-US" altLang="zh-CN" dirty="0"/>
              <a:t>unobserved</a:t>
            </a:r>
            <a:r>
              <a:rPr lang="zh-CN" altLang="en-US" dirty="0"/>
              <a:t> </a:t>
            </a:r>
            <a:r>
              <a:rPr lang="en-US" dirty="0"/>
              <a:t>psychological states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dirty="0"/>
              <a:t>“possibility that there may be non-observed variables co-determining the probabilities of change in network and/or behavior” </a:t>
            </a:r>
            <a:r>
              <a:rPr lang="en-US" altLang="zh-CN" dirty="0"/>
              <a:t>(</a:t>
            </a:r>
            <a:r>
              <a:rPr lang="en-US" dirty="0" err="1"/>
              <a:t>Steglich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2010)</a:t>
            </a:r>
            <a:r>
              <a:rPr lang="en-US" altLang="zh-CN" dirty="0"/>
              <a:t>.</a:t>
            </a:r>
            <a:endParaRPr lang="en-US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structure,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dependence/inference</a:t>
            </a:r>
            <a:r>
              <a:rPr lang="zh-CN" altLang="en-US" dirty="0"/>
              <a:t> </a:t>
            </a:r>
            <a:r>
              <a:rPr lang="en-US" altLang="zh-CN" u="sng" dirty="0"/>
              <a:t>when</a:t>
            </a:r>
            <a:r>
              <a:rPr lang="zh-CN" altLang="en-US" u="sng" dirty="0"/>
              <a:t> </a:t>
            </a:r>
            <a:r>
              <a:rPr lang="en-US" altLang="zh-CN" u="sng" dirty="0"/>
              <a:t>there</a:t>
            </a:r>
            <a:r>
              <a:rPr lang="zh-CN" altLang="en-US" u="sng" dirty="0"/>
              <a:t> </a:t>
            </a:r>
            <a:r>
              <a:rPr lang="en-US" altLang="zh-CN" u="sng" dirty="0"/>
              <a:t>is</a:t>
            </a:r>
            <a:r>
              <a:rPr lang="zh-CN" altLang="en-US" u="sng" dirty="0"/>
              <a:t> </a:t>
            </a:r>
            <a:r>
              <a:rPr lang="en-US" altLang="zh-CN" u="sng" dirty="0"/>
              <a:t>no</a:t>
            </a:r>
            <a:r>
              <a:rPr lang="zh-CN" altLang="en-US" u="sng" dirty="0"/>
              <a:t> </a:t>
            </a:r>
            <a:r>
              <a:rPr lang="en-US" altLang="zh-CN" u="sng" dirty="0"/>
              <a:t>direct</a:t>
            </a:r>
            <a:r>
              <a:rPr lang="zh-CN" altLang="en-US" u="sng" dirty="0"/>
              <a:t> </a:t>
            </a:r>
            <a:r>
              <a:rPr lang="en-US" altLang="zh-CN" u="sng" dirty="0"/>
              <a:t>tie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u="sng" dirty="0"/>
              <a:t>unobserved</a:t>
            </a:r>
            <a:r>
              <a:rPr lang="zh-CN" altLang="en-US" u="sng" dirty="0"/>
              <a:t> </a:t>
            </a:r>
            <a:r>
              <a:rPr lang="en-US" altLang="zh-CN" u="sng" dirty="0"/>
              <a:t>latent</a:t>
            </a:r>
            <a:r>
              <a:rPr lang="zh-CN" altLang="en-US" u="sng" dirty="0"/>
              <a:t> </a:t>
            </a:r>
            <a:r>
              <a:rPr lang="en-US" u="sng" dirty="0"/>
              <a:t>co-determining</a:t>
            </a:r>
            <a:r>
              <a:rPr lang="zh-CN" altLang="en-US" u="sng" dirty="0"/>
              <a:t> </a:t>
            </a:r>
            <a:r>
              <a:rPr lang="en-US" altLang="zh-CN" dirty="0"/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33167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0" y="1524000"/>
                <a:ext cx="12192000" cy="338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Coding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adjacent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value of the edge from 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which is usually binary value to represent the ties absent or 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we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only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focus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on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the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unidirectional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network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this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presentation</a:t>
                </a:r>
                <a:r>
                  <a:rPr lang="en-US" altLang="zh-CN" dirty="0"/>
                  <a:t>)</a:t>
                </a:r>
                <a:r>
                  <a:rPr lang="en-US" dirty="0"/>
                  <a:t>.</a:t>
                </a:r>
                <a:r>
                  <a:rPr lang="en-US" dirty="0">
                    <a:effectLst/>
                  </a:rPr>
                  <a:t> 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12192000" cy="3389454"/>
              </a:xfrm>
              <a:prstGeom prst="rect">
                <a:avLst/>
              </a:prstGeom>
              <a:blipFill>
                <a:blip r:embed="rId3"/>
                <a:stretch>
                  <a:fillRect l="-31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D31D8B-43CD-FC4A-98EE-1955A804B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05" y="4363455"/>
            <a:ext cx="5382458" cy="239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7ABEF-92CD-2E46-87C3-E6623E39C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401" y="4270763"/>
            <a:ext cx="4134164" cy="2285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0A930A-FACB-4845-89B9-0BEF1617326D}"/>
              </a:ext>
            </a:extLst>
          </p:cNvPr>
          <p:cNvSpPr/>
          <p:nvPr/>
        </p:nvSpPr>
        <p:spPr>
          <a:xfrm>
            <a:off x="7513983" y="6294783"/>
            <a:ext cx="1258956" cy="261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4669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Conditional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independence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assumption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u="sng" dirty="0"/>
                  <a:t>unobserved</a:t>
                </a:r>
                <a:r>
                  <a:rPr lang="zh-CN" altLang="en-US" u="sng" dirty="0"/>
                  <a:t> </a:t>
                </a:r>
                <a:r>
                  <a:rPr lang="en-US" u="sng" dirty="0"/>
                  <a:t>co-determining</a:t>
                </a:r>
                <a:r>
                  <a:rPr lang="zh-CN" altLang="en-US" u="sng" dirty="0"/>
                  <a:t> </a:t>
                </a:r>
                <a:r>
                  <a:rPr lang="en-US" altLang="zh-CN" u="sng" dirty="0"/>
                  <a:t>variables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Monotonous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assumption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closer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(present).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baseline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(overall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network),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-dimension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Euclidean distance.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4669868"/>
              </a:xfrm>
              <a:prstGeom prst="rect">
                <a:avLst/>
              </a:prstGeom>
              <a:blipFill>
                <a:blip r:embed="rId3"/>
                <a:stretch>
                  <a:fillRect l="-312" t="-543" r="-208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3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1764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pPr lvl="1"/>
                <a:r>
                  <a:rPr lang="zh-CN" altLang="en-US" dirty="0"/>
                  <a:t>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1764394"/>
              </a:xfrm>
              <a:prstGeom prst="rect">
                <a:avLst/>
              </a:prstGeom>
              <a:blipFill>
                <a:blip r:embed="rId3"/>
                <a:stretch>
                  <a:fillRect l="-312" t="-22302" b="-48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3A2982-3A4B-D44F-8E1B-5D4EB24D1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39" y="3435592"/>
            <a:ext cx="8796224" cy="2717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03226-DA79-9948-B343-EA68DA099330}"/>
              </a:ext>
            </a:extLst>
          </p:cNvPr>
          <p:cNvSpPr txBox="1"/>
          <p:nvPr/>
        </p:nvSpPr>
        <p:spPr>
          <a:xfrm>
            <a:off x="2947909" y="6148866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B6FD8-BB32-9248-B873-95E6ACE17AB4}"/>
              </a:ext>
            </a:extLst>
          </p:cNvPr>
          <p:cNvSpPr txBox="1"/>
          <p:nvPr/>
        </p:nvSpPr>
        <p:spPr>
          <a:xfrm>
            <a:off x="5644518" y="61399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E8CD0-B79E-7346-B79F-EEFF66747C5C}"/>
              </a:ext>
            </a:extLst>
          </p:cNvPr>
          <p:cNvSpPr/>
          <p:nvPr/>
        </p:nvSpPr>
        <p:spPr>
          <a:xfrm>
            <a:off x="8370509" y="614886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/>
              <p:nvPr/>
            </p:nvSpPr>
            <p:spPr>
              <a:xfrm>
                <a:off x="52039" y="1524000"/>
                <a:ext cx="12192000" cy="4976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Model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framework</a:t>
                </a:r>
              </a:p>
              <a:p>
                <a:endParaRPr lang="en-US" altLang="zh-CN" b="1" dirty="0"/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LSM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model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for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social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inference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collection of nodal outcomes measured at two different times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/>
                  <a:t> is a weight matrix </a:t>
                </a:r>
                <a:r>
                  <a:rPr lang="en-US" dirty="0"/>
                  <a:t>of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(closer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bigger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outcome at the previous time on the outcome at the current time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dirty="0"/>
                  <a:t>the influence of the network on the outcome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altLang="zh-CN" dirty="0"/>
              </a:p>
              <a:p>
                <a:endParaRPr 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B4E307-0211-CB40-89E6-C14152FB5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" y="1524000"/>
                <a:ext cx="12192000" cy="4976170"/>
              </a:xfrm>
              <a:prstGeom prst="rect">
                <a:avLst/>
              </a:prstGeom>
              <a:blipFill>
                <a:blip r:embed="rId3"/>
                <a:stretch>
                  <a:fillRect l="-312" t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BD6-1BD6-FB45-9C3C-E3F80D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4E307-0211-CB40-89E6-C14152FB5D40}"/>
              </a:ext>
            </a:extLst>
          </p:cNvPr>
          <p:cNvSpPr/>
          <p:nvPr/>
        </p:nvSpPr>
        <p:spPr>
          <a:xfrm>
            <a:off x="52039" y="15240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Bayesian</a:t>
            </a:r>
            <a:r>
              <a:rPr lang="zh-CN" altLang="en-US" b="1" dirty="0"/>
              <a:t> </a:t>
            </a:r>
            <a:r>
              <a:rPr lang="en-US" altLang="zh-CN" b="1" dirty="0"/>
              <a:t>Framework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altLang="zh-CN" b="1" dirty="0" err="1"/>
              <a:t>Rjags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zh-CN" b="1" dirty="0"/>
              <a:t>Stan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7ACEC-71A3-8847-B463-3A34C734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68" y="2051826"/>
            <a:ext cx="6309473" cy="3374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22133F-1542-894C-BED0-860D0CFA8727}"/>
              </a:ext>
            </a:extLst>
          </p:cNvPr>
          <p:cNvSpPr/>
          <p:nvPr/>
        </p:nvSpPr>
        <p:spPr>
          <a:xfrm>
            <a:off x="401273" y="5241772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Times" pitchFamily="2" charset="0"/>
              </a:rPr>
              <a:t>The joint posterior distribution can be written 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2B39E-0E89-A144-963A-7F8CC83F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48" y="5773467"/>
            <a:ext cx="8592894" cy="8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957</TotalTime>
  <Words>2006</Words>
  <Application>Microsoft Macintosh PowerPoint</Application>
  <PresentationFormat>Widescreen</PresentationFormat>
  <Paragraphs>203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LucidaConsole</vt:lpstr>
      <vt:lpstr>Arial</vt:lpstr>
      <vt:lpstr>Calibri</vt:lpstr>
      <vt:lpstr>Cambria Math</vt:lpstr>
      <vt:lpstr>Times</vt:lpstr>
      <vt:lpstr>Clarity</vt:lpstr>
      <vt:lpstr>Multidimensional Scaling, Clustering, and Network method Latent Space  Model for Social Inference</vt:lpstr>
      <vt:lpstr>Objectives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Latent Space Model for Social Inference</vt:lpstr>
      <vt:lpstr>LSM example </vt:lpstr>
      <vt:lpstr>LSM example </vt:lpstr>
      <vt:lpstr>LSM example </vt:lpstr>
      <vt:lpstr>LSM example </vt:lpstr>
      <vt:lpstr>LSM example </vt:lpstr>
      <vt:lpstr>R code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Sophie Cohn</dc:creator>
  <cp:lastModifiedBy>Yi Chen</cp:lastModifiedBy>
  <cp:revision>142</cp:revision>
  <dcterms:created xsi:type="dcterms:W3CDTF">2020-03-25T17:05:04Z</dcterms:created>
  <dcterms:modified xsi:type="dcterms:W3CDTF">2020-05-07T17:30:35Z</dcterms:modified>
</cp:coreProperties>
</file>