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364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458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3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FC9B42-65B6-4A93-AF47-8EAF93EDF1B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5E7CBA-2C5A-446C-906B-55E52AD58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7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16" y="66366"/>
            <a:ext cx="11260393" cy="6688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Chapter 2 </a:t>
            </a:r>
          </a:p>
          <a:p>
            <a:pPr marL="0" indent="0" algn="ctr">
              <a:buNone/>
            </a:pPr>
            <a:r>
              <a:rPr lang="en-US" sz="2400" dirty="0" smtClean="0"/>
              <a:t>Important Principles of Measurement</a:t>
            </a:r>
          </a:p>
          <a:p>
            <a:pPr marL="0" indent="0">
              <a:buNone/>
            </a:pPr>
            <a:r>
              <a:rPr lang="en-US" sz="2400" b="1" dirty="0" smtClean="0"/>
              <a:t>Data</a:t>
            </a:r>
            <a:r>
              <a:rPr lang="en-US" sz="2400" dirty="0"/>
              <a:t>: Classroom mathematics test generated by a group of primary school teachers.  The test measured </a:t>
            </a:r>
            <a:r>
              <a:rPr lang="en-US" sz="2400" i="1" dirty="0"/>
              <a:t>area-based concepts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Items ranged from simple questions such as coloring the surface of a square, to computations based on formulas for area, to advanced skills of calculations based on several formulas. </a:t>
            </a:r>
          </a:p>
          <a:p>
            <a:pPr marL="0" indent="0">
              <a:buNone/>
            </a:pPr>
            <a:r>
              <a:rPr lang="en-US" sz="2400" b="1" dirty="0" smtClean="0"/>
              <a:t>Table 2.1 </a:t>
            </a:r>
            <a:r>
              <a:rPr lang="en-US" sz="2400" dirty="0" smtClean="0"/>
              <a:t>– 14 persons and 12 items </a:t>
            </a:r>
          </a:p>
          <a:p>
            <a:pPr marL="0" indent="0">
              <a:buNone/>
            </a:pPr>
            <a:r>
              <a:rPr lang="en-US" sz="2400" dirty="0" smtClean="0"/>
              <a:t>The only useful information in this table is that proportion correct ranges between 0/12 to 11/12.</a:t>
            </a:r>
          </a:p>
          <a:p>
            <a:pPr marL="0" indent="0">
              <a:buNone/>
            </a:pPr>
            <a:r>
              <a:rPr lang="en-US" sz="2400" b="1" dirty="0" smtClean="0"/>
              <a:t>Table 2.2</a:t>
            </a:r>
            <a:r>
              <a:rPr lang="en-US" sz="2400" dirty="0" smtClean="0"/>
              <a:t> -- </a:t>
            </a:r>
            <a:r>
              <a:rPr lang="en-US" sz="2400" dirty="0"/>
              <a:t>Items are ordered from least difficult to most difficult; persons ordered from least able to most able.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a table is called a </a:t>
            </a:r>
            <a:r>
              <a:rPr lang="en-US" sz="2400" b="1" i="1" dirty="0" err="1"/>
              <a:t>Scalogram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Guttman</a:t>
            </a:r>
            <a:r>
              <a:rPr lang="en-US" sz="2400" dirty="0"/>
              <a:t>, 1944).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123" y="117987"/>
            <a:ext cx="11302180" cy="6533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Zero and Perfect scores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Omit persons with perfect scores and zero scores.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individuals (items)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are substantially below  or above the operating level of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test items.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estimate a finite measure we will have to find a test more appropriate to their level of ability.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tempting to say “complete mastery”. This is only true if test questions contained the most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(easiest)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item that could ever be written for the variable.  It is always possible more difficult items could be written resulting in incorrect answer revealing mastery is not complete.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Similarly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delete items which every one  answers on no one answers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987" y="117987"/>
            <a:ext cx="10660626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Remove person M, then item </a:t>
            </a:r>
            <a:r>
              <a:rPr lang="en-US" sz="2400" i="1" dirty="0" smtClean="0"/>
              <a:t>c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Table 2.3</a:t>
            </a:r>
            <a:r>
              <a:rPr lang="en-US" sz="2400" dirty="0" smtClean="0"/>
              <a:t> – 13 persons and 11 items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Observe the pattern of responses for persons and items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1’s decrease as you move from Left to Right &amp; Top to Bottom.</a:t>
            </a:r>
          </a:p>
          <a:p>
            <a:r>
              <a:rPr lang="en-US" sz="2400" dirty="0" smtClean="0"/>
              <a:t>Person A displays </a:t>
            </a:r>
            <a:r>
              <a:rPr lang="en-US" sz="2400" dirty="0" err="1" smtClean="0"/>
              <a:t>Guttman</a:t>
            </a:r>
            <a:r>
              <a:rPr lang="en-US" sz="2400" dirty="0" smtClean="0"/>
              <a:t> pattern; most human behavior not so perfectly predictable.</a:t>
            </a:r>
          </a:p>
          <a:p>
            <a:r>
              <a:rPr lang="en-US" sz="2400" dirty="0" smtClean="0"/>
              <a:t>Person I &amp; F– nearly perfect (unexpected success on difficult item)</a:t>
            </a:r>
          </a:p>
          <a:p>
            <a:r>
              <a:rPr lang="en-US" sz="2400" dirty="0"/>
              <a:t>Persons E &amp; L – missed very easy </a:t>
            </a:r>
            <a:r>
              <a:rPr lang="en-US" sz="2400" dirty="0" smtClean="0"/>
              <a:t>items, do not match expected pattern</a:t>
            </a:r>
            <a:endParaRPr lang="en-US" sz="2400" dirty="0"/>
          </a:p>
          <a:p>
            <a:r>
              <a:rPr lang="en-US" sz="2400" dirty="0"/>
              <a:t>Persons C &amp; I --  similar</a:t>
            </a:r>
          </a:p>
          <a:p>
            <a:r>
              <a:rPr lang="en-US" sz="2400" dirty="0"/>
              <a:t>Person K – erratic and unpredictable; Is a score of 5 fair to solve area problems?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54" y="58993"/>
            <a:ext cx="11117826" cy="663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2800" u="sng" dirty="0" smtClean="0"/>
              <a:t>Similar pattern for items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Items I, b, h, &amp; g  -- </a:t>
            </a:r>
            <a:r>
              <a:rPr lang="en-US" sz="2800" dirty="0" err="1"/>
              <a:t>G</a:t>
            </a:r>
            <a:r>
              <a:rPr lang="en-US" sz="2800" dirty="0" err="1" smtClean="0"/>
              <a:t>uttman</a:t>
            </a:r>
            <a:r>
              <a:rPr lang="en-US" sz="2800" dirty="0" smtClean="0"/>
              <a:t> like pattern; easy to predict student performance 			on these items.</a:t>
            </a:r>
          </a:p>
          <a:p>
            <a:r>
              <a:rPr lang="en-US" sz="2800" dirty="0" smtClean="0"/>
              <a:t>Item d – difficult; responses erratic; impossible to predict who will succeed; high performance persons C, E, L failed this item.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6367"/>
            <a:ext cx="11147323" cy="66365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 dirty="0" smtClean="0"/>
              <a:t>Inadequacy </a:t>
            </a:r>
            <a:r>
              <a:rPr lang="en-US" sz="2400" u="sng" dirty="0"/>
              <a:t>of raw scores of ability &amp; difficulty as measures of </a:t>
            </a:r>
            <a:r>
              <a:rPr lang="en-US" sz="2400" u="sng" dirty="0" smtClean="0"/>
              <a:t>scale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	Figure 2.1</a:t>
            </a:r>
            <a:r>
              <a:rPr lang="en-US" sz="2400" dirty="0" smtClean="0"/>
              <a:t> page 31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Raw scores </a:t>
            </a:r>
            <a:r>
              <a:rPr lang="en-US" sz="2400" dirty="0"/>
              <a:t>or </a:t>
            </a:r>
            <a:r>
              <a:rPr lang="en-US" sz="2400" dirty="0" smtClean="0"/>
              <a:t>percentages clump </a:t>
            </a:r>
            <a:r>
              <a:rPr lang="en-US" sz="2400" dirty="0"/>
              <a:t>students around middle scores.</a:t>
            </a:r>
          </a:p>
          <a:p>
            <a:endParaRPr lang="en-US" sz="2400" dirty="0" smtClean="0"/>
          </a:p>
          <a:p>
            <a:r>
              <a:rPr lang="en-US" sz="2400" dirty="0" smtClean="0"/>
              <a:t>Ability differences around the mean score does </a:t>
            </a:r>
            <a:r>
              <a:rPr lang="en-US" sz="2400" dirty="0"/>
              <a:t>not refer to the same ability difference at the top of the scale </a:t>
            </a:r>
            <a:r>
              <a:rPr lang="en-US" sz="2400" dirty="0" smtClean="0"/>
              <a:t>or </a:t>
            </a:r>
            <a:r>
              <a:rPr lang="en-US" sz="2400" dirty="0"/>
              <a:t>bottom of the </a:t>
            </a:r>
            <a:r>
              <a:rPr lang="en-US" sz="2400" dirty="0" smtClean="0"/>
              <a:t>scale. </a:t>
            </a:r>
            <a:endParaRPr lang="en-US" sz="2400" dirty="0"/>
          </a:p>
          <a:p>
            <a:pPr lvl="0"/>
            <a:r>
              <a:rPr lang="en-US" sz="2400" dirty="0" smtClean="0"/>
              <a:t>e.g</a:t>
            </a:r>
            <a:r>
              <a:rPr lang="en-US" sz="2400" dirty="0"/>
              <a:t>., </a:t>
            </a:r>
            <a:r>
              <a:rPr lang="en-US" sz="2400" dirty="0" smtClean="0"/>
              <a:t>46% correct to 50% correct does </a:t>
            </a:r>
            <a:r>
              <a:rPr lang="en-US" sz="2400" dirty="0"/>
              <a:t>not refer to the same ability difference at the top of the </a:t>
            </a:r>
            <a:r>
              <a:rPr lang="en-US" sz="2400" dirty="0" smtClean="0"/>
              <a:t>scale 95% </a:t>
            </a:r>
            <a:r>
              <a:rPr lang="en-US" sz="2400" dirty="0"/>
              <a:t>to </a:t>
            </a:r>
            <a:r>
              <a:rPr lang="en-US" sz="2400" dirty="0" smtClean="0"/>
              <a:t>99% </a:t>
            </a:r>
            <a:r>
              <a:rPr lang="en-US" sz="2400" dirty="0"/>
              <a:t>or bottom of the scale </a:t>
            </a:r>
            <a:r>
              <a:rPr lang="en-US" sz="2400" dirty="0" smtClean="0"/>
              <a:t>10% to 14% correct. </a:t>
            </a:r>
            <a:endParaRPr lang="en-US" sz="2400" dirty="0"/>
          </a:p>
          <a:p>
            <a:r>
              <a:rPr lang="en-US" sz="2400" dirty="0"/>
              <a:t>All we can infer is the ordering of persons and items. </a:t>
            </a:r>
          </a:p>
          <a:p>
            <a:r>
              <a:rPr lang="en-US" sz="2400" dirty="0"/>
              <a:t>It will be good to have a scale where we can say, “Betty shows more ability than John by this much”.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0993" y="117987"/>
                <a:ext cx="11147323" cy="66365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For better representation of relative distances between raw scores convert </a:t>
                </a:r>
                <a:r>
                  <a:rPr lang="en-US" sz="2400" dirty="0"/>
                  <a:t>raw scores into natural logarithms.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Log </a:t>
                </a:r>
                <a:r>
                  <a:rPr lang="en-US" sz="2400" dirty="0"/>
                  <a:t>odds scale converts raw score from ordinal scale to  into interval scale; and avoids compression at the ends of the </a:t>
                </a:r>
                <a:r>
                  <a:rPr lang="en-US" sz="2400" dirty="0" smtClean="0"/>
                  <a:t>scale.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Odds = success-to-failure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Proportion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Proportion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Log odds = log (odds)</a:t>
                </a:r>
              </a:p>
              <a:p>
                <a:pPr marL="0" indent="0">
                  <a:buNone/>
                </a:pPr>
                <a:endParaRPr lang="en-US" sz="2400" u="sng" dirty="0" smtClean="0"/>
              </a:p>
              <a:p>
                <a:pPr marL="0" indent="0">
                  <a:buNone/>
                </a:pPr>
                <a:r>
                  <a:rPr lang="en-US" sz="2400" u="sng" dirty="0" smtClean="0"/>
                  <a:t>Examples</a:t>
                </a:r>
                <a:r>
                  <a:rPr lang="en-US" sz="2400" dirty="0" smtClean="0"/>
                  <a:t>: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For person L, 64% correct; odds = .64/.36; </a:t>
                </a:r>
                <a:r>
                  <a:rPr lang="en-US" sz="2400" dirty="0"/>
                  <a:t>log odds = log</a:t>
                </a:r>
                <a:r>
                  <a:rPr lang="en-US" sz="2400" dirty="0" smtClean="0"/>
                  <a:t>(.64/.36) = 0.58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Log </a:t>
                </a:r>
                <a:r>
                  <a:rPr lang="en-US" sz="2400" dirty="0"/>
                  <a:t>odds values for all persons shown to the right in </a:t>
                </a:r>
                <a:r>
                  <a:rPr lang="en-US" sz="2400" b="1" dirty="0"/>
                  <a:t>Figure 2.1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93" y="117987"/>
                <a:ext cx="11147323" cy="6636544"/>
              </a:xfrm>
              <a:blipFill>
                <a:blip r:embed="rId2"/>
                <a:stretch>
                  <a:fillRect l="-875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7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45" y="100271"/>
            <a:ext cx="11282191" cy="663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 </a:t>
            </a:r>
            <a:r>
              <a:rPr lang="en-US" dirty="0"/>
              <a:t>odds values for </a:t>
            </a:r>
            <a:r>
              <a:rPr lang="en-US" dirty="0" smtClean="0"/>
              <a:t>persons </a:t>
            </a:r>
            <a:r>
              <a:rPr lang="en-US" dirty="0"/>
              <a:t>shown to the right </a:t>
            </a:r>
            <a:r>
              <a:rPr lang="en-US" dirty="0" smtClean="0"/>
              <a:t>in </a:t>
            </a:r>
            <a:r>
              <a:rPr lang="en-US" b="1" dirty="0" smtClean="0"/>
              <a:t>Figure </a:t>
            </a:r>
            <a:r>
              <a:rPr lang="en-US" b="1" dirty="0"/>
              <a:t>2.1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Extreme scores X, Y, Z are added for illustration purposes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1244" y="639999"/>
            <a:ext cx="4630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 between  persons with extreme scores is now stretched out: </a:t>
            </a:r>
          </a:p>
          <a:p>
            <a:r>
              <a:rPr lang="en-US" sz="2000" dirty="0" smtClean="0"/>
              <a:t>Between X&amp;Y and Z&amp;N.</a:t>
            </a:r>
          </a:p>
          <a:p>
            <a:endParaRPr lang="en-US" sz="2000" dirty="0"/>
          </a:p>
          <a:p>
            <a:r>
              <a:rPr lang="en-US" sz="2000" dirty="0" smtClean="0"/>
              <a:t>Distance between persons B &amp; </a:t>
            </a:r>
            <a:r>
              <a:rPr lang="en-US" sz="2000" dirty="0"/>
              <a:t>H</a:t>
            </a:r>
            <a:r>
              <a:rPr lang="en-US" sz="2000" dirty="0" smtClean="0"/>
              <a:t> each with one score point difference at the lower end of the scale  or between J&amp;N at the upper end of the scale is larger than the difference in the middle between A &amp; I.</a:t>
            </a:r>
          </a:p>
          <a:p>
            <a:endParaRPr lang="en-US" sz="2000" dirty="0"/>
          </a:p>
          <a:p>
            <a:r>
              <a:rPr lang="en-US" sz="2000" dirty="0" smtClean="0"/>
              <a:t>Increase in ability required to move between 90% to  95% is considerable larger than between 50% to 55%.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43" y="100271"/>
            <a:ext cx="4874108" cy="57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716</TotalTime>
  <Words>527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</dc:title>
  <dc:creator>Ratna Nandakumar</dc:creator>
  <cp:lastModifiedBy>Ratna Nandakumar</cp:lastModifiedBy>
  <cp:revision>237</cp:revision>
  <dcterms:created xsi:type="dcterms:W3CDTF">2016-03-02T22:00:35Z</dcterms:created>
  <dcterms:modified xsi:type="dcterms:W3CDTF">2018-03-06T20:47:08Z</dcterms:modified>
</cp:coreProperties>
</file>