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3875" autoAdjust="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365A2-D1EE-4CE2-A822-2176125F6C1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AEDCA-9218-443B-AF6F-33D7C64A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1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AEDCA-9218-443B-AF6F-33D7C64A0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4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458C67-9B49-40B5-AC19-078F293A653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9F6C48-C837-412D-8085-91C1BDD5B34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91305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8C67-9B49-40B5-AC19-078F293A653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6C48-C837-412D-8085-91C1BDD5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7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8C67-9B49-40B5-AC19-078F293A653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6C48-C837-412D-8085-91C1BDD5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8C67-9B49-40B5-AC19-078F293A653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6C48-C837-412D-8085-91C1BDD5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9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458C67-9B49-40B5-AC19-078F293A653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9F6C48-C837-412D-8085-91C1BDD5B3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82760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8C67-9B49-40B5-AC19-078F293A653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6C48-C837-412D-8085-91C1BDD5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13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8C67-9B49-40B5-AC19-078F293A653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6C48-C837-412D-8085-91C1BDD5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83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8C67-9B49-40B5-AC19-078F293A653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6C48-C837-412D-8085-91C1BDD5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6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8C67-9B49-40B5-AC19-078F293A653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6C48-C837-412D-8085-91C1BDD5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7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458C67-9B49-40B5-AC19-078F293A653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9F6C48-C837-412D-8085-91C1BDD5B3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440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458C67-9B49-40B5-AC19-078F293A653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9F6C48-C837-412D-8085-91C1BDD5B3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902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458C67-9B49-40B5-AC19-078F293A6532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09F6C48-C837-412D-8085-91C1BDD5B3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43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7849" y="2682534"/>
            <a:ext cx="7625112" cy="110714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 (F&amp;B)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Individual Differences and Correlations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2191" y="334095"/>
                <a:ext cx="10964369" cy="62437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Variance of a binary item: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dirty="0" smtClean="0"/>
                  <a:t>; 	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i="1" dirty="0"/>
                  <a:t>	</a:t>
                </a:r>
                <a:r>
                  <a:rPr lang="en-US" i="1" dirty="0" smtClean="0"/>
                  <a:t>		q</a:t>
                </a:r>
                <a:r>
                  <a:rPr lang="en-US" dirty="0" smtClean="0"/>
                  <a:t> = (1-p) proportion of negatively coded answers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Example: for the above item,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= (.6)(.4) = 0.24; and  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.24</m:t>
                        </m:r>
                      </m:e>
                    </m:rad>
                  </m:oMath>
                </a14:m>
                <a:r>
                  <a:rPr lang="en-US" dirty="0" smtClean="0"/>
                  <a:t> = 0.49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u="sng" dirty="0" smtClean="0"/>
                  <a:t>Important observations</a:t>
                </a:r>
                <a:r>
                  <a:rPr lang="en-US" dirty="0" smtClean="0"/>
                  <a:t>: </a:t>
                </a:r>
              </a:p>
              <a:p>
                <a:pPr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dirty="0" smtClean="0"/>
                  <a:t>variance of a binary response item depends on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q. </a:t>
                </a:r>
              </a:p>
              <a:p>
                <a:pPr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dirty="0" smtClean="0"/>
                  <a:t>Variance is maximum when </a:t>
                </a:r>
                <a:r>
                  <a:rPr lang="en-US" i="1" dirty="0"/>
                  <a:t>p</a:t>
                </a:r>
                <a:r>
                  <a:rPr lang="en-US" dirty="0"/>
                  <a:t> =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q</a:t>
                </a:r>
                <a:r>
                  <a:rPr lang="en-US" i="1" dirty="0"/>
                  <a:t> </a:t>
                </a:r>
                <a:r>
                  <a:rPr lang="en-US" i="1" dirty="0" smtClean="0"/>
                  <a:t>= 0.50</a:t>
                </a:r>
                <a:r>
                  <a:rPr lang="en-US" dirty="0" smtClean="0"/>
                  <a:t>, in which case,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/>
                  <a:t>=0.25</a:t>
                </a:r>
              </a:p>
              <a:p>
                <a:pPr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dirty="0" smtClean="0"/>
                  <a:t>For any other values of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results in a reduction of variance. </a:t>
                </a:r>
              </a:p>
              <a:p>
                <a:pPr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dirty="0" smtClean="0"/>
                  <a:t>If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= 0 or 1, the item will have no variance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If test scores have no variance, correlation can’t be computed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2191" y="334095"/>
                <a:ext cx="10964369" cy="6243719"/>
              </a:xfrm>
              <a:blipFill rotWithShape="0">
                <a:blip r:embed="rId2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17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871" y="364575"/>
            <a:ext cx="11015169" cy="6243719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Interpreting Test Scores</a:t>
            </a: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On most psychological tests, the “raw” score is  not meaningful and not easily interpretable.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 “raw” score is a score obtained directly from the responses to test items.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Example: Number of correct responses; Number of “Agree” responses.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“Meaning” of test scores has two facets: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Basic meaning of a raw test score – relatively high or 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Psychological implications of test scores – question of </a:t>
            </a:r>
            <a:r>
              <a:rPr lang="en-US" dirty="0"/>
              <a:t>v</a:t>
            </a:r>
            <a:r>
              <a:rPr lang="en-US" dirty="0" smtClean="0"/>
              <a:t>alidity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6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711" y="293455"/>
            <a:ext cx="11167569" cy="6243719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Interpreting the magnitude of test scores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When a person takes a test he/she receives a raw score: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# correct or percent correct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 score of 40 points on the test, what does it mean?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We need a frame of reference in order to interpret the test score.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In most cases the interpretive frame of reference is based 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Mean </a:t>
            </a:r>
            <a:r>
              <a:rPr lang="en-US" sz="1400" dirty="0" smtClean="0"/>
              <a:t>(of the </a:t>
            </a:r>
            <a:r>
              <a:rPr lang="en-US" sz="1400" dirty="0"/>
              <a:t>distribution of raw </a:t>
            </a:r>
            <a:r>
              <a:rPr lang="en-US" sz="1400" dirty="0" smtClean="0"/>
              <a:t>scores)</a:t>
            </a:r>
            <a:r>
              <a:rPr lang="en-US" dirty="0" smtClean="0"/>
              <a:t> -- does the raw score falls above or below the mean of the distribution? </a:t>
            </a:r>
            <a:r>
              <a:rPr lang="en-US" dirty="0"/>
              <a:t>how far is the score from the </a:t>
            </a:r>
            <a:r>
              <a:rPr lang="en-US" dirty="0" smtClean="0"/>
              <a:t>mean?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Variability </a:t>
            </a:r>
            <a:r>
              <a:rPr lang="en-US" sz="1400" dirty="0" smtClean="0"/>
              <a:t>(within the distribution of raw scores) </a:t>
            </a:r>
            <a:r>
              <a:rPr lang="en-US" dirty="0" smtClean="0"/>
              <a:t>–a 5-point difference in a narrow distribution has a different meaning than a wide distribution.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1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2831" y="344255"/>
                <a:ext cx="11005009" cy="6243719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z Scores (Standard Scores)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u="sng" dirty="0" smtClean="0"/>
                  <a:t>Example 1</a:t>
                </a:r>
                <a:r>
                  <a:rPr lang="en-US" dirty="0" smtClean="0"/>
                  <a:t>: 	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40−36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 smtClean="0"/>
                  <a:t> = 0.5 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u="sng" dirty="0" smtClean="0"/>
                  <a:t>Example 2</a:t>
                </a:r>
                <a:r>
                  <a:rPr lang="en-US" dirty="0" smtClean="0"/>
                  <a:t>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40−36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 = 0.5 </a:t>
                </a:r>
                <a:r>
                  <a:rPr lang="en-US" dirty="0" smtClean="0"/>
                  <a:t> vs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40−36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= 2.0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u="sng" dirty="0" smtClean="0"/>
                  <a:t>Statistical properties of z scores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They express scores in relative terms within a distribution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The distribution of </a:t>
                </a:r>
                <a:r>
                  <a:rPr lang="en-US" dirty="0"/>
                  <a:t>z scores </a:t>
                </a:r>
                <a:r>
                  <a:rPr lang="en-US" dirty="0" smtClean="0"/>
                  <a:t>have a mean 0 and SD 1.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They are free of units (of the original test scores).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They can be compared across tests of different sizes. 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831" y="344255"/>
                <a:ext cx="11005009" cy="6243719"/>
              </a:xfrm>
              <a:blipFill>
                <a:blip r:embed="rId2"/>
                <a:stretch>
                  <a:fillRect l="-831"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50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20" y="425535"/>
                <a:ext cx="11291060" cy="6243719"/>
              </a:xfrm>
            </p:spPr>
            <p:txBody>
              <a:bodyPr/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Standardized Scores (converted z-scores)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A drawback of z-scores is it takes positive and negative values. When reporting test scores this could pose a problem. Hence, often z-scores are converted into values that are easier to understand.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This is done by rescaling the scores so that converted scores have a different mean and standard deviation.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u="sng" dirty="0" smtClean="0"/>
                  <a:t>Example</a:t>
                </a:r>
                <a:r>
                  <a:rPr lang="en-US" dirty="0" smtClean="0"/>
                  <a:t>: Most standardized achievement test scores for children have a mean of 50 and SD of 10 – T scores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Someone with a  z = 1.5 on the original test would have a T score of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=1.5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dirty="0" smtClean="0"/>
                  <a:t> = 65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20" y="425535"/>
                <a:ext cx="11291060" cy="6243719"/>
              </a:xfrm>
              <a:blipFill>
                <a:blip r:embed="rId2"/>
                <a:stretch>
                  <a:fillRect l="-809" t="-684" r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68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231" y="374735"/>
            <a:ext cx="11370769" cy="624371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Normalized Scores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 process of correcting the discrepancy between the theory-based belief about the distribution of a psychological attribute and actual distribution of test data of the same attribute.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u="sng" dirty="0" smtClean="0"/>
              <a:t>Example</a:t>
            </a:r>
            <a:r>
              <a:rPr lang="en-US" dirty="0" smtClean="0"/>
              <a:t>: It is believed that intelligence is normally distributed. But the actual test data from an IQ test may not be normally distributed.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Test developer’s assumptions: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lphaLcParenBoth"/>
            </a:pPr>
            <a:r>
              <a:rPr lang="en-US" dirty="0" smtClean="0"/>
              <a:t>The theory is correct.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lphaLcParenBoth"/>
            </a:pPr>
            <a:r>
              <a:rPr lang="en-US" dirty="0" smtClean="0"/>
              <a:t>Test data are imperfect reflection of the distribution of the construct.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One </a:t>
            </a:r>
            <a:r>
              <a:rPr lang="en-US" dirty="0"/>
              <a:t>way to solve this problem is by transforming the imperfect (</a:t>
            </a:r>
            <a:r>
              <a:rPr lang="en-US" dirty="0" err="1"/>
              <a:t>nonnormal</a:t>
            </a:r>
            <a:r>
              <a:rPr lang="en-US" dirty="0"/>
              <a:t>) distribution of test scores into a distribution that approximates closely a normal distribution – </a:t>
            </a:r>
            <a:r>
              <a:rPr lang="en-US" i="1" dirty="0"/>
              <a:t>normalization transformations</a:t>
            </a:r>
            <a:r>
              <a:rPr lang="en-US" dirty="0"/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lphaL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6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231" y="425535"/>
            <a:ext cx="11370769" cy="6243719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b="1" dirty="0" smtClean="0"/>
              <a:t>Percentile </a:t>
            </a:r>
            <a:r>
              <a:rPr lang="en-US" b="1" dirty="0"/>
              <a:t>Ranks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Percentage of scores that are below a specific test score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Test Norms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Typically standardized tests are normed to facilitate their interpretation by test users.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During the test construction process it is administered to a large sample that is representative of the relevant population – reference sample.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Scores from the reference sample, “norms”,  serve as a frame of reference for interpreting the scores of future test takers.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4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building blocks of educational and psychological measurement 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Variability,</a:t>
            </a:r>
          </a:p>
          <a:p>
            <a:r>
              <a:rPr lang="en-US" sz="2800" dirty="0" err="1" smtClean="0"/>
              <a:t>Covariability</a:t>
            </a:r>
            <a:r>
              <a:rPr lang="en-US" sz="2800" dirty="0" smtClean="0"/>
              <a:t>, and</a:t>
            </a:r>
          </a:p>
          <a:p>
            <a:r>
              <a:rPr lang="en-US" sz="2800" dirty="0" smtClean="0"/>
              <a:t>Interpretation of test scores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56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173" y="124178"/>
            <a:ext cx="11035490" cy="64039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 smtClean="0"/>
              <a:t>Variability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Variability is at the heart of what we do as researchers.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Referrers to individual differences on the variable(s) of interest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Variance is a crucial topic in psychometrics.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Variables that do not vary are of not much interest to researchers.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Each variable has a distribution. One describes a distribution using: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smtClean="0"/>
              <a:t>Mean </a:t>
            </a:r>
            <a:endParaRPr lang="en-US" sz="2800" dirty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	Variance (or </a:t>
            </a:r>
            <a:r>
              <a:rPr lang="en-US" sz="2800" dirty="0" smtClean="0"/>
              <a:t>Standard </a:t>
            </a:r>
            <a:r>
              <a:rPr lang="en-US" sz="2800" dirty="0"/>
              <a:t>deviation)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	Shape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20" y="79023"/>
                <a:ext cx="11339602" cy="6604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dirty="0" smtClean="0"/>
                  <a:t>Variance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nary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800" dirty="0" smtClean="0"/>
                  <a:t>;	Mean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nary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dirty="0" smtClean="0"/>
                  <a:t>Standard deviation = s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8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dirty="0" smtClean="0"/>
                  <a:t>Example: Table 3.2 p. 44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u="sng" dirty="0" smtClean="0"/>
                  <a:t>Shape of a distribution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dirty="0" smtClean="0"/>
                  <a:t>Most statistical analysis rely on  variables being normally distributed; However, in applications we rarely find data conforming to strict normality; Some skewness in data is typical.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20" y="79023"/>
                <a:ext cx="11339602" cy="6604000"/>
              </a:xfrm>
              <a:blipFill>
                <a:blip r:embed="rId3"/>
                <a:stretch>
                  <a:fillRect l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976535" y="1998134"/>
                <a:ext cx="2777066" cy="1504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Cambria Math" panose="02040503050406030204" pitchFamily="18" charset="0"/>
                  </a:rPr>
                  <a:t>X – IQ </a:t>
                </a:r>
                <a:r>
                  <a:rPr lang="en-US" dirty="0" smtClean="0">
                    <a:latin typeface="Cambria Math" panose="02040503050406030204" pitchFamily="18" charset="0"/>
                  </a:rPr>
                  <a:t>scores     Y – GPA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 = 110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 = 2.70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= 116.67;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= 12.91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0.39;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0.62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35" y="1998134"/>
                <a:ext cx="2777066" cy="1504771"/>
              </a:xfrm>
              <a:prstGeom prst="rect">
                <a:avLst/>
              </a:prstGeom>
              <a:blipFill>
                <a:blip r:embed="rId4"/>
                <a:stretch>
                  <a:fillRect l="-1754" t="-2834" b="-4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3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13" y="233624"/>
            <a:ext cx="11219940" cy="624371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Association Between Distributions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Just as variance, covariance is also a very important concept.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Covariance is the degree to which two variables (distributions of scores) vary with respect to each other.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To examine covariance, each subject has to have scores on at least two variables.  Example: IQ and GPA.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Two important pieces of information in covariance: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	D</a:t>
            </a:r>
            <a:r>
              <a:rPr lang="en-US" sz="2800" dirty="0" smtClean="0"/>
              <a:t>irection of the association (relationship)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	Magnitude </a:t>
            </a:r>
            <a:r>
              <a:rPr lang="en-US" sz="2800" dirty="0" smtClean="0"/>
              <a:t>of </a:t>
            </a:r>
            <a:r>
              <a:rPr lang="en-US" sz="2800" dirty="0"/>
              <a:t>the association (relationship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542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8220" y="139926"/>
                <a:ext cx="11373469" cy="64979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		</a:t>
                </a:r>
                <a:r>
                  <a:rPr lang="en-US" sz="3200" dirty="0" smtClean="0"/>
                  <a:t>Covariance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</m:oMath>
                </a14:m>
                <a:r>
                  <a:rPr lang="en-US" sz="3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 smtClean="0"/>
                  <a:t> 			(3.4)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3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3200" dirty="0" smtClean="0"/>
                  <a:t>Covariance provides information about the direction of the relationship.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3200" dirty="0" smtClean="0"/>
                  <a:t>If the covariance is positive, then there is a positive association between the two variables. However, it has limited interpretability.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3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3200" dirty="0" smtClean="0"/>
                  <a:t>To interpret the association we need to look at the correlation: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3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3200" dirty="0" smtClean="0"/>
                  <a:t>		Correlation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</m:oMath>
                </a14:m>
                <a:r>
                  <a:rPr lang="en-US" sz="3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 smtClean="0"/>
                  <a:t>; 	-1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/>
                  <a:t> 1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220" y="139926"/>
                <a:ext cx="11373469" cy="6497941"/>
              </a:xfrm>
              <a:blipFill>
                <a:blip r:embed="rId2"/>
                <a:stretch>
                  <a:fillRect l="-1340" r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09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3376" y="0"/>
                <a:ext cx="11179300" cy="6635665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dirty="0" smtClean="0"/>
                  <a:t>Many statistical and psychometric procedures are based on analysis of set of variances and covariances.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dirty="0" smtClean="0"/>
                  <a:t>Variances and covariances for a set of variables can be captured efficiently in a matrix notation.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dirty="0" smtClean="0"/>
                  <a:t>Example: Table </a:t>
                </a:r>
                <a:r>
                  <a:rPr lang="en-US" sz="2800" dirty="0"/>
                  <a:t>3.2 p. </a:t>
                </a:r>
                <a:r>
                  <a:rPr lang="en-US" sz="2800" dirty="0" smtClean="0"/>
                  <a:t>44, Table 3.3a p. 51; IQ &amp; GPA;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dirty="0" smtClean="0"/>
                  <a:t>Variance-Covariance matrix =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66.67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6.5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6.5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.39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	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i="1" dirty="0" smtClean="0"/>
                  <a:t>	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i="1" dirty="0" smtClean="0"/>
                  <a:t>r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= </a:t>
                </a:r>
                <a:r>
                  <a:rPr lang="en-US" sz="2800" dirty="0" smtClean="0"/>
                  <a:t>0.81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dirty="0" smtClean="0"/>
                  <a:t>	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dirty="0" smtClean="0"/>
                  <a:t>Correlation matrix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0.81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0.81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3376" y="0"/>
                <a:ext cx="11179300" cy="6635665"/>
              </a:xfrm>
              <a:blipFill>
                <a:blip r:embed="rId2"/>
                <a:stretch>
                  <a:fillRect l="-1145" t="-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681157" y="3317832"/>
                <a:ext cx="2777066" cy="2910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Cambria Math" panose="02040503050406030204" pitchFamily="18" charset="0"/>
                  </a:rPr>
                  <a:t>X – IQ </a:t>
                </a:r>
                <a:r>
                  <a:rPr lang="en-US" dirty="0" smtClean="0">
                    <a:latin typeface="Cambria Math" panose="02040503050406030204" pitchFamily="18" charset="0"/>
                  </a:rPr>
                  <a:t>scores     Y – GPA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 = 110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 = 2.70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= 116.67;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= 12.91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0.39;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0.62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 smtClean="0"/>
                  <a:t>=6.5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6.5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12.91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.62)</m:t>
                        </m:r>
                      </m:den>
                    </m:f>
                  </m:oMath>
                </a14:m>
                <a:r>
                  <a:rPr lang="en-US" dirty="0" smtClean="0"/>
                  <a:t> = 0.81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157" y="3317832"/>
                <a:ext cx="2777066" cy="2910540"/>
              </a:xfrm>
              <a:prstGeom prst="rect">
                <a:avLst/>
              </a:prstGeom>
              <a:blipFill>
                <a:blip r:embed="rId3"/>
                <a:stretch>
                  <a:fillRect l="-1754" t="-1255" r="-1096" b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2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031" y="364575"/>
                <a:ext cx="11005009" cy="6243719"/>
              </a:xfrm>
            </p:spPr>
            <p:txBody>
              <a:bodyPr/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b="1" dirty="0" smtClean="0"/>
                  <a:t>Variance and Covariance for “Composite Variables”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A composite variable is a sum of two or more variables.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u="sng" dirty="0" smtClean="0"/>
                  <a:t>Example</a:t>
                </a:r>
                <a:r>
                  <a:rPr lang="en-US" dirty="0" smtClean="0"/>
                  <a:t>: two-item composite of item scores </a:t>
                </a:r>
                <a:r>
                  <a:rPr lang="en-US" i="1" dirty="0" err="1" smtClean="0"/>
                  <a:t>i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j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	</a:t>
                </a:r>
                <a:r>
                  <a:rPr lang="en-US" dirty="0"/>
                  <a:t>	</a:t>
                </a: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i="1" dirty="0" smtClean="0"/>
                  <a:t>c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Mean of the composite: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Variance of the composite: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=0, then 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31" y="364575"/>
                <a:ext cx="11005009" cy="6243719"/>
              </a:xfrm>
              <a:blipFill>
                <a:blip r:embed="rId2"/>
                <a:stretch>
                  <a:fillRect l="-831" t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80773" y="2291645"/>
                <a:ext cx="3691467" cy="3317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 - math    y – verbal  and</a:t>
                </a:r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 c = total = </a:t>
                </a:r>
                <a:r>
                  <a:rPr lang="en-US" sz="1600" dirty="0" err="1" smtClean="0"/>
                  <a:t>x+y</a:t>
                </a:r>
                <a:endParaRPr lang="en-US" sz="1600" dirty="0" smtClean="0"/>
              </a:p>
              <a:p>
                <a:r>
                  <a:rPr lang="en-US" sz="1600" dirty="0" smtClean="0"/>
                  <a:t>   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dirty="0"/>
                  <a:t> = </a:t>
                </a:r>
                <a:r>
                  <a:rPr lang="en-US" sz="1600" dirty="0" smtClean="0"/>
                  <a:t>20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  </m:t>
                    </m:r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1600" dirty="0"/>
                  <a:t> = </a:t>
                </a:r>
                <a:r>
                  <a:rPr lang="en-US" sz="1600" dirty="0" smtClean="0"/>
                  <a:t>30</a:t>
                </a:r>
                <a:endParaRPr lang="en-US" sz="16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1600" dirty="0"/>
                  <a:t> = 20+30 = 50</a:t>
                </a:r>
              </a:p>
              <a:p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/>
                  <a:t> = </a:t>
                </a:r>
                <a:r>
                  <a:rPr lang="en-US" sz="1600" dirty="0" smtClean="0"/>
                  <a:t>10;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/>
                  <a:t> = </a:t>
                </a:r>
                <a:r>
                  <a:rPr lang="en-US" sz="1600" dirty="0" smtClean="0"/>
                  <a:t>3.16</a:t>
                </a:r>
                <a:endParaRPr lang="en-US" sz="16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/>
                  <a:t> = </a:t>
                </a:r>
                <a:r>
                  <a:rPr lang="en-US" sz="1600" dirty="0" smtClean="0"/>
                  <a:t>15;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600" dirty="0"/>
                  <a:t> = </a:t>
                </a:r>
                <a:r>
                  <a:rPr lang="en-US" sz="1600" dirty="0" smtClean="0"/>
                  <a:t>3.87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</m:oMath>
                </a14:m>
                <a:r>
                  <a:rPr lang="en-US" sz="1600" dirty="0" smtClean="0"/>
                  <a:t> = 0.5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 smtClean="0"/>
                  <a:t> = 10+15+(2x.5x3.16x3.87) = 37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dirty="0" smtClean="0"/>
                  <a:t> = 6.08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773" y="2291645"/>
                <a:ext cx="3691467" cy="3317575"/>
              </a:xfrm>
              <a:prstGeom prst="rect">
                <a:avLst/>
              </a:prstGeom>
              <a:blipFill>
                <a:blip r:embed="rId3"/>
                <a:stretch>
                  <a:fillRect l="-992" t="-551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6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1711" y="242655"/>
                <a:ext cx="11035489" cy="64960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Binary Items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Dichotomous items are common in psychological tests, where items are scored as: 	correct/incorrect,	pass/fail,	agree/disagree, 	yes/no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Like other tests, tests based on binary items are scored by summing responses across items. However, binary scored items have some special properties.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u="sng" dirty="0" smtClean="0"/>
                  <a:t>Mean of binary items</a:t>
                </a:r>
                <a:r>
                  <a:rPr lang="en-US" dirty="0" smtClean="0"/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If responses are coded as 0 and 1, then the mean of a binary item (variable) is the proportion of positively coded answers.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Example: 10 people answer to a binary item on a depression test: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 =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 smtClean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1+0+1+1+1+0+0+1+0+1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 smtClean="0"/>
                  <a:t> = 0.6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711" y="242655"/>
                <a:ext cx="11035489" cy="6496075"/>
              </a:xfrm>
              <a:blipFill>
                <a:blip r:embed="rId2"/>
                <a:stretch>
                  <a:fillRect l="-884" t="-657" r="-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82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632</TotalTime>
  <Words>561</Words>
  <Application>Microsoft Office PowerPoint</Application>
  <PresentationFormat>Widescreen</PresentationFormat>
  <Paragraphs>204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Franklin Gothic Book</vt:lpstr>
      <vt:lpstr>Crop</vt:lpstr>
      <vt:lpstr>Chapter 3 (F&amp;B) Individual Differences and Correlations</vt:lpstr>
      <vt:lpstr>Three building blocks of educational and psychological measurement are: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(F&amp;B) Individual Differences and Correlations</dc:title>
  <dc:creator>Ratna Nandakumar</dc:creator>
  <cp:lastModifiedBy>Ratna Nandakumar</cp:lastModifiedBy>
  <cp:revision>186</cp:revision>
  <dcterms:created xsi:type="dcterms:W3CDTF">2016-01-27T15:58:04Z</dcterms:created>
  <dcterms:modified xsi:type="dcterms:W3CDTF">2018-02-07T01:07:31Z</dcterms:modified>
</cp:coreProperties>
</file>