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76" r:id="rId4"/>
    <p:sldId id="267" r:id="rId5"/>
    <p:sldId id="268" r:id="rId6"/>
    <p:sldId id="271" r:id="rId7"/>
    <p:sldId id="278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D87FC1-495C-4930-8DA5-812D2CB7056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0C8E58-9AB6-46DC-B078-B525DF43067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62887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7FC1-495C-4930-8DA5-812D2CB7056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8E58-9AB6-46DC-B078-B525DF43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8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7FC1-495C-4930-8DA5-812D2CB7056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8E58-9AB6-46DC-B078-B525DF43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4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530352" indent="0">
              <a:buNone/>
              <a:defRPr/>
            </a:lvl2pPr>
            <a:lvl3pPr marL="987552" indent="0">
              <a:buNone/>
              <a:defRPr/>
            </a:lvl3pPr>
            <a:lvl4pPr marL="1444752" indent="0">
              <a:buNone/>
              <a:defRPr/>
            </a:lvl4pPr>
            <a:lvl5pPr marL="1901952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7FC1-495C-4930-8DA5-812D2CB7056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8E58-9AB6-46DC-B078-B525DF43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2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D87FC1-495C-4930-8DA5-812D2CB7056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0C8E58-9AB6-46DC-B078-B525DF43067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48640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7FC1-495C-4930-8DA5-812D2CB7056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8E58-9AB6-46DC-B078-B525DF43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9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7FC1-495C-4930-8DA5-812D2CB7056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8E58-9AB6-46DC-B078-B525DF43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2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7FC1-495C-4930-8DA5-812D2CB7056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8E58-9AB6-46DC-B078-B525DF43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0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7FC1-495C-4930-8DA5-812D2CB7056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8E58-9AB6-46DC-B078-B525DF43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2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D87FC1-495C-4930-8DA5-812D2CB7056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0C8E58-9AB6-46DC-B078-B525DF4306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775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D87FC1-495C-4930-8DA5-812D2CB7056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0C8E58-9AB6-46DC-B078-B525DF4306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414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6D87FC1-495C-4930-8DA5-812D2CB7056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90C8E58-9AB6-46DC-B078-B525DF4306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341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None/>
        <a:defRPr sz="2400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1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400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1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400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4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00" y="108980"/>
            <a:ext cx="11203759" cy="6631256"/>
          </a:xfrm>
        </p:spPr>
        <p:txBody>
          <a:bodyPr>
            <a:normAutofit fontScale="25000" lnSpcReduction="20000"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600" b="1" dirty="0" smtClean="0"/>
              <a:t>Chapter 5. Reliability: </a:t>
            </a:r>
            <a:r>
              <a:rPr lang="en-US" sz="9600" b="1" i="1" dirty="0" smtClean="0"/>
              <a:t>Conceptual Basis</a:t>
            </a:r>
            <a:endParaRPr lang="en-US" sz="9600" i="1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96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600" dirty="0" smtClean="0"/>
              <a:t>Reliability refers to consistency </a:t>
            </a:r>
            <a:r>
              <a:rPr lang="en-US" sz="9600" dirty="0"/>
              <a:t>of </a:t>
            </a:r>
            <a:r>
              <a:rPr lang="en-US" sz="9600" dirty="0" smtClean="0"/>
              <a:t>scores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96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600" dirty="0" smtClean="0"/>
              <a:t>Random errors vs. systematic errors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9600" b="1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600" b="1" dirty="0"/>
              <a:t>random </a:t>
            </a:r>
            <a:r>
              <a:rPr lang="en-US" sz="9600" b="1" dirty="0" smtClean="0"/>
              <a:t>errors</a:t>
            </a:r>
            <a:r>
              <a:rPr lang="en-US" sz="9600" dirty="0" smtClean="0"/>
              <a:t>:</a:t>
            </a:r>
            <a:r>
              <a:rPr lang="en-US" sz="9600" b="1" dirty="0" smtClean="0"/>
              <a:t> </a:t>
            </a:r>
            <a:r>
              <a:rPr lang="en-US" sz="9200" dirty="0" smtClean="0"/>
              <a:t>lucky </a:t>
            </a:r>
            <a:r>
              <a:rPr lang="en-US" sz="9200" dirty="0"/>
              <a:t>guesses, missed answers, sickness, careless mistakes, </a:t>
            </a:r>
            <a:r>
              <a:rPr lang="en-US" sz="9200" dirty="0" smtClean="0"/>
              <a:t>etc.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9600" b="1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600" b="1" dirty="0" smtClean="0"/>
              <a:t>Consistent or systematic</a:t>
            </a:r>
            <a:r>
              <a:rPr lang="en-US" sz="9600" dirty="0" smtClean="0"/>
              <a:t> errors</a:t>
            </a:r>
            <a:endParaRPr lang="en-US" sz="96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9600" b="1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600" dirty="0"/>
              <a:t>Spearman (1903, 1913) in trying to explain fallible measures, laid </a:t>
            </a:r>
            <a:r>
              <a:rPr lang="en-US" sz="9600" dirty="0" smtClean="0"/>
              <a:t>the foundation </a:t>
            </a:r>
            <a:r>
              <a:rPr lang="en-US" sz="9600" dirty="0"/>
              <a:t>for the </a:t>
            </a:r>
            <a:r>
              <a:rPr lang="en-US" sz="9600" b="1" dirty="0"/>
              <a:t>classical</a:t>
            </a:r>
            <a:r>
              <a:rPr lang="en-US" sz="9600" dirty="0"/>
              <a:t> </a:t>
            </a:r>
            <a:r>
              <a:rPr lang="en-US" sz="9600" b="1" dirty="0"/>
              <a:t>true-score </a:t>
            </a:r>
            <a:r>
              <a:rPr lang="en-US" sz="9600" dirty="0" smtClean="0"/>
              <a:t>model:</a:t>
            </a:r>
            <a:endParaRPr lang="en-US" sz="96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4400" b="1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7200" dirty="0" smtClean="0"/>
              <a:t>      	</a:t>
            </a:r>
          </a:p>
          <a:p>
            <a:r>
              <a:rPr lang="en-US" sz="7200" dirty="0" smtClean="0"/>
              <a:t>	Individual’s </a:t>
            </a:r>
            <a:r>
              <a:rPr lang="en-US" sz="7200" dirty="0" smtClean="0"/>
              <a:t>observed test score -</a:t>
            </a:r>
          </a:p>
          <a:p>
            <a:r>
              <a:rPr lang="en-US" sz="7200" dirty="0"/>
              <a:t>	</a:t>
            </a:r>
            <a:r>
              <a:rPr lang="en-US" sz="7200" dirty="0" smtClean="0"/>
              <a:t>Individual’s </a:t>
            </a:r>
            <a:r>
              <a:rPr lang="en-US" sz="7200" dirty="0" smtClean="0"/>
              <a:t>true score - </a:t>
            </a:r>
            <a:r>
              <a:rPr lang="en-US" sz="7200" dirty="0" smtClean="0"/>
              <a:t>		</a:t>
            </a:r>
            <a:endParaRPr lang="en-US" sz="7200" dirty="0"/>
          </a:p>
          <a:p>
            <a:r>
              <a:rPr lang="en-US" sz="7200" dirty="0" smtClean="0"/>
              <a:t>	Error </a:t>
            </a:r>
            <a:r>
              <a:rPr lang="en-US" sz="7200" dirty="0" smtClean="0"/>
              <a:t>(random) affecting the individual’s responses -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69187" y="4853304"/>
                <a:ext cx="16343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187" y="4853304"/>
                <a:ext cx="163435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343" t="-22951" b="-50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889327"/>
              </p:ext>
            </p:extLst>
          </p:nvPr>
        </p:nvGraphicFramePr>
        <p:xfrm>
          <a:off x="815613" y="6251597"/>
          <a:ext cx="378372" cy="394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" name="Equation" r:id="rId4" imgW="215640" imgH="228600" progId="Equation.3">
                  <p:embed/>
                </p:oleObj>
              </mc:Choice>
              <mc:Fallback>
                <p:oleObj name="Equation" r:id="rId4" imgW="215640" imgH="2286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613" y="6251597"/>
                        <a:ext cx="378372" cy="3948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84795"/>
              </p:ext>
            </p:extLst>
          </p:nvPr>
        </p:nvGraphicFramePr>
        <p:xfrm>
          <a:off x="858587" y="5534671"/>
          <a:ext cx="378372" cy="394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" name="Equation" r:id="rId6" imgW="215806" imgH="228501" progId="Equation.3">
                  <p:embed/>
                </p:oleObj>
              </mc:Choice>
              <mc:Fallback>
                <p:oleObj name="Equation" r:id="rId6" imgW="215806" imgH="228501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587" y="5534671"/>
                        <a:ext cx="378372" cy="3948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102984"/>
              </p:ext>
            </p:extLst>
          </p:nvPr>
        </p:nvGraphicFramePr>
        <p:xfrm>
          <a:off x="818073" y="5856774"/>
          <a:ext cx="3556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" name="Equation" r:id="rId8" imgW="203040" imgH="228600" progId="Equation.3">
                  <p:embed/>
                </p:oleObj>
              </mc:Choice>
              <mc:Fallback>
                <p:oleObj name="Equation" r:id="rId8" imgW="203040" imgH="2286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073" y="5856774"/>
                        <a:ext cx="355600" cy="3952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770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8540" y="136688"/>
                <a:ext cx="9601200" cy="6446991"/>
              </a:xfrm>
            </p:spPr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r>
                  <a:rPr lang="en-US" dirty="0" smtClean="0"/>
                  <a:t>The correlation between parallel tests is equal to reliability. </a:t>
                </a:r>
              </a:p>
              <a:p>
                <a:r>
                  <a:rPr lang="en-US" dirty="0" smtClean="0"/>
                  <a:t>That is, if two tests are parallel, then their correlation is equal to the reliability of both tests. </a:t>
                </a:r>
              </a:p>
              <a:p>
                <a:pPr lvl="4"/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𝑋𝑋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4"/>
                <a:endParaRPr lang="en-US" dirty="0"/>
              </a:p>
              <a:p>
                <a:pPr lvl="4"/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8540" y="136688"/>
                <a:ext cx="9601200" cy="6446991"/>
              </a:xfrm>
              <a:blipFill rotWithShape="0">
                <a:blip r:embed="rId2"/>
                <a:stretch>
                  <a:fillRect l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73138" y="1480007"/>
            <a:ext cx="200948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8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8540" y="136688"/>
                <a:ext cx="9601200" cy="6446991"/>
              </a:xfrm>
            </p:spPr>
            <p:txBody>
              <a:bodyPr>
                <a:normAutofit fontScale="92500"/>
              </a:bodyPr>
              <a:lstStyle/>
              <a:p>
                <a:endParaRPr lang="en-US" dirty="0" smtClean="0"/>
              </a:p>
              <a:p>
                <a:r>
                  <a:rPr lang="en-US" dirty="0" smtClean="0"/>
                  <a:t>	</a:t>
                </a:r>
                <a:endParaRPr lang="en-US" dirty="0"/>
              </a:p>
              <a:p>
                <a:r>
                  <a:rPr lang="en-US" dirty="0" smtClean="0"/>
                  <a:t>This </a:t>
                </a:r>
                <a:r>
                  <a:rPr lang="en-US" dirty="0"/>
                  <a:t>model says that any observed score can be envisioned as </a:t>
                </a:r>
              </a:p>
              <a:p>
                <a:r>
                  <a:rPr lang="en-US" dirty="0"/>
                  <a:t>•	Composite of two hypothetical unobservable components</a:t>
                </a:r>
              </a:p>
              <a:p>
                <a:r>
                  <a:rPr lang="en-US" dirty="0"/>
                  <a:t>•	Additive model</a:t>
                </a:r>
              </a:p>
              <a:p>
                <a:endParaRPr lang="en-US" dirty="0"/>
              </a:p>
              <a:p>
                <a:r>
                  <a:rPr lang="en-US" dirty="0"/>
                  <a:t>This is the fundamental equation of the reliability theory. </a:t>
                </a:r>
                <a:endParaRPr lang="en-US" dirty="0" smtClean="0"/>
              </a:p>
              <a:p>
                <a:endParaRPr lang="en-US" u="sng" dirty="0" smtClean="0"/>
              </a:p>
              <a:p>
                <a:r>
                  <a:rPr lang="en-US" u="sng" dirty="0" smtClean="0"/>
                  <a:t>Definition </a:t>
                </a:r>
                <a:r>
                  <a:rPr lang="en-US" u="sng" dirty="0"/>
                  <a:t>of true score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 lvl="2"/>
                <a:r>
                  <a:rPr lang="en-US" dirty="0"/>
                  <a:t>True score:  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True score is the average of observed scores over repeated testing of the same test, assuming testings are independent – theoretical construct.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8540" y="136688"/>
                <a:ext cx="9601200" cy="6446991"/>
              </a:xfrm>
              <a:blipFill rotWithShape="0">
                <a:blip r:embed="rId2"/>
                <a:stretch>
                  <a:fillRect l="-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73138" y="1480007"/>
            <a:ext cx="200948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45186" y="565322"/>
                <a:ext cx="16343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186" y="565322"/>
                <a:ext cx="163435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343" t="-25000" b="-5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664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4269" y="136689"/>
                <a:ext cx="11203759" cy="6561984"/>
              </a:xfrm>
            </p:spPr>
            <p:txBody>
              <a:bodyPr>
                <a:normAutofit/>
              </a:bodyPr>
              <a:lstStyle/>
              <a:p>
                <a:endParaRPr lang="en-US" u="sng" dirty="0" smtClean="0"/>
              </a:p>
              <a:p>
                <a:r>
                  <a:rPr lang="en-US" u="sng" dirty="0" smtClean="0"/>
                  <a:t>CTT </a:t>
                </a:r>
                <a:r>
                  <a:rPr lang="en-US" u="sng" dirty="0"/>
                  <a:t>assumptions about measurement errors</a:t>
                </a:r>
                <a:r>
                  <a:rPr lang="en-US" dirty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Errors are random and cancel out across </a:t>
                </a:r>
                <a:r>
                  <a:rPr lang="en-US" dirty="0" smtClean="0"/>
                  <a:t>respondents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=0).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Error scores are uncorrelated with true </a:t>
                </a:r>
                <a:r>
                  <a:rPr lang="en-US" dirty="0" smtClean="0"/>
                  <a:t>scores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</m:t>
                        </m:r>
                      </m:sub>
                    </m:sSub>
                  </m:oMath>
                </a14:m>
                <a:r>
                  <a:rPr lang="en-US" dirty="0"/>
                  <a:t>=0).</a:t>
                </a:r>
              </a:p>
              <a:p>
                <a:r>
                  <a:rPr lang="en-US" dirty="0"/>
                  <a:t>	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 smtClean="0"/>
                  <a:t>; 		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 -- important formula in CTT</a:t>
                </a:r>
              </a:p>
              <a:p>
                <a:endParaRPr lang="en-US" u="sng" dirty="0" smtClean="0"/>
              </a:p>
              <a:p>
                <a:r>
                  <a:rPr lang="en-US" u="sng" dirty="0" smtClean="0"/>
                  <a:t>Example</a:t>
                </a:r>
                <a:r>
                  <a:rPr lang="en-US" dirty="0" smtClean="0"/>
                  <a:t>: </a:t>
                </a:r>
                <a:r>
                  <a:rPr lang="en-US" b="1" dirty="0" smtClean="0"/>
                  <a:t>Table 5.1</a:t>
                </a:r>
                <a:r>
                  <a:rPr lang="en-US" dirty="0" smtClean="0"/>
                  <a:t>:</a:t>
                </a:r>
                <a:r>
                  <a:rPr lang="en-US" b="1" dirty="0" smtClean="0"/>
                  <a:t> </a:t>
                </a:r>
                <a:r>
                  <a:rPr lang="en-US" dirty="0"/>
                  <a:t>s</a:t>
                </a:r>
                <a:r>
                  <a:rPr lang="en-US" dirty="0" smtClean="0"/>
                  <a:t>cores on </a:t>
                </a:r>
                <a:r>
                  <a:rPr lang="en-US" dirty="0"/>
                  <a:t>the self-esteem questionnaire.</a:t>
                </a:r>
              </a:p>
              <a:p>
                <a:pPr marL="0" lvl="2">
                  <a:spcBef>
                    <a:spcPts val="1000"/>
                  </a:spcBef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4269" y="136689"/>
                <a:ext cx="11203759" cy="6561984"/>
              </a:xfrm>
              <a:blipFill>
                <a:blip r:embed="rId2"/>
                <a:stretch>
                  <a:fillRect l="-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1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151" y="264784"/>
            <a:ext cx="9572309" cy="6091855"/>
          </a:xfrm>
        </p:spPr>
        <p:txBody>
          <a:bodyPr>
            <a:normAutofit/>
          </a:bodyPr>
          <a:lstStyle/>
          <a:p>
            <a:r>
              <a:rPr lang="en-US" dirty="0" smtClean="0"/>
              <a:t>Conceptual meaning of Reliability 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extent to which differences in respondents’ observed scores can be attributed to differences in their true scores.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extent to which observed scores differences are consistent with true score differences among respondents.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Variability in observed scores is a reflection of variability in trues scores.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extent to which errors contribute to differences in observed scores.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Correlation between observed scores and true scores.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There is no such thing as a perfectly reliable test. 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73138" y="1480007"/>
            <a:ext cx="200948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6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8540" y="136688"/>
                <a:ext cx="9601200" cy="6446991"/>
              </a:xfrm>
            </p:spPr>
            <p:txBody>
              <a:bodyPr/>
              <a:lstStyle/>
              <a:p>
                <a:r>
                  <a:rPr lang="en-US" dirty="0" smtClean="0"/>
                  <a:t>One way to think about reliability is in terms of signal and noise.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True </a:t>
                </a:r>
                <a:r>
                  <a:rPr lang="en-US" dirty="0"/>
                  <a:t>scores – signal we would like to detect </a:t>
                </a:r>
              </a:p>
              <a:p>
                <a:r>
                  <a:rPr lang="en-US" dirty="0"/>
                  <a:t>Measurement error – noise obscuring the signal. </a:t>
                </a:r>
              </a:p>
              <a:p>
                <a:r>
                  <a:rPr lang="en-US" dirty="0" smtClean="0"/>
                  <a:t>Reliability can be seen as a ratio of signal and noise: </a:t>
                </a:r>
              </a:p>
              <a:p>
                <a:endParaRPr lang="en-US" dirty="0"/>
              </a:p>
              <a:p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𝑅𝑒𝑙𝑖𝑎𝑏𝑖𝑙𝑖𝑡𝑦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Signal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i="0">
                            <a:latin typeface="Cambria Math" panose="02040503050406030204" pitchFamily="18" charset="0"/>
                          </a:rPr>
                          <m:t>Signal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Noise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8540" y="136688"/>
                <a:ext cx="9601200" cy="6446991"/>
              </a:xfrm>
              <a:blipFill rotWithShape="0">
                <a:blip r:embed="rId2"/>
                <a:stretch>
                  <a:fillRect l="-952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73138" y="1480007"/>
            <a:ext cx="200948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8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8540" y="136688"/>
                <a:ext cx="9601200" cy="654120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 smtClean="0"/>
                  <a:t>Definitions of Reliability</a:t>
                </a:r>
              </a:p>
              <a:p>
                <a:r>
                  <a:rPr lang="en-US" dirty="0" smtClean="0"/>
                  <a:t>1. Reliability is the ratio of true score variance to observed score variance: 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 smtClean="0"/>
                  <a:t> 	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𝑋𝑋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/>
                  <a:t> 1</a:t>
                </a:r>
              </a:p>
              <a:p>
                <a:endParaRPr lang="en-US" dirty="0"/>
              </a:p>
              <a:p>
                <a:r>
                  <a:rPr lang="en-US" dirty="0" smtClean="0"/>
                  <a:t>2. Reliability </a:t>
                </a:r>
                <a:r>
                  <a:rPr lang="en-US" dirty="0"/>
                  <a:t>is </a:t>
                </a:r>
                <a:r>
                  <a:rPr lang="en-US" dirty="0" smtClean="0"/>
                  <a:t>the lack of error variance: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3. Reliability </a:t>
                </a:r>
                <a:r>
                  <a:rPr lang="en-US" dirty="0"/>
                  <a:t>is </a:t>
                </a:r>
                <a:r>
                  <a:rPr lang="en-US" dirty="0" smtClean="0"/>
                  <a:t>the squared correlation between observed scores and true scores: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𝑋𝑋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𝑜𝑡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4. Reliability </a:t>
                </a:r>
                <a:r>
                  <a:rPr lang="en-US" dirty="0"/>
                  <a:t>is </a:t>
                </a:r>
                <a:r>
                  <a:rPr lang="en-US" dirty="0" smtClean="0"/>
                  <a:t>the lack of correlation between observed scores and error scores: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𝑋𝑋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1 −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𝑜𝑒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8540" y="136688"/>
                <a:ext cx="9601200" cy="6541203"/>
              </a:xfrm>
              <a:blipFill rotWithShape="0">
                <a:blip r:embed="rId2"/>
                <a:stretch>
                  <a:fillRect l="-952" t="-1584" r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73138" y="1480007"/>
            <a:ext cx="200948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3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8540" y="136688"/>
                <a:ext cx="9601200" cy="6520421"/>
              </a:xfrm>
            </p:spPr>
            <p:txBody>
              <a:bodyPr>
                <a:normAutofit fontScale="92500" lnSpcReduction="10000"/>
              </a:bodyPr>
              <a:lstStyle/>
              <a:p>
                <a:pPr lvl="1"/>
                <a:r>
                  <a:rPr lang="en-US" b="0" i="0" dirty="0" smtClean="0">
                    <a:latin typeface="Cambria Math" panose="02040503050406030204" pitchFamily="18" charset="0"/>
                  </a:rPr>
                  <a:t>Extreme cases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𝑋𝑋</m:t>
                        </m:r>
                      </m:sub>
                    </m:sSub>
                  </m:oMath>
                </a14:m>
                <a:r>
                  <a:rPr lang="en-US" dirty="0" smtClean="0"/>
                  <a:t> = 1 means 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𝑋𝑋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0 </a:t>
                </a:r>
                <a:r>
                  <a:rPr lang="en-US" dirty="0"/>
                  <a:t>means 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algn="ctr"/>
                <a:r>
                  <a:rPr lang="en-US" b="1" dirty="0"/>
                  <a:t>Reliability and the Standard Error of Measurement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standard error of measurement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) is an extremely important concept in measurement theory.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Reliability </a:t>
                </a:r>
                <a:r>
                  <a:rPr lang="en-US" dirty="0"/>
                  <a:t>and the size of measurement error are inversely related.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standard error of measurement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) represents the amount of average error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The larger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, the greater the average distance between the true scores and observed scores, and the less reliable the test. </a:t>
                </a:r>
              </a:p>
              <a:p>
                <a:pPr lvl="1"/>
                <a:endParaRPr lang="en-US" i="0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8540" y="136688"/>
                <a:ext cx="9601200" cy="6520421"/>
              </a:xfrm>
              <a:blipFill rotWithShape="0">
                <a:blip r:embed="rId2"/>
                <a:stretch>
                  <a:fillRect l="-825" t="-1402" r="-1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73138" y="1480007"/>
            <a:ext cx="200948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0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8540" y="136688"/>
                <a:ext cx="9601200" cy="6446991"/>
              </a:xfrm>
            </p:spPr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The size of the measurement error.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𝑋𝑋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dirty="0" smtClean="0"/>
                  <a:t>;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-- standard deviation of observed scores.</a:t>
                </a:r>
              </a:p>
              <a:p>
                <a:endParaRPr lang="en-US" dirty="0" smtClean="0"/>
              </a:p>
              <a:p>
                <a:r>
                  <a:rPr lang="en-US" dirty="0"/>
                  <a:t>Example: Table 5.1</a:t>
                </a:r>
                <a:endParaRPr lang="en-US" dirty="0" smtClean="0"/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=24.66, 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reliability = .48, 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=17.80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8540" y="136688"/>
                <a:ext cx="9601200" cy="6446991"/>
              </a:xfrm>
              <a:blipFill rotWithShape="0">
                <a:blip r:embed="rId2"/>
                <a:stretch>
                  <a:fillRect l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73138" y="1480007"/>
            <a:ext cx="200948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7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8540" y="136688"/>
                <a:ext cx="9601200" cy="6559387"/>
              </a:xfrm>
            </p:spPr>
            <p:txBody>
              <a:bodyPr>
                <a:normAutofit fontScale="92500" lnSpcReduction="10000"/>
              </a:bodyPr>
              <a:lstStyle/>
              <a:p>
                <a:pPr algn="ctr"/>
                <a:r>
                  <a:rPr lang="en-US" b="1" dirty="0" smtClean="0"/>
                  <a:t>Parallel Tests</a:t>
                </a:r>
              </a:p>
              <a:p>
                <a:r>
                  <a:rPr lang="en-US" dirty="0" smtClean="0"/>
                  <a:t>Because true scores and error score are not observable, </a:t>
                </a:r>
              </a:p>
              <a:p>
                <a:r>
                  <a:rPr lang="en-US" dirty="0" smtClean="0"/>
                  <a:t>we can’t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, and  reliability can’t be determined.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However, if we can obtain two parallel tests, </a:t>
                </a:r>
                <a:r>
                  <a:rPr lang="en-US" dirty="0"/>
                  <a:t>reliability can be estimated using two parallel tests.</a:t>
                </a:r>
              </a:p>
              <a:p>
                <a:endParaRPr lang="en-US" b="1" dirty="0" smtClean="0"/>
              </a:p>
              <a:p>
                <a:r>
                  <a:rPr lang="en-US" dirty="0" smtClean="0"/>
                  <a:t>Two tests X and Y are </a:t>
                </a:r>
                <a:r>
                  <a:rPr lang="en-US" b="1" dirty="0" smtClean="0"/>
                  <a:t>parallel</a:t>
                </a:r>
                <a:r>
                  <a:rPr lang="en-US" dirty="0" smtClean="0"/>
                  <a:t> if </a:t>
                </a:r>
                <a:r>
                  <a:rPr lang="en-US" dirty="0"/>
                  <a:t>they have the</a:t>
                </a:r>
                <a:endParaRPr lang="en-US" dirty="0" smtClean="0"/>
              </a:p>
              <a:p>
                <a:r>
                  <a:rPr lang="en-US" dirty="0"/>
                  <a:t>	</a:t>
                </a:r>
                <a:r>
                  <a:rPr lang="en-US" dirty="0" smtClean="0"/>
                  <a:t>same true score: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	</a:t>
                </a:r>
                <a:r>
                  <a:rPr lang="en-US" dirty="0" smtClean="0"/>
                  <a:t>same error variance: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 two tests measure the same construct. </a:t>
                </a:r>
              </a:p>
              <a:p>
                <a:r>
                  <a:rPr lang="en-US" dirty="0" smtClean="0"/>
                  <a:t>The tests are administered to the same sample of individuals.</a:t>
                </a:r>
              </a:p>
              <a:p>
                <a:r>
                  <a:rPr lang="en-US" dirty="0" smtClean="0"/>
                  <a:t>The observed scores on the two tests have the same mean.</a:t>
                </a:r>
              </a:p>
              <a:p>
                <a:r>
                  <a:rPr lang="en-US" dirty="0"/>
                  <a:t>The observed scores on the two tests have the </a:t>
                </a:r>
                <a:r>
                  <a:rPr lang="en-US" dirty="0" smtClean="0"/>
                  <a:t>same standard deviation.</a:t>
                </a:r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8540" y="136688"/>
                <a:ext cx="9601200" cy="6559387"/>
              </a:xfrm>
              <a:blipFill rotWithShape="0">
                <a:blip r:embed="rId2"/>
                <a:stretch>
                  <a:fillRect l="-825" t="-1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73138" y="1480007"/>
            <a:ext cx="200948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7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965</TotalTime>
  <Words>278</Words>
  <Application>Microsoft Office PowerPoint</Application>
  <PresentationFormat>Widescreen</PresentationFormat>
  <Paragraphs>117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Franklin Gothic Book</vt:lpstr>
      <vt:lpstr>Crop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Ratna Nandakumar</dc:creator>
  <cp:lastModifiedBy>Ratna Nandakumar</cp:lastModifiedBy>
  <cp:revision>230</cp:revision>
  <dcterms:created xsi:type="dcterms:W3CDTF">2016-02-02T02:24:32Z</dcterms:created>
  <dcterms:modified xsi:type="dcterms:W3CDTF">2018-02-13T22:32:14Z</dcterms:modified>
</cp:coreProperties>
</file>