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74" r:id="rId3"/>
    <p:sldId id="258" r:id="rId4"/>
    <p:sldId id="275" r:id="rId5"/>
    <p:sldId id="259" r:id="rId6"/>
    <p:sldId id="260" r:id="rId7"/>
    <p:sldId id="283" r:id="rId8"/>
    <p:sldId id="261" r:id="rId9"/>
    <p:sldId id="262" r:id="rId10"/>
    <p:sldId id="286" r:id="rId11"/>
    <p:sldId id="284" r:id="rId12"/>
    <p:sldId id="263" r:id="rId13"/>
    <p:sldId id="264" r:id="rId14"/>
    <p:sldId id="276" r:id="rId15"/>
    <p:sldId id="265" r:id="rId16"/>
    <p:sldId id="266" r:id="rId17"/>
    <p:sldId id="267" r:id="rId18"/>
    <p:sldId id="268" r:id="rId19"/>
    <p:sldId id="269" r:id="rId20"/>
    <p:sldId id="285" r:id="rId21"/>
    <p:sldId id="277" r:id="rId22"/>
    <p:sldId id="278" r:id="rId23"/>
    <p:sldId id="279" r:id="rId24"/>
    <p:sldId id="280" r:id="rId25"/>
    <p:sldId id="281" r:id="rId26"/>
    <p:sldId id="282" r:id="rId27"/>
  </p:sldIdLst>
  <p:sldSz cx="12192000" cy="6858000"/>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67"/>
  </p:normalViewPr>
  <p:slideViewPr>
    <p:cSldViewPr snapToGrid="0">
      <p:cViewPr varScale="1">
        <p:scale>
          <a:sx n="110" d="100"/>
          <a:sy n="110" d="100"/>
        </p:scale>
        <p:origin x="6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1"/>
          </a:xfrm>
          <a:prstGeom prst="rect">
            <a:avLst/>
          </a:prstGeom>
        </p:spPr>
        <p:txBody>
          <a:bodyPr vert="horz" lIns="93494" tIns="46747" rIns="93494" bIns="46747"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071"/>
          </a:xfrm>
          <a:prstGeom prst="rect">
            <a:avLst/>
          </a:prstGeom>
        </p:spPr>
        <p:txBody>
          <a:bodyPr vert="horz" lIns="93494" tIns="46747" rIns="93494" bIns="46747" rtlCol="0"/>
          <a:lstStyle>
            <a:lvl1pPr algn="r">
              <a:defRPr sz="1200"/>
            </a:lvl1pPr>
          </a:lstStyle>
          <a:p>
            <a:fld id="{52F04829-F09D-440F-A3FF-B1FCB8FD7E8F}" type="datetimeFigureOut">
              <a:rPr lang="en-US" smtClean="0"/>
              <a:t>2/21/18</a:t>
            </a:fld>
            <a:endParaRPr lang="en-US"/>
          </a:p>
        </p:txBody>
      </p:sp>
      <p:sp>
        <p:nvSpPr>
          <p:cNvPr id="4" name="Footer Placeholder 3"/>
          <p:cNvSpPr>
            <a:spLocks noGrp="1"/>
          </p:cNvSpPr>
          <p:nvPr>
            <p:ph type="ftr" sz="quarter" idx="2"/>
          </p:nvPr>
        </p:nvSpPr>
        <p:spPr>
          <a:xfrm>
            <a:off x="0" y="8842030"/>
            <a:ext cx="3056414" cy="467070"/>
          </a:xfrm>
          <a:prstGeom prst="rect">
            <a:avLst/>
          </a:prstGeom>
        </p:spPr>
        <p:txBody>
          <a:bodyPr vert="horz" lIns="93494" tIns="46747" rIns="93494" bIns="46747"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30"/>
            <a:ext cx="3056414" cy="467070"/>
          </a:xfrm>
          <a:prstGeom prst="rect">
            <a:avLst/>
          </a:prstGeom>
        </p:spPr>
        <p:txBody>
          <a:bodyPr vert="horz" lIns="93494" tIns="46747" rIns="93494" bIns="46747" rtlCol="0" anchor="b"/>
          <a:lstStyle>
            <a:lvl1pPr algn="r">
              <a:defRPr sz="1200"/>
            </a:lvl1pPr>
          </a:lstStyle>
          <a:p>
            <a:fld id="{C31469E4-1014-4F37-89E2-B1D9CCCD2810}" type="slidenum">
              <a:rPr lang="en-US" smtClean="0"/>
              <a:t>‹#›</a:t>
            </a:fld>
            <a:endParaRPr lang="en-US"/>
          </a:p>
        </p:txBody>
      </p:sp>
    </p:spTree>
    <p:extLst>
      <p:ext uri="{BB962C8B-B14F-4D97-AF65-F5344CB8AC3E}">
        <p14:creationId xmlns:p14="http://schemas.microsoft.com/office/powerpoint/2010/main" val="2809946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7053" cy="467363"/>
          </a:xfrm>
          <a:prstGeom prst="rect">
            <a:avLst/>
          </a:prstGeom>
        </p:spPr>
        <p:txBody>
          <a:bodyPr vert="horz" lIns="91751" tIns="45875" rIns="91751" bIns="45875" rtlCol="0"/>
          <a:lstStyle>
            <a:lvl1pPr algn="l">
              <a:defRPr sz="1200"/>
            </a:lvl1pPr>
          </a:lstStyle>
          <a:p>
            <a:endParaRPr lang="en-US"/>
          </a:p>
        </p:txBody>
      </p:sp>
      <p:sp>
        <p:nvSpPr>
          <p:cNvPr id="3" name="Date Placeholder 2"/>
          <p:cNvSpPr>
            <a:spLocks noGrp="1"/>
          </p:cNvSpPr>
          <p:nvPr>
            <p:ph type="dt" idx="1"/>
          </p:nvPr>
        </p:nvSpPr>
        <p:spPr>
          <a:xfrm>
            <a:off x="3994614" y="0"/>
            <a:ext cx="3057053" cy="467363"/>
          </a:xfrm>
          <a:prstGeom prst="rect">
            <a:avLst/>
          </a:prstGeom>
        </p:spPr>
        <p:txBody>
          <a:bodyPr vert="horz" lIns="91751" tIns="45875" rIns="91751" bIns="45875" rtlCol="0"/>
          <a:lstStyle>
            <a:lvl1pPr algn="r">
              <a:defRPr sz="1200"/>
            </a:lvl1pPr>
          </a:lstStyle>
          <a:p>
            <a:fld id="{72A2F611-A54F-4633-B78B-2EA5415B9F03}" type="datetimeFigureOut">
              <a:rPr lang="en-US" smtClean="0"/>
              <a:t>2/21/18</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1751" tIns="45875" rIns="91751" bIns="45875" rtlCol="0" anchor="ctr"/>
          <a:lstStyle/>
          <a:p>
            <a:endParaRPr lang="en-US"/>
          </a:p>
        </p:txBody>
      </p:sp>
      <p:sp>
        <p:nvSpPr>
          <p:cNvPr id="5" name="Notes Placeholder 4"/>
          <p:cNvSpPr>
            <a:spLocks noGrp="1"/>
          </p:cNvSpPr>
          <p:nvPr>
            <p:ph type="body" sz="quarter" idx="3"/>
          </p:nvPr>
        </p:nvSpPr>
        <p:spPr>
          <a:xfrm>
            <a:off x="705965" y="4479687"/>
            <a:ext cx="5641333" cy="3665776"/>
          </a:xfrm>
          <a:prstGeom prst="rect">
            <a:avLst/>
          </a:prstGeom>
        </p:spPr>
        <p:txBody>
          <a:bodyPr vert="horz" lIns="91751" tIns="45875" rIns="91751" bIns="45875"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1738"/>
            <a:ext cx="3057053" cy="467363"/>
          </a:xfrm>
          <a:prstGeom prst="rect">
            <a:avLst/>
          </a:prstGeom>
        </p:spPr>
        <p:txBody>
          <a:bodyPr vert="horz" lIns="91751" tIns="45875" rIns="91751" bIns="45875" rtlCol="0" anchor="b"/>
          <a:lstStyle>
            <a:lvl1pPr algn="l">
              <a:defRPr sz="1200"/>
            </a:lvl1pPr>
          </a:lstStyle>
          <a:p>
            <a:endParaRPr lang="en-US"/>
          </a:p>
        </p:txBody>
      </p:sp>
      <p:sp>
        <p:nvSpPr>
          <p:cNvPr id="7" name="Slide Number Placeholder 6"/>
          <p:cNvSpPr>
            <a:spLocks noGrp="1"/>
          </p:cNvSpPr>
          <p:nvPr>
            <p:ph type="sldNum" sz="quarter" idx="5"/>
          </p:nvPr>
        </p:nvSpPr>
        <p:spPr>
          <a:xfrm>
            <a:off x="3994614" y="8841738"/>
            <a:ext cx="3057053" cy="467363"/>
          </a:xfrm>
          <a:prstGeom prst="rect">
            <a:avLst/>
          </a:prstGeom>
        </p:spPr>
        <p:txBody>
          <a:bodyPr vert="horz" lIns="91751" tIns="45875" rIns="91751" bIns="45875" rtlCol="0" anchor="b"/>
          <a:lstStyle>
            <a:lvl1pPr algn="r">
              <a:defRPr sz="1200"/>
            </a:lvl1pPr>
          </a:lstStyle>
          <a:p>
            <a:fld id="{F3365C30-8E4D-4F73-82FE-C3F7362FE072}" type="slidenum">
              <a:rPr lang="en-US" smtClean="0"/>
              <a:t>‹#›</a:t>
            </a:fld>
            <a:endParaRPr lang="en-US"/>
          </a:p>
        </p:txBody>
      </p:sp>
    </p:spTree>
    <p:extLst>
      <p:ext uri="{BB962C8B-B14F-4D97-AF65-F5344CB8AC3E}">
        <p14:creationId xmlns:p14="http://schemas.microsoft.com/office/powerpoint/2010/main" val="40099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Odd/even  item split lead to a reliability of .43;  while creating halves by</a:t>
            </a:r>
            <a:r>
              <a:rPr lang="en-US" baseline="0" dirty="0" smtClean="0"/>
              <a:t> items 1&amp;4 vs 2&amp;3 lead to reliability of .94.  There is no unique way of splitting a test into two that produces the most accurate estimate of reliability.  For this reason this is not commonly used.</a:t>
            </a:r>
            <a:endParaRPr lang="en-US" dirty="0"/>
          </a:p>
        </p:txBody>
      </p:sp>
      <p:sp>
        <p:nvSpPr>
          <p:cNvPr id="4" name="Slide Number Placeholder 3"/>
          <p:cNvSpPr>
            <a:spLocks noGrp="1"/>
          </p:cNvSpPr>
          <p:nvPr>
            <p:ph type="sldNum" sz="quarter" idx="10"/>
          </p:nvPr>
        </p:nvSpPr>
        <p:spPr/>
        <p:txBody>
          <a:bodyPr/>
          <a:lstStyle/>
          <a:p>
            <a:fld id="{F3365C30-8E4D-4F73-82FE-C3F7362FE072}" type="slidenum">
              <a:rPr lang="en-US" smtClean="0"/>
              <a:t>6</a:t>
            </a:fld>
            <a:endParaRPr lang="en-US"/>
          </a:p>
        </p:txBody>
      </p:sp>
    </p:spTree>
    <p:extLst>
      <p:ext uri="{BB962C8B-B14F-4D97-AF65-F5344CB8AC3E}">
        <p14:creationId xmlns:p14="http://schemas.microsoft.com/office/powerpoint/2010/main" val="158530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365C30-8E4D-4F73-82FE-C3F7362FE072}" type="slidenum">
              <a:rPr lang="en-US" smtClean="0"/>
              <a:t>7</a:t>
            </a:fld>
            <a:endParaRPr lang="en-US"/>
          </a:p>
        </p:txBody>
      </p:sp>
    </p:spTree>
    <p:extLst>
      <p:ext uri="{BB962C8B-B14F-4D97-AF65-F5344CB8AC3E}">
        <p14:creationId xmlns:p14="http://schemas.microsoft.com/office/powerpoint/2010/main" val="4276242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Odd/even  item split lead to a reliability of .43;  while creating halves by</a:t>
            </a:r>
            <a:r>
              <a:rPr lang="en-US" baseline="0" dirty="0" smtClean="0"/>
              <a:t> items 1&amp;4 vs 2&amp;3 lead to reliability of .94.  There is no unique way of splitting a test into two that produces the most accurate estimate of reliability.  For this reason this is not commonly used.</a:t>
            </a:r>
            <a:endParaRPr lang="en-US" dirty="0"/>
          </a:p>
        </p:txBody>
      </p:sp>
      <p:sp>
        <p:nvSpPr>
          <p:cNvPr id="4" name="Slide Number Placeholder 3"/>
          <p:cNvSpPr>
            <a:spLocks noGrp="1"/>
          </p:cNvSpPr>
          <p:nvPr>
            <p:ph type="sldNum" sz="quarter" idx="10"/>
          </p:nvPr>
        </p:nvSpPr>
        <p:spPr/>
        <p:txBody>
          <a:bodyPr/>
          <a:lstStyle/>
          <a:p>
            <a:fld id="{F3365C30-8E4D-4F73-82FE-C3F7362FE072}" type="slidenum">
              <a:rPr lang="en-US" smtClean="0"/>
              <a:t>8</a:t>
            </a:fld>
            <a:endParaRPr lang="en-US"/>
          </a:p>
        </p:txBody>
      </p:sp>
    </p:spTree>
    <p:extLst>
      <p:ext uri="{BB962C8B-B14F-4D97-AF65-F5344CB8AC3E}">
        <p14:creationId xmlns:p14="http://schemas.microsoft.com/office/powerpoint/2010/main" val="1280125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Odd/even  item split lead to a reliability of .43;  while creating halves by</a:t>
            </a:r>
            <a:r>
              <a:rPr lang="en-US" baseline="0" dirty="0" smtClean="0"/>
              <a:t> items 1&amp;4 vs 2&amp;3 lead to reliability of .94.  There is no unique way of splitting a test into two that produces the most accurate estimate of reliability.  For this reason this is not commonly used.</a:t>
            </a:r>
            <a:endParaRPr lang="en-US" dirty="0"/>
          </a:p>
        </p:txBody>
      </p:sp>
      <p:sp>
        <p:nvSpPr>
          <p:cNvPr id="4" name="Slide Number Placeholder 3"/>
          <p:cNvSpPr>
            <a:spLocks noGrp="1"/>
          </p:cNvSpPr>
          <p:nvPr>
            <p:ph type="sldNum" sz="quarter" idx="10"/>
          </p:nvPr>
        </p:nvSpPr>
        <p:spPr/>
        <p:txBody>
          <a:bodyPr/>
          <a:lstStyle/>
          <a:p>
            <a:fld id="{F3365C30-8E4D-4F73-82FE-C3F7362FE072}" type="slidenum">
              <a:rPr lang="en-US" smtClean="0"/>
              <a:t>9</a:t>
            </a:fld>
            <a:endParaRPr lang="en-US"/>
          </a:p>
        </p:txBody>
      </p:sp>
    </p:spTree>
    <p:extLst>
      <p:ext uri="{BB962C8B-B14F-4D97-AF65-F5344CB8AC3E}">
        <p14:creationId xmlns:p14="http://schemas.microsoft.com/office/powerpoint/2010/main" val="46572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Odd/even  item split lead to a reliability of .43;  while creating halves by</a:t>
            </a:r>
            <a:r>
              <a:rPr lang="en-US" baseline="0" dirty="0" smtClean="0"/>
              <a:t> items 1&amp;4 vs 2&amp;3 lead to reliability of .94.  There is no unique way of splitting a test into two that produces the most accurate estimate of reliability.  For this reason this is not commonly used.</a:t>
            </a:r>
          </a:p>
          <a:p>
            <a:endParaRPr lang="en-US" baseline="0" dirty="0" smtClean="0"/>
          </a:p>
          <a:p>
            <a:pPr defTabSz="917509">
              <a:defRPr/>
            </a:pPr>
            <a:r>
              <a:rPr lang="en-US" dirty="0" smtClean="0"/>
              <a:t>Items with larger variance have greater weight on the total score. In Table 6.2, item 3 has the largest variance (2.5), while item 2 has the smallest variance (069), resulting in higher correlation between item 3 and the total test (.89) than item 2 (.40). </a:t>
            </a:r>
          </a:p>
          <a:p>
            <a:endParaRPr lang="en-US" dirty="0"/>
          </a:p>
        </p:txBody>
      </p:sp>
      <p:sp>
        <p:nvSpPr>
          <p:cNvPr id="4" name="Slide Number Placeholder 3"/>
          <p:cNvSpPr>
            <a:spLocks noGrp="1"/>
          </p:cNvSpPr>
          <p:nvPr>
            <p:ph type="sldNum" sz="quarter" idx="10"/>
          </p:nvPr>
        </p:nvSpPr>
        <p:spPr/>
        <p:txBody>
          <a:bodyPr/>
          <a:lstStyle/>
          <a:p>
            <a:fld id="{F3365C30-8E4D-4F73-82FE-C3F7362FE072}" type="slidenum">
              <a:rPr lang="en-US" smtClean="0"/>
              <a:t>12</a:t>
            </a:fld>
            <a:endParaRPr lang="en-US"/>
          </a:p>
        </p:txBody>
      </p:sp>
    </p:spTree>
    <p:extLst>
      <p:ext uri="{BB962C8B-B14F-4D97-AF65-F5344CB8AC3E}">
        <p14:creationId xmlns:p14="http://schemas.microsoft.com/office/powerpoint/2010/main" val="309568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6D87FC1-495C-4930-8DA5-812D2CB7056F}" type="datetimeFigureOut">
              <a:rPr lang="en-US" smtClean="0"/>
              <a:t>2/21/18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90C8E58-9AB6-46DC-B078-B525DF43067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628875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D87FC1-495C-4930-8DA5-812D2CB7056F}" type="datetimeFigureOut">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C8E58-9AB6-46DC-B078-B525DF43067B}" type="slidenum">
              <a:rPr lang="en-US" smtClean="0"/>
              <a:t>‹#›</a:t>
            </a:fld>
            <a:endParaRPr lang="en-US"/>
          </a:p>
        </p:txBody>
      </p:sp>
    </p:spTree>
    <p:extLst>
      <p:ext uri="{BB962C8B-B14F-4D97-AF65-F5344CB8AC3E}">
        <p14:creationId xmlns:p14="http://schemas.microsoft.com/office/powerpoint/2010/main" val="243038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D87FC1-495C-4930-8DA5-812D2CB7056F}" type="datetimeFigureOut">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C8E58-9AB6-46DC-B078-B525DF43067B}" type="slidenum">
              <a:rPr lang="en-US" smtClean="0"/>
              <a:t>‹#›</a:t>
            </a:fld>
            <a:endParaRPr lang="en-US"/>
          </a:p>
        </p:txBody>
      </p:sp>
    </p:spTree>
    <p:extLst>
      <p:ext uri="{BB962C8B-B14F-4D97-AF65-F5344CB8AC3E}">
        <p14:creationId xmlns:p14="http://schemas.microsoft.com/office/powerpoint/2010/main" val="296204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vl2pPr marL="530352" indent="0">
              <a:buNone/>
              <a:defRPr/>
            </a:lvl2pPr>
            <a:lvl3pPr marL="987552" indent="0">
              <a:buNone/>
              <a:defRPr/>
            </a:lvl3pPr>
            <a:lvl4pPr marL="1444752" indent="0">
              <a:buNone/>
              <a:defRPr/>
            </a:lvl4pPr>
            <a:lvl5pPr marL="1901952" indent="0">
              <a:buNone/>
              <a:defRPr/>
            </a:lvl5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D6D87FC1-495C-4930-8DA5-812D2CB7056F}" type="datetimeFigureOut">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C8E58-9AB6-46DC-B078-B525DF43067B}" type="slidenum">
              <a:rPr lang="en-US" smtClean="0"/>
              <a:t>‹#›</a:t>
            </a:fld>
            <a:endParaRPr lang="en-US"/>
          </a:p>
        </p:txBody>
      </p:sp>
    </p:spTree>
    <p:extLst>
      <p:ext uri="{BB962C8B-B14F-4D97-AF65-F5344CB8AC3E}">
        <p14:creationId xmlns:p14="http://schemas.microsoft.com/office/powerpoint/2010/main" val="171352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6D87FC1-495C-4930-8DA5-812D2CB7056F}" type="datetimeFigureOut">
              <a:rPr lang="en-US" smtClean="0"/>
              <a:t>2/21/18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90C8E58-9AB6-46DC-B078-B525DF43067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486407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D87FC1-495C-4930-8DA5-812D2CB7056F}" type="datetimeFigureOut">
              <a:rPr lang="en-US" smtClean="0"/>
              <a:t>2/21/18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C8E58-9AB6-46DC-B078-B525DF43067B}" type="slidenum">
              <a:rPr lang="en-US" smtClean="0"/>
              <a:t>‹#›</a:t>
            </a:fld>
            <a:endParaRPr lang="en-US"/>
          </a:p>
        </p:txBody>
      </p:sp>
    </p:spTree>
    <p:extLst>
      <p:ext uri="{BB962C8B-B14F-4D97-AF65-F5344CB8AC3E}">
        <p14:creationId xmlns:p14="http://schemas.microsoft.com/office/powerpoint/2010/main" val="173509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D87FC1-495C-4930-8DA5-812D2CB7056F}" type="datetimeFigureOut">
              <a:rPr lang="en-US" smtClean="0"/>
              <a:t>2/21/18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0C8E58-9AB6-46DC-B078-B525DF43067B}" type="slidenum">
              <a:rPr lang="en-US" smtClean="0"/>
              <a:t>‹#›</a:t>
            </a:fld>
            <a:endParaRPr lang="en-US"/>
          </a:p>
        </p:txBody>
      </p:sp>
    </p:spTree>
    <p:extLst>
      <p:ext uri="{BB962C8B-B14F-4D97-AF65-F5344CB8AC3E}">
        <p14:creationId xmlns:p14="http://schemas.microsoft.com/office/powerpoint/2010/main" val="110212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D87FC1-495C-4930-8DA5-812D2CB7056F}" type="datetimeFigureOut">
              <a:rPr lang="en-US" smtClean="0"/>
              <a:t>2/21/18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0C8E58-9AB6-46DC-B078-B525DF43067B}" type="slidenum">
              <a:rPr lang="en-US" smtClean="0"/>
              <a:t>‹#›</a:t>
            </a:fld>
            <a:endParaRPr lang="en-US"/>
          </a:p>
        </p:txBody>
      </p:sp>
    </p:spTree>
    <p:extLst>
      <p:ext uri="{BB962C8B-B14F-4D97-AF65-F5344CB8AC3E}">
        <p14:creationId xmlns:p14="http://schemas.microsoft.com/office/powerpoint/2010/main" val="54440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87FC1-495C-4930-8DA5-812D2CB7056F}" type="datetimeFigureOut">
              <a:rPr lang="en-US" smtClean="0"/>
              <a:t>2/21/18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0C8E58-9AB6-46DC-B078-B525DF43067B}" type="slidenum">
              <a:rPr lang="en-US" smtClean="0"/>
              <a:t>‹#›</a:t>
            </a:fld>
            <a:endParaRPr lang="en-US"/>
          </a:p>
        </p:txBody>
      </p:sp>
    </p:spTree>
    <p:extLst>
      <p:ext uri="{BB962C8B-B14F-4D97-AF65-F5344CB8AC3E}">
        <p14:creationId xmlns:p14="http://schemas.microsoft.com/office/powerpoint/2010/main" val="107552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6D87FC1-495C-4930-8DA5-812D2CB7056F}" type="datetimeFigureOut">
              <a:rPr lang="en-US" smtClean="0"/>
              <a:t>2/21/18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C8E58-9AB6-46DC-B078-B525DF43067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775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6D87FC1-495C-4930-8DA5-812D2CB7056F}" type="datetimeFigureOut">
              <a:rPr lang="en-US" smtClean="0"/>
              <a:t>2/21/18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C8E58-9AB6-46DC-B078-B525DF43067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41490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6D87FC1-495C-4930-8DA5-812D2CB7056F}" type="datetimeFigureOut">
              <a:rPr lang="en-US" smtClean="0"/>
              <a:t>2/21/18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90C8E58-9AB6-46DC-B078-B525DF43067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341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0" indent="0" algn="l" defTabSz="914400" rtl="0" eaLnBrk="1" latinLnBrk="0" hangingPunct="1">
        <a:lnSpc>
          <a:spcPct val="94000"/>
        </a:lnSpc>
        <a:spcBef>
          <a:spcPts val="1000"/>
        </a:spcBef>
        <a:spcAft>
          <a:spcPts val="200"/>
        </a:spcAft>
        <a:buFont typeface="Franklin Gothic Book" panose="020B0503020102020204" pitchFamily="34" charset="0"/>
        <a:buNone/>
        <a:defRPr sz="2400" kern="1200" baseline="0">
          <a:solidFill>
            <a:schemeClr val="tx2"/>
          </a:solidFill>
          <a:latin typeface="Arial" panose="020B0604020202020204" pitchFamily="34" charset="0"/>
          <a:ea typeface="+mn-ea"/>
          <a:cs typeface="Arial" panose="020B0604020202020204" pitchFamily="34" charset="0"/>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Arial" panose="020B0604020202020204" pitchFamily="34" charset="0"/>
          <a:ea typeface="+mn-ea"/>
          <a:cs typeface="Arial" panose="020B0604020202020204" pitchFamily="34" charset="0"/>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Arial" panose="020B0604020202020204" pitchFamily="34" charset="0"/>
          <a:ea typeface="+mn-ea"/>
          <a:cs typeface="Arial" panose="020B0604020202020204" pitchFamily="34"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4269" y="136688"/>
            <a:ext cx="11203759" cy="6534275"/>
          </a:xfrm>
        </p:spPr>
        <p:txBody>
          <a:bodyPr>
            <a:normAutofit/>
          </a:bodyPr>
          <a:lstStyle/>
          <a:p>
            <a:pPr algn="ctr">
              <a:lnSpc>
                <a:spcPct val="100000"/>
              </a:lnSpc>
              <a:spcBef>
                <a:spcPts val="0"/>
              </a:spcBef>
              <a:spcAft>
                <a:spcPts val="0"/>
              </a:spcAft>
            </a:pPr>
            <a:r>
              <a:rPr lang="en-US" b="1" dirty="0" smtClean="0"/>
              <a:t>Chapter 6: Empirical Estimates of Reliability</a:t>
            </a:r>
            <a:endParaRPr lang="en-US" dirty="0" smtClean="0"/>
          </a:p>
          <a:p>
            <a:pPr>
              <a:lnSpc>
                <a:spcPct val="100000"/>
              </a:lnSpc>
              <a:spcBef>
                <a:spcPts val="0"/>
              </a:spcBef>
              <a:spcAft>
                <a:spcPts val="0"/>
              </a:spcAft>
            </a:pPr>
            <a:endParaRPr lang="en-US" dirty="0"/>
          </a:p>
          <a:p>
            <a:pPr>
              <a:lnSpc>
                <a:spcPct val="100000"/>
              </a:lnSpc>
              <a:spcBef>
                <a:spcPts val="0"/>
              </a:spcBef>
              <a:spcAft>
                <a:spcPts val="0"/>
              </a:spcAft>
            </a:pPr>
            <a:r>
              <a:rPr lang="en-US" dirty="0" smtClean="0"/>
              <a:t>We have seen that reliability of a test is a theoretical concept and can not be computed directly. It can only be estimated by constructing two parallel tests. </a:t>
            </a:r>
          </a:p>
          <a:p>
            <a:pPr>
              <a:lnSpc>
                <a:spcPct val="100000"/>
              </a:lnSpc>
              <a:spcBef>
                <a:spcPts val="0"/>
              </a:spcBef>
              <a:spcAft>
                <a:spcPts val="0"/>
              </a:spcAft>
            </a:pPr>
            <a:endParaRPr lang="en-US" dirty="0" smtClean="0"/>
          </a:p>
          <a:p>
            <a:pPr>
              <a:lnSpc>
                <a:spcPct val="100000"/>
              </a:lnSpc>
              <a:spcBef>
                <a:spcPts val="0"/>
              </a:spcBef>
              <a:spcAft>
                <a:spcPts val="0"/>
              </a:spcAft>
            </a:pPr>
            <a:r>
              <a:rPr lang="en-US" dirty="0" smtClean="0"/>
              <a:t>In this chapter we will discuss ways to estimate reliability</a:t>
            </a:r>
          </a:p>
          <a:p>
            <a:pPr>
              <a:lnSpc>
                <a:spcPct val="100000"/>
              </a:lnSpc>
              <a:spcBef>
                <a:spcPts val="0"/>
              </a:spcBef>
              <a:spcAft>
                <a:spcPts val="0"/>
              </a:spcAft>
            </a:pPr>
            <a:endParaRPr lang="en-US" dirty="0"/>
          </a:p>
          <a:p>
            <a:pPr>
              <a:lnSpc>
                <a:spcPct val="100000"/>
              </a:lnSpc>
              <a:spcBef>
                <a:spcPts val="0"/>
              </a:spcBef>
              <a:spcAft>
                <a:spcPts val="0"/>
              </a:spcAft>
            </a:pPr>
            <a:r>
              <a:rPr lang="en-US" dirty="0" smtClean="0"/>
              <a:t>Three methods of estimating reliability</a:t>
            </a:r>
          </a:p>
          <a:p>
            <a:pPr marL="873252" lvl="1" indent="-342900">
              <a:lnSpc>
                <a:spcPct val="100000"/>
              </a:lnSpc>
              <a:spcBef>
                <a:spcPts val="0"/>
              </a:spcBef>
              <a:spcAft>
                <a:spcPts val="0"/>
              </a:spcAft>
              <a:buFont typeface="Arial" panose="020B0604020202020204" pitchFamily="34" charset="0"/>
              <a:buChar char="•"/>
            </a:pPr>
            <a:r>
              <a:rPr lang="en-US" dirty="0" smtClean="0"/>
              <a:t>	</a:t>
            </a:r>
            <a:r>
              <a:rPr lang="en-US" i="0" dirty="0" smtClean="0"/>
              <a:t>alternate forms/parallel forms</a:t>
            </a:r>
          </a:p>
          <a:p>
            <a:pPr marL="873252" lvl="1" indent="-342900">
              <a:lnSpc>
                <a:spcPct val="100000"/>
              </a:lnSpc>
              <a:spcBef>
                <a:spcPts val="0"/>
              </a:spcBef>
              <a:spcAft>
                <a:spcPts val="0"/>
              </a:spcAft>
              <a:buFont typeface="Arial" panose="020B0604020202020204" pitchFamily="34" charset="0"/>
              <a:buChar char="•"/>
            </a:pPr>
            <a:r>
              <a:rPr lang="en-US" i="0" dirty="0"/>
              <a:t>	</a:t>
            </a:r>
            <a:r>
              <a:rPr lang="en-US" i="0" dirty="0" smtClean="0"/>
              <a:t>test-retest method</a:t>
            </a:r>
          </a:p>
          <a:p>
            <a:pPr marL="873252" lvl="1" indent="-342900">
              <a:lnSpc>
                <a:spcPct val="100000"/>
              </a:lnSpc>
              <a:spcBef>
                <a:spcPts val="0"/>
              </a:spcBef>
              <a:spcAft>
                <a:spcPts val="0"/>
              </a:spcAft>
              <a:buFont typeface="Arial" panose="020B0604020202020204" pitchFamily="34" charset="0"/>
              <a:buChar char="•"/>
            </a:pPr>
            <a:r>
              <a:rPr lang="en-US" i="0" dirty="0"/>
              <a:t>	</a:t>
            </a:r>
            <a:r>
              <a:rPr lang="en-US" i="0" dirty="0" smtClean="0"/>
              <a:t>internal </a:t>
            </a:r>
            <a:r>
              <a:rPr lang="en-US" i="0" dirty="0" smtClean="0"/>
              <a:t>consistency</a:t>
            </a:r>
            <a:r>
              <a:rPr lang="zh-CN" altLang="en-US" i="0" dirty="0" smtClean="0"/>
              <a:t> </a:t>
            </a:r>
            <a:r>
              <a:rPr lang="en-US" altLang="zh-CN" i="0" dirty="0" smtClean="0"/>
              <a:t>(most</a:t>
            </a:r>
            <a:r>
              <a:rPr lang="zh-CN" altLang="en-US" i="0" dirty="0" smtClean="0"/>
              <a:t> </a:t>
            </a:r>
            <a:r>
              <a:rPr lang="en-US" altLang="zh-CN" i="0" dirty="0" smtClean="0"/>
              <a:t>common)</a:t>
            </a:r>
            <a:endParaRPr lang="en-US" i="0" dirty="0" smtClean="0"/>
          </a:p>
          <a:p>
            <a:pPr>
              <a:lnSpc>
                <a:spcPct val="100000"/>
              </a:lnSpc>
              <a:spcBef>
                <a:spcPts val="0"/>
              </a:spcBef>
              <a:spcAft>
                <a:spcPts val="0"/>
              </a:spcAft>
            </a:pPr>
            <a:endParaRPr lang="en-US" dirty="0" smtClean="0"/>
          </a:p>
          <a:p>
            <a:pPr>
              <a:lnSpc>
                <a:spcPct val="100000"/>
              </a:lnSpc>
              <a:spcBef>
                <a:spcPts val="0"/>
              </a:spcBef>
              <a:spcAft>
                <a:spcPts val="0"/>
              </a:spcAft>
            </a:pPr>
            <a:r>
              <a:rPr lang="en-US" dirty="0" smtClean="0"/>
              <a:t>Each of </a:t>
            </a:r>
            <a:r>
              <a:rPr lang="en-US" dirty="0"/>
              <a:t>these methods yield different estimates of reliability coefficient. </a:t>
            </a:r>
          </a:p>
          <a:p>
            <a:endParaRPr lang="en-US" dirty="0" smtClean="0"/>
          </a:p>
          <a:p>
            <a:endParaRPr lang="en-US" dirty="0" smtClean="0"/>
          </a:p>
          <a:p>
            <a:endParaRPr lang="en-US" dirty="0"/>
          </a:p>
        </p:txBody>
      </p:sp>
    </p:spTree>
    <p:extLst>
      <p:ext uri="{BB962C8B-B14F-4D97-AF65-F5344CB8AC3E}">
        <p14:creationId xmlns:p14="http://schemas.microsoft.com/office/powerpoint/2010/main" val="2387700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295400" y="195084"/>
                <a:ext cx="4777740" cy="3416320"/>
              </a:xfrm>
              <a:prstGeom prst="rect">
                <a:avLst/>
              </a:prstGeom>
              <a:noFill/>
            </p:spPr>
            <p:txBody>
              <a:bodyPr wrap="square" rtlCol="0">
                <a:spAutoFit/>
              </a:bodyPr>
              <a:lstStyle/>
              <a:p>
                <a:r>
                  <a:rPr lang="en-US" sz="2400" u="sng" dirty="0" smtClean="0"/>
                  <a:t>Table 6.2</a:t>
                </a:r>
              </a:p>
              <a:p>
                <a:endParaRPr lang="en-US" sz="2400" u="sng" dirty="0" smtClean="0"/>
              </a:p>
              <a:p>
                <a:r>
                  <a:rPr lang="en-US" sz="2400" u="sng" dirty="0" err="1" smtClean="0"/>
                  <a:t>Covariances</a:t>
                </a:r>
                <a:r>
                  <a:rPr lang="en-US" sz="2400" u="sng" dirty="0" smtClean="0"/>
                  <a:t> </a:t>
                </a:r>
                <a:r>
                  <a:rPr lang="en-US" sz="2400" u="sng" dirty="0"/>
                  <a:t>of item pairs </a:t>
                </a:r>
                <a:r>
                  <a:rPr lang="en-US" sz="2400" u="sng" dirty="0" smtClean="0"/>
                  <a:t>(p</a:t>
                </a:r>
                <a:r>
                  <a:rPr lang="en-US" sz="2400" u="sng" dirty="0"/>
                  <a:t>. 137)</a:t>
                </a:r>
              </a:p>
              <a:p>
                <a14:m>
                  <m:oMath xmlns:m="http://schemas.openxmlformats.org/officeDocument/2006/math">
                    <m:sSub>
                      <m:sSubPr>
                        <m:ctrlPr>
                          <a:rPr lang="en-US" sz="2400" i="1">
                            <a:latin typeface="Cambria Math" charset="0"/>
                          </a:rPr>
                        </m:ctrlPr>
                      </m:sSubPr>
                      <m:e>
                        <m:r>
                          <m:rPr>
                            <m:sty m:val="p"/>
                          </m:rPr>
                          <a:rPr lang="en-US" sz="2400">
                            <a:latin typeface="Cambria Math" panose="02040503050406030204" pitchFamily="18" charset="0"/>
                          </a:rPr>
                          <m:t>cov</m:t>
                        </m:r>
                      </m:e>
                      <m:sub>
                        <m:r>
                          <a:rPr lang="en-US" sz="2400" i="1">
                            <a:latin typeface="Cambria Math" panose="02040503050406030204" pitchFamily="18" charset="0"/>
                          </a:rPr>
                          <m:t>12</m:t>
                        </m:r>
                      </m:sub>
                    </m:sSub>
                  </m:oMath>
                </a14:m>
                <a:r>
                  <a:rPr lang="en-US" sz="2400" dirty="0"/>
                  <a:t> = 0	</a:t>
                </a:r>
                <a14:m>
                  <m:oMath xmlns:m="http://schemas.openxmlformats.org/officeDocument/2006/math">
                    <m:sSub>
                      <m:sSubPr>
                        <m:ctrlPr>
                          <a:rPr lang="en-US" sz="2400" i="1">
                            <a:latin typeface="Cambria Math" charset="0"/>
                          </a:rPr>
                        </m:ctrlPr>
                      </m:sSubPr>
                      <m:e>
                        <m:r>
                          <m:rPr>
                            <m:sty m:val="p"/>
                          </m:rPr>
                          <a:rPr lang="en-US" sz="2400">
                            <a:latin typeface="Cambria Math" panose="02040503050406030204" pitchFamily="18" charset="0"/>
                          </a:rPr>
                          <m:t>cov</m:t>
                        </m:r>
                      </m:e>
                      <m:sub>
                        <m:r>
                          <a:rPr lang="en-US" sz="2400" i="1">
                            <a:latin typeface="Cambria Math" panose="02040503050406030204" pitchFamily="18" charset="0"/>
                          </a:rPr>
                          <m:t>21</m:t>
                        </m:r>
                      </m:sub>
                    </m:sSub>
                  </m:oMath>
                </a14:m>
                <a:r>
                  <a:rPr lang="en-US" sz="2400" dirty="0"/>
                  <a:t> = 0</a:t>
                </a:r>
              </a:p>
              <a:p>
                <a14:m>
                  <m:oMath xmlns:m="http://schemas.openxmlformats.org/officeDocument/2006/math">
                    <m:sSub>
                      <m:sSubPr>
                        <m:ctrlPr>
                          <a:rPr lang="en-US" sz="2400" i="1">
                            <a:latin typeface="Cambria Math" charset="0"/>
                          </a:rPr>
                        </m:ctrlPr>
                      </m:sSubPr>
                      <m:e>
                        <m:r>
                          <m:rPr>
                            <m:sty m:val="p"/>
                          </m:rPr>
                          <a:rPr lang="en-US" sz="2400">
                            <a:latin typeface="Cambria Math" panose="02040503050406030204" pitchFamily="18" charset="0"/>
                          </a:rPr>
                          <m:t>cov</m:t>
                        </m:r>
                      </m:e>
                      <m:sub>
                        <m:r>
                          <a:rPr lang="en-US" sz="2400" i="1">
                            <a:latin typeface="Cambria Math" panose="02040503050406030204" pitchFamily="18" charset="0"/>
                          </a:rPr>
                          <m:t>13</m:t>
                        </m:r>
                      </m:sub>
                    </m:sSub>
                  </m:oMath>
                </a14:m>
                <a:r>
                  <a:rPr lang="en-US" sz="2400" dirty="0"/>
                  <a:t> = 1.0 	</a:t>
                </a:r>
                <a14:m>
                  <m:oMath xmlns:m="http://schemas.openxmlformats.org/officeDocument/2006/math">
                    <m:sSub>
                      <m:sSubPr>
                        <m:ctrlPr>
                          <a:rPr lang="en-US" sz="2400" i="1">
                            <a:latin typeface="Cambria Math" charset="0"/>
                          </a:rPr>
                        </m:ctrlPr>
                      </m:sSubPr>
                      <m:e>
                        <m:r>
                          <m:rPr>
                            <m:sty m:val="p"/>
                          </m:rPr>
                          <a:rPr lang="en-US" sz="2400">
                            <a:latin typeface="Cambria Math" panose="02040503050406030204" pitchFamily="18" charset="0"/>
                          </a:rPr>
                          <m:t>cov</m:t>
                        </m:r>
                      </m:e>
                      <m:sub>
                        <m:r>
                          <a:rPr lang="en-US" sz="2400" i="1">
                            <a:latin typeface="Cambria Math" panose="02040503050406030204" pitchFamily="18" charset="0"/>
                          </a:rPr>
                          <m:t>31</m:t>
                        </m:r>
                      </m:sub>
                    </m:sSub>
                  </m:oMath>
                </a14:m>
                <a:r>
                  <a:rPr lang="en-US" sz="2400" dirty="0"/>
                  <a:t> = 1.0</a:t>
                </a:r>
              </a:p>
              <a:p>
                <a14:m>
                  <m:oMath xmlns:m="http://schemas.openxmlformats.org/officeDocument/2006/math">
                    <m:sSub>
                      <m:sSubPr>
                        <m:ctrlPr>
                          <a:rPr lang="en-US" sz="2400" i="1">
                            <a:latin typeface="Cambria Math" charset="0"/>
                          </a:rPr>
                        </m:ctrlPr>
                      </m:sSubPr>
                      <m:e>
                        <m:r>
                          <m:rPr>
                            <m:sty m:val="p"/>
                          </m:rPr>
                          <a:rPr lang="en-US" sz="2400">
                            <a:latin typeface="Cambria Math" panose="02040503050406030204" pitchFamily="18" charset="0"/>
                          </a:rPr>
                          <m:t>cov</m:t>
                        </m:r>
                      </m:e>
                      <m:sub>
                        <m:r>
                          <a:rPr lang="en-US" sz="2400" i="1">
                            <a:latin typeface="Cambria Math" panose="02040503050406030204" pitchFamily="18" charset="0"/>
                          </a:rPr>
                          <m:t>14</m:t>
                        </m:r>
                      </m:sub>
                    </m:sSub>
                  </m:oMath>
                </a14:m>
                <a:r>
                  <a:rPr lang="en-US" sz="2400" dirty="0"/>
                  <a:t> = 0	</a:t>
                </a:r>
                <a14:m>
                  <m:oMath xmlns:m="http://schemas.openxmlformats.org/officeDocument/2006/math">
                    <m:sSub>
                      <m:sSubPr>
                        <m:ctrlPr>
                          <a:rPr lang="en-US" sz="2400" i="1">
                            <a:latin typeface="Cambria Math" charset="0"/>
                          </a:rPr>
                        </m:ctrlPr>
                      </m:sSubPr>
                      <m:e>
                        <m:r>
                          <m:rPr>
                            <m:sty m:val="p"/>
                          </m:rPr>
                          <a:rPr lang="en-US" sz="2400">
                            <a:latin typeface="Cambria Math" panose="02040503050406030204" pitchFamily="18" charset="0"/>
                          </a:rPr>
                          <m:t>cov</m:t>
                        </m:r>
                      </m:e>
                      <m:sub>
                        <m:r>
                          <a:rPr lang="en-US" sz="2400" i="1">
                            <a:latin typeface="Cambria Math" panose="02040503050406030204" pitchFamily="18" charset="0"/>
                          </a:rPr>
                          <m:t>41</m:t>
                        </m:r>
                      </m:sub>
                    </m:sSub>
                  </m:oMath>
                </a14:m>
                <a:r>
                  <a:rPr lang="en-US" sz="2400" dirty="0"/>
                  <a:t> = 0</a:t>
                </a:r>
              </a:p>
              <a:p>
                <a14:m>
                  <m:oMath xmlns:m="http://schemas.openxmlformats.org/officeDocument/2006/math">
                    <m:sSub>
                      <m:sSubPr>
                        <m:ctrlPr>
                          <a:rPr lang="en-US" sz="2400" i="1">
                            <a:latin typeface="Cambria Math" charset="0"/>
                          </a:rPr>
                        </m:ctrlPr>
                      </m:sSubPr>
                      <m:e>
                        <m:r>
                          <m:rPr>
                            <m:sty m:val="p"/>
                          </m:rPr>
                          <a:rPr lang="en-US" sz="2400">
                            <a:latin typeface="Cambria Math" panose="02040503050406030204" pitchFamily="18" charset="0"/>
                          </a:rPr>
                          <m:t>cov</m:t>
                        </m:r>
                      </m:e>
                      <m:sub>
                        <m:r>
                          <a:rPr lang="en-US" sz="2400" i="1">
                            <a:latin typeface="Cambria Math" panose="02040503050406030204" pitchFamily="18" charset="0"/>
                          </a:rPr>
                          <m:t>23</m:t>
                        </m:r>
                      </m:sub>
                    </m:sSub>
                  </m:oMath>
                </a14:m>
                <a:r>
                  <a:rPr lang="en-US" sz="2400" dirty="0"/>
                  <a:t> = 0	</a:t>
                </a:r>
                <a14:m>
                  <m:oMath xmlns:m="http://schemas.openxmlformats.org/officeDocument/2006/math">
                    <m:sSub>
                      <m:sSubPr>
                        <m:ctrlPr>
                          <a:rPr lang="en-US" sz="2400" i="1">
                            <a:latin typeface="Cambria Math" charset="0"/>
                          </a:rPr>
                        </m:ctrlPr>
                      </m:sSubPr>
                      <m:e>
                        <m:r>
                          <m:rPr>
                            <m:sty m:val="p"/>
                          </m:rPr>
                          <a:rPr lang="en-US" sz="2400">
                            <a:latin typeface="Cambria Math" panose="02040503050406030204" pitchFamily="18" charset="0"/>
                          </a:rPr>
                          <m:t>cov</m:t>
                        </m:r>
                      </m:e>
                      <m:sub>
                        <m:r>
                          <a:rPr lang="en-US" sz="2400" i="1">
                            <a:latin typeface="Cambria Math" panose="02040503050406030204" pitchFamily="18" charset="0"/>
                          </a:rPr>
                          <m:t>32</m:t>
                        </m:r>
                      </m:sub>
                    </m:sSub>
                  </m:oMath>
                </a14:m>
                <a:r>
                  <a:rPr lang="en-US" sz="2400" dirty="0"/>
                  <a:t> = 0</a:t>
                </a:r>
              </a:p>
              <a:p>
                <a14:m>
                  <m:oMath xmlns:m="http://schemas.openxmlformats.org/officeDocument/2006/math">
                    <m:sSub>
                      <m:sSubPr>
                        <m:ctrlPr>
                          <a:rPr lang="en-US" sz="2400" i="1">
                            <a:latin typeface="Cambria Math" charset="0"/>
                          </a:rPr>
                        </m:ctrlPr>
                      </m:sSubPr>
                      <m:e>
                        <m:r>
                          <m:rPr>
                            <m:sty m:val="p"/>
                          </m:rPr>
                          <a:rPr lang="en-US" sz="2400">
                            <a:latin typeface="Cambria Math" panose="02040503050406030204" pitchFamily="18" charset="0"/>
                          </a:rPr>
                          <m:t>cov</m:t>
                        </m:r>
                      </m:e>
                      <m:sub>
                        <m:r>
                          <a:rPr lang="en-US" sz="2400" i="1">
                            <a:latin typeface="Cambria Math" panose="02040503050406030204" pitchFamily="18" charset="0"/>
                          </a:rPr>
                          <m:t>24</m:t>
                        </m:r>
                      </m:sub>
                    </m:sSub>
                  </m:oMath>
                </a14:m>
                <a:r>
                  <a:rPr lang="en-US" sz="2400" dirty="0"/>
                  <a:t> = 0.38	</a:t>
                </a:r>
                <a14:m>
                  <m:oMath xmlns:m="http://schemas.openxmlformats.org/officeDocument/2006/math">
                    <m:sSub>
                      <m:sSubPr>
                        <m:ctrlPr>
                          <a:rPr lang="en-US" sz="2400" i="1">
                            <a:latin typeface="Cambria Math" charset="0"/>
                          </a:rPr>
                        </m:ctrlPr>
                      </m:sSubPr>
                      <m:e>
                        <m:r>
                          <m:rPr>
                            <m:sty m:val="p"/>
                          </m:rPr>
                          <a:rPr lang="en-US" sz="2400">
                            <a:latin typeface="Cambria Math" panose="02040503050406030204" pitchFamily="18" charset="0"/>
                          </a:rPr>
                          <m:t>cov</m:t>
                        </m:r>
                      </m:e>
                      <m:sub>
                        <m:r>
                          <a:rPr lang="en-US" sz="2400" i="1">
                            <a:latin typeface="Cambria Math" panose="02040503050406030204" pitchFamily="18" charset="0"/>
                          </a:rPr>
                          <m:t>42</m:t>
                        </m:r>
                      </m:sub>
                    </m:sSub>
                  </m:oMath>
                </a14:m>
                <a:r>
                  <a:rPr lang="en-US" sz="2400" dirty="0"/>
                  <a:t> = 0.38</a:t>
                </a:r>
              </a:p>
              <a:p>
                <a14:m>
                  <m:oMath xmlns:m="http://schemas.openxmlformats.org/officeDocument/2006/math">
                    <m:sSub>
                      <m:sSubPr>
                        <m:ctrlPr>
                          <a:rPr lang="en-US" sz="2400" i="1">
                            <a:latin typeface="Cambria Math" charset="0"/>
                          </a:rPr>
                        </m:ctrlPr>
                      </m:sSubPr>
                      <m:e>
                        <m:r>
                          <m:rPr>
                            <m:sty m:val="p"/>
                          </m:rPr>
                          <a:rPr lang="en-US" sz="2400">
                            <a:latin typeface="Cambria Math" panose="02040503050406030204" pitchFamily="18" charset="0"/>
                          </a:rPr>
                          <m:t>cov</m:t>
                        </m:r>
                      </m:e>
                      <m:sub>
                        <m:r>
                          <a:rPr lang="en-US" sz="2400" i="1">
                            <a:latin typeface="Cambria Math" panose="02040503050406030204" pitchFamily="18" charset="0"/>
                          </a:rPr>
                          <m:t>34</m:t>
                        </m:r>
                      </m:sub>
                    </m:sSub>
                  </m:oMath>
                </a14:m>
                <a:r>
                  <a:rPr lang="en-US" sz="2400" dirty="0"/>
                  <a:t> = 1.0	</a:t>
                </a:r>
                <a14:m>
                  <m:oMath xmlns:m="http://schemas.openxmlformats.org/officeDocument/2006/math">
                    <m:sSub>
                      <m:sSubPr>
                        <m:ctrlPr>
                          <a:rPr lang="en-US" sz="2400" i="1">
                            <a:latin typeface="Cambria Math" charset="0"/>
                          </a:rPr>
                        </m:ctrlPr>
                      </m:sSubPr>
                      <m:e>
                        <m:r>
                          <m:rPr>
                            <m:sty m:val="p"/>
                          </m:rPr>
                          <a:rPr lang="en-US" sz="2400">
                            <a:latin typeface="Cambria Math" panose="02040503050406030204" pitchFamily="18" charset="0"/>
                          </a:rPr>
                          <m:t>cov</m:t>
                        </m:r>
                      </m:e>
                      <m:sub>
                        <m:r>
                          <a:rPr lang="en-US" sz="2400" i="1">
                            <a:latin typeface="Cambria Math" panose="02040503050406030204" pitchFamily="18" charset="0"/>
                          </a:rPr>
                          <m:t>43</m:t>
                        </m:r>
                      </m:sub>
                    </m:sSub>
                  </m:oMath>
                </a14:m>
                <a:r>
                  <a:rPr lang="en-US" sz="2400" dirty="0"/>
                  <a:t> = 1.0</a:t>
                </a:r>
              </a:p>
            </p:txBody>
          </p:sp>
        </mc:Choice>
        <mc:Fallback xmlns="">
          <p:sp>
            <p:nvSpPr>
              <p:cNvPr id="2" name="TextBox 1"/>
              <p:cNvSpPr txBox="1">
                <a:spLocks noRot="1" noChangeAspect="1" noMove="1" noResize="1" noEditPoints="1" noAdjustHandles="1" noChangeArrowheads="1" noChangeShapeType="1" noTextEdit="1"/>
              </p:cNvSpPr>
              <p:nvPr/>
            </p:nvSpPr>
            <p:spPr>
              <a:xfrm>
                <a:off x="1295400" y="195084"/>
                <a:ext cx="4777740" cy="3416320"/>
              </a:xfrm>
              <a:prstGeom prst="rect">
                <a:avLst/>
              </a:prstGeom>
              <a:blipFill rotWithShape="0">
                <a:blip r:embed="rId2"/>
                <a:stretch>
                  <a:fillRect l="-2043" t="-1250" b="-33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6408420" y="2908280"/>
                <a:ext cx="4732020" cy="3416320"/>
              </a:xfrm>
              <a:prstGeom prst="rect">
                <a:avLst/>
              </a:prstGeom>
              <a:noFill/>
            </p:spPr>
            <p:txBody>
              <a:bodyPr wrap="square" rtlCol="0">
                <a:spAutoFit/>
              </a:bodyPr>
              <a:lstStyle/>
              <a:p>
                <a:r>
                  <a:rPr lang="en-US" sz="2400" dirty="0" smtClean="0"/>
                  <a:t>Correlations of item pairs (p. 137) </a:t>
                </a:r>
              </a:p>
              <a:p>
                <a14:m>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12</m:t>
                        </m:r>
                      </m:sub>
                    </m:sSub>
                  </m:oMath>
                </a14:m>
                <a:r>
                  <a:rPr lang="en-US" sz="2400" dirty="0" smtClean="0"/>
                  <a:t>= 0</a:t>
                </a:r>
              </a:p>
              <a:p>
                <a14:m>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𝑟</m:t>
                        </m:r>
                      </m:e>
                      <m:sub>
                        <m:r>
                          <a:rPr lang="en-US" sz="2400" i="1">
                            <a:latin typeface="Cambria Math" panose="02040503050406030204" pitchFamily="18" charset="0"/>
                          </a:rPr>
                          <m:t>1</m:t>
                        </m:r>
                        <m:r>
                          <a:rPr lang="en-US" sz="2400" b="0" i="1" smtClean="0">
                            <a:latin typeface="Cambria Math" panose="02040503050406030204" pitchFamily="18" charset="0"/>
                          </a:rPr>
                          <m:t>3</m:t>
                        </m:r>
                      </m:sub>
                    </m:sSub>
                  </m:oMath>
                </a14:m>
                <a:r>
                  <a:rPr lang="en-US" sz="2400" dirty="0"/>
                  <a:t>= </a:t>
                </a:r>
                <a:r>
                  <a:rPr lang="en-US" sz="2400" dirty="0" smtClean="0"/>
                  <a:t>.52</a:t>
                </a:r>
              </a:p>
              <a:p>
                <a14:m>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𝑟</m:t>
                        </m:r>
                      </m:e>
                      <m:sub>
                        <m:r>
                          <a:rPr lang="en-US" sz="2400" i="1">
                            <a:latin typeface="Cambria Math" panose="02040503050406030204" pitchFamily="18" charset="0"/>
                          </a:rPr>
                          <m:t>1</m:t>
                        </m:r>
                        <m:r>
                          <a:rPr lang="en-US" sz="2400" b="0" i="1" smtClean="0">
                            <a:latin typeface="Cambria Math" panose="02040503050406030204" pitchFamily="18" charset="0"/>
                          </a:rPr>
                          <m:t>4</m:t>
                        </m:r>
                      </m:sub>
                    </m:sSub>
                  </m:oMath>
                </a14:m>
                <a:r>
                  <a:rPr lang="en-US" sz="2400" dirty="0"/>
                  <a:t>= </a:t>
                </a:r>
                <a:r>
                  <a:rPr lang="en-US" sz="2400" dirty="0" smtClean="0"/>
                  <a:t>0</a:t>
                </a:r>
              </a:p>
              <a:p>
                <a14:m>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𝑟</m:t>
                        </m:r>
                      </m:e>
                      <m:sub>
                        <m:r>
                          <a:rPr lang="en-US" sz="2400" i="1">
                            <a:latin typeface="Cambria Math" panose="02040503050406030204" pitchFamily="18" charset="0"/>
                          </a:rPr>
                          <m:t>2</m:t>
                        </m:r>
                        <m:r>
                          <a:rPr lang="en-US" sz="2400" b="0" i="1" smtClean="0">
                            <a:latin typeface="Cambria Math" panose="02040503050406030204" pitchFamily="18" charset="0"/>
                          </a:rPr>
                          <m:t>3</m:t>
                        </m:r>
                      </m:sub>
                    </m:sSub>
                  </m:oMath>
                </a14:m>
                <a:r>
                  <a:rPr lang="en-US" sz="2400" dirty="0"/>
                  <a:t>= </a:t>
                </a:r>
                <a:r>
                  <a:rPr lang="en-US" sz="2400" dirty="0" smtClean="0"/>
                  <a:t>0</a:t>
                </a:r>
              </a:p>
              <a:p>
                <a14:m>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𝑟</m:t>
                        </m:r>
                      </m:e>
                      <m:sub>
                        <m:r>
                          <a:rPr lang="en-US" sz="2400" i="1">
                            <a:latin typeface="Cambria Math" panose="02040503050406030204" pitchFamily="18" charset="0"/>
                          </a:rPr>
                          <m:t>2</m:t>
                        </m:r>
                        <m:r>
                          <a:rPr lang="en-US" sz="2400" b="0" i="1" smtClean="0">
                            <a:latin typeface="Cambria Math" panose="02040503050406030204" pitchFamily="18" charset="0"/>
                          </a:rPr>
                          <m:t>4</m:t>
                        </m:r>
                      </m:sub>
                    </m:sSub>
                  </m:oMath>
                </a14:m>
                <a:r>
                  <a:rPr lang="en-US" sz="2400" dirty="0"/>
                  <a:t>= </a:t>
                </a:r>
                <a:r>
                  <a:rPr lang="en-US" sz="2400" dirty="0" smtClean="0"/>
                  <a:t>0.52</a:t>
                </a:r>
              </a:p>
              <a:p>
                <a14:m>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34</m:t>
                        </m:r>
                      </m:sub>
                    </m:sSub>
                  </m:oMath>
                </a14:m>
                <a:r>
                  <a:rPr lang="en-US" sz="2400" dirty="0"/>
                  <a:t>= </a:t>
                </a:r>
                <a:r>
                  <a:rPr lang="en-US" sz="2400" dirty="0" smtClean="0"/>
                  <a:t>0.73</a:t>
                </a:r>
              </a:p>
              <a:p>
                <a:endParaRPr lang="en-US" sz="2400" dirty="0"/>
              </a:p>
              <a:p>
                <a:r>
                  <a:rPr lang="en-US" sz="2400" dirty="0" smtClean="0"/>
                  <a:t>Average correlation = </a:t>
                </a:r>
                <a14:m>
                  <m:oMath xmlns:m="http://schemas.openxmlformats.org/officeDocument/2006/math">
                    <m:sSub>
                      <m:sSubPr>
                        <m:ctrlPr>
                          <a:rPr lang="en-US" sz="2400" i="1">
                            <a:latin typeface="Cambria Math" charset="0"/>
                          </a:rPr>
                        </m:ctrlPr>
                      </m:sSubPr>
                      <m:e>
                        <m:acc>
                          <m:accPr>
                            <m:chr m:val="̅"/>
                            <m:ctrlPr>
                              <a:rPr lang="en-US" sz="2400" i="1">
                                <a:latin typeface="Cambria Math" charset="0"/>
                              </a:rPr>
                            </m:ctrlPr>
                          </m:accPr>
                          <m:e>
                            <m:r>
                              <a:rPr lang="en-US" sz="2400" i="1">
                                <a:latin typeface="Cambria Math" panose="02040503050406030204" pitchFamily="18" charset="0"/>
                              </a:rPr>
                              <m:t>𝑟</m:t>
                            </m:r>
                          </m:e>
                        </m:acc>
                      </m:e>
                      <m:sub>
                        <m:r>
                          <a:rPr lang="en-US" sz="2400" i="1">
                            <a:latin typeface="Cambria Math" panose="02040503050406030204" pitchFamily="18" charset="0"/>
                          </a:rPr>
                          <m:t>𝑖𝑖</m:t>
                        </m:r>
                        <m:r>
                          <a:rPr lang="en-US" sz="2400" i="1">
                            <a:latin typeface="Cambria Math" panose="02040503050406030204" pitchFamily="18" charset="0"/>
                          </a:rPr>
                          <m:t>′</m:t>
                        </m:r>
                      </m:sub>
                    </m:sSub>
                  </m:oMath>
                </a14:m>
                <a:r>
                  <a:rPr lang="en-US" sz="2400" dirty="0"/>
                  <a:t> = .</a:t>
                </a:r>
                <a:r>
                  <a:rPr lang="en-US" sz="2400" dirty="0" smtClean="0"/>
                  <a:t>29</a:t>
                </a:r>
                <a:r>
                  <a:rPr lang="zh-CN" altLang="en-US" sz="2400" dirty="0" smtClean="0"/>
                  <a:t> </a:t>
                </a:r>
                <a:r>
                  <a:rPr lang="en-US" altLang="zh-CN" sz="2400" dirty="0" smtClean="0"/>
                  <a:t>(.70)</a:t>
                </a:r>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6408420" y="2908280"/>
                <a:ext cx="4732020" cy="3416320"/>
              </a:xfrm>
              <a:prstGeom prst="rect">
                <a:avLst/>
              </a:prstGeom>
              <a:blipFill rotWithShape="0">
                <a:blip r:embed="rId3"/>
                <a:stretch>
                  <a:fillRect l="-1931" t="-1248" r="-3732" b="-3209"/>
                </a:stretch>
              </a:blipFill>
            </p:spPr>
            <p:txBody>
              <a:bodyPr/>
              <a:lstStyle/>
              <a:p>
                <a:r>
                  <a:rPr lang="en-US">
                    <a:noFill/>
                  </a:rPr>
                  <a:t> </a:t>
                </a:r>
              </a:p>
            </p:txBody>
          </p:sp>
        </mc:Fallback>
      </mc:AlternateContent>
    </p:spTree>
    <p:extLst>
      <p:ext uri="{BB962C8B-B14F-4D97-AF65-F5344CB8AC3E}">
        <p14:creationId xmlns:p14="http://schemas.microsoft.com/office/powerpoint/2010/main" val="3268138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770792" y="175260"/>
                <a:ext cx="10895428" cy="4752968"/>
              </a:xfrm>
              <a:prstGeom prst="rect">
                <a:avLst/>
              </a:prstGeom>
              <a:noFill/>
            </p:spPr>
            <p:txBody>
              <a:bodyPr wrap="square" rtlCol="0">
                <a:spAutoFit/>
              </a:bodyPr>
              <a:lstStyle/>
              <a:p>
                <a:r>
                  <a:rPr lang="en-US" sz="2400" u="sng" dirty="0" smtClean="0"/>
                  <a:t>From Table 6.2</a:t>
                </a:r>
                <a:endParaRPr lang="en-US" sz="2400" u="sng" dirty="0"/>
              </a:p>
              <a:p>
                <a14:m>
                  <m:oMath xmlns:m="http://schemas.openxmlformats.org/officeDocument/2006/math">
                    <m:sSubSup>
                      <m:sSubSupPr>
                        <m:ctrlPr>
                          <a:rPr lang="en-US" sz="2400" i="1">
                            <a:latin typeface="Cambria Math"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1</m:t>
                        </m:r>
                      </m:sub>
                      <m:sup>
                        <m:r>
                          <a:rPr lang="en-US" sz="2400" i="1">
                            <a:latin typeface="Cambria Math" panose="02040503050406030204" pitchFamily="18" charset="0"/>
                          </a:rPr>
                          <m:t>2</m:t>
                        </m:r>
                      </m:sup>
                    </m:sSubSup>
                  </m:oMath>
                </a14:m>
                <a:r>
                  <a:rPr lang="en-US" sz="2400" dirty="0" smtClean="0"/>
                  <a:t> = 1.5</a:t>
                </a:r>
              </a:p>
              <a:p>
                <a14:m>
                  <m:oMath xmlns:m="http://schemas.openxmlformats.org/officeDocument/2006/math">
                    <m:sSubSup>
                      <m:sSubSupPr>
                        <m:ctrlPr>
                          <a:rPr lang="en-US" sz="2400" i="1">
                            <a:latin typeface="Cambria Math"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oMath>
                </a14:m>
                <a:r>
                  <a:rPr lang="en-US" sz="2400" dirty="0"/>
                  <a:t> = </a:t>
                </a:r>
                <a:r>
                  <a:rPr lang="en-US" sz="2400" dirty="0" smtClean="0"/>
                  <a:t>0.6875</a:t>
                </a:r>
              </a:p>
              <a:p>
                <a14:m>
                  <m:oMath xmlns:m="http://schemas.openxmlformats.org/officeDocument/2006/math">
                    <m:sSubSup>
                      <m:sSubSupPr>
                        <m:ctrlPr>
                          <a:rPr lang="en-US" sz="2400" i="1">
                            <a:latin typeface="Cambria Math"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3</m:t>
                        </m:r>
                      </m:sub>
                      <m:sup>
                        <m:r>
                          <a:rPr lang="en-US" sz="2400" i="1">
                            <a:latin typeface="Cambria Math" panose="02040503050406030204" pitchFamily="18" charset="0"/>
                          </a:rPr>
                          <m:t>2</m:t>
                        </m:r>
                      </m:sup>
                    </m:sSubSup>
                  </m:oMath>
                </a14:m>
                <a:r>
                  <a:rPr lang="en-US" sz="2400" dirty="0"/>
                  <a:t> = 2</a:t>
                </a:r>
                <a:r>
                  <a:rPr lang="en-US" sz="2400" dirty="0" smtClean="0"/>
                  <a:t>.5</a:t>
                </a:r>
              </a:p>
              <a:p>
                <a14:m>
                  <m:oMath xmlns:m="http://schemas.openxmlformats.org/officeDocument/2006/math">
                    <m:sSubSup>
                      <m:sSubSupPr>
                        <m:ctrlPr>
                          <a:rPr lang="en-US" sz="2400" i="1">
                            <a:latin typeface="Cambria Math"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4</m:t>
                        </m:r>
                      </m:sub>
                      <m:sup>
                        <m:r>
                          <a:rPr lang="en-US" sz="2400" i="1">
                            <a:latin typeface="Cambria Math" panose="02040503050406030204" pitchFamily="18" charset="0"/>
                          </a:rPr>
                          <m:t>2</m:t>
                        </m:r>
                      </m:sup>
                    </m:sSubSup>
                  </m:oMath>
                </a14:m>
                <a:r>
                  <a:rPr lang="en-US" sz="2400" dirty="0"/>
                  <a:t> = </a:t>
                </a:r>
                <a:r>
                  <a:rPr lang="en-US" sz="2400" dirty="0" smtClean="0"/>
                  <a:t>0.75</a:t>
                </a:r>
                <a:endParaRPr lang="en-US" sz="2400" dirty="0"/>
              </a:p>
              <a:p>
                <a:endParaRPr lang="en-US" sz="2400" dirty="0" smtClean="0"/>
              </a:p>
              <a:p>
                <a14:m>
                  <m:oMath xmlns:m="http://schemas.openxmlformats.org/officeDocument/2006/math">
                    <m:nary>
                      <m:naryPr>
                        <m:chr m:val="∑"/>
                        <m:subHide m:val="on"/>
                        <m:supHide m:val="on"/>
                        <m:ctrlPr>
                          <a:rPr lang="en-US" sz="2400" i="1">
                            <a:latin typeface="Cambria Math" charset="0"/>
                          </a:rPr>
                        </m:ctrlPr>
                      </m:naryPr>
                      <m:sub/>
                      <m:sup/>
                      <m:e>
                        <m:sSubSup>
                          <m:sSubSupPr>
                            <m:ctrlPr>
                              <a:rPr lang="en-US" sz="2400" i="1">
                                <a:latin typeface="Cambria Math" charset="0"/>
                              </a:rPr>
                            </m:ctrlPr>
                          </m:sSubSupPr>
                          <m:e>
                            <m:r>
                              <a:rPr lang="en-US" sz="2400">
                                <a:latin typeface="Cambria Math" panose="02040503050406030204" pitchFamily="18" charset="0"/>
                              </a:rPr>
                              <m:t>𝑠</m:t>
                            </m:r>
                          </m:e>
                          <m:sub>
                            <m:r>
                              <a:rPr lang="en-US" sz="2400" i="1">
                                <a:latin typeface="Cambria Math" panose="02040503050406030204" pitchFamily="18" charset="0"/>
                              </a:rPr>
                              <m:t>𝑖</m:t>
                            </m:r>
                          </m:sub>
                          <m:sup>
                            <m:r>
                              <a:rPr lang="en-US" sz="2400">
                                <a:latin typeface="Cambria Math" panose="02040503050406030204" pitchFamily="18" charset="0"/>
                              </a:rPr>
                              <m:t>2</m:t>
                            </m:r>
                          </m:sup>
                        </m:sSubSup>
                      </m:e>
                    </m:nary>
                  </m:oMath>
                </a14:m>
                <a:r>
                  <a:rPr lang="en-US" sz="2400" dirty="0" smtClean="0"/>
                  <a:t> = </a:t>
                </a:r>
                <a14:m>
                  <m:oMath xmlns:m="http://schemas.openxmlformats.org/officeDocument/2006/math">
                    <m:sSubSup>
                      <m:sSubSupPr>
                        <m:ctrlPr>
                          <a:rPr lang="en-US" sz="2400" i="1">
                            <a:latin typeface="Cambria Math"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oMath>
                </a14:m>
                <a:r>
                  <a:rPr lang="en-US" sz="2400" dirty="0" smtClean="0"/>
                  <a:t> + </a:t>
                </a:r>
                <a14:m>
                  <m:oMath xmlns:m="http://schemas.openxmlformats.org/officeDocument/2006/math">
                    <m:sSubSup>
                      <m:sSubSupPr>
                        <m:ctrlPr>
                          <a:rPr lang="en-US" sz="2400" i="1">
                            <a:latin typeface="Cambria Math"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oMath>
                </a14:m>
                <a:r>
                  <a:rPr lang="en-US" sz="2400" dirty="0" smtClean="0"/>
                  <a:t> + </a:t>
                </a:r>
                <a14:m>
                  <m:oMath xmlns:m="http://schemas.openxmlformats.org/officeDocument/2006/math">
                    <m:sSubSup>
                      <m:sSubSupPr>
                        <m:ctrlPr>
                          <a:rPr lang="en-US" sz="2400" i="1">
                            <a:latin typeface="Cambria Math" charset="0"/>
                          </a:rPr>
                        </m:ctrlPr>
                      </m:sSubSupPr>
                      <m:e>
                        <m:r>
                          <a:rPr lang="en-US" sz="2400" i="1">
                            <a:latin typeface="Cambria Math" panose="02040503050406030204" pitchFamily="18" charset="0"/>
                          </a:rPr>
                          <m:t>𝑠</m:t>
                        </m:r>
                      </m:e>
                      <m:sub>
                        <m:r>
                          <a:rPr lang="en-US" sz="2400" i="1">
                            <a:latin typeface="Cambria Math" panose="02040503050406030204" pitchFamily="18" charset="0"/>
                          </a:rPr>
                          <m:t>3</m:t>
                        </m:r>
                      </m:sub>
                      <m:sup>
                        <m:r>
                          <a:rPr lang="en-US" sz="2400" i="1">
                            <a:latin typeface="Cambria Math" panose="02040503050406030204" pitchFamily="18" charset="0"/>
                          </a:rPr>
                          <m:t>2</m:t>
                        </m:r>
                      </m:sup>
                    </m:sSubSup>
                  </m:oMath>
                </a14:m>
                <a:r>
                  <a:rPr lang="en-US" sz="2400" dirty="0" smtClean="0"/>
                  <a:t> + </a:t>
                </a:r>
                <a14:m>
                  <m:oMath xmlns:m="http://schemas.openxmlformats.org/officeDocument/2006/math">
                    <m:sSubSup>
                      <m:sSubSupPr>
                        <m:ctrlPr>
                          <a:rPr lang="en-US" sz="2400" i="1">
                            <a:latin typeface="Cambria Math" charset="0"/>
                          </a:rPr>
                        </m:ctrlPr>
                      </m:sSubSupPr>
                      <m:e>
                        <m:r>
                          <a:rPr lang="en-US" sz="2400" i="1">
                            <a:latin typeface="Cambria Math" panose="02040503050406030204" pitchFamily="18" charset="0"/>
                          </a:rPr>
                          <m:t>𝑠</m:t>
                        </m:r>
                      </m:e>
                      <m:sub>
                        <m:r>
                          <a:rPr lang="en-US" sz="2400" i="1">
                            <a:latin typeface="Cambria Math" panose="02040503050406030204" pitchFamily="18" charset="0"/>
                          </a:rPr>
                          <m:t>4</m:t>
                        </m:r>
                      </m:sub>
                      <m:sup>
                        <m:r>
                          <a:rPr lang="en-US" sz="2400" i="1">
                            <a:latin typeface="Cambria Math" panose="02040503050406030204" pitchFamily="18" charset="0"/>
                          </a:rPr>
                          <m:t>2</m:t>
                        </m:r>
                      </m:sup>
                    </m:sSubSup>
                  </m:oMath>
                </a14:m>
                <a:r>
                  <a:rPr lang="en-US" sz="2400" dirty="0" smtClean="0"/>
                  <a:t> = 1.5 + .6875 + 2.5 + .75 = 5.4375</a:t>
                </a:r>
              </a:p>
              <a:p>
                <a:endParaRPr lang="en-US" sz="2400" dirty="0" smtClean="0"/>
              </a:p>
              <a:p>
                <a14:m>
                  <m:oMath xmlns:m="http://schemas.openxmlformats.org/officeDocument/2006/math">
                    <m:sSubSup>
                      <m:sSubSupPr>
                        <m:ctrlPr>
                          <a:rPr lang="en-US" sz="2400" i="1">
                            <a:latin typeface="Cambria Math"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𝑋</m:t>
                        </m:r>
                      </m:sub>
                      <m:sup>
                        <m:r>
                          <a:rPr lang="en-US" sz="2400" i="1">
                            <a:latin typeface="Cambria Math" panose="02040503050406030204" pitchFamily="18" charset="0"/>
                          </a:rPr>
                          <m:t>2</m:t>
                        </m:r>
                      </m:sup>
                    </m:sSubSup>
                  </m:oMath>
                </a14:m>
                <a:r>
                  <a:rPr lang="en-US" sz="2400" dirty="0" smtClean="0"/>
                  <a:t> = Variance of the total scores = 10.1875</a:t>
                </a:r>
                <a:endParaRPr lang="en-US" sz="2400" dirty="0"/>
              </a:p>
              <a:p>
                <a:endParaRPr lang="en-US" sz="2400" dirty="0" smtClean="0"/>
              </a:p>
              <a:p>
                <a14:m>
                  <m:oMath xmlns:m="http://schemas.openxmlformats.org/officeDocument/2006/math">
                    <m:r>
                      <a:rPr lang="en-US" sz="2400">
                        <a:latin typeface="Cambria Math" panose="02040503050406030204" pitchFamily="18" charset="0"/>
                        <a:ea typeface="Cambria Math" panose="02040503050406030204" pitchFamily="18" charset="0"/>
                      </a:rPr>
                      <m:t>𝛼</m:t>
                    </m:r>
                  </m:oMath>
                </a14:m>
                <a:r>
                  <a:rPr lang="en-US" sz="2400" dirty="0"/>
                  <a:t> = estimated </a:t>
                </a:r>
                <a14:m>
                  <m:oMath xmlns:m="http://schemas.openxmlformats.org/officeDocument/2006/math">
                    <m:sSub>
                      <m:sSubPr>
                        <m:ctrlPr>
                          <a:rPr lang="en-US" sz="2400" i="1">
                            <a:latin typeface="Cambria Math" charset="0"/>
                          </a:rPr>
                        </m:ctrlPr>
                      </m:sSubPr>
                      <m:e>
                        <m:r>
                          <a:rPr lang="en-US" sz="2400">
                            <a:latin typeface="Cambria Math" panose="02040503050406030204" pitchFamily="18" charset="0"/>
                          </a:rPr>
                          <m:t>𝑅</m:t>
                        </m:r>
                      </m:e>
                      <m:sub>
                        <m:r>
                          <a:rPr lang="en-US" sz="2400">
                            <a:latin typeface="Cambria Math" panose="02040503050406030204" pitchFamily="18" charset="0"/>
                          </a:rPr>
                          <m:t>𝑋𝑋</m:t>
                        </m:r>
                      </m:sub>
                    </m:sSub>
                  </m:oMath>
                </a14:m>
                <a:r>
                  <a:rPr lang="en-US" sz="2400" dirty="0"/>
                  <a:t>	=  </a:t>
                </a:r>
                <a14:m>
                  <m:oMath xmlns:m="http://schemas.openxmlformats.org/officeDocument/2006/math">
                    <m:d>
                      <m:dPr>
                        <m:ctrlPr>
                          <a:rPr lang="en-US" sz="2400" i="1">
                            <a:latin typeface="Cambria Math" charset="0"/>
                          </a:rPr>
                        </m:ctrlPr>
                      </m:dPr>
                      <m:e>
                        <m:f>
                          <m:fPr>
                            <m:ctrlPr>
                              <a:rPr lang="en-US" sz="2400" i="1">
                                <a:latin typeface="Cambria Math" charset="0"/>
                              </a:rPr>
                            </m:ctrlPr>
                          </m:fPr>
                          <m:num>
                            <m:r>
                              <a:rPr lang="en-US" sz="2400" b="0" i="0" smtClean="0">
                                <a:latin typeface="Cambria Math" panose="02040503050406030204" pitchFamily="18" charset="0"/>
                              </a:rPr>
                              <m:t>4</m:t>
                            </m:r>
                          </m:num>
                          <m:den>
                            <m:r>
                              <a:rPr lang="en-US" sz="2400" b="0" i="0" smtClean="0">
                                <a:latin typeface="Cambria Math" panose="02040503050406030204" pitchFamily="18" charset="0"/>
                              </a:rPr>
                              <m:t>4</m:t>
                            </m:r>
                            <m:r>
                              <a:rPr lang="en-US" sz="2400">
                                <a:latin typeface="Cambria Math" panose="02040503050406030204" pitchFamily="18" charset="0"/>
                              </a:rPr>
                              <m:t>−1</m:t>
                            </m:r>
                          </m:den>
                        </m:f>
                      </m:e>
                    </m:d>
                  </m:oMath>
                </a14:m>
                <a:r>
                  <a:rPr lang="en-US" sz="2400" dirty="0"/>
                  <a:t> </a:t>
                </a:r>
                <a14:m>
                  <m:oMath xmlns:m="http://schemas.openxmlformats.org/officeDocument/2006/math">
                    <m:d>
                      <m:dPr>
                        <m:ctrlPr>
                          <a:rPr lang="en-US" sz="2400" i="1">
                            <a:latin typeface="Cambria Math" charset="0"/>
                          </a:rPr>
                        </m:ctrlPr>
                      </m:dPr>
                      <m:e>
                        <m:r>
                          <a:rPr lang="en-US" sz="2400" i="1">
                            <a:latin typeface="Cambria Math" panose="02040503050406030204" pitchFamily="18" charset="0"/>
                          </a:rPr>
                          <m:t>1−</m:t>
                        </m:r>
                        <m:f>
                          <m:fPr>
                            <m:ctrlPr>
                              <a:rPr lang="en-US" sz="2400" i="1">
                                <a:latin typeface="Cambria Math" charset="0"/>
                              </a:rPr>
                            </m:ctrlPr>
                          </m:fPr>
                          <m:num>
                            <m:r>
                              <a:rPr lang="en-US" sz="2400" b="0" i="1" smtClean="0">
                                <a:latin typeface="Cambria Math" panose="02040503050406030204" pitchFamily="18" charset="0"/>
                              </a:rPr>
                              <m:t>5.4375</m:t>
                            </m:r>
                          </m:num>
                          <m:den>
                            <m:r>
                              <m:rPr>
                                <m:nor/>
                              </m:rPr>
                              <a:rPr lang="en-US" sz="2400" dirty="0"/>
                              <m:t>10.1875 </m:t>
                            </m:r>
                          </m:den>
                        </m:f>
                      </m:e>
                    </m:d>
                  </m:oMath>
                </a14:m>
                <a:r>
                  <a:rPr lang="en-US" sz="2400" dirty="0" smtClean="0"/>
                  <a:t> = (1.33) (1 - .534) = (1.33) (.4663)                = 0.62</a:t>
                </a:r>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770792" y="175260"/>
                <a:ext cx="10895428" cy="4752968"/>
              </a:xfrm>
              <a:prstGeom prst="rect">
                <a:avLst/>
              </a:prstGeom>
              <a:blipFill rotWithShape="0">
                <a:blip r:embed="rId2"/>
                <a:stretch>
                  <a:fillRect l="-839" t="-899" b="-2182"/>
                </a:stretch>
              </a:blipFill>
            </p:spPr>
            <p:txBody>
              <a:bodyPr/>
              <a:lstStyle/>
              <a:p>
                <a:r>
                  <a:rPr lang="en-US">
                    <a:noFill/>
                  </a:rPr>
                  <a:t> </a:t>
                </a:r>
              </a:p>
            </p:txBody>
          </p:sp>
        </mc:Fallback>
      </mc:AlternateContent>
    </p:spTree>
    <p:extLst>
      <p:ext uri="{BB962C8B-B14F-4D97-AF65-F5344CB8AC3E}">
        <p14:creationId xmlns:p14="http://schemas.microsoft.com/office/powerpoint/2010/main" val="1896289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7250" y="137159"/>
                <a:ext cx="11157918" cy="6568441"/>
              </a:xfrm>
            </p:spPr>
            <p:txBody>
              <a:bodyPr>
                <a:normAutofit/>
              </a:bodyPr>
              <a:lstStyle/>
              <a:p>
                <a:r>
                  <a:rPr lang="en-US" b="1" dirty="0" smtClean="0"/>
                  <a:t>“Standardized” Coefficient Alpha</a:t>
                </a:r>
              </a:p>
              <a:p>
                <a:r>
                  <a:rPr lang="en-US" dirty="0" smtClean="0"/>
                  <a:t>Each item is standardized (z-score) before computing the coefficient alpha as: </a:t>
                </a:r>
              </a:p>
              <a:p>
                <a:endParaRPr lang="en-US" dirty="0" smtClean="0"/>
              </a:p>
              <a:p>
                <a:r>
                  <a:rPr lang="en-US" dirty="0" smtClean="0"/>
                  <a:t>	</a:t>
                </a:r>
                <a14:m>
                  <m:oMath xmlns:m="http://schemas.openxmlformats.org/officeDocument/2006/math">
                    <m:sSub>
                      <m:sSubPr>
                        <m:ctrlPr>
                          <a:rPr lang="en-US" i="1">
                            <a:latin typeface="Cambria Math" charset="0"/>
                          </a:rPr>
                        </m:ctrlPr>
                      </m:sSubPr>
                      <m:e>
                        <m:r>
                          <a:rPr lang="en-US">
                            <a:latin typeface="Cambria Math" panose="02040503050406030204" pitchFamily="18" charset="0"/>
                          </a:rPr>
                          <m:t>𝑅</m:t>
                        </m:r>
                      </m:e>
                      <m:sub>
                        <m:r>
                          <a:rPr lang="en-US">
                            <a:latin typeface="Cambria Math" panose="02040503050406030204" pitchFamily="18" charset="0"/>
                          </a:rPr>
                          <m:t>𝑋𝑋</m:t>
                        </m:r>
                      </m:sub>
                    </m:sSub>
                  </m:oMath>
                </a14:m>
                <a:r>
                  <a:rPr lang="en-US" dirty="0" smtClean="0"/>
                  <a:t> = </a:t>
                </a:r>
                <a14:m>
                  <m:oMath xmlns:m="http://schemas.openxmlformats.org/officeDocument/2006/math">
                    <m:f>
                      <m:fPr>
                        <m:ctrlPr>
                          <a:rPr lang="en-US" i="1">
                            <a:latin typeface="Cambria Math" charset="0"/>
                          </a:rPr>
                        </m:ctrlPr>
                      </m:fPr>
                      <m:num>
                        <m:r>
                          <a:rPr lang="en-US" i="1">
                            <a:latin typeface="Cambria Math" panose="02040503050406030204" pitchFamily="18" charset="0"/>
                          </a:rPr>
                          <m:t>𝑘</m:t>
                        </m:r>
                        <m:sSub>
                          <m:sSubPr>
                            <m:ctrlPr>
                              <a:rPr lang="en-US" i="1">
                                <a:latin typeface="Cambria Math" charset="0"/>
                              </a:rPr>
                            </m:ctrlPr>
                          </m:sSubPr>
                          <m:e>
                            <m:acc>
                              <m:accPr>
                                <m:chr m:val="̅"/>
                                <m:ctrlPr>
                                  <a:rPr lang="en-US" i="1">
                                    <a:latin typeface="Cambria Math" charset="0"/>
                                  </a:rPr>
                                </m:ctrlPr>
                              </m:accPr>
                              <m:e>
                                <m:r>
                                  <a:rPr lang="en-US" i="1">
                                    <a:latin typeface="Cambria Math" panose="02040503050406030204" pitchFamily="18" charset="0"/>
                                  </a:rPr>
                                  <m:t>𝑟</m:t>
                                </m:r>
                              </m:e>
                            </m:acc>
                          </m:e>
                          <m:sub>
                            <m:r>
                              <a:rPr lang="en-US" i="1">
                                <a:latin typeface="Cambria Math" panose="02040503050406030204" pitchFamily="18" charset="0"/>
                              </a:rPr>
                              <m:t>𝑖</m:t>
                            </m:r>
                            <m:r>
                              <a:rPr lang="en-US" b="0" i="1" smtClean="0">
                                <a:latin typeface="Cambria Math" panose="02040503050406030204" pitchFamily="18" charset="0"/>
                              </a:rPr>
                              <m:t>𝑖</m:t>
                            </m:r>
                            <m:r>
                              <a:rPr lang="en-US" b="0" i="1" smtClean="0">
                                <a:latin typeface="Cambria Math" panose="02040503050406030204" pitchFamily="18" charset="0"/>
                              </a:rPr>
                              <m:t>′</m:t>
                            </m:r>
                          </m:sub>
                        </m:sSub>
                      </m:num>
                      <m:den>
                        <m:r>
                          <a:rPr lang="en-US" b="0" i="1" smtClean="0">
                            <a:latin typeface="Cambria Math" panose="02040503050406030204" pitchFamily="18" charset="0"/>
                          </a:rPr>
                          <m:t>1+(</m:t>
                        </m:r>
                        <m:r>
                          <a:rPr lang="en-US" i="1">
                            <a:latin typeface="Cambria Math" panose="02040503050406030204" pitchFamily="18" charset="0"/>
                          </a:rPr>
                          <m:t>𝑘</m:t>
                        </m:r>
                        <m:r>
                          <a:rPr lang="en-US" i="1">
                            <a:latin typeface="Cambria Math" panose="02040503050406030204" pitchFamily="18" charset="0"/>
                          </a:rPr>
                          <m:t>−1)</m:t>
                        </m:r>
                        <m:sSub>
                          <m:sSubPr>
                            <m:ctrlPr>
                              <a:rPr lang="en-US" i="1">
                                <a:latin typeface="Cambria Math" charset="0"/>
                              </a:rPr>
                            </m:ctrlPr>
                          </m:sSubPr>
                          <m:e>
                            <m:acc>
                              <m:accPr>
                                <m:chr m:val="̅"/>
                                <m:ctrlPr>
                                  <a:rPr lang="en-US" i="1">
                                    <a:latin typeface="Cambria Math" charset="0"/>
                                  </a:rPr>
                                </m:ctrlPr>
                              </m:accPr>
                              <m:e>
                                <m:r>
                                  <a:rPr lang="en-US" i="1">
                                    <a:latin typeface="Cambria Math" panose="02040503050406030204" pitchFamily="18" charset="0"/>
                                  </a:rPr>
                                  <m:t>𝑟</m:t>
                                </m:r>
                              </m:e>
                            </m:acc>
                          </m:e>
                          <m:sub>
                            <m:r>
                              <a:rPr lang="en-US" i="1">
                                <a:latin typeface="Cambria Math" panose="02040503050406030204" pitchFamily="18" charset="0"/>
                              </a:rPr>
                              <m:t>𝑖</m:t>
                            </m:r>
                            <m:r>
                              <a:rPr lang="en-US" b="0" i="1" smtClean="0">
                                <a:latin typeface="Cambria Math" panose="02040503050406030204" pitchFamily="18" charset="0"/>
                              </a:rPr>
                              <m:t>𝑖</m:t>
                            </m:r>
                            <m:r>
                              <a:rPr lang="en-US" b="0" i="1" smtClean="0">
                                <a:latin typeface="Cambria Math" panose="02040503050406030204" pitchFamily="18" charset="0"/>
                              </a:rPr>
                              <m:t>′</m:t>
                            </m:r>
                          </m:sub>
                        </m:sSub>
                      </m:den>
                    </m:f>
                  </m:oMath>
                </a14:m>
                <a:r>
                  <a:rPr lang="en-US" dirty="0" smtClean="0"/>
                  <a:t>; 	</a:t>
                </a:r>
              </a:p>
              <a:p>
                <a:endParaRPr lang="en-US" dirty="0"/>
              </a:p>
              <a:p>
                <a:r>
                  <a:rPr lang="en-US" u="sng" dirty="0" smtClean="0"/>
                  <a:t>Example</a:t>
                </a:r>
                <a:r>
                  <a:rPr lang="en-US" dirty="0" smtClean="0"/>
                  <a:t>: data in Table 6.2; pp 140-141</a:t>
                </a:r>
              </a:p>
              <a:p>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7250" y="137159"/>
                <a:ext cx="11157918" cy="6568441"/>
              </a:xfrm>
              <a:blipFill rotWithShape="0">
                <a:blip r:embed="rId3"/>
                <a:stretch>
                  <a:fillRect l="-874" t="-928"/>
                </a:stretch>
              </a:blipFill>
            </p:spPr>
            <p:txBody>
              <a:bodyPr/>
              <a:lstStyle/>
              <a:p>
                <a:r>
                  <a:rPr lang="en-US">
                    <a:noFill/>
                  </a:rPr>
                  <a:t> </a:t>
                </a:r>
              </a:p>
            </p:txBody>
          </p:sp>
        </mc:Fallback>
      </mc:AlternateContent>
    </p:spTree>
    <p:extLst>
      <p:ext uri="{BB962C8B-B14F-4D97-AF65-F5344CB8AC3E}">
        <p14:creationId xmlns:p14="http://schemas.microsoft.com/office/powerpoint/2010/main" val="1760685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8980" y="231057"/>
            <a:ext cx="11026877" cy="6346723"/>
          </a:xfrm>
        </p:spPr>
        <p:txBody>
          <a:bodyPr/>
          <a:lstStyle/>
          <a:p>
            <a:r>
              <a:rPr lang="en-US" dirty="0" smtClean="0"/>
              <a:t>The </a:t>
            </a:r>
            <a:r>
              <a:rPr lang="en-US" dirty="0"/>
              <a:t>standardized alpha is appropriate when test score is created by aggregating from different items (tests). </a:t>
            </a:r>
          </a:p>
          <a:p>
            <a:endParaRPr lang="en-US" dirty="0"/>
          </a:p>
          <a:p>
            <a:r>
              <a:rPr lang="en-US" u="sng" dirty="0"/>
              <a:t>Examples</a:t>
            </a:r>
            <a:r>
              <a:rPr lang="en-US" dirty="0"/>
              <a:t>: </a:t>
            </a:r>
          </a:p>
          <a:p>
            <a:pPr marL="342900" indent="-342900">
              <a:buFont typeface="Arial" panose="020B0604020202020204" pitchFamily="34" charset="0"/>
              <a:buChar char="•"/>
            </a:pPr>
            <a:r>
              <a:rPr lang="en-US" dirty="0"/>
              <a:t>When items vary widely in their variance. Items with larger variance have greater weight on the total score. </a:t>
            </a:r>
          </a:p>
          <a:p>
            <a:pPr marL="342900" indent="-342900">
              <a:buFont typeface="Arial" panose="020B0604020202020204" pitchFamily="34" charset="0"/>
              <a:buChar char="•"/>
            </a:pPr>
            <a:r>
              <a:rPr lang="en-US" dirty="0"/>
              <a:t>If items have different response scales (some items on a 7-point scale while others on a 5-point scale)</a:t>
            </a:r>
          </a:p>
          <a:p>
            <a:pPr marL="342900" indent="-342900">
              <a:buFont typeface="Arial" panose="020B0604020202020204" pitchFamily="34" charset="0"/>
              <a:buChar char="•"/>
            </a:pPr>
            <a:r>
              <a:rPr lang="en-US" dirty="0"/>
              <a:t>If scores from different measures are combined to form a new composite score, such as GPA and SAT scores. </a:t>
            </a:r>
          </a:p>
          <a:p>
            <a:endParaRPr lang="en-US" b="1" dirty="0"/>
          </a:p>
          <a:p>
            <a:endParaRPr lang="en-US" b="1" dirty="0" smtClean="0"/>
          </a:p>
          <a:p>
            <a:endParaRPr lang="en-US" b="1" dirty="0" smtClean="0"/>
          </a:p>
          <a:p>
            <a:endParaRPr lang="en-US" dirty="0"/>
          </a:p>
        </p:txBody>
      </p:sp>
    </p:spTree>
    <p:extLst>
      <p:ext uri="{BB962C8B-B14F-4D97-AF65-F5344CB8AC3E}">
        <p14:creationId xmlns:p14="http://schemas.microsoft.com/office/powerpoint/2010/main" val="1093780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38980" y="231057"/>
                <a:ext cx="11026877" cy="6346723"/>
              </a:xfrm>
            </p:spPr>
            <p:txBody>
              <a:bodyPr/>
              <a:lstStyle/>
              <a:p>
                <a:r>
                  <a:rPr lang="en-US" b="1" dirty="0" smtClean="0"/>
                  <a:t>Cronbach’s </a:t>
                </a:r>
                <a14:m>
                  <m:oMath xmlns:m="http://schemas.openxmlformats.org/officeDocument/2006/math">
                    <m:r>
                      <a:rPr lang="en-US" b="1" i="1">
                        <a:latin typeface="Cambria Math" panose="02040503050406030204" pitchFamily="18" charset="0"/>
                        <a:ea typeface="Cambria Math" panose="02040503050406030204" pitchFamily="18" charset="0"/>
                      </a:rPr>
                      <m:t>𝜶</m:t>
                    </m:r>
                  </m:oMath>
                </a14:m>
                <a:r>
                  <a:rPr lang="en-US" dirty="0" smtClean="0"/>
                  <a:t> </a:t>
                </a:r>
                <a:r>
                  <a:rPr lang="en-US" b="1" dirty="0" smtClean="0"/>
                  <a:t>for Binary items: </a:t>
                </a:r>
                <a14:m>
                  <m:oMath xmlns:m="http://schemas.openxmlformats.org/officeDocument/2006/math">
                    <m:sSub>
                      <m:sSubPr>
                        <m:ctrlPr>
                          <a:rPr lang="en-US" b="1" i="1" smtClean="0">
                            <a:latin typeface="Cambria Math" charset="0"/>
                          </a:rPr>
                        </m:ctrlPr>
                      </m:sSubPr>
                      <m:e>
                        <m:r>
                          <a:rPr lang="en-US" b="1" i="1" smtClean="0">
                            <a:latin typeface="Cambria Math" panose="02040503050406030204" pitchFamily="18" charset="0"/>
                          </a:rPr>
                          <m:t>𝑲𝑹</m:t>
                        </m:r>
                      </m:e>
                      <m:sub>
                        <m:r>
                          <a:rPr lang="en-US" b="1" i="1" smtClean="0">
                            <a:latin typeface="Cambria Math" panose="02040503050406030204" pitchFamily="18" charset="0"/>
                          </a:rPr>
                          <m:t>𝟐𝟎</m:t>
                        </m:r>
                      </m:sub>
                    </m:sSub>
                  </m:oMath>
                </a14:m>
                <a:endParaRPr lang="en-US" b="1" dirty="0" smtClean="0"/>
              </a:p>
              <a:p>
                <a:r>
                  <a:rPr lang="en-US" dirty="0" smtClean="0"/>
                  <a:t>When a test is composed of all binary items reliability estimate is given by:</a:t>
                </a:r>
              </a:p>
              <a:p>
                <a:endParaRPr lang="en-US" dirty="0" smtClean="0"/>
              </a:p>
              <a:p>
                <a:pPr marL="0" lvl="1">
                  <a:spcBef>
                    <a:spcPts val="1000"/>
                  </a:spcBef>
                </a:pPr>
                <a:r>
                  <a:rPr lang="en-US" dirty="0" smtClean="0"/>
                  <a:t>	</a:t>
                </a:r>
                <a14:m>
                  <m:oMath xmlns:m="http://schemas.openxmlformats.org/officeDocument/2006/math">
                    <m:sSub>
                      <m:sSubPr>
                        <m:ctrlPr>
                          <a:rPr lang="en-US" i="1">
                            <a:latin typeface="Cambria Math" charset="0"/>
                          </a:rPr>
                        </m:ctrlPr>
                      </m:sSubPr>
                      <m:e>
                        <m:r>
                          <a:rPr lang="en-US">
                            <a:latin typeface="Cambria Math" panose="02040503050406030204" pitchFamily="18" charset="0"/>
                          </a:rPr>
                          <m:t>𝑅</m:t>
                        </m:r>
                      </m:e>
                      <m:sub>
                        <m:r>
                          <a:rPr lang="en-US">
                            <a:latin typeface="Cambria Math" panose="02040503050406030204" pitchFamily="18" charset="0"/>
                          </a:rPr>
                          <m:t>𝑋𝑋</m:t>
                        </m:r>
                      </m:sub>
                    </m:sSub>
                  </m:oMath>
                </a14:m>
                <a:r>
                  <a:rPr lang="en-US" dirty="0" smtClean="0"/>
                  <a:t>= </a:t>
                </a:r>
                <a14:m>
                  <m:oMath xmlns:m="http://schemas.openxmlformats.org/officeDocument/2006/math">
                    <m:sSub>
                      <m:sSubPr>
                        <m:ctrlPr>
                          <a:rPr lang="en-US" i="1">
                            <a:latin typeface="Cambria Math" charset="0"/>
                          </a:rPr>
                        </m:ctrlPr>
                      </m:sSubPr>
                      <m:e>
                        <m:r>
                          <m:rPr>
                            <m:sty m:val="p"/>
                          </m:rPr>
                          <a:rPr lang="en-US" b="0" i="1">
                            <a:latin typeface="Cambria Math" panose="02040503050406030204" pitchFamily="18" charset="0"/>
                          </a:rPr>
                          <m:t>KR</m:t>
                        </m:r>
                      </m:e>
                      <m:sub>
                        <m:r>
                          <a:rPr lang="en-US" b="0" i="1">
                            <a:latin typeface="Cambria Math" panose="02040503050406030204" pitchFamily="18" charset="0"/>
                          </a:rPr>
                          <m:t>20</m:t>
                        </m:r>
                      </m:sub>
                    </m:sSub>
                  </m:oMath>
                </a14:m>
                <a:r>
                  <a:rPr lang="en-US" dirty="0" smtClean="0"/>
                  <a:t> =  </a:t>
                </a:r>
                <a14:m>
                  <m:oMath xmlns:m="http://schemas.openxmlformats.org/officeDocument/2006/math">
                    <m:d>
                      <m:dPr>
                        <m:ctrlPr>
                          <a:rPr lang="en-US" i="1">
                            <a:latin typeface="Cambria Math" charset="0"/>
                          </a:rPr>
                        </m:ctrlPr>
                      </m:dPr>
                      <m:e>
                        <m:f>
                          <m:fPr>
                            <m:ctrlPr>
                              <a:rPr lang="en-US" i="1">
                                <a:latin typeface="Cambria Math" charset="0"/>
                              </a:rPr>
                            </m:ctrlPr>
                          </m:fPr>
                          <m:num>
                            <m:r>
                              <a:rPr lang="en-US">
                                <a:latin typeface="Cambria Math" panose="02040503050406030204" pitchFamily="18" charset="0"/>
                              </a:rPr>
                              <m:t>𝑘</m:t>
                            </m:r>
                          </m:num>
                          <m:den>
                            <m:r>
                              <a:rPr lang="en-US">
                                <a:latin typeface="Cambria Math" panose="02040503050406030204" pitchFamily="18" charset="0"/>
                              </a:rPr>
                              <m:t>𝑘</m:t>
                            </m:r>
                            <m:r>
                              <a:rPr lang="en-US">
                                <a:latin typeface="Cambria Math" panose="02040503050406030204" pitchFamily="18" charset="0"/>
                              </a:rPr>
                              <m:t>−1</m:t>
                            </m:r>
                          </m:den>
                        </m:f>
                      </m:e>
                    </m:d>
                  </m:oMath>
                </a14:m>
                <a:r>
                  <a:rPr lang="en-US" dirty="0"/>
                  <a:t> </a:t>
                </a:r>
                <a14:m>
                  <m:oMath xmlns:m="http://schemas.openxmlformats.org/officeDocument/2006/math">
                    <m:d>
                      <m:dPr>
                        <m:ctrlPr>
                          <a:rPr lang="en-US" i="1">
                            <a:latin typeface="Cambria Math" charset="0"/>
                          </a:rPr>
                        </m:ctrlPr>
                      </m:dPr>
                      <m:e>
                        <m:r>
                          <a:rPr lang="en-US">
                            <a:latin typeface="Cambria Math" panose="02040503050406030204" pitchFamily="18" charset="0"/>
                          </a:rPr>
                          <m:t>1−</m:t>
                        </m:r>
                        <m:f>
                          <m:fPr>
                            <m:ctrlPr>
                              <a:rPr lang="en-US" i="1">
                                <a:latin typeface="Cambria Math" charset="0"/>
                              </a:rPr>
                            </m:ctrlPr>
                          </m:fPr>
                          <m:num>
                            <m:nary>
                              <m:naryPr>
                                <m:chr m:val="∑"/>
                                <m:subHide m:val="on"/>
                                <m:supHide m:val="on"/>
                                <m:ctrlPr>
                                  <a:rPr lang="en-US" i="1">
                                    <a:latin typeface="Cambria Math" charset="0"/>
                                  </a:rPr>
                                </m:ctrlPr>
                              </m:naryPr>
                              <m:sub/>
                              <m:sup/>
                              <m:e>
                                <m:r>
                                  <a:rPr lang="en-US" b="0" i="1" smtClean="0">
                                    <a:latin typeface="Cambria Math" panose="02040503050406030204" pitchFamily="18" charset="0"/>
                                  </a:rPr>
                                  <m:t>𝑝𝑞</m:t>
                                </m:r>
                              </m:e>
                            </m:nary>
                          </m:num>
                          <m:den>
                            <m:sSubSup>
                              <m:sSubSupPr>
                                <m:ctrlPr>
                                  <a:rPr lang="en-US" i="1">
                                    <a:latin typeface="Cambria Math" charset="0"/>
                                  </a:rPr>
                                </m:ctrlPr>
                              </m:sSubSupPr>
                              <m:e>
                                <m:r>
                                  <a:rPr lang="en-US">
                                    <a:latin typeface="Cambria Math" panose="02040503050406030204" pitchFamily="18" charset="0"/>
                                  </a:rPr>
                                  <m:t>𝑠</m:t>
                                </m:r>
                              </m:e>
                              <m:sub>
                                <m:r>
                                  <a:rPr lang="en-US">
                                    <a:latin typeface="Cambria Math" panose="02040503050406030204" pitchFamily="18" charset="0"/>
                                  </a:rPr>
                                  <m:t>𝑋</m:t>
                                </m:r>
                              </m:sub>
                              <m:sup>
                                <m:r>
                                  <a:rPr lang="en-US">
                                    <a:latin typeface="Cambria Math" panose="02040503050406030204" pitchFamily="18" charset="0"/>
                                  </a:rPr>
                                  <m:t>2</m:t>
                                </m:r>
                              </m:sup>
                            </m:sSubSup>
                          </m:den>
                        </m:f>
                      </m:e>
                    </m:d>
                  </m:oMath>
                </a14:m>
                <a:r>
                  <a:rPr lang="en-US" dirty="0" smtClean="0"/>
                  <a:t> 	</a:t>
                </a:r>
                <a:r>
                  <a:rPr lang="en-US" altLang="zh-CN" dirty="0" smtClean="0"/>
                  <a:t>p.142</a:t>
                </a:r>
                <a:endParaRPr lang="en-US" dirty="0" smtClean="0"/>
              </a:p>
              <a:p>
                <a:pPr marL="0" lvl="1">
                  <a:spcBef>
                    <a:spcPts val="1000"/>
                  </a:spcBef>
                </a:pPr>
                <a:endParaRPr lang="en-US" i="0" u="sng" dirty="0" smtClean="0"/>
              </a:p>
              <a:p>
                <a:pPr marL="0" lvl="1">
                  <a:spcBef>
                    <a:spcPts val="1000"/>
                  </a:spcBef>
                </a:pPr>
                <a:r>
                  <a:rPr lang="en-US" i="0" u="sng" dirty="0" smtClean="0"/>
                  <a:t>Example</a:t>
                </a:r>
                <a:r>
                  <a:rPr lang="en-US" i="0" dirty="0"/>
                  <a:t>: Table 6.3</a:t>
                </a:r>
              </a:p>
              <a:p>
                <a:endParaRPr lang="en-US" dirty="0" smtClean="0"/>
              </a:p>
              <a:p>
                <a14:m>
                  <m:oMath xmlns:m="http://schemas.openxmlformats.org/officeDocument/2006/math">
                    <m:sSub>
                      <m:sSubPr>
                        <m:ctrlPr>
                          <a:rPr lang="en-US" i="1">
                            <a:latin typeface="Cambria Math" charset="0"/>
                          </a:rPr>
                        </m:ctrlPr>
                      </m:sSubPr>
                      <m:e>
                        <m:r>
                          <a:rPr lang="en-US">
                            <a:latin typeface="Cambria Math" panose="02040503050406030204" pitchFamily="18" charset="0"/>
                          </a:rPr>
                          <m:t>𝑅</m:t>
                        </m:r>
                      </m:e>
                      <m:sub>
                        <m:r>
                          <a:rPr lang="en-US">
                            <a:latin typeface="Cambria Math" panose="02040503050406030204" pitchFamily="18" charset="0"/>
                          </a:rPr>
                          <m:t>𝑋𝑋</m:t>
                        </m:r>
                      </m:sub>
                    </m:sSub>
                  </m:oMath>
                </a14:m>
                <a:r>
                  <a:rPr lang="en-US" dirty="0"/>
                  <a:t>= </a:t>
                </a:r>
                <a14:m>
                  <m:oMath xmlns:m="http://schemas.openxmlformats.org/officeDocument/2006/math">
                    <m:sSub>
                      <m:sSubPr>
                        <m:ctrlPr>
                          <a:rPr lang="en-US" i="1">
                            <a:latin typeface="Cambria Math" charset="0"/>
                          </a:rPr>
                        </m:ctrlPr>
                      </m:sSubPr>
                      <m:e>
                        <m:r>
                          <m:rPr>
                            <m:sty m:val="p"/>
                          </m:rPr>
                          <a:rPr lang="en-US" i="1">
                            <a:latin typeface="Cambria Math" panose="02040503050406030204" pitchFamily="18" charset="0"/>
                          </a:rPr>
                          <m:t>KR</m:t>
                        </m:r>
                      </m:e>
                      <m:sub>
                        <m:r>
                          <a:rPr lang="en-US" i="1">
                            <a:latin typeface="Cambria Math" panose="02040503050406030204" pitchFamily="18" charset="0"/>
                          </a:rPr>
                          <m:t>20</m:t>
                        </m:r>
                      </m:sub>
                    </m:sSub>
                  </m:oMath>
                </a14:m>
                <a:r>
                  <a:rPr lang="en-US" dirty="0"/>
                  <a:t> =  </a:t>
                </a:r>
                <a14:m>
                  <m:oMath xmlns:m="http://schemas.openxmlformats.org/officeDocument/2006/math">
                    <m:d>
                      <m:dPr>
                        <m:ctrlPr>
                          <a:rPr lang="en-US" i="1">
                            <a:latin typeface="Cambria Math" charset="0"/>
                          </a:rPr>
                        </m:ctrlPr>
                      </m:dPr>
                      <m:e>
                        <m:f>
                          <m:fPr>
                            <m:ctrlPr>
                              <a:rPr lang="en-US" i="1">
                                <a:latin typeface="Cambria Math" charset="0"/>
                              </a:rPr>
                            </m:ctrlPr>
                          </m:fPr>
                          <m:num>
                            <m:r>
                              <a:rPr lang="en-US" b="0" i="0" smtClean="0">
                                <a:latin typeface="Cambria Math" panose="02040503050406030204" pitchFamily="18" charset="0"/>
                              </a:rPr>
                              <m:t>4</m:t>
                            </m:r>
                          </m:num>
                          <m:den>
                            <m:r>
                              <a:rPr lang="en-US" b="0" i="0" smtClean="0">
                                <a:latin typeface="Cambria Math" panose="02040503050406030204" pitchFamily="18" charset="0"/>
                              </a:rPr>
                              <m:t>4</m:t>
                            </m:r>
                            <m:r>
                              <a:rPr lang="en-US">
                                <a:latin typeface="Cambria Math" panose="02040503050406030204" pitchFamily="18" charset="0"/>
                              </a:rPr>
                              <m:t>−1</m:t>
                            </m:r>
                          </m:den>
                        </m:f>
                      </m:e>
                    </m:d>
                  </m:oMath>
                </a14:m>
                <a:r>
                  <a:rPr lang="en-US" dirty="0"/>
                  <a:t> </a:t>
                </a:r>
                <a14:m>
                  <m:oMath xmlns:m="http://schemas.openxmlformats.org/officeDocument/2006/math">
                    <m:d>
                      <m:dPr>
                        <m:ctrlPr>
                          <a:rPr lang="en-US" i="1">
                            <a:latin typeface="Cambria Math" charset="0"/>
                          </a:rPr>
                        </m:ctrlPr>
                      </m:dPr>
                      <m:e>
                        <m:r>
                          <a:rPr lang="en-US">
                            <a:latin typeface="Cambria Math" panose="02040503050406030204" pitchFamily="18" charset="0"/>
                          </a:rPr>
                          <m:t>1−</m:t>
                        </m:r>
                        <m:f>
                          <m:fPr>
                            <m:ctrlPr>
                              <a:rPr lang="en-US" i="1">
                                <a:latin typeface="Cambria Math" charset="0"/>
                              </a:rPr>
                            </m:ctrlPr>
                          </m:fPr>
                          <m:num>
                            <m:r>
                              <a:rPr lang="en-US" b="0" i="1" smtClean="0">
                                <a:latin typeface="Cambria Math" panose="02040503050406030204" pitchFamily="18" charset="0"/>
                              </a:rPr>
                              <m:t>.8125</m:t>
                            </m:r>
                          </m:num>
                          <m:den>
                            <m:r>
                              <a:rPr lang="en-US" b="0" i="1" smtClean="0">
                                <a:latin typeface="Cambria Math" panose="02040503050406030204" pitchFamily="18" charset="0"/>
                              </a:rPr>
                              <m:t>1.1875</m:t>
                            </m:r>
                          </m:den>
                        </m:f>
                      </m:e>
                    </m:d>
                  </m:oMath>
                </a14:m>
                <a:endParaRPr lang="en-US" dirty="0" smtClean="0"/>
              </a:p>
              <a:p>
                <a:r>
                  <a:rPr lang="en-US" dirty="0"/>
                  <a:t>	</a:t>
                </a:r>
                <a:r>
                  <a:rPr lang="en-US" dirty="0" smtClean="0"/>
                  <a:t>= (1.333) (.316) = .42</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38980" y="231057"/>
                <a:ext cx="11026877" cy="6346723"/>
              </a:xfrm>
              <a:blipFill rotWithShape="0">
                <a:blip r:embed="rId2"/>
                <a:stretch>
                  <a:fillRect l="-829" t="-1057"/>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7136349" y="2001638"/>
            <a:ext cx="4413887" cy="235326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498549521"/>
              </p:ext>
            </p:extLst>
          </p:nvPr>
        </p:nvGraphicFramePr>
        <p:xfrm>
          <a:off x="9803490" y="4506219"/>
          <a:ext cx="1746746" cy="1920240"/>
        </p:xfrm>
        <a:graphic>
          <a:graphicData uri="http://schemas.openxmlformats.org/drawingml/2006/table">
            <a:tbl>
              <a:tblPr firstRow="1" bandRow="1">
                <a:tableStyleId>{5C22544A-7EE6-4342-B048-85BDC9FD1C3A}</a:tableStyleId>
              </a:tblPr>
              <a:tblGrid>
                <a:gridCol w="872684">
                  <a:extLst>
                    <a:ext uri="{9D8B030D-6E8A-4147-A177-3AD203B41FA5}">
                      <a16:colId xmlns="" xmlns:a16="http://schemas.microsoft.com/office/drawing/2014/main" val="1108686340"/>
                    </a:ext>
                  </a:extLst>
                </a:gridCol>
                <a:gridCol w="874062">
                  <a:extLst>
                    <a:ext uri="{9D8B030D-6E8A-4147-A177-3AD203B41FA5}">
                      <a16:colId xmlns="" xmlns:a16="http://schemas.microsoft.com/office/drawing/2014/main" val="1035240494"/>
                    </a:ext>
                  </a:extLst>
                </a:gridCol>
              </a:tblGrid>
              <a:tr h="455972">
                <a:tc>
                  <a:txBody>
                    <a:bodyPr/>
                    <a:lstStyle/>
                    <a:p>
                      <a:r>
                        <a:rPr lang="en-US" sz="1600" dirty="0" smtClean="0">
                          <a:solidFill>
                            <a:schemeClr val="tx1"/>
                          </a:solidFill>
                        </a:rPr>
                        <a:t>Person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Total score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97197006"/>
                  </a:ext>
                </a:extLst>
              </a:tr>
              <a:tr h="314310">
                <a:tc>
                  <a:txBody>
                    <a:bodyPr/>
                    <a:lstStyle/>
                    <a:p>
                      <a:r>
                        <a:rPr lang="en-US" sz="1600" dirty="0" smtClean="0">
                          <a:solidFill>
                            <a:schemeClr val="tx1"/>
                          </a:solidFill>
                        </a:rPr>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943360988"/>
                  </a:ext>
                </a:extLst>
              </a:tr>
              <a:tr h="288614">
                <a:tc>
                  <a:txBody>
                    <a:bodyPr/>
                    <a:lstStyle/>
                    <a:p>
                      <a:r>
                        <a:rPr lang="en-US" sz="1600" dirty="0" smtClean="0">
                          <a:solidFill>
                            <a:schemeClr val="tx1"/>
                          </a:solidFill>
                        </a:rPr>
                        <a:t>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766845589"/>
                  </a:ext>
                </a:extLst>
              </a:tr>
              <a:tr h="288614">
                <a:tc>
                  <a:txBody>
                    <a:bodyPr/>
                    <a:lstStyle/>
                    <a:p>
                      <a:r>
                        <a:rPr lang="en-US" sz="1600" dirty="0" smtClean="0">
                          <a:solidFill>
                            <a:schemeClr val="tx1"/>
                          </a:solidFill>
                        </a:rPr>
                        <a:t>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74486374"/>
                  </a:ext>
                </a:extLst>
              </a:tr>
              <a:tr h="288614">
                <a:tc>
                  <a:txBody>
                    <a:bodyPr/>
                    <a:lstStyle/>
                    <a:p>
                      <a:r>
                        <a:rPr lang="en-US" sz="1600" dirty="0" smtClean="0">
                          <a:solidFill>
                            <a:schemeClr val="tx1"/>
                          </a:solidFill>
                        </a:rPr>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753167868"/>
                  </a:ext>
                </a:extLst>
              </a:tr>
            </a:tbl>
          </a:graphicData>
        </a:graphic>
      </p:graphicFrame>
      <p:pic>
        <p:nvPicPr>
          <p:cNvPr id="5" name="Picture 4"/>
          <p:cNvPicPr>
            <a:picLocks noChangeAspect="1"/>
          </p:cNvPicPr>
          <p:nvPr/>
        </p:nvPicPr>
        <p:blipFill>
          <a:blip r:embed="rId4"/>
          <a:stretch>
            <a:fillRect/>
          </a:stretch>
        </p:blipFill>
        <p:spPr>
          <a:xfrm>
            <a:off x="6306400" y="4506219"/>
            <a:ext cx="3377477" cy="1255885"/>
          </a:xfrm>
          <a:prstGeom prst="rect">
            <a:avLst/>
          </a:prstGeom>
        </p:spPr>
      </p:pic>
    </p:spTree>
    <p:extLst>
      <p:ext uri="{BB962C8B-B14F-4D97-AF65-F5344CB8AC3E}">
        <p14:creationId xmlns:p14="http://schemas.microsoft.com/office/powerpoint/2010/main" val="1294890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38980" y="231057"/>
                <a:ext cx="11026877" cy="6439907"/>
              </a:xfrm>
            </p:spPr>
            <p:txBody>
              <a:bodyPr>
                <a:normAutofit lnSpcReduction="10000"/>
              </a:bodyPr>
              <a:lstStyle/>
              <a:p>
                <a:pPr marL="0" lvl="1">
                  <a:spcBef>
                    <a:spcPts val="1000"/>
                  </a:spcBef>
                </a:pPr>
                <a:r>
                  <a:rPr lang="en-US" i="0" u="sng" dirty="0"/>
                  <a:t>Accuracy and Use of Internal Consistency Reliability Estimates</a:t>
                </a:r>
              </a:p>
              <a:p>
                <a:pPr marL="0" lvl="1">
                  <a:spcBef>
                    <a:spcPts val="1000"/>
                  </a:spcBef>
                </a:pPr>
                <a:r>
                  <a:rPr lang="en-US" i="0" dirty="0"/>
                  <a:t>Generally coefficient alpha (or </a:t>
                </a:r>
                <a14:m>
                  <m:oMath xmlns:m="http://schemas.openxmlformats.org/officeDocument/2006/math">
                    <m:sSub>
                      <m:sSubPr>
                        <m:ctrlPr>
                          <a:rPr lang="en-US" i="1">
                            <a:latin typeface="Cambria Math" charset="0"/>
                          </a:rPr>
                        </m:ctrlPr>
                      </m:sSubPr>
                      <m:e>
                        <m:r>
                          <m:rPr>
                            <m:sty m:val="p"/>
                          </m:rPr>
                          <a:rPr lang="en-US">
                            <a:latin typeface="Cambria Math" panose="02040503050406030204" pitchFamily="18" charset="0"/>
                          </a:rPr>
                          <m:t>KR</m:t>
                        </m:r>
                      </m:e>
                      <m:sub>
                        <m:r>
                          <a:rPr lang="en-US">
                            <a:latin typeface="Cambria Math" panose="02040503050406030204" pitchFamily="18" charset="0"/>
                          </a:rPr>
                          <m:t>20</m:t>
                        </m:r>
                      </m:sub>
                    </m:sSub>
                    <m:r>
                      <a:rPr lang="en-US">
                        <a:latin typeface="Cambria Math" panose="02040503050406030204" pitchFamily="18" charset="0"/>
                      </a:rPr>
                      <m:t>)</m:t>
                    </m:r>
                  </m:oMath>
                </a14:m>
                <a:r>
                  <a:rPr lang="en-US" i="0" dirty="0"/>
                  <a:t> is the default part of any reliability analyses reported. </a:t>
                </a:r>
                <a:endParaRPr lang="en-US" i="0" dirty="0" smtClean="0"/>
              </a:p>
              <a:p>
                <a:pPr marL="0" lvl="1">
                  <a:spcBef>
                    <a:spcPts val="1000"/>
                  </a:spcBef>
                </a:pPr>
                <a:endParaRPr lang="en-US" i="0" dirty="0"/>
              </a:p>
              <a:p>
                <a:pPr marL="0" lvl="1">
                  <a:spcBef>
                    <a:spcPts val="1000"/>
                  </a:spcBef>
                </a:pPr>
                <a:r>
                  <a:rPr lang="en-US" i="0" dirty="0"/>
                  <a:t>Unlike other estimates of reliability (alternate forms or test-retest) this is very simple to compute and less effort required. </a:t>
                </a:r>
                <a:endParaRPr lang="en-US" i="0" dirty="0" smtClean="0"/>
              </a:p>
              <a:p>
                <a:pPr marL="0" lvl="1">
                  <a:spcBef>
                    <a:spcPts val="1000"/>
                  </a:spcBef>
                </a:pPr>
                <a:endParaRPr lang="en-US" i="0" dirty="0"/>
              </a:p>
              <a:p>
                <a:pPr marL="0" lvl="1">
                  <a:spcBef>
                    <a:spcPts val="1000"/>
                  </a:spcBef>
                </a:pPr>
                <a:r>
                  <a:rPr lang="en-US" i="0" dirty="0"/>
                  <a:t>Coefficient alpha provides accurate estimates of reliability when test items are </a:t>
                </a:r>
                <a:r>
                  <a:rPr lang="en-US" dirty="0"/>
                  <a:t>essentially tau-equivalent</a:t>
                </a:r>
                <a:r>
                  <a:rPr lang="en-US" i="0" dirty="0"/>
                  <a:t> (less stringent than parallel, equal variances not required). </a:t>
                </a:r>
                <a:endParaRPr lang="en-US" i="0" dirty="0" smtClean="0"/>
              </a:p>
              <a:p>
                <a:pPr marL="0" lvl="1">
                  <a:spcBef>
                    <a:spcPts val="1000"/>
                  </a:spcBef>
                </a:pPr>
                <a:endParaRPr lang="en-US" i="0" dirty="0"/>
              </a:p>
              <a:p>
                <a:r>
                  <a:rPr lang="en-US" dirty="0" smtClean="0"/>
                  <a:t>If test items are neither parallel nor tau equivalent, then coefficient alpha will underestimate reliability and provides a lower limit on the size of the estimated reliability. </a:t>
                </a:r>
              </a:p>
              <a:p>
                <a:endParaRPr lang="en-US" dirty="0" smtClean="0"/>
              </a:p>
              <a:p>
                <a:r>
                  <a:rPr lang="en-US" dirty="0" smtClean="0"/>
                  <a:t>That is, actual reliability of the test will be higher than or equal to alpha. </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38980" y="231057"/>
                <a:ext cx="11026877" cy="6439907"/>
              </a:xfrm>
              <a:blipFill rotWithShape="0">
                <a:blip r:embed="rId2"/>
                <a:stretch>
                  <a:fillRect l="-829" t="-1610" r="-1437" b="-1326"/>
                </a:stretch>
              </a:blipFill>
            </p:spPr>
            <p:txBody>
              <a:bodyPr/>
              <a:lstStyle/>
              <a:p>
                <a:r>
                  <a:rPr lang="en-US">
                    <a:noFill/>
                  </a:rPr>
                  <a:t> </a:t>
                </a:r>
              </a:p>
            </p:txBody>
          </p:sp>
        </mc:Fallback>
      </mc:AlternateContent>
    </p:spTree>
    <p:extLst>
      <p:ext uri="{BB962C8B-B14F-4D97-AF65-F5344CB8AC3E}">
        <p14:creationId xmlns:p14="http://schemas.microsoft.com/office/powerpoint/2010/main" val="2477589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8980" y="231057"/>
            <a:ext cx="11026877" cy="5619137"/>
          </a:xfrm>
        </p:spPr>
        <p:txBody>
          <a:bodyPr/>
          <a:lstStyle/>
          <a:p>
            <a:r>
              <a:rPr lang="en-US" u="sng" dirty="0" smtClean="0"/>
              <a:t>Internal Consistency versus Dimensionality</a:t>
            </a:r>
            <a:endParaRPr lang="en-US" dirty="0"/>
          </a:p>
          <a:p>
            <a:endParaRPr lang="en-US" dirty="0" smtClean="0"/>
          </a:p>
          <a:p>
            <a:r>
              <a:rPr lang="en-US" dirty="0" smtClean="0"/>
              <a:t>High internal consistency does not imply that test items are unidimensional (or conceptually homogeneous). </a:t>
            </a:r>
          </a:p>
          <a:p>
            <a:endParaRPr lang="en-US" dirty="0"/>
          </a:p>
          <a:p>
            <a:r>
              <a:rPr lang="en-US" dirty="0" smtClean="0"/>
              <a:t>This is because, a test’s internal consistency could be high even if the test is multidimensional. </a:t>
            </a:r>
          </a:p>
          <a:p>
            <a:endParaRPr lang="en-US" dirty="0"/>
          </a:p>
          <a:p>
            <a:r>
              <a:rPr lang="en-US" dirty="0" smtClean="0"/>
              <a:t>Example: A composite test might include two sets of items where items within the set are internally consistent with strong correlations while items between the sets are weakly correlated. </a:t>
            </a:r>
          </a:p>
        </p:txBody>
      </p:sp>
    </p:spTree>
    <p:extLst>
      <p:ext uri="{BB962C8B-B14F-4D97-AF65-F5344CB8AC3E}">
        <p14:creationId xmlns:p14="http://schemas.microsoft.com/office/powerpoint/2010/main" val="1821477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4200" y="116757"/>
                <a:ext cx="11026877" cy="6626943"/>
              </a:xfrm>
            </p:spPr>
            <p:txBody>
              <a:bodyPr>
                <a:normAutofit fontScale="92500" lnSpcReduction="20000"/>
              </a:bodyPr>
              <a:lstStyle/>
              <a:p>
                <a:r>
                  <a:rPr lang="en-US" u="sng" dirty="0" smtClean="0"/>
                  <a:t>Factors Affecting the Reliability of Test Scores</a:t>
                </a:r>
              </a:p>
              <a:p>
                <a:pPr marL="457200" indent="-457200">
                  <a:buAutoNum type="arabicPeriod"/>
                </a:pPr>
                <a:r>
                  <a:rPr lang="en-US" b="1" dirty="0" smtClean="0"/>
                  <a:t>Consistency among the parts of a test</a:t>
                </a:r>
              </a:p>
              <a:p>
                <a:endParaRPr lang="en-US" dirty="0" smtClean="0"/>
              </a:p>
              <a:p>
                <a:r>
                  <a:rPr lang="en-US" dirty="0" smtClean="0"/>
                  <a:t>All else being equal, reliability estimates are high for tests in which different parts are highly correlated with each other. </a:t>
                </a:r>
              </a:p>
              <a:p>
                <a:endParaRPr lang="en-US" u="sng" dirty="0" smtClean="0"/>
              </a:p>
              <a:p>
                <a:r>
                  <a:rPr lang="en-US" u="sng" dirty="0" smtClean="0"/>
                  <a:t>Example</a:t>
                </a:r>
                <a:r>
                  <a:rPr lang="en-US" dirty="0" smtClean="0"/>
                  <a:t>: Table 6.2 </a:t>
                </a:r>
              </a:p>
              <a:p>
                <a:r>
                  <a:rPr lang="en-US" dirty="0"/>
                  <a:t>	</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panose="02040503050406030204" pitchFamily="18" charset="0"/>
                              </a:rPr>
                              <m:t>𝑟</m:t>
                            </m:r>
                          </m:e>
                        </m:acc>
                      </m:e>
                      <m:sub>
                        <m:r>
                          <a:rPr lang="en-US" i="1">
                            <a:latin typeface="Cambria Math" panose="02040503050406030204" pitchFamily="18" charset="0"/>
                          </a:rPr>
                          <m:t>𝑖𝑖</m:t>
                        </m:r>
                        <m:r>
                          <a:rPr lang="en-US" i="1">
                            <a:latin typeface="Cambria Math" panose="02040503050406030204" pitchFamily="18" charset="0"/>
                          </a:rPr>
                          <m:t>′</m:t>
                        </m:r>
                      </m:sub>
                    </m:sSub>
                  </m:oMath>
                </a14:m>
                <a:r>
                  <a:rPr lang="en-US" dirty="0" smtClean="0"/>
                  <a:t> = .29, 	</a:t>
                </a:r>
                <a14:m>
                  <m:oMath xmlns:m="http://schemas.openxmlformats.org/officeDocument/2006/math">
                    <m:sSub>
                      <m:sSubPr>
                        <m:ctrlPr>
                          <a:rPr lang="en-US" i="1">
                            <a:latin typeface="Cambria Math" charset="0"/>
                          </a:rPr>
                        </m:ctrlPr>
                      </m:sSubPr>
                      <m:e>
                        <m:r>
                          <a:rPr lang="en-US">
                            <a:latin typeface="Cambria Math" panose="02040503050406030204" pitchFamily="18" charset="0"/>
                          </a:rPr>
                          <m:t>𝑅</m:t>
                        </m:r>
                      </m:e>
                      <m:sub>
                        <m:r>
                          <a:rPr lang="en-US">
                            <a:latin typeface="Cambria Math" panose="02040503050406030204" pitchFamily="18" charset="0"/>
                          </a:rPr>
                          <m:t>𝑋𝑋</m:t>
                        </m:r>
                      </m:sub>
                    </m:sSub>
                  </m:oMath>
                </a14:m>
                <a:r>
                  <a:rPr lang="en-US" dirty="0"/>
                  <a:t> = </a:t>
                </a:r>
                <a14:m>
                  <m:oMath xmlns:m="http://schemas.openxmlformats.org/officeDocument/2006/math">
                    <m:f>
                      <m:fPr>
                        <m:ctrlPr>
                          <a:rPr lang="en-US" i="1">
                            <a:latin typeface="Cambria Math" charset="0"/>
                          </a:rPr>
                        </m:ctrlPr>
                      </m:fPr>
                      <m:num>
                        <m:r>
                          <a:rPr lang="en-US" i="1">
                            <a:latin typeface="Cambria Math" panose="02040503050406030204" pitchFamily="18" charset="0"/>
                          </a:rPr>
                          <m:t>𝑘</m:t>
                        </m:r>
                        <m:sSub>
                          <m:sSubPr>
                            <m:ctrlPr>
                              <a:rPr lang="en-US" i="1">
                                <a:latin typeface="Cambria Math" charset="0"/>
                              </a:rPr>
                            </m:ctrlPr>
                          </m:sSubPr>
                          <m:e>
                            <m:acc>
                              <m:accPr>
                                <m:chr m:val="̅"/>
                                <m:ctrlPr>
                                  <a:rPr lang="en-US" i="1">
                                    <a:latin typeface="Cambria Math" charset="0"/>
                                  </a:rPr>
                                </m:ctrlPr>
                              </m:accPr>
                              <m:e>
                                <m:r>
                                  <a:rPr lang="en-US" i="1">
                                    <a:latin typeface="Cambria Math" panose="02040503050406030204" pitchFamily="18" charset="0"/>
                                  </a:rPr>
                                  <m:t>𝑟</m:t>
                                </m:r>
                              </m:e>
                            </m:acc>
                          </m:e>
                          <m:sub>
                            <m:r>
                              <a:rPr lang="en-US" i="1">
                                <a:latin typeface="Cambria Math" panose="02040503050406030204" pitchFamily="18" charset="0"/>
                              </a:rPr>
                              <m:t>𝑖𝑖</m:t>
                            </m:r>
                            <m:r>
                              <a:rPr lang="en-US" i="1">
                                <a:latin typeface="Cambria Math" panose="02040503050406030204" pitchFamily="18" charset="0"/>
                              </a:rPr>
                              <m:t>′</m:t>
                            </m:r>
                          </m:sub>
                        </m:sSub>
                      </m:num>
                      <m:den>
                        <m:r>
                          <a:rPr lang="en-US" i="1">
                            <a:latin typeface="Cambria Math" panose="02040503050406030204" pitchFamily="18" charset="0"/>
                          </a:rPr>
                          <m:t>1+(</m:t>
                        </m:r>
                        <m:r>
                          <a:rPr lang="en-US" i="1">
                            <a:latin typeface="Cambria Math" panose="02040503050406030204" pitchFamily="18" charset="0"/>
                          </a:rPr>
                          <m:t>𝑘</m:t>
                        </m:r>
                        <m:r>
                          <a:rPr lang="en-US" i="1">
                            <a:latin typeface="Cambria Math" panose="02040503050406030204" pitchFamily="18" charset="0"/>
                          </a:rPr>
                          <m:t>−1)</m:t>
                        </m:r>
                        <m:sSub>
                          <m:sSubPr>
                            <m:ctrlPr>
                              <a:rPr lang="en-US" i="1">
                                <a:latin typeface="Cambria Math" charset="0"/>
                              </a:rPr>
                            </m:ctrlPr>
                          </m:sSubPr>
                          <m:e>
                            <m:acc>
                              <m:accPr>
                                <m:chr m:val="̅"/>
                                <m:ctrlPr>
                                  <a:rPr lang="en-US" i="1">
                                    <a:latin typeface="Cambria Math" charset="0"/>
                                  </a:rPr>
                                </m:ctrlPr>
                              </m:accPr>
                              <m:e>
                                <m:r>
                                  <a:rPr lang="en-US" i="1">
                                    <a:latin typeface="Cambria Math" panose="02040503050406030204" pitchFamily="18" charset="0"/>
                                  </a:rPr>
                                  <m:t>𝑟</m:t>
                                </m:r>
                              </m:e>
                            </m:acc>
                          </m:e>
                          <m:sub>
                            <m:r>
                              <a:rPr lang="en-US" i="1">
                                <a:latin typeface="Cambria Math" panose="02040503050406030204" pitchFamily="18" charset="0"/>
                              </a:rPr>
                              <m:t>𝑖𝑖</m:t>
                            </m:r>
                            <m:r>
                              <a:rPr lang="en-US" i="1">
                                <a:latin typeface="Cambria Math" panose="02040503050406030204" pitchFamily="18" charset="0"/>
                              </a:rPr>
                              <m:t>′</m:t>
                            </m:r>
                          </m:sub>
                        </m:sSub>
                      </m:den>
                    </m:f>
                  </m:oMath>
                </a14:m>
                <a:r>
                  <a:rPr lang="en-US" dirty="0" smtClean="0"/>
                  <a:t> = .63</a:t>
                </a:r>
              </a:p>
              <a:p>
                <a:endParaRPr lang="en-US" dirty="0" smtClean="0"/>
              </a:p>
              <a:p>
                <a:r>
                  <a:rPr lang="en-US" dirty="0" smtClean="0"/>
                  <a:t>The average inter-item correlation of .29 is considered small to moderate, indicating items are somewhat consistent. </a:t>
                </a:r>
              </a:p>
              <a:p>
                <a:endParaRPr lang="en-US" dirty="0" smtClean="0"/>
              </a:p>
              <a:p>
                <a:r>
                  <a:rPr lang="en-US" dirty="0" smtClean="0"/>
                  <a:t>Items can be improved by either rewriting or by replacing with other items.</a:t>
                </a:r>
              </a:p>
              <a:p>
                <a:endParaRPr lang="en-US" dirty="0" smtClean="0"/>
              </a:p>
              <a:p>
                <a:r>
                  <a:rPr lang="en-US" dirty="0" smtClean="0"/>
                  <a:t>Suppose this process resulted in a </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panose="02040503050406030204" pitchFamily="18" charset="0"/>
                              </a:rPr>
                              <m:t>𝑟</m:t>
                            </m:r>
                          </m:e>
                        </m:acc>
                      </m:e>
                      <m:sub>
                        <m:r>
                          <a:rPr lang="en-US" i="1">
                            <a:latin typeface="Cambria Math" panose="02040503050406030204" pitchFamily="18" charset="0"/>
                          </a:rPr>
                          <m:t>𝑖𝑖</m:t>
                        </m:r>
                        <m:r>
                          <a:rPr lang="en-US" i="1">
                            <a:latin typeface="Cambria Math" panose="02040503050406030204" pitchFamily="18" charset="0"/>
                          </a:rPr>
                          <m:t>′</m:t>
                        </m:r>
                      </m:sub>
                    </m:sSub>
                  </m:oMath>
                </a14:m>
                <a:r>
                  <a:rPr lang="en-US" dirty="0" smtClean="0"/>
                  <a:t> = .40, then </a:t>
                </a:r>
                <a14:m>
                  <m:oMath xmlns:m="http://schemas.openxmlformats.org/officeDocument/2006/math">
                    <m:sSub>
                      <m:sSubPr>
                        <m:ctrlPr>
                          <a:rPr lang="en-US" i="1">
                            <a:latin typeface="Cambria Math" charset="0"/>
                          </a:rPr>
                        </m:ctrlPr>
                      </m:sSubPr>
                      <m:e>
                        <m:r>
                          <a:rPr lang="en-US">
                            <a:latin typeface="Cambria Math" panose="02040503050406030204" pitchFamily="18" charset="0"/>
                          </a:rPr>
                          <m:t>𝑅</m:t>
                        </m:r>
                      </m:e>
                      <m:sub>
                        <m:r>
                          <a:rPr lang="en-US">
                            <a:latin typeface="Cambria Math" panose="02040503050406030204" pitchFamily="18" charset="0"/>
                          </a:rPr>
                          <m:t>𝑋𝑋</m:t>
                        </m:r>
                      </m:sub>
                    </m:sSub>
                  </m:oMath>
                </a14:m>
                <a:r>
                  <a:rPr lang="en-US" dirty="0"/>
                  <a:t> </a:t>
                </a:r>
                <a:r>
                  <a:rPr lang="en-US" dirty="0" smtClean="0"/>
                  <a:t>= .73. </a:t>
                </a:r>
              </a:p>
              <a:p>
                <a:r>
                  <a:rPr lang="en-US" dirty="0" smtClean="0"/>
                  <a:t>Greater internal consistency produces greater reliability estimate. </a:t>
                </a:r>
              </a:p>
              <a:p>
                <a:endParaRPr lang="en-US" dirty="0"/>
              </a:p>
              <a:p>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4200" y="116757"/>
                <a:ext cx="11026877" cy="6626943"/>
              </a:xfrm>
              <a:blipFill rotWithShape="0">
                <a:blip r:embed="rId2"/>
                <a:stretch>
                  <a:fillRect l="-719" t="-1840"/>
                </a:stretch>
              </a:blipFill>
            </p:spPr>
            <p:txBody>
              <a:bodyPr/>
              <a:lstStyle/>
              <a:p>
                <a:r>
                  <a:rPr lang="en-US">
                    <a:noFill/>
                  </a:rPr>
                  <a:t> </a:t>
                </a:r>
              </a:p>
            </p:txBody>
          </p:sp>
        </mc:Fallback>
      </mc:AlternateContent>
    </p:spTree>
    <p:extLst>
      <p:ext uri="{BB962C8B-B14F-4D97-AF65-F5344CB8AC3E}">
        <p14:creationId xmlns:p14="http://schemas.microsoft.com/office/powerpoint/2010/main" val="842413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38980" y="231057"/>
                <a:ext cx="11026877" cy="6384488"/>
              </a:xfrm>
            </p:spPr>
            <p:txBody>
              <a:bodyPr/>
              <a:lstStyle/>
              <a:p>
                <a:r>
                  <a:rPr lang="en-US" dirty="0" smtClean="0"/>
                  <a:t>2.</a:t>
                </a:r>
                <a:r>
                  <a:rPr lang="en-US" b="1" dirty="0" smtClean="0"/>
                  <a:t> Length of the </a:t>
                </a:r>
                <a:r>
                  <a:rPr lang="en-US" b="1" dirty="0"/>
                  <a:t>Test </a:t>
                </a:r>
                <a:endParaRPr lang="en-US" b="1" dirty="0" smtClean="0"/>
              </a:p>
              <a:p>
                <a:r>
                  <a:rPr lang="en-US" dirty="0"/>
                  <a:t>All else being equal, </a:t>
                </a:r>
                <a:r>
                  <a:rPr lang="en-US" dirty="0" smtClean="0"/>
                  <a:t>a longer </a:t>
                </a:r>
                <a:r>
                  <a:rPr lang="en-US" dirty="0"/>
                  <a:t>test is more reliable than a </a:t>
                </a:r>
                <a:r>
                  <a:rPr lang="en-US" dirty="0" smtClean="0"/>
                  <a:t>shorter </a:t>
                </a:r>
                <a:r>
                  <a:rPr lang="en-US" dirty="0"/>
                  <a:t>test. </a:t>
                </a:r>
                <a:r>
                  <a:rPr lang="en-US" altLang="zh-CN" dirty="0" smtClean="0"/>
                  <a:t>(Increase</a:t>
                </a:r>
                <a:r>
                  <a:rPr lang="zh-CN" altLang="en-US" dirty="0" smtClean="0"/>
                  <a:t> </a:t>
                </a:r>
                <a:r>
                  <a:rPr lang="en-US" altLang="zh-CN" dirty="0" smtClean="0"/>
                  <a:t>appropriate</a:t>
                </a:r>
                <a:r>
                  <a:rPr lang="zh-CN" altLang="en-US" dirty="0" smtClean="0"/>
                  <a:t> </a:t>
                </a:r>
                <a:r>
                  <a:rPr lang="en-US" altLang="zh-CN" dirty="0" smtClean="0"/>
                  <a:t>item</a:t>
                </a:r>
                <a:r>
                  <a:rPr lang="zh-CN" altLang="en-US" dirty="0" smtClean="0"/>
                  <a:t> </a:t>
                </a:r>
                <a:r>
                  <a:rPr lang="en-US" altLang="zh-CN" dirty="0" smtClean="0"/>
                  <a:t>e.g.</a:t>
                </a:r>
                <a:r>
                  <a:rPr lang="zh-CN" altLang="en-US" dirty="0" smtClean="0"/>
                  <a:t> </a:t>
                </a:r>
                <a:r>
                  <a:rPr lang="en-US" altLang="zh-CN" dirty="0" smtClean="0"/>
                  <a:t>parallel</a:t>
                </a:r>
                <a:r>
                  <a:rPr lang="zh-CN" altLang="en-US" dirty="0" smtClean="0"/>
                  <a:t> </a:t>
                </a:r>
                <a:r>
                  <a:rPr lang="en-US" altLang="zh-CN" dirty="0" smtClean="0"/>
                  <a:t>test)</a:t>
                </a:r>
                <a:endParaRPr lang="en-US" dirty="0" smtClean="0"/>
              </a:p>
              <a:p>
                <a:endParaRPr lang="en-US" dirty="0" smtClean="0"/>
              </a:p>
              <a:p>
                <a:r>
                  <a:rPr lang="en-US" dirty="0" smtClean="0"/>
                  <a:t>This </a:t>
                </a:r>
                <a:r>
                  <a:rPr lang="en-US" dirty="0"/>
                  <a:t>is because, as the test length increases, true score variance </a:t>
                </a:r>
                <a:r>
                  <a:rPr lang="en-US" dirty="0" smtClean="0"/>
                  <a:t>increases </a:t>
                </a:r>
                <a:r>
                  <a:rPr lang="en-US" dirty="0"/>
                  <a:t>at a faster rate than error score variance</a:t>
                </a:r>
                <a:r>
                  <a:rPr lang="en-US" dirty="0" smtClean="0"/>
                  <a:t>.</a:t>
                </a:r>
              </a:p>
              <a:p>
                <a:endParaRPr lang="en-US" dirty="0" smtClean="0"/>
              </a:p>
              <a:p>
                <a:r>
                  <a:rPr lang="en-US" u="sng" dirty="0" smtClean="0"/>
                  <a:t>Example</a:t>
                </a:r>
                <a:r>
                  <a:rPr lang="en-US" dirty="0" smtClean="0"/>
                  <a:t>: </a:t>
                </a:r>
              </a:p>
              <a:p>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𝑌</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𝑌</m:t>
                        </m:r>
                      </m:e>
                      <m:sub>
                        <m:r>
                          <a:rPr lang="en-US" i="1">
                            <a:latin typeface="Cambria Math" panose="02040503050406030204" pitchFamily="18" charset="0"/>
                          </a:rPr>
                          <m:t>2</m:t>
                        </m:r>
                      </m:sub>
                    </m:sSub>
                    <m:r>
                      <a:rPr lang="en-US" i="1" smtClean="0">
                        <a:latin typeface="Cambria Math" panose="02040503050406030204" pitchFamily="18" charset="0"/>
                      </a:rPr>
                      <m:t> </m:t>
                    </m:r>
                  </m:oMath>
                </a14:m>
                <a:r>
                  <a:rPr lang="en-US" dirty="0" smtClean="0"/>
                  <a:t>( X is a composite of two parallel  components)</a:t>
                </a:r>
              </a:p>
              <a:p>
                <a:r>
                  <a:rPr lang="en-US" i="1" dirty="0">
                    <a:latin typeface="Cambria Math" panose="02040503050406030204" pitchFamily="18" charset="0"/>
                  </a:rPr>
                  <a:t>	</a:t>
                </a:r>
                <a14:m>
                  <m:oMath xmlns:m="http://schemas.openxmlformats.org/officeDocument/2006/math">
                    <m:sSubSup>
                      <m:sSubSupPr>
                        <m:ctrlPr>
                          <a:rPr lang="en-US" i="1" smtClean="0">
                            <a:latin typeface="Cambria Math"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oMath>
                </a14:m>
                <a:r>
                  <a:rPr lang="en-US" dirty="0" smtClean="0"/>
                  <a:t> = </a:t>
                </a:r>
                <a14:m>
                  <m:oMath xmlns:m="http://schemas.openxmlformats.org/officeDocument/2006/math">
                    <m:sSubSup>
                      <m:sSubSupPr>
                        <m:ctrlPr>
                          <a:rPr lang="en-US" i="1">
                            <a:latin typeface="Cambria Math" charset="0"/>
                          </a:rPr>
                        </m:ctrlPr>
                      </m:sSubSupPr>
                      <m:e>
                        <m:r>
                          <a:rPr lang="en-US" b="0" i="1" smtClean="0">
                            <a:latin typeface="Cambria Math" panose="02040503050406030204" pitchFamily="18" charset="0"/>
                          </a:rPr>
                          <m:t>4</m:t>
                        </m:r>
                        <m:r>
                          <a:rPr lang="en-US" i="1">
                            <a:latin typeface="Cambria Math" panose="02040503050406030204" pitchFamily="18" charset="0"/>
                          </a:rPr>
                          <m:t>𝑠</m:t>
                        </m:r>
                      </m:e>
                      <m:sub>
                        <m:r>
                          <a:rPr lang="en-US" b="0" i="1" smtClean="0">
                            <a:latin typeface="Cambria Math" panose="02040503050406030204" pitchFamily="18" charset="0"/>
                          </a:rPr>
                          <m:t>𝑇𝑦</m:t>
                        </m:r>
                      </m:sub>
                      <m:sup>
                        <m:r>
                          <a:rPr lang="en-US" i="1">
                            <a:latin typeface="Cambria Math" panose="02040503050406030204" pitchFamily="18" charset="0"/>
                          </a:rPr>
                          <m:t>2</m:t>
                        </m:r>
                      </m:sup>
                    </m:sSubSup>
                  </m:oMath>
                </a14:m>
                <a:r>
                  <a:rPr lang="en-US" dirty="0" smtClean="0"/>
                  <a:t> + </a:t>
                </a:r>
                <a14:m>
                  <m:oMath xmlns:m="http://schemas.openxmlformats.org/officeDocument/2006/math">
                    <m:sSubSup>
                      <m:sSubSupPr>
                        <m:ctrlPr>
                          <a:rPr lang="en-US" i="1">
                            <a:latin typeface="Cambria Math" charset="0"/>
                          </a:rPr>
                        </m:ctrlPr>
                      </m:sSubSupPr>
                      <m:e>
                        <m:r>
                          <a:rPr lang="en-US" b="0" i="1" smtClean="0">
                            <a:latin typeface="Cambria Math" panose="02040503050406030204" pitchFamily="18" charset="0"/>
                          </a:rPr>
                          <m:t>2</m:t>
                        </m:r>
                        <m:r>
                          <a:rPr lang="en-US" i="1">
                            <a:latin typeface="Cambria Math" panose="02040503050406030204" pitchFamily="18" charset="0"/>
                          </a:rPr>
                          <m:t>𝑠</m:t>
                        </m:r>
                      </m:e>
                      <m:sub>
                        <m:r>
                          <a:rPr lang="en-US" b="0" i="1" smtClean="0">
                            <a:latin typeface="Cambria Math" panose="02040503050406030204" pitchFamily="18" charset="0"/>
                          </a:rPr>
                          <m:t>𝑒𝑌</m:t>
                        </m:r>
                      </m:sub>
                      <m:sup>
                        <m:r>
                          <a:rPr lang="en-US" i="1">
                            <a:latin typeface="Cambria Math" panose="02040503050406030204" pitchFamily="18" charset="0"/>
                          </a:rPr>
                          <m:t>2</m:t>
                        </m:r>
                      </m:sup>
                    </m:sSubSup>
                  </m:oMath>
                </a14:m>
                <a:r>
                  <a:rPr lang="en-US" dirty="0" smtClean="0"/>
                  <a:t> 	</a:t>
                </a:r>
              </a:p>
              <a:p>
                <a:r>
                  <a:rPr lang="en-US" dirty="0" smtClean="0"/>
                  <a:t>General formula: </a:t>
                </a:r>
              </a:p>
              <a:p>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𝑌</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𝑌</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m:t>
                        </m:r>
                        <m:r>
                          <a:rPr lang="en-US" i="1">
                            <a:latin typeface="Cambria Math" panose="02040503050406030204" pitchFamily="18" charset="0"/>
                          </a:rPr>
                          <m:t>𝑌</m:t>
                        </m:r>
                      </m:e>
                      <m:sub>
                        <m:r>
                          <a:rPr lang="en-US" i="1">
                            <a:latin typeface="Cambria Math" panose="02040503050406030204" pitchFamily="18" charset="0"/>
                          </a:rPr>
                          <m:t>𝑛</m:t>
                        </m:r>
                      </m:sub>
                    </m:sSub>
                  </m:oMath>
                </a14:m>
                <a:r>
                  <a:rPr lang="en-US" dirty="0" smtClean="0"/>
                  <a:t>, then</a:t>
                </a:r>
              </a:p>
              <a:p>
                <a:pPr lvl="2"/>
                <a14:m>
                  <m:oMath xmlns:m="http://schemas.openxmlformats.org/officeDocument/2006/math">
                    <m:sSubSup>
                      <m:sSubSupPr>
                        <m:ctrlPr>
                          <a:rPr lang="en-US" i="1">
                            <a:latin typeface="Cambria Math" charset="0"/>
                          </a:rPr>
                        </m:ctrlPr>
                      </m:sSubSupPr>
                      <m:e>
                        <m:r>
                          <a:rPr lang="en-US" i="1">
                            <a:latin typeface="Cambria Math" panose="02040503050406030204" pitchFamily="18" charset="0"/>
                          </a:rPr>
                          <m:t>𝑠</m:t>
                        </m:r>
                      </m:e>
                      <m:sub>
                        <m:r>
                          <a:rPr lang="en-US" i="1">
                            <a:latin typeface="Cambria Math" panose="02040503050406030204" pitchFamily="18" charset="0"/>
                          </a:rPr>
                          <m:t>𝑋</m:t>
                        </m:r>
                      </m:sub>
                      <m:sup>
                        <m:r>
                          <a:rPr lang="en-US" i="1">
                            <a:latin typeface="Cambria Math" panose="02040503050406030204" pitchFamily="18" charset="0"/>
                          </a:rPr>
                          <m:t>2</m:t>
                        </m:r>
                      </m:sup>
                    </m:sSubSup>
                  </m:oMath>
                </a14:m>
                <a:r>
                  <a:rPr lang="en-US" dirty="0"/>
                  <a:t> = </a:t>
                </a:r>
                <a14:m>
                  <m:oMath xmlns:m="http://schemas.openxmlformats.org/officeDocument/2006/math">
                    <m:sSubSup>
                      <m:sSubSupPr>
                        <m:ctrlPr>
                          <a:rPr lang="en-US" i="1">
                            <a:latin typeface="Cambria Math" charset="0"/>
                          </a:rPr>
                        </m:ctrlPr>
                      </m:sSubSupPr>
                      <m:e>
                        <m:sSup>
                          <m:sSupPr>
                            <m:ctrlPr>
                              <a:rPr lang="en-US"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i="1">
                            <a:latin typeface="Cambria Math" panose="02040503050406030204" pitchFamily="18" charset="0"/>
                          </a:rPr>
                          <m:t>𝑠</m:t>
                        </m:r>
                      </m:e>
                      <m:sub>
                        <m:r>
                          <a:rPr lang="en-US" i="1">
                            <a:latin typeface="Cambria Math" panose="02040503050406030204" pitchFamily="18" charset="0"/>
                          </a:rPr>
                          <m:t>𝑇𝑦</m:t>
                        </m:r>
                      </m:sub>
                      <m:sup>
                        <m:r>
                          <a:rPr lang="en-US" i="1">
                            <a:latin typeface="Cambria Math" panose="02040503050406030204" pitchFamily="18" charset="0"/>
                          </a:rPr>
                          <m:t>2</m:t>
                        </m:r>
                      </m:sup>
                    </m:sSubSup>
                  </m:oMath>
                </a14:m>
                <a:r>
                  <a:rPr lang="en-US" dirty="0"/>
                  <a:t> + </a:t>
                </a:r>
                <a14:m>
                  <m:oMath xmlns:m="http://schemas.openxmlformats.org/officeDocument/2006/math">
                    <m:sSubSup>
                      <m:sSubSupPr>
                        <m:ctrlPr>
                          <a:rPr lang="en-US" i="1">
                            <a:latin typeface="Cambria Math" charset="0"/>
                          </a:rPr>
                        </m:ctrlPr>
                      </m:sSubSupPr>
                      <m:e>
                        <m:r>
                          <a:rPr lang="en-US" b="0" i="1" smtClean="0">
                            <a:latin typeface="Cambria Math" panose="02040503050406030204" pitchFamily="18" charset="0"/>
                          </a:rPr>
                          <m:t>𝑛</m:t>
                        </m:r>
                        <m:r>
                          <a:rPr lang="en-US" i="1">
                            <a:latin typeface="Cambria Math" panose="02040503050406030204" pitchFamily="18" charset="0"/>
                          </a:rPr>
                          <m:t>𝑠</m:t>
                        </m:r>
                      </m:e>
                      <m:sub>
                        <m:r>
                          <a:rPr lang="en-US" i="1">
                            <a:latin typeface="Cambria Math" panose="02040503050406030204" pitchFamily="18" charset="0"/>
                          </a:rPr>
                          <m:t>𝑒𝑌</m:t>
                        </m:r>
                      </m:sub>
                      <m:sup>
                        <m:r>
                          <a:rPr lang="en-US" i="1">
                            <a:latin typeface="Cambria Math" panose="02040503050406030204" pitchFamily="18" charset="0"/>
                          </a:rPr>
                          <m:t>2</m:t>
                        </m:r>
                      </m:sup>
                    </m:sSubSup>
                  </m:oMath>
                </a14:m>
                <a:r>
                  <a:rPr lang="en-US" dirty="0" smtClean="0"/>
                  <a:t>	</a:t>
                </a:r>
              </a:p>
              <a:p>
                <a:endParaRPr lang="en-US" dirty="0"/>
              </a:p>
              <a:p>
                <a:endParaRPr lang="en-US" dirty="0"/>
              </a:p>
              <a:p>
                <a:endParaRPr lang="en-US" dirty="0" smtClean="0"/>
              </a:p>
              <a:p>
                <a:endParaRPr lang="en-US" dirty="0"/>
              </a:p>
              <a:p>
                <a:endParaRPr lang="en-US" dirty="0"/>
              </a:p>
              <a:p>
                <a:endParaRPr lang="en-US" dirty="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38980" y="231057"/>
                <a:ext cx="11026877" cy="6384488"/>
              </a:xfrm>
              <a:blipFill rotWithShape="0">
                <a:blip r:embed="rId2"/>
                <a:stretch>
                  <a:fillRect l="-829" t="-1051" r="-719"/>
                </a:stretch>
              </a:blipFill>
            </p:spPr>
            <p:txBody>
              <a:bodyPr/>
              <a:lstStyle/>
              <a:p>
                <a:r>
                  <a:rPr lang="en-US">
                    <a:noFill/>
                  </a:rPr>
                  <a:t> </a:t>
                </a:r>
              </a:p>
            </p:txBody>
          </p:sp>
        </mc:Fallback>
      </mc:AlternateContent>
    </p:spTree>
    <p:extLst>
      <p:ext uri="{BB962C8B-B14F-4D97-AF65-F5344CB8AC3E}">
        <p14:creationId xmlns:p14="http://schemas.microsoft.com/office/powerpoint/2010/main" val="792813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38980" y="231057"/>
                <a:ext cx="11026877" cy="6439907"/>
              </a:xfrm>
            </p:spPr>
            <p:txBody>
              <a:bodyPr/>
              <a:lstStyle/>
              <a:p>
                <a:r>
                  <a:rPr lang="en-US" dirty="0" smtClean="0"/>
                  <a:t>Formula for estimating the reliability of a revised test (lengthened or shortened):</a:t>
                </a:r>
              </a:p>
              <a:p>
                <a:pPr lvl="1"/>
                <a:endParaRPr lang="en-US" i="1" dirty="0" smtClean="0">
                  <a:latin typeface="Cambria Math" panose="02040503050406030204" pitchFamily="18" charset="0"/>
                </a:endParaRPr>
              </a:p>
              <a:p>
                <a:pPr lvl="1"/>
                <a14:m>
                  <m:oMath xmlns:m="http://schemas.openxmlformats.org/officeDocument/2006/math">
                    <m:sSub>
                      <m:sSubPr>
                        <m:ctrlPr>
                          <a:rPr lang="en-US" i="1">
                            <a:latin typeface="Cambria Math" charset="0"/>
                          </a:rPr>
                        </m:ctrlPr>
                      </m:sSubPr>
                      <m:e>
                        <m:r>
                          <a:rPr lang="en-US">
                            <a:latin typeface="Cambria Math" panose="02040503050406030204" pitchFamily="18" charset="0"/>
                          </a:rPr>
                          <m:t>𝑅</m:t>
                        </m:r>
                      </m:e>
                      <m:sub>
                        <m:r>
                          <a:rPr lang="en-US">
                            <a:latin typeface="Cambria Math" panose="02040503050406030204" pitchFamily="18" charset="0"/>
                          </a:rPr>
                          <m:t>𝑋𝑋</m:t>
                        </m:r>
                        <m:r>
                          <a:rPr lang="en-US" b="0" i="1" smtClean="0">
                            <a:latin typeface="Cambria Math" panose="02040503050406030204" pitchFamily="18" charset="0"/>
                          </a:rPr>
                          <m:t>−</m:t>
                        </m:r>
                        <m:r>
                          <a:rPr lang="en-US" b="0" i="1" smtClean="0">
                            <a:latin typeface="Cambria Math" panose="02040503050406030204" pitchFamily="18" charset="0"/>
                          </a:rPr>
                          <m:t>𝑟𝑒𝑣𝑖𝑠𝑒𝑑</m:t>
                        </m:r>
                      </m:sub>
                    </m:sSub>
                  </m:oMath>
                </a14:m>
                <a:r>
                  <a:rPr lang="en-US" dirty="0"/>
                  <a:t> = </a:t>
                </a:r>
                <a14:m>
                  <m:oMath xmlns:m="http://schemas.openxmlformats.org/officeDocument/2006/math">
                    <m:f>
                      <m:fPr>
                        <m:ctrlPr>
                          <a:rPr lang="en-US" i="1">
                            <a:latin typeface="Cambria Math" charset="0"/>
                          </a:rPr>
                        </m:ctrlPr>
                      </m:fPr>
                      <m:num>
                        <m:r>
                          <a:rPr lang="en-US" b="0" i="1" smtClean="0">
                            <a:latin typeface="Cambria Math" panose="02040503050406030204" pitchFamily="18" charset="0"/>
                          </a:rPr>
                          <m:t>𝑛</m:t>
                        </m:r>
                        <m:sSub>
                          <m:sSubPr>
                            <m:ctrlPr>
                              <a:rPr lang="en-US" i="1">
                                <a:latin typeface="Cambria Math" charset="0"/>
                              </a:rPr>
                            </m:ctrlPr>
                          </m:sSubPr>
                          <m:e>
                            <m:r>
                              <a:rPr lang="en-US">
                                <a:latin typeface="Cambria Math" panose="02040503050406030204" pitchFamily="18" charset="0"/>
                              </a:rPr>
                              <m:t>𝑅</m:t>
                            </m:r>
                          </m:e>
                          <m:sub>
                            <m:r>
                              <a:rPr lang="en-US">
                                <a:latin typeface="Cambria Math" panose="02040503050406030204" pitchFamily="18" charset="0"/>
                              </a:rPr>
                              <m:t>𝑋𝑋</m:t>
                            </m:r>
                            <m:r>
                              <a:rPr lang="en-US">
                                <a:latin typeface="Cambria Math" panose="02040503050406030204" pitchFamily="18" charset="0"/>
                              </a:rPr>
                              <m:t>−</m:t>
                            </m:r>
                            <m:r>
                              <a:rPr lang="en-US" b="0" i="1" smtClean="0">
                                <a:latin typeface="Cambria Math" panose="02040503050406030204" pitchFamily="18" charset="0"/>
                              </a:rPr>
                              <m:t>𝑜𝑟𝑖𝑔𝑖𝑛𝑎𝑙</m:t>
                            </m:r>
                          </m:sub>
                        </m:sSub>
                      </m:num>
                      <m:den>
                        <m:r>
                          <a:rPr lang="en-US" i="1">
                            <a:latin typeface="Cambria Math" panose="02040503050406030204" pitchFamily="18" charset="0"/>
                          </a:rPr>
                          <m:t>1+(</m:t>
                        </m:r>
                        <m:r>
                          <a:rPr lang="en-US" b="0" i="1" smtClean="0">
                            <a:latin typeface="Cambria Math" panose="02040503050406030204" pitchFamily="18" charset="0"/>
                          </a:rPr>
                          <m:t>𝑛</m:t>
                        </m:r>
                        <m:r>
                          <a:rPr lang="en-US" i="1">
                            <a:latin typeface="Cambria Math" panose="02040503050406030204" pitchFamily="18" charset="0"/>
                          </a:rPr>
                          <m:t>−1)</m:t>
                        </m:r>
                        <m:sSub>
                          <m:sSubPr>
                            <m:ctrlPr>
                              <a:rPr lang="en-US" i="1">
                                <a:latin typeface="Cambria Math" charset="0"/>
                              </a:rPr>
                            </m:ctrlPr>
                          </m:sSubPr>
                          <m:e>
                            <m:r>
                              <a:rPr lang="en-US">
                                <a:latin typeface="Cambria Math" panose="02040503050406030204" pitchFamily="18" charset="0"/>
                              </a:rPr>
                              <m:t>𝑅</m:t>
                            </m:r>
                          </m:e>
                          <m:sub>
                            <m:r>
                              <a:rPr lang="en-US">
                                <a:latin typeface="Cambria Math" panose="02040503050406030204" pitchFamily="18" charset="0"/>
                              </a:rPr>
                              <m:t>𝑋𝑋</m:t>
                            </m:r>
                            <m:r>
                              <a:rPr lang="en-US">
                                <a:latin typeface="Cambria Math" panose="02040503050406030204" pitchFamily="18" charset="0"/>
                              </a:rPr>
                              <m:t>−</m:t>
                            </m:r>
                            <m:r>
                              <a:rPr lang="en-US">
                                <a:latin typeface="Cambria Math" panose="02040503050406030204" pitchFamily="18" charset="0"/>
                              </a:rPr>
                              <m:t>𝑜𝑟𝑖𝑔𝑖𝑛𝑎𝑙</m:t>
                            </m:r>
                          </m:sub>
                        </m:sSub>
                      </m:den>
                    </m:f>
                  </m:oMath>
                </a14:m>
                <a:endParaRPr lang="en-US" dirty="0"/>
              </a:p>
              <a:p>
                <a:r>
                  <a:rPr lang="en-US" dirty="0" smtClean="0"/>
                  <a:t>	</a:t>
                </a:r>
              </a:p>
              <a:p>
                <a:r>
                  <a:rPr lang="en-US" dirty="0"/>
                  <a:t>	</a:t>
                </a:r>
                <a:r>
                  <a:rPr lang="en-US" i="1" dirty="0" smtClean="0"/>
                  <a:t>n</a:t>
                </a:r>
                <a:r>
                  <a:rPr lang="en-US" dirty="0" smtClean="0"/>
                  <a:t> – the factor by which the test is lengthened or shortened.</a:t>
                </a:r>
              </a:p>
              <a:p>
                <a:r>
                  <a:rPr lang="en-US" dirty="0"/>
                  <a:t>	</a:t>
                </a:r>
                <a14:m>
                  <m:oMath xmlns:m="http://schemas.openxmlformats.org/officeDocument/2006/math">
                    <m:sSub>
                      <m:sSubPr>
                        <m:ctrlPr>
                          <a:rPr lang="en-US" i="1">
                            <a:latin typeface="Cambria Math" charset="0"/>
                          </a:rPr>
                        </m:ctrlPr>
                      </m:sSubPr>
                      <m:e>
                        <m:r>
                          <a:rPr lang="en-US">
                            <a:latin typeface="Cambria Math" panose="02040503050406030204" pitchFamily="18" charset="0"/>
                          </a:rPr>
                          <m:t>𝑅</m:t>
                        </m:r>
                      </m:e>
                      <m:sub>
                        <m:r>
                          <a:rPr lang="en-US">
                            <a:latin typeface="Cambria Math" panose="02040503050406030204" pitchFamily="18" charset="0"/>
                          </a:rPr>
                          <m:t>𝑋𝑋</m:t>
                        </m:r>
                        <m:r>
                          <a:rPr lang="en-US">
                            <a:latin typeface="Cambria Math" panose="02040503050406030204" pitchFamily="18" charset="0"/>
                          </a:rPr>
                          <m:t>−</m:t>
                        </m:r>
                        <m:r>
                          <a:rPr lang="en-US" i="1">
                            <a:latin typeface="Cambria Math" panose="02040503050406030204" pitchFamily="18" charset="0"/>
                          </a:rPr>
                          <m:t>𝑜𝑟𝑖𝑔𝑖𝑛𝑎𝑙</m:t>
                        </m:r>
                      </m:sub>
                    </m:sSub>
                  </m:oMath>
                </a14:m>
                <a:r>
                  <a:rPr lang="en-US" dirty="0" smtClean="0"/>
                  <a:t> - reliability of original test</a:t>
                </a:r>
              </a:p>
              <a:p>
                <a:r>
                  <a:rPr lang="en-US" dirty="0" smtClean="0"/>
                  <a:t>	</a:t>
                </a:r>
                <a14:m>
                  <m:oMath xmlns:m="http://schemas.openxmlformats.org/officeDocument/2006/math">
                    <m:sSub>
                      <m:sSubPr>
                        <m:ctrlPr>
                          <a:rPr lang="en-US" i="1">
                            <a:latin typeface="Cambria Math" charset="0"/>
                          </a:rPr>
                        </m:ctrlPr>
                      </m:sSubPr>
                      <m:e>
                        <m:r>
                          <a:rPr lang="en-US">
                            <a:latin typeface="Cambria Math" panose="02040503050406030204" pitchFamily="18" charset="0"/>
                          </a:rPr>
                          <m:t>𝑅</m:t>
                        </m:r>
                      </m:e>
                      <m:sub>
                        <m:r>
                          <a:rPr lang="en-US">
                            <a:latin typeface="Cambria Math" panose="02040503050406030204" pitchFamily="18" charset="0"/>
                          </a:rPr>
                          <m:t>𝑋𝑋</m:t>
                        </m:r>
                        <m:r>
                          <a:rPr lang="en-US" i="1">
                            <a:latin typeface="Cambria Math" panose="02040503050406030204" pitchFamily="18" charset="0"/>
                          </a:rPr>
                          <m:t>−</m:t>
                        </m:r>
                        <m:r>
                          <a:rPr lang="en-US" i="1">
                            <a:latin typeface="Cambria Math" panose="02040503050406030204" pitchFamily="18" charset="0"/>
                          </a:rPr>
                          <m:t>𝑟𝑒𝑣𝑖𝑠𝑒𝑑</m:t>
                        </m:r>
                      </m:sub>
                    </m:sSub>
                  </m:oMath>
                </a14:m>
                <a:r>
                  <a:rPr lang="en-US" dirty="0" smtClean="0"/>
                  <a:t> - </a:t>
                </a:r>
                <a:r>
                  <a:rPr lang="en-US" dirty="0"/>
                  <a:t>reliability of </a:t>
                </a:r>
                <a:r>
                  <a:rPr lang="en-US" dirty="0" smtClean="0"/>
                  <a:t>lengthened or shortened test</a:t>
                </a:r>
                <a:endParaRPr lang="en-US" dirty="0"/>
              </a:p>
              <a:p>
                <a:endParaRPr lang="en-US" dirty="0" smtClean="0"/>
              </a:p>
              <a:p>
                <a:endParaRPr lang="en-US" dirty="0"/>
              </a:p>
              <a:p>
                <a:r>
                  <a:rPr lang="en-US" b="1" dirty="0" smtClean="0"/>
                  <a:t>Figure 6.3</a:t>
                </a:r>
                <a:r>
                  <a:rPr lang="en-US" dirty="0" smtClean="0"/>
                  <a:t> -- The association between the number of items on the test and the reliability of the test. </a:t>
                </a:r>
              </a:p>
              <a:p>
                <a:endParaRPr lang="en-US" dirty="0"/>
              </a:p>
              <a:p>
                <a:endParaRPr lang="en-US" dirty="0" smtClean="0"/>
              </a:p>
              <a:p>
                <a:endParaRPr lang="en-US" dirty="0"/>
              </a:p>
              <a:p>
                <a:endParaRPr lang="en-US" dirty="0"/>
              </a:p>
              <a:p>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38980" y="231057"/>
                <a:ext cx="11026877" cy="6439907"/>
              </a:xfrm>
              <a:blipFill rotWithShape="0">
                <a:blip r:embed="rId2"/>
                <a:stretch>
                  <a:fillRect l="-829" t="-1042"/>
                </a:stretch>
              </a:blipFill>
            </p:spPr>
            <p:txBody>
              <a:bodyPr/>
              <a:lstStyle/>
              <a:p>
                <a:r>
                  <a:rPr lang="en-US">
                    <a:noFill/>
                  </a:rPr>
                  <a:t> </a:t>
                </a:r>
              </a:p>
            </p:txBody>
          </p:sp>
        </mc:Fallback>
      </mc:AlternateContent>
    </p:spTree>
    <p:extLst>
      <p:ext uri="{BB962C8B-B14F-4D97-AF65-F5344CB8AC3E}">
        <p14:creationId xmlns:p14="http://schemas.microsoft.com/office/powerpoint/2010/main" val="2882989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653" y="136689"/>
            <a:ext cx="11203759" cy="6721311"/>
          </a:xfrm>
        </p:spPr>
        <p:txBody>
          <a:bodyPr>
            <a:normAutofit/>
          </a:bodyPr>
          <a:lstStyle/>
          <a:p>
            <a:r>
              <a:rPr lang="en-US" b="1" dirty="0" smtClean="0"/>
              <a:t>Parallel tests</a:t>
            </a:r>
            <a:endParaRPr lang="en-US" b="1" dirty="0"/>
          </a:p>
          <a:p>
            <a:pPr marL="873252" lvl="1" indent="-342900">
              <a:lnSpc>
                <a:spcPct val="100000"/>
              </a:lnSpc>
              <a:spcBef>
                <a:spcPts val="0"/>
              </a:spcBef>
              <a:spcAft>
                <a:spcPts val="0"/>
              </a:spcAft>
              <a:buFont typeface="Arial" panose="020B0604020202020204" pitchFamily="34" charset="0"/>
              <a:buChar char="•"/>
            </a:pPr>
            <a:r>
              <a:rPr lang="en-US" sz="2000" dirty="0" smtClean="0"/>
              <a:t>The </a:t>
            </a:r>
            <a:r>
              <a:rPr lang="en-US" sz="2000" dirty="0"/>
              <a:t>two tests measure the same construct. </a:t>
            </a:r>
          </a:p>
          <a:p>
            <a:pPr marL="873252" lvl="1" indent="-342900">
              <a:lnSpc>
                <a:spcPct val="100000"/>
              </a:lnSpc>
              <a:spcBef>
                <a:spcPts val="0"/>
              </a:spcBef>
              <a:spcAft>
                <a:spcPts val="0"/>
              </a:spcAft>
              <a:buFont typeface="Arial" panose="020B0604020202020204" pitchFamily="34" charset="0"/>
              <a:buChar char="•"/>
            </a:pPr>
            <a:r>
              <a:rPr lang="en-US" sz="2000" dirty="0"/>
              <a:t>The tests are administered to the same sample of individuals.</a:t>
            </a:r>
          </a:p>
          <a:p>
            <a:pPr marL="873252" lvl="1" indent="-342900">
              <a:lnSpc>
                <a:spcPct val="100000"/>
              </a:lnSpc>
              <a:spcBef>
                <a:spcPts val="0"/>
              </a:spcBef>
              <a:spcAft>
                <a:spcPts val="0"/>
              </a:spcAft>
              <a:buFont typeface="Arial" panose="020B0604020202020204" pitchFamily="34" charset="0"/>
              <a:buChar char="•"/>
            </a:pPr>
            <a:r>
              <a:rPr lang="en-US" sz="2000" dirty="0"/>
              <a:t>The observed scores on the two tests have the same mean.</a:t>
            </a:r>
          </a:p>
          <a:p>
            <a:pPr marL="873252" lvl="1" indent="-342900">
              <a:lnSpc>
                <a:spcPct val="100000"/>
              </a:lnSpc>
              <a:spcBef>
                <a:spcPts val="0"/>
              </a:spcBef>
              <a:spcAft>
                <a:spcPts val="0"/>
              </a:spcAft>
              <a:buFont typeface="Arial" panose="020B0604020202020204" pitchFamily="34" charset="0"/>
              <a:buChar char="•"/>
            </a:pPr>
            <a:r>
              <a:rPr lang="en-US" sz="2000" dirty="0"/>
              <a:t>The observed scores on the two tests have the same standard deviation.</a:t>
            </a:r>
          </a:p>
          <a:p>
            <a:endParaRPr lang="en-US" dirty="0" smtClean="0"/>
          </a:p>
          <a:p>
            <a:pPr marL="0" lvl="1">
              <a:lnSpc>
                <a:spcPct val="100000"/>
              </a:lnSpc>
              <a:spcBef>
                <a:spcPts val="0"/>
              </a:spcBef>
              <a:spcAft>
                <a:spcPts val="0"/>
              </a:spcAft>
            </a:pPr>
            <a:r>
              <a:rPr lang="en-US" i="0" dirty="0" smtClean="0"/>
              <a:t>In </a:t>
            </a:r>
            <a:r>
              <a:rPr lang="en-US" i="0" dirty="0"/>
              <a:t>reality it is very difficult to construct strictly parallel tests. </a:t>
            </a:r>
          </a:p>
          <a:p>
            <a:pPr marL="0" lvl="1">
              <a:lnSpc>
                <a:spcPct val="100000"/>
              </a:lnSpc>
              <a:spcBef>
                <a:spcPts val="0"/>
              </a:spcBef>
              <a:spcAft>
                <a:spcPts val="0"/>
              </a:spcAft>
            </a:pPr>
            <a:endParaRPr lang="en-US" i="0" dirty="0"/>
          </a:p>
          <a:p>
            <a:pPr marL="0" lvl="1">
              <a:lnSpc>
                <a:spcPct val="100000"/>
              </a:lnSpc>
              <a:spcBef>
                <a:spcPts val="0"/>
              </a:spcBef>
              <a:spcAft>
                <a:spcPts val="0"/>
              </a:spcAft>
            </a:pPr>
            <a:r>
              <a:rPr lang="en-US" i="0" dirty="0"/>
              <a:t>We can never be sure that they measure the same psychological attribute (true score) because they contain different content/items. </a:t>
            </a:r>
          </a:p>
          <a:p>
            <a:pPr marL="0" lvl="1">
              <a:lnSpc>
                <a:spcPct val="100000"/>
              </a:lnSpc>
              <a:spcBef>
                <a:spcPts val="0"/>
              </a:spcBef>
              <a:spcAft>
                <a:spcPts val="0"/>
              </a:spcAft>
            </a:pPr>
            <a:endParaRPr lang="en-US" i="0" dirty="0"/>
          </a:p>
          <a:p>
            <a:pPr marL="0" lvl="1">
              <a:lnSpc>
                <a:spcPct val="100000"/>
              </a:lnSpc>
              <a:spcBef>
                <a:spcPts val="0"/>
              </a:spcBef>
              <a:spcAft>
                <a:spcPts val="0"/>
              </a:spcAft>
            </a:pPr>
            <a:r>
              <a:rPr lang="en-US" i="0" dirty="0"/>
              <a:t>Potential carry-over effects due to repeated testing could cause error scores to be correlated. </a:t>
            </a:r>
            <a:endParaRPr lang="en-US" i="0" dirty="0" smtClean="0"/>
          </a:p>
          <a:p>
            <a:pPr marL="0" lvl="1">
              <a:lnSpc>
                <a:spcPct val="100000"/>
              </a:lnSpc>
              <a:spcBef>
                <a:spcPts val="0"/>
              </a:spcBef>
              <a:spcAft>
                <a:spcPts val="0"/>
              </a:spcAft>
            </a:pPr>
            <a:endParaRPr lang="en-US" i="0" dirty="0"/>
          </a:p>
          <a:p>
            <a:pPr marL="0" lvl="1">
              <a:lnSpc>
                <a:spcPct val="100000"/>
              </a:lnSpc>
              <a:spcBef>
                <a:spcPts val="0"/>
              </a:spcBef>
              <a:spcAft>
                <a:spcPts val="0"/>
              </a:spcAft>
            </a:pPr>
            <a:endParaRPr lang="en-US" i="0" dirty="0"/>
          </a:p>
          <a:p>
            <a:endParaRPr lang="en-US" dirty="0" smtClean="0"/>
          </a:p>
          <a:p>
            <a:endParaRPr lang="en-US" dirty="0" smtClean="0"/>
          </a:p>
          <a:p>
            <a:endParaRPr lang="en-US" dirty="0"/>
          </a:p>
        </p:txBody>
      </p:sp>
    </p:spTree>
    <p:extLst>
      <p:ext uri="{BB962C8B-B14F-4D97-AF65-F5344CB8AC3E}">
        <p14:creationId xmlns:p14="http://schemas.microsoft.com/office/powerpoint/2010/main" val="3930430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712763" y="121540"/>
                <a:ext cx="11296357" cy="5997796"/>
              </a:xfrm>
              <a:prstGeom prst="rect">
                <a:avLst/>
              </a:prstGeom>
              <a:noFill/>
            </p:spPr>
            <p:txBody>
              <a:bodyPr wrap="square" rtlCol="0">
                <a:spAutoFit/>
              </a:bodyPr>
              <a:lstStyle/>
              <a:p>
                <a:r>
                  <a:rPr lang="en-US" sz="2400" b="1" dirty="0" smtClean="0"/>
                  <a:t>Examples</a:t>
                </a:r>
              </a:p>
              <a:p>
                <a14:m>
                  <m:oMath xmlns:m="http://schemas.openxmlformats.org/officeDocument/2006/math">
                    <m:sSub>
                      <m:sSubPr>
                        <m:ctrlPr>
                          <a:rPr lang="en-US" sz="2400" i="1">
                            <a:latin typeface="Cambria Math" charset="0"/>
                          </a:rPr>
                        </m:ctrlPr>
                      </m:sSubPr>
                      <m:e>
                        <m:r>
                          <a:rPr lang="en-US" sz="2400">
                            <a:latin typeface="Cambria Math" panose="02040503050406030204" pitchFamily="18" charset="0"/>
                          </a:rPr>
                          <m:t>𝑅</m:t>
                        </m:r>
                      </m:e>
                      <m:sub>
                        <m:r>
                          <a:rPr lang="en-US" sz="2400">
                            <a:latin typeface="Cambria Math" panose="02040503050406030204" pitchFamily="18" charset="0"/>
                          </a:rPr>
                          <m:t>𝑋𝑋</m:t>
                        </m:r>
                        <m:r>
                          <a:rPr lang="en-US" sz="2400" i="1">
                            <a:latin typeface="Cambria Math" panose="02040503050406030204" pitchFamily="18" charset="0"/>
                          </a:rPr>
                          <m:t>−</m:t>
                        </m:r>
                        <m:r>
                          <a:rPr lang="en-US" sz="2400" i="1">
                            <a:latin typeface="Cambria Math" panose="02040503050406030204" pitchFamily="18" charset="0"/>
                          </a:rPr>
                          <m:t>𝑟𝑒𝑣𝑖𝑠𝑒𝑑</m:t>
                        </m:r>
                      </m:sub>
                    </m:sSub>
                  </m:oMath>
                </a14:m>
                <a:r>
                  <a:rPr lang="en-US" sz="2400" dirty="0"/>
                  <a:t> = </a:t>
                </a:r>
                <a14:m>
                  <m:oMath xmlns:m="http://schemas.openxmlformats.org/officeDocument/2006/math">
                    <m:f>
                      <m:fPr>
                        <m:ctrlPr>
                          <a:rPr lang="en-US" sz="2400" i="1">
                            <a:latin typeface="Cambria Math" charset="0"/>
                          </a:rPr>
                        </m:ctrlPr>
                      </m:fPr>
                      <m:num>
                        <m:r>
                          <a:rPr lang="en-US" sz="2400" i="1">
                            <a:latin typeface="Cambria Math" panose="02040503050406030204" pitchFamily="18" charset="0"/>
                          </a:rPr>
                          <m:t>𝑛</m:t>
                        </m:r>
                        <m:sSub>
                          <m:sSubPr>
                            <m:ctrlPr>
                              <a:rPr lang="en-US" sz="2400" i="1">
                                <a:latin typeface="Cambria Math" charset="0"/>
                              </a:rPr>
                            </m:ctrlPr>
                          </m:sSubPr>
                          <m:e>
                            <m:r>
                              <a:rPr lang="en-US" sz="2400">
                                <a:latin typeface="Cambria Math" panose="02040503050406030204" pitchFamily="18" charset="0"/>
                              </a:rPr>
                              <m:t>𝑅</m:t>
                            </m:r>
                          </m:e>
                          <m:sub>
                            <m:r>
                              <a:rPr lang="en-US" sz="2400">
                                <a:latin typeface="Cambria Math" panose="02040503050406030204" pitchFamily="18" charset="0"/>
                              </a:rPr>
                              <m:t>𝑋𝑋</m:t>
                            </m:r>
                            <m:r>
                              <a:rPr lang="en-US" sz="2400">
                                <a:latin typeface="Cambria Math" panose="02040503050406030204" pitchFamily="18" charset="0"/>
                              </a:rPr>
                              <m:t>−</m:t>
                            </m:r>
                            <m:r>
                              <a:rPr lang="en-US" sz="2400" i="1">
                                <a:latin typeface="Cambria Math" panose="02040503050406030204" pitchFamily="18" charset="0"/>
                              </a:rPr>
                              <m:t>𝑜𝑟𝑖𝑔𝑖𝑛𝑎𝑙</m:t>
                            </m:r>
                          </m:sub>
                        </m:sSub>
                      </m:num>
                      <m:den>
                        <m:r>
                          <a:rPr lang="en-US" sz="2400" i="1">
                            <a:latin typeface="Cambria Math" panose="02040503050406030204" pitchFamily="18" charset="0"/>
                          </a:rPr>
                          <m:t>1+(</m:t>
                        </m:r>
                        <m:r>
                          <a:rPr lang="en-US" sz="2400" i="1">
                            <a:latin typeface="Cambria Math" panose="02040503050406030204" pitchFamily="18" charset="0"/>
                          </a:rPr>
                          <m:t>𝑛</m:t>
                        </m:r>
                        <m:r>
                          <a:rPr lang="en-US" sz="2400" i="1">
                            <a:latin typeface="Cambria Math" panose="02040503050406030204" pitchFamily="18" charset="0"/>
                          </a:rPr>
                          <m:t>−1)</m:t>
                        </m:r>
                        <m:sSub>
                          <m:sSubPr>
                            <m:ctrlPr>
                              <a:rPr lang="en-US" sz="2400" i="1">
                                <a:latin typeface="Cambria Math" charset="0"/>
                              </a:rPr>
                            </m:ctrlPr>
                          </m:sSubPr>
                          <m:e>
                            <m:r>
                              <a:rPr lang="en-US" sz="2400">
                                <a:latin typeface="Cambria Math" panose="02040503050406030204" pitchFamily="18" charset="0"/>
                              </a:rPr>
                              <m:t>𝑅</m:t>
                            </m:r>
                          </m:e>
                          <m:sub>
                            <m:r>
                              <a:rPr lang="en-US" sz="2400">
                                <a:latin typeface="Cambria Math" panose="02040503050406030204" pitchFamily="18" charset="0"/>
                              </a:rPr>
                              <m:t>𝑋𝑋</m:t>
                            </m:r>
                            <m:r>
                              <a:rPr lang="en-US" sz="2400">
                                <a:latin typeface="Cambria Math" panose="02040503050406030204" pitchFamily="18" charset="0"/>
                              </a:rPr>
                              <m:t>−</m:t>
                            </m:r>
                            <m:r>
                              <a:rPr lang="en-US" sz="2400">
                                <a:latin typeface="Cambria Math" panose="02040503050406030204" pitchFamily="18" charset="0"/>
                              </a:rPr>
                              <m:t>𝑜𝑟𝑖𝑔𝑖𝑛𝑎𝑙</m:t>
                            </m:r>
                          </m:sub>
                        </m:sSub>
                      </m:den>
                    </m:f>
                  </m:oMath>
                </a14:m>
                <a:endParaRPr lang="en-US" sz="2400" dirty="0" smtClean="0"/>
              </a:p>
              <a:p>
                <a:endParaRPr lang="en-US" sz="2400" dirty="0"/>
              </a:p>
              <a:p>
                <a:endParaRPr lang="en-US" sz="2400" dirty="0" smtClean="0"/>
              </a:p>
              <a:p>
                <a:r>
                  <a:rPr lang="en-US" sz="2400" b="0" dirty="0" smtClean="0"/>
                  <a:t>Table 6.2, for 4 items,  </a:t>
                </a:r>
                <a14:m>
                  <m:oMath xmlns:m="http://schemas.openxmlformats.org/officeDocument/2006/math">
                    <m:sSub>
                      <m:sSubPr>
                        <m:ctrlPr>
                          <a:rPr lang="en-US" sz="2400" i="1">
                            <a:latin typeface="Cambria Math" charset="0"/>
                          </a:rPr>
                        </m:ctrlPr>
                      </m:sSubPr>
                      <m:e>
                        <m:r>
                          <a:rPr lang="en-US" sz="2400">
                            <a:latin typeface="Cambria Math" panose="02040503050406030204" pitchFamily="18" charset="0"/>
                          </a:rPr>
                          <m:t>𝑅</m:t>
                        </m:r>
                      </m:e>
                      <m:sub>
                        <m:r>
                          <a:rPr lang="en-US" sz="2400">
                            <a:latin typeface="Cambria Math" panose="02040503050406030204" pitchFamily="18" charset="0"/>
                          </a:rPr>
                          <m:t>𝑋𝑋</m:t>
                        </m:r>
                        <m:r>
                          <a:rPr lang="en-US" sz="2400">
                            <a:latin typeface="Cambria Math" panose="02040503050406030204" pitchFamily="18" charset="0"/>
                          </a:rPr>
                          <m:t>−</m:t>
                        </m:r>
                        <m:r>
                          <a:rPr lang="en-US" sz="2400" i="1">
                            <a:latin typeface="Cambria Math" panose="02040503050406030204" pitchFamily="18" charset="0"/>
                          </a:rPr>
                          <m:t>𝑜𝑟𝑖𝑔𝑖𝑛𝑎𝑙</m:t>
                        </m:r>
                      </m:sub>
                    </m:sSub>
                  </m:oMath>
                </a14:m>
                <a:r>
                  <a:rPr lang="en-US" sz="2400" dirty="0" smtClean="0"/>
                  <a:t> = 0.62 (coefficient alpha)</a:t>
                </a:r>
              </a:p>
              <a:p>
                <a:endParaRPr lang="en-US" sz="2400" dirty="0"/>
              </a:p>
              <a:p>
                <a:r>
                  <a:rPr lang="en-US" sz="2400" dirty="0" smtClean="0"/>
                  <a:t>Suppose we double the test by adding 4 items that are </a:t>
                </a:r>
                <a:r>
                  <a:rPr lang="en-US" sz="2400" b="1" dirty="0" smtClean="0"/>
                  <a:t>parallel</a:t>
                </a:r>
                <a:r>
                  <a:rPr lang="en-US" sz="2400" dirty="0" smtClean="0"/>
                  <a:t> to the original items, then  the estimated reliability of 8-item test:</a:t>
                </a:r>
              </a:p>
              <a:p>
                <a:endParaRPr lang="en-US" sz="2400" dirty="0" smtClean="0"/>
              </a:p>
              <a:p>
                <a14:m>
                  <m:oMath xmlns:m="http://schemas.openxmlformats.org/officeDocument/2006/math">
                    <m:sSub>
                      <m:sSubPr>
                        <m:ctrlPr>
                          <a:rPr lang="en-US" sz="2400" i="1">
                            <a:latin typeface="Cambria Math" charset="0"/>
                          </a:rPr>
                        </m:ctrlPr>
                      </m:sSubPr>
                      <m:e>
                        <m:r>
                          <a:rPr lang="en-US" sz="2400">
                            <a:latin typeface="Cambria Math" panose="02040503050406030204" pitchFamily="18" charset="0"/>
                          </a:rPr>
                          <m:t>𝑅</m:t>
                        </m:r>
                      </m:e>
                      <m:sub>
                        <m:r>
                          <a:rPr lang="en-US" sz="2400">
                            <a:latin typeface="Cambria Math" panose="02040503050406030204" pitchFamily="18" charset="0"/>
                          </a:rPr>
                          <m:t>𝑋𝑋</m:t>
                        </m:r>
                        <m:r>
                          <a:rPr lang="en-US" sz="2400" i="1">
                            <a:latin typeface="Cambria Math" panose="02040503050406030204" pitchFamily="18" charset="0"/>
                          </a:rPr>
                          <m:t>−</m:t>
                        </m:r>
                        <m:r>
                          <a:rPr lang="en-US" sz="2400" i="1">
                            <a:latin typeface="Cambria Math" panose="02040503050406030204" pitchFamily="18" charset="0"/>
                          </a:rPr>
                          <m:t>𝑟𝑒𝑣𝑖𝑠𝑒𝑑</m:t>
                        </m:r>
                      </m:sub>
                    </m:sSub>
                  </m:oMath>
                </a14:m>
                <a:r>
                  <a:rPr lang="en-US" sz="2400" dirty="0"/>
                  <a:t> = </a:t>
                </a:r>
                <a14:m>
                  <m:oMath xmlns:m="http://schemas.openxmlformats.org/officeDocument/2006/math">
                    <m:f>
                      <m:fPr>
                        <m:ctrlPr>
                          <a:rPr lang="en-US" sz="2400" i="1">
                            <a:latin typeface="Cambria Math" charset="0"/>
                          </a:rPr>
                        </m:ctrlPr>
                      </m:fPr>
                      <m:num>
                        <m:r>
                          <a:rPr lang="en-US" sz="2400" b="0" i="1" smtClean="0">
                            <a:latin typeface="Cambria Math" panose="02040503050406030204" pitchFamily="18" charset="0"/>
                          </a:rPr>
                          <m:t>2(.6</m:t>
                        </m:r>
                        <m:r>
                          <a:rPr lang="en-US" altLang="zh-CN" sz="2400" b="0" i="1" smtClean="0">
                            <a:latin typeface="Cambria Math" charset="0"/>
                          </a:rPr>
                          <m:t>2</m:t>
                        </m:r>
                        <m:r>
                          <a:rPr lang="en-US" sz="2400" b="0" i="1" smtClean="0">
                            <a:latin typeface="Cambria Math" panose="02040503050406030204" pitchFamily="18" charset="0"/>
                          </a:rPr>
                          <m:t>)</m:t>
                        </m:r>
                      </m:num>
                      <m:den>
                        <m:r>
                          <a:rPr lang="en-US" sz="2400" i="1">
                            <a:latin typeface="Cambria Math" panose="02040503050406030204" pitchFamily="18" charset="0"/>
                          </a:rPr>
                          <m:t>1+</m:t>
                        </m:r>
                        <m:d>
                          <m:dPr>
                            <m:ctrlPr>
                              <a:rPr lang="en-US" sz="2400" b="0" i="1">
                                <a:latin typeface="Cambria Math" charset="0"/>
                              </a:rPr>
                            </m:ctrlPr>
                          </m:dPr>
                          <m:e>
                            <m:r>
                              <a:rPr lang="en-US" sz="2400" b="0" i="1" smtClean="0">
                                <a:latin typeface="Cambria Math" panose="02040503050406030204" pitchFamily="18" charset="0"/>
                              </a:rPr>
                              <m:t>2</m:t>
                            </m:r>
                            <m:r>
                              <a:rPr lang="en-US" sz="2400" i="1">
                                <a:latin typeface="Cambria Math" panose="02040503050406030204" pitchFamily="18" charset="0"/>
                              </a:rPr>
                              <m:t>−1</m:t>
                            </m:r>
                          </m:e>
                        </m:d>
                        <m:r>
                          <a:rPr lang="en-US" sz="2400" b="0" i="1" smtClean="0">
                            <a:latin typeface="Cambria Math" panose="02040503050406030204" pitchFamily="18" charset="0"/>
                          </a:rPr>
                          <m:t>.6</m:t>
                        </m:r>
                        <m:r>
                          <a:rPr lang="en-US" altLang="zh-CN" sz="2400" b="0" i="1" smtClean="0">
                            <a:latin typeface="Cambria Math" charset="0"/>
                          </a:rPr>
                          <m:t>2</m:t>
                        </m:r>
                        <m:r>
                          <a:rPr lang="en-US" sz="2400" b="0" i="1" smtClean="0">
                            <a:latin typeface="Cambria Math" panose="02040503050406030204" pitchFamily="18" charset="0"/>
                          </a:rPr>
                          <m:t>)</m:t>
                        </m:r>
                      </m:den>
                    </m:f>
                  </m:oMath>
                </a14:m>
                <a:r>
                  <a:rPr lang="en-US" sz="2400" dirty="0" smtClean="0"/>
                  <a:t> = 0.77</a:t>
                </a:r>
              </a:p>
              <a:p>
                <a:endParaRPr lang="en-US" sz="2400" dirty="0"/>
              </a:p>
              <a:p>
                <a:r>
                  <a:rPr lang="en-US" sz="2400" dirty="0" smtClean="0"/>
                  <a:t>If we lengthened the original test by 3 times, </a:t>
                </a:r>
                <a:r>
                  <a:rPr lang="en-US" sz="2400" dirty="0"/>
                  <a:t>the estimated reliability of </a:t>
                </a:r>
                <a:r>
                  <a:rPr lang="en-US" sz="2400" dirty="0" smtClean="0"/>
                  <a:t>12-item </a:t>
                </a:r>
                <a:r>
                  <a:rPr lang="en-US" sz="2400" dirty="0"/>
                  <a:t>test</a:t>
                </a:r>
                <a:r>
                  <a:rPr lang="en-US" sz="2400" dirty="0" smtClean="0"/>
                  <a:t>:</a:t>
                </a:r>
              </a:p>
              <a:p>
                <a:endParaRPr lang="en-US" sz="2400" dirty="0" smtClean="0"/>
              </a:p>
              <a:p>
                <a14:m>
                  <m:oMath xmlns:m="http://schemas.openxmlformats.org/officeDocument/2006/math">
                    <m:sSub>
                      <m:sSubPr>
                        <m:ctrlPr>
                          <a:rPr lang="en-US" sz="2400" i="1">
                            <a:latin typeface="Cambria Math" charset="0"/>
                          </a:rPr>
                        </m:ctrlPr>
                      </m:sSubPr>
                      <m:e>
                        <m:r>
                          <a:rPr lang="en-US" sz="2400">
                            <a:latin typeface="Cambria Math" panose="02040503050406030204" pitchFamily="18" charset="0"/>
                          </a:rPr>
                          <m:t>𝑅</m:t>
                        </m:r>
                      </m:e>
                      <m:sub>
                        <m:r>
                          <a:rPr lang="en-US" sz="2400">
                            <a:latin typeface="Cambria Math" panose="02040503050406030204" pitchFamily="18" charset="0"/>
                          </a:rPr>
                          <m:t>𝑋𝑋</m:t>
                        </m:r>
                        <m:r>
                          <a:rPr lang="en-US" sz="2400" i="1">
                            <a:latin typeface="Cambria Math" panose="02040503050406030204" pitchFamily="18" charset="0"/>
                          </a:rPr>
                          <m:t>−</m:t>
                        </m:r>
                        <m:r>
                          <a:rPr lang="en-US" sz="2400" i="1">
                            <a:latin typeface="Cambria Math" panose="02040503050406030204" pitchFamily="18" charset="0"/>
                          </a:rPr>
                          <m:t>𝑟𝑒𝑣𝑖𝑠𝑒𝑑</m:t>
                        </m:r>
                      </m:sub>
                    </m:sSub>
                  </m:oMath>
                </a14:m>
                <a:r>
                  <a:rPr lang="en-US" sz="2400" dirty="0"/>
                  <a:t> = </a:t>
                </a:r>
                <a14:m>
                  <m:oMath xmlns:m="http://schemas.openxmlformats.org/officeDocument/2006/math">
                    <m:f>
                      <m:fPr>
                        <m:ctrlPr>
                          <a:rPr lang="en-US" sz="2400" i="1">
                            <a:latin typeface="Cambria Math" charset="0"/>
                          </a:rPr>
                        </m:ctrlPr>
                      </m:fPr>
                      <m:num>
                        <m:r>
                          <a:rPr lang="en-US" sz="2400" b="0" i="1" smtClean="0">
                            <a:latin typeface="Cambria Math" panose="02040503050406030204" pitchFamily="18" charset="0"/>
                          </a:rPr>
                          <m:t>3</m:t>
                        </m:r>
                        <m:r>
                          <a:rPr lang="en-US" sz="2400" i="1">
                            <a:latin typeface="Cambria Math" panose="02040503050406030204" pitchFamily="18" charset="0"/>
                          </a:rPr>
                          <m:t>(.63)</m:t>
                        </m:r>
                      </m:num>
                      <m:den>
                        <m:r>
                          <a:rPr lang="en-US" sz="2400" i="1">
                            <a:latin typeface="Cambria Math" panose="02040503050406030204" pitchFamily="18" charset="0"/>
                          </a:rPr>
                          <m:t>1+</m:t>
                        </m:r>
                        <m:d>
                          <m:dPr>
                            <m:ctrlPr>
                              <a:rPr lang="en-US" sz="2400" i="1">
                                <a:latin typeface="Cambria Math" charset="0"/>
                              </a:rPr>
                            </m:ctrlPr>
                          </m:dPr>
                          <m:e>
                            <m:r>
                              <a:rPr lang="en-US" sz="2400" b="0" i="1" smtClean="0">
                                <a:latin typeface="Cambria Math" panose="02040503050406030204" pitchFamily="18" charset="0"/>
                              </a:rPr>
                              <m:t>3</m:t>
                            </m:r>
                            <m:r>
                              <a:rPr lang="en-US" sz="2400" i="1">
                                <a:latin typeface="Cambria Math" panose="02040503050406030204" pitchFamily="18" charset="0"/>
                              </a:rPr>
                              <m:t>−1</m:t>
                            </m:r>
                          </m:e>
                        </m:d>
                        <m:r>
                          <a:rPr lang="en-US" sz="2400" i="1">
                            <a:latin typeface="Cambria Math" panose="02040503050406030204" pitchFamily="18" charset="0"/>
                          </a:rPr>
                          <m:t>.63)</m:t>
                        </m:r>
                      </m:den>
                    </m:f>
                  </m:oMath>
                </a14:m>
                <a:r>
                  <a:rPr lang="en-US" sz="2400" dirty="0"/>
                  <a:t> = </a:t>
                </a:r>
                <a:r>
                  <a:rPr lang="en-US" sz="2400" dirty="0" smtClean="0"/>
                  <a:t>0.84</a:t>
                </a:r>
                <a:endParaRPr lang="en-US" sz="2400" dirty="0"/>
              </a:p>
            </p:txBody>
          </p:sp>
        </mc:Choice>
        <mc:Fallback>
          <p:sp>
            <p:nvSpPr>
              <p:cNvPr id="2" name="TextBox 1"/>
              <p:cNvSpPr txBox="1">
                <a:spLocks noRot="1" noChangeAspect="1" noMove="1" noResize="1" noEditPoints="1" noAdjustHandles="1" noChangeArrowheads="1" noChangeShapeType="1" noTextEdit="1"/>
              </p:cNvSpPr>
              <p:nvPr/>
            </p:nvSpPr>
            <p:spPr>
              <a:xfrm>
                <a:off x="712763" y="121540"/>
                <a:ext cx="11296357" cy="5997796"/>
              </a:xfrm>
              <a:prstGeom prst="rect">
                <a:avLst/>
              </a:prstGeom>
              <a:blipFill rotWithShape="0">
                <a:blip r:embed="rId2"/>
                <a:stretch>
                  <a:fillRect l="-863" t="-711"/>
                </a:stretch>
              </a:blipFill>
            </p:spPr>
            <p:txBody>
              <a:bodyPr/>
              <a:lstStyle/>
              <a:p>
                <a:r>
                  <a:rPr lang="en-US">
                    <a:noFill/>
                  </a:rPr>
                  <a:t> </a:t>
                </a:r>
              </a:p>
            </p:txBody>
          </p:sp>
        </mc:Fallback>
      </mc:AlternateContent>
    </p:spTree>
    <p:extLst>
      <p:ext uri="{BB962C8B-B14F-4D97-AF65-F5344CB8AC3E}">
        <p14:creationId xmlns:p14="http://schemas.microsoft.com/office/powerpoint/2010/main" val="1109209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8980" y="231057"/>
            <a:ext cx="11026877" cy="6439907"/>
          </a:xfrm>
        </p:spPr>
        <p:txBody>
          <a:bodyPr/>
          <a:lstStyle/>
          <a:p>
            <a:r>
              <a:rPr lang="en-US" dirty="0" smtClean="0"/>
              <a:t>3. </a:t>
            </a:r>
            <a:r>
              <a:rPr lang="en-US" b="1" dirty="0" smtClean="0"/>
              <a:t>Sample homogeneity/heterogeneity and Reliability</a:t>
            </a:r>
          </a:p>
          <a:p>
            <a:endParaRPr lang="en-US" dirty="0"/>
          </a:p>
          <a:p>
            <a:r>
              <a:rPr lang="en-US" dirty="0" smtClean="0"/>
              <a:t>All </a:t>
            </a:r>
            <a:r>
              <a:rPr lang="en-US" dirty="0"/>
              <a:t>else being equal, greater the variability among people with respect to their </a:t>
            </a:r>
            <a:r>
              <a:rPr lang="en-US" dirty="0" smtClean="0"/>
              <a:t>trait being measured, </a:t>
            </a:r>
            <a:r>
              <a:rPr lang="en-US" dirty="0"/>
              <a:t>the larger the reliability coefficient. </a:t>
            </a:r>
            <a:endParaRPr lang="en-US" dirty="0" smtClean="0"/>
          </a:p>
          <a:p>
            <a:endParaRPr lang="en-US" dirty="0" smtClean="0"/>
          </a:p>
          <a:p>
            <a:r>
              <a:rPr lang="en-US" dirty="0" smtClean="0"/>
              <a:t>This means </a:t>
            </a:r>
            <a:r>
              <a:rPr lang="en-US" dirty="0"/>
              <a:t>that reliability is not characteristic of </a:t>
            </a:r>
            <a:r>
              <a:rPr lang="en-US" dirty="0" smtClean="0"/>
              <a:t>just </a:t>
            </a:r>
            <a:r>
              <a:rPr lang="en-US" dirty="0"/>
              <a:t>the test </a:t>
            </a:r>
            <a:r>
              <a:rPr lang="en-US" dirty="0" smtClean="0"/>
              <a:t>items, but also the individuals in the sample. Therefore a </a:t>
            </a:r>
            <a:r>
              <a:rPr lang="en-US" dirty="0"/>
              <a:t>test can produce higher reliability estimates in one sample, but less </a:t>
            </a:r>
            <a:r>
              <a:rPr lang="en-US" dirty="0" smtClean="0"/>
              <a:t>value </a:t>
            </a:r>
            <a:r>
              <a:rPr lang="en-US" dirty="0"/>
              <a:t>in </a:t>
            </a:r>
            <a:r>
              <a:rPr lang="en-US" dirty="0" smtClean="0"/>
              <a:t>a different </a:t>
            </a:r>
            <a:r>
              <a:rPr lang="en-US" dirty="0"/>
              <a:t>sample. </a:t>
            </a:r>
            <a:endParaRPr lang="en-US" dirty="0" smtClean="0"/>
          </a:p>
          <a:p>
            <a:endParaRPr lang="en-US" i="1" dirty="0" smtClean="0"/>
          </a:p>
          <a:p>
            <a:r>
              <a:rPr lang="en-US" i="1" dirty="0" smtClean="0"/>
              <a:t>Reliability </a:t>
            </a:r>
            <a:r>
              <a:rPr lang="en-US" i="1" dirty="0"/>
              <a:t>generalization</a:t>
            </a:r>
            <a:r>
              <a:rPr lang="en-US" dirty="0"/>
              <a:t> studies are done  to understand the degree to which a test produces differing reliability estimates across different kinds of research </a:t>
            </a:r>
            <a:r>
              <a:rPr lang="en-US" dirty="0" smtClean="0"/>
              <a:t>use </a:t>
            </a:r>
            <a:r>
              <a:rPr lang="en-US" dirty="0"/>
              <a:t>and populations. </a:t>
            </a:r>
          </a:p>
          <a:p>
            <a:endParaRPr lang="en-US" dirty="0"/>
          </a:p>
          <a:p>
            <a:endParaRPr lang="en-US" dirty="0" smtClean="0"/>
          </a:p>
          <a:p>
            <a:endParaRPr lang="en-US" dirty="0"/>
          </a:p>
          <a:p>
            <a:endParaRPr lang="en-US" dirty="0"/>
          </a:p>
          <a:p>
            <a:endParaRPr lang="en-US" dirty="0"/>
          </a:p>
          <a:p>
            <a:endParaRPr lang="en-US" dirty="0" smtClean="0"/>
          </a:p>
        </p:txBody>
      </p:sp>
    </p:spTree>
    <p:extLst>
      <p:ext uri="{BB962C8B-B14F-4D97-AF65-F5344CB8AC3E}">
        <p14:creationId xmlns:p14="http://schemas.microsoft.com/office/powerpoint/2010/main" val="2497796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8980" y="231057"/>
            <a:ext cx="11026877" cy="6391416"/>
          </a:xfrm>
        </p:spPr>
        <p:txBody>
          <a:bodyPr>
            <a:normAutofit lnSpcReduction="10000"/>
          </a:bodyPr>
          <a:lstStyle/>
          <a:p>
            <a:r>
              <a:rPr lang="en-US" u="sng" dirty="0" smtClean="0"/>
              <a:t>Example</a:t>
            </a:r>
          </a:p>
          <a:p>
            <a:pPr>
              <a:lnSpc>
                <a:spcPct val="110000"/>
              </a:lnSpc>
              <a:spcBef>
                <a:spcPts val="0"/>
              </a:spcBef>
              <a:spcAft>
                <a:spcPts val="0"/>
              </a:spcAft>
            </a:pPr>
            <a:r>
              <a:rPr lang="en-US" dirty="0" err="1" smtClean="0"/>
              <a:t>Vacha-Haase</a:t>
            </a:r>
            <a:r>
              <a:rPr lang="en-US" dirty="0"/>
              <a:t>, </a:t>
            </a:r>
            <a:r>
              <a:rPr lang="en-US" dirty="0" err="1"/>
              <a:t>Kogan</a:t>
            </a:r>
            <a:r>
              <a:rPr lang="en-US" dirty="0"/>
              <a:t>, </a:t>
            </a:r>
            <a:r>
              <a:rPr lang="en-US" dirty="0" err="1"/>
              <a:t>Tani</a:t>
            </a:r>
            <a:r>
              <a:rPr lang="en-US" dirty="0"/>
              <a:t>, and Woodall (2001) conducted a reliability generalization study of the </a:t>
            </a:r>
            <a:r>
              <a:rPr lang="en-US" dirty="0" smtClean="0"/>
              <a:t>MMPI. </a:t>
            </a:r>
          </a:p>
          <a:p>
            <a:pPr>
              <a:lnSpc>
                <a:spcPct val="110000"/>
              </a:lnSpc>
              <a:spcBef>
                <a:spcPts val="0"/>
              </a:spcBef>
              <a:spcAft>
                <a:spcPts val="0"/>
              </a:spcAft>
            </a:pPr>
            <a:endParaRPr lang="en-US" dirty="0" smtClean="0"/>
          </a:p>
          <a:p>
            <a:pPr>
              <a:lnSpc>
                <a:spcPct val="110000"/>
              </a:lnSpc>
              <a:spcBef>
                <a:spcPts val="0"/>
              </a:spcBef>
              <a:spcAft>
                <a:spcPts val="0"/>
              </a:spcAft>
            </a:pPr>
            <a:r>
              <a:rPr lang="en-US" dirty="0" smtClean="0"/>
              <a:t>They </a:t>
            </a:r>
            <a:r>
              <a:rPr lang="en-US" dirty="0"/>
              <a:t>examined more than 150 studies </a:t>
            </a:r>
            <a:r>
              <a:rPr lang="en-US" dirty="0" smtClean="0"/>
              <a:t>that </a:t>
            </a:r>
            <a:r>
              <a:rPr lang="en-US" dirty="0"/>
              <a:t>used the MMPI clinical scales and had reported reliability estimates based on the data. </a:t>
            </a:r>
            <a:endParaRPr lang="en-US" dirty="0" smtClean="0"/>
          </a:p>
          <a:p>
            <a:pPr>
              <a:lnSpc>
                <a:spcPct val="110000"/>
              </a:lnSpc>
              <a:spcBef>
                <a:spcPts val="0"/>
              </a:spcBef>
              <a:spcAft>
                <a:spcPts val="0"/>
              </a:spcAft>
            </a:pPr>
            <a:endParaRPr lang="en-US" dirty="0" smtClean="0"/>
          </a:p>
          <a:p>
            <a:pPr>
              <a:lnSpc>
                <a:spcPct val="110000"/>
              </a:lnSpc>
              <a:spcBef>
                <a:spcPts val="0"/>
              </a:spcBef>
              <a:spcAft>
                <a:spcPts val="0"/>
              </a:spcAft>
            </a:pPr>
            <a:r>
              <a:rPr lang="en-US" dirty="0" smtClean="0"/>
              <a:t>Results </a:t>
            </a:r>
            <a:r>
              <a:rPr lang="en-US" dirty="0"/>
              <a:t>revealed that most of the MMPI scales generally </a:t>
            </a:r>
            <a:r>
              <a:rPr lang="en-US" dirty="0" smtClean="0"/>
              <a:t>produced </a:t>
            </a:r>
            <a:r>
              <a:rPr lang="en-US" dirty="0"/>
              <a:t>acceptable reliability, but reliability varied across studies</a:t>
            </a:r>
            <a:r>
              <a:rPr lang="en-US" dirty="0" smtClean="0"/>
              <a:t>.</a:t>
            </a:r>
          </a:p>
          <a:p>
            <a:pPr>
              <a:lnSpc>
                <a:spcPct val="110000"/>
              </a:lnSpc>
              <a:spcBef>
                <a:spcPts val="0"/>
              </a:spcBef>
              <a:spcAft>
                <a:spcPts val="0"/>
              </a:spcAft>
            </a:pPr>
            <a:endParaRPr lang="en-US" dirty="0" smtClean="0"/>
          </a:p>
          <a:p>
            <a:pPr>
              <a:lnSpc>
                <a:spcPct val="110000"/>
              </a:lnSpc>
              <a:spcBef>
                <a:spcPts val="0"/>
              </a:spcBef>
              <a:spcAft>
                <a:spcPts val="0"/>
              </a:spcAft>
            </a:pPr>
            <a:r>
              <a:rPr lang="en-US" dirty="0" smtClean="0"/>
              <a:t>For </a:t>
            </a:r>
            <a:r>
              <a:rPr lang="en-US" dirty="0"/>
              <a:t>many of the MMPI scales, scores were more reliable for adult samples than adolescent samples; and for clinical samples (as opposed to nonclinical samples).  </a:t>
            </a:r>
            <a:endParaRPr lang="en-US" dirty="0" smtClean="0"/>
          </a:p>
          <a:p>
            <a:pPr>
              <a:lnSpc>
                <a:spcPct val="110000"/>
              </a:lnSpc>
              <a:spcBef>
                <a:spcPts val="0"/>
              </a:spcBef>
              <a:spcAft>
                <a:spcPts val="0"/>
              </a:spcAft>
            </a:pPr>
            <a:endParaRPr lang="en-US" dirty="0" smtClean="0"/>
          </a:p>
          <a:p>
            <a:pPr>
              <a:lnSpc>
                <a:spcPct val="110000"/>
              </a:lnSpc>
              <a:spcBef>
                <a:spcPts val="0"/>
              </a:spcBef>
              <a:spcAft>
                <a:spcPts val="0"/>
              </a:spcAft>
            </a:pPr>
            <a:r>
              <a:rPr lang="en-US" dirty="0" smtClean="0"/>
              <a:t>In </a:t>
            </a:r>
            <a:r>
              <a:rPr lang="en-US" dirty="0"/>
              <a:t>this way one can understand how sample </a:t>
            </a:r>
            <a:r>
              <a:rPr lang="en-US" dirty="0" smtClean="0"/>
              <a:t>characteristics affect </a:t>
            </a:r>
            <a:r>
              <a:rPr lang="en-US" dirty="0"/>
              <a:t>reliability of test scores. </a:t>
            </a:r>
          </a:p>
          <a:p>
            <a:endParaRPr lang="en-US" dirty="0"/>
          </a:p>
          <a:p>
            <a:endParaRPr lang="en-US" dirty="0" smtClean="0"/>
          </a:p>
          <a:p>
            <a:endParaRPr lang="en-US" dirty="0"/>
          </a:p>
          <a:p>
            <a:endParaRPr lang="en-US" dirty="0"/>
          </a:p>
          <a:p>
            <a:endParaRPr lang="en-US" dirty="0"/>
          </a:p>
          <a:p>
            <a:endParaRPr lang="en-US" dirty="0" smtClean="0"/>
          </a:p>
        </p:txBody>
      </p:sp>
    </p:spTree>
    <p:extLst>
      <p:ext uri="{BB962C8B-B14F-4D97-AF65-F5344CB8AC3E}">
        <p14:creationId xmlns:p14="http://schemas.microsoft.com/office/powerpoint/2010/main" val="1684375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38980" y="231058"/>
                <a:ext cx="11026877" cy="6426052"/>
              </a:xfrm>
            </p:spPr>
            <p:txBody>
              <a:bodyPr>
                <a:normAutofit/>
              </a:bodyPr>
              <a:lstStyle/>
              <a:p>
                <a:r>
                  <a:rPr lang="en-US" b="1" dirty="0" smtClean="0"/>
                  <a:t>Reliability of Difference Scores</a:t>
                </a:r>
              </a:p>
              <a:p>
                <a:pPr>
                  <a:lnSpc>
                    <a:spcPct val="100000"/>
                  </a:lnSpc>
                  <a:spcBef>
                    <a:spcPts val="0"/>
                  </a:spcBef>
                  <a:spcAft>
                    <a:spcPts val="0"/>
                  </a:spcAft>
                </a:pPr>
                <a:r>
                  <a:rPr lang="en-US" dirty="0" smtClean="0"/>
                  <a:t>Examination of change/difference in test scores is common in behavioral </a:t>
                </a:r>
              </a:p>
              <a:p>
                <a:pPr>
                  <a:lnSpc>
                    <a:spcPct val="100000"/>
                  </a:lnSpc>
                  <a:spcBef>
                    <a:spcPts val="0"/>
                  </a:spcBef>
                  <a:spcAft>
                    <a:spcPts val="0"/>
                  </a:spcAft>
                </a:pPr>
                <a:r>
                  <a:rPr lang="en-US" dirty="0" smtClean="0"/>
                  <a:t>science. </a:t>
                </a:r>
              </a:p>
              <a:p>
                <a:endParaRPr lang="en-US" b="1" dirty="0" smtClean="0"/>
              </a:p>
              <a:p>
                <a:r>
                  <a:rPr lang="en-US" b="1" dirty="0" smtClean="0"/>
                  <a:t>Difference </a:t>
                </a:r>
                <a:r>
                  <a:rPr lang="en-US" b="1" dirty="0"/>
                  <a:t>score</a:t>
                </a:r>
                <a:r>
                  <a:rPr lang="en-US" dirty="0"/>
                  <a:t> is the difference between a score on test </a:t>
                </a:r>
                <a:r>
                  <a:rPr lang="en-US" dirty="0" smtClean="0"/>
                  <a:t>X </a:t>
                </a:r>
                <a:r>
                  <a:rPr lang="en-US" dirty="0"/>
                  <a:t>and a score on test </a:t>
                </a:r>
                <a:r>
                  <a:rPr lang="en-US" dirty="0" smtClean="0"/>
                  <a:t>Y: </a:t>
                </a:r>
                <a:endParaRPr lang="en-US" dirty="0"/>
              </a:p>
              <a:p>
                <a:r>
                  <a:rPr lang="en-US" dirty="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en-US" dirty="0"/>
                  <a:t> =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endParaRPr lang="en-US" dirty="0" smtClean="0"/>
              </a:p>
              <a:p>
                <a:r>
                  <a:rPr lang="en-US" u="sng" dirty="0" smtClean="0"/>
                  <a:t>Example</a:t>
                </a:r>
                <a:r>
                  <a:rPr lang="en-US" dirty="0" smtClean="0"/>
                  <a:t>: Difference in scores before and after an intervention.</a:t>
                </a:r>
              </a:p>
              <a:p>
                <a:endParaRPr lang="en-US" dirty="0" smtClean="0"/>
              </a:p>
              <a:p>
                <a:r>
                  <a:rPr lang="en-US" dirty="0" smtClean="0"/>
                  <a:t>We are interested in </a:t>
                </a:r>
                <a:r>
                  <a:rPr lang="en-US" i="1" dirty="0" smtClean="0"/>
                  <a:t>variance</a:t>
                </a:r>
                <a:r>
                  <a:rPr lang="en-US" dirty="0" smtClean="0"/>
                  <a:t> in the change score.</a:t>
                </a:r>
                <a:endParaRPr lang="en-US" dirty="0"/>
              </a:p>
              <a:p>
                <a:endParaRPr lang="en-US" dirty="0" smtClean="0"/>
              </a:p>
              <a:p>
                <a:r>
                  <a:rPr lang="en-US" dirty="0" smtClean="0"/>
                  <a:t>Reliability of difference scores refer to the degree to which the observed difference scores reflect true differences. </a:t>
                </a:r>
                <a:endParaRPr lang="en-US" dirty="0"/>
              </a:p>
              <a:p>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38980" y="231058"/>
                <a:ext cx="11026877" cy="6426052"/>
              </a:xfrm>
              <a:blipFill>
                <a:blip r:embed="rId2"/>
                <a:stretch>
                  <a:fillRect l="-829" t="-1044"/>
                </a:stretch>
              </a:blipFill>
            </p:spPr>
            <p:txBody>
              <a:bodyPr/>
              <a:lstStyle/>
              <a:p>
                <a:r>
                  <a:rPr lang="en-US">
                    <a:noFill/>
                  </a:rPr>
                  <a:t> </a:t>
                </a:r>
              </a:p>
            </p:txBody>
          </p:sp>
        </mc:Fallback>
      </mc:AlternateContent>
    </p:spTree>
    <p:extLst>
      <p:ext uri="{BB962C8B-B14F-4D97-AF65-F5344CB8AC3E}">
        <p14:creationId xmlns:p14="http://schemas.microsoft.com/office/powerpoint/2010/main" val="2338723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8980" y="231057"/>
            <a:ext cx="11026877" cy="6435214"/>
          </a:xfrm>
        </p:spPr>
        <p:txBody>
          <a:bodyPr>
            <a:normAutofit/>
          </a:bodyPr>
          <a:lstStyle/>
          <a:p>
            <a:r>
              <a:rPr lang="en-US" dirty="0" smtClean="0"/>
              <a:t>There </a:t>
            </a:r>
            <a:r>
              <a:rPr lang="en-US" dirty="0"/>
              <a:t>are </a:t>
            </a:r>
            <a:r>
              <a:rPr lang="en-US" dirty="0" smtClean="0"/>
              <a:t>several types </a:t>
            </a:r>
            <a:r>
              <a:rPr lang="en-US" dirty="0"/>
              <a:t>of difference scores:</a:t>
            </a:r>
          </a:p>
          <a:p>
            <a:r>
              <a:rPr lang="en-US" b="1" smtClean="0"/>
              <a:t>Intra-individual </a:t>
            </a:r>
            <a:r>
              <a:rPr lang="en-US" b="1" dirty="0" smtClean="0"/>
              <a:t>change score</a:t>
            </a:r>
            <a:r>
              <a:rPr lang="en-US" dirty="0" smtClean="0"/>
              <a:t>: </a:t>
            </a:r>
            <a:r>
              <a:rPr lang="en-US" dirty="0"/>
              <a:t> </a:t>
            </a:r>
            <a:r>
              <a:rPr lang="en-US" dirty="0" smtClean="0"/>
              <a:t>each person has two scores on the </a:t>
            </a:r>
            <a:r>
              <a:rPr lang="en-US" i="1" dirty="0" smtClean="0"/>
              <a:t>same</a:t>
            </a:r>
            <a:r>
              <a:rPr lang="en-US" dirty="0" smtClean="0"/>
              <a:t> test and the difference between the scores is  computed. </a:t>
            </a:r>
          </a:p>
          <a:p>
            <a:r>
              <a:rPr lang="en-US" u="sng" dirty="0" smtClean="0"/>
              <a:t>Example</a:t>
            </a:r>
            <a:r>
              <a:rPr lang="en-US" dirty="0" smtClean="0"/>
              <a:t>: test score difference before and after intervention.</a:t>
            </a:r>
          </a:p>
          <a:p>
            <a:r>
              <a:rPr lang="en-US" b="1" dirty="0" smtClean="0"/>
              <a:t>Intra-individual discrepancy score</a:t>
            </a:r>
            <a:r>
              <a:rPr lang="en-US" dirty="0" smtClean="0"/>
              <a:t>: </a:t>
            </a:r>
            <a:r>
              <a:rPr lang="en-US" dirty="0"/>
              <a:t>each person has two </a:t>
            </a:r>
            <a:r>
              <a:rPr lang="en-US" dirty="0" smtClean="0"/>
              <a:t>scores from </a:t>
            </a:r>
            <a:r>
              <a:rPr lang="en-US" i="1" dirty="0" smtClean="0"/>
              <a:t>different</a:t>
            </a:r>
            <a:r>
              <a:rPr lang="en-US" dirty="0" smtClean="0"/>
              <a:t> tests and the difference between the scores is computed. </a:t>
            </a:r>
            <a:endParaRPr lang="en-US" dirty="0"/>
          </a:p>
          <a:p>
            <a:pPr lvl="0"/>
            <a:r>
              <a:rPr lang="en-US" u="sng" dirty="0" smtClean="0"/>
              <a:t>Example</a:t>
            </a:r>
            <a:r>
              <a:rPr lang="en-US" dirty="0" smtClean="0"/>
              <a:t>: discrepancy in scores between types of intelligence: verbal intelligence and perceptual reasoning.</a:t>
            </a:r>
          </a:p>
          <a:p>
            <a:pPr lvl="0"/>
            <a:r>
              <a:rPr lang="en-US" dirty="0" smtClean="0"/>
              <a:t>Here we are taking about difference between attributes rather than change in single attribute. </a:t>
            </a:r>
          </a:p>
          <a:p>
            <a:pPr lvl="0"/>
            <a:r>
              <a:rPr lang="en-US" b="1" dirty="0" err="1" smtClean="0"/>
              <a:t>Interindividual</a:t>
            </a:r>
            <a:r>
              <a:rPr lang="en-US" b="1" dirty="0" smtClean="0"/>
              <a:t> difference score</a:t>
            </a:r>
            <a:r>
              <a:rPr lang="en-US" dirty="0" smtClean="0"/>
              <a:t>: two different people are given the same test and the difference in scores is compute. </a:t>
            </a:r>
          </a:p>
          <a:p>
            <a:pPr lvl="0"/>
            <a:r>
              <a:rPr lang="en-US" u="sng" dirty="0" smtClean="0"/>
              <a:t>Example</a:t>
            </a:r>
            <a:r>
              <a:rPr lang="en-US" dirty="0" smtClean="0"/>
              <a:t>: each couple has two test scores on the same test, say personality test. </a:t>
            </a:r>
          </a:p>
          <a:p>
            <a:pPr lvl="0"/>
            <a:endParaRPr lang="en-US" dirty="0" smtClean="0"/>
          </a:p>
          <a:p>
            <a:endParaRPr lang="en-US" dirty="0"/>
          </a:p>
          <a:p>
            <a:endParaRPr lang="en-US" dirty="0"/>
          </a:p>
          <a:p>
            <a:endParaRPr lang="en-US" dirty="0" smtClean="0"/>
          </a:p>
          <a:p>
            <a:endParaRPr lang="en-US" dirty="0"/>
          </a:p>
          <a:p>
            <a:endParaRPr lang="en-US" dirty="0"/>
          </a:p>
          <a:p>
            <a:endParaRPr lang="en-US" dirty="0"/>
          </a:p>
          <a:p>
            <a:endParaRPr lang="en-US" dirty="0" smtClean="0"/>
          </a:p>
        </p:txBody>
      </p:sp>
    </p:spTree>
    <p:extLst>
      <p:ext uri="{BB962C8B-B14F-4D97-AF65-F5344CB8AC3E}">
        <p14:creationId xmlns:p14="http://schemas.microsoft.com/office/powerpoint/2010/main" val="55000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72725" y="99439"/>
                <a:ext cx="11026877" cy="6578452"/>
              </a:xfrm>
            </p:spPr>
            <p:txBody>
              <a:bodyPr>
                <a:normAutofit/>
              </a:bodyPr>
              <a:lstStyle/>
              <a:p>
                <a:pPr lvl="0">
                  <a:lnSpc>
                    <a:spcPct val="100000"/>
                  </a:lnSpc>
                  <a:spcBef>
                    <a:spcPts val="0"/>
                  </a:spcBef>
                  <a:spcAft>
                    <a:spcPts val="0"/>
                  </a:spcAft>
                </a:pPr>
                <a:r>
                  <a:rPr lang="en-US" b="1" dirty="0" smtClean="0"/>
                  <a:t>Estimating the Reliability of Difference Scores </a:t>
                </a:r>
                <a:r>
                  <a:rPr lang="en-US" dirty="0" smtClean="0"/>
                  <a:t>(</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𝐷</m:t>
                        </m:r>
                      </m:e>
                      <m:sub>
                        <m:r>
                          <a:rPr lang="en-US" i="1">
                            <a:latin typeface="Cambria Math" panose="02040503050406030204" pitchFamily="18" charset="0"/>
                          </a:rPr>
                          <m:t>𝑖</m:t>
                        </m:r>
                      </m:sub>
                    </m:sSub>
                  </m:oMath>
                </a14:m>
                <a:r>
                  <a:rPr lang="en-US" dirty="0"/>
                  <a:t> =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smtClean="0"/>
                  <a:t>)</a:t>
                </a:r>
              </a:p>
              <a:p>
                <a:pPr lvl="0">
                  <a:lnSpc>
                    <a:spcPct val="100000"/>
                  </a:lnSpc>
                  <a:spcBef>
                    <a:spcPts val="0"/>
                  </a:spcBef>
                  <a:spcAft>
                    <a:spcPts val="0"/>
                  </a:spcAft>
                </a:pPr>
                <a:endParaRPr lang="en-US" dirty="0" smtClean="0"/>
              </a:p>
              <a:p>
                <a:pPr lvl="0">
                  <a:lnSpc>
                    <a:spcPct val="100000"/>
                  </a:lnSpc>
                  <a:spcBef>
                    <a:spcPts val="0"/>
                  </a:spcBef>
                  <a:spcAft>
                    <a:spcPts val="0"/>
                  </a:spcAft>
                </a:pPr>
                <a:r>
                  <a:rPr lang="en-US" dirty="0" smtClean="0"/>
                  <a:t>We know that Tests X and Y are unreliable to some degree. </a:t>
                </a:r>
              </a:p>
              <a:p>
                <a:pPr lvl="0"/>
                <a:r>
                  <a:rPr lang="en-US" dirty="0" smtClean="0"/>
                  <a:t>Consequently, the reliability of X and the </a:t>
                </a:r>
                <a:r>
                  <a:rPr lang="en-US" dirty="0"/>
                  <a:t>reliability </a:t>
                </a:r>
                <a:r>
                  <a:rPr lang="en-US" dirty="0" smtClean="0"/>
                  <a:t>of Y play a role in estimating  the reliability of the difference scores </a:t>
                </a:r>
                <a14:m>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𝑑</m:t>
                        </m:r>
                      </m:sub>
                    </m:sSub>
                    <m:r>
                      <a:rPr lang="en-US" b="0" i="0" smtClean="0">
                        <a:latin typeface="Cambria Math" panose="02040503050406030204" pitchFamily="18" charset="0"/>
                      </a:rPr>
                      <m:t>.</m:t>
                    </m:r>
                  </m:oMath>
                </a14:m>
                <a:endParaRPr lang="en-US" dirty="0" smtClean="0"/>
              </a:p>
              <a:p>
                <a:pPr lvl="0"/>
                <a14:m>
                  <m:oMath xmlns:m="http://schemas.openxmlformats.org/officeDocument/2006/math">
                    <m:sSub>
                      <m:sSubPr>
                        <m:ctrlPr>
                          <a:rPr lang="en-US" i="1">
                            <a:latin typeface="Cambria Math" charset="0"/>
                          </a:rPr>
                        </m:ctrlPr>
                      </m:sSubPr>
                      <m:e>
                        <m:r>
                          <a:rPr lang="en-US" i="1">
                            <a:latin typeface="Cambria Math" panose="02040503050406030204" pitchFamily="18" charset="0"/>
                          </a:rPr>
                          <m:t>𝑅</m:t>
                        </m:r>
                      </m:e>
                      <m:sub>
                        <m:r>
                          <a:rPr lang="en-US" i="1">
                            <a:latin typeface="Cambria Math" panose="02040503050406030204" pitchFamily="18" charset="0"/>
                          </a:rPr>
                          <m:t>𝑑</m:t>
                        </m:r>
                      </m:sub>
                    </m:sSub>
                  </m:oMath>
                </a14:m>
                <a:r>
                  <a:rPr lang="en-US" dirty="0" smtClean="0"/>
                  <a:t> can be estimated if we know:</a:t>
                </a:r>
              </a:p>
              <a:p>
                <a:pPr marL="1330452" lvl="2" indent="-342900">
                  <a:buFont typeface="Arial" panose="020B0604020202020204" pitchFamily="34" charset="0"/>
                  <a:buChar char="•"/>
                </a:pPr>
                <a14:m>
                  <m:oMath xmlns:m="http://schemas.openxmlformats.org/officeDocument/2006/math">
                    <m:sSub>
                      <m:sSubPr>
                        <m:ctrlPr>
                          <a:rPr lang="en-US" i="1">
                            <a:latin typeface="Cambria Math" charset="0"/>
                          </a:rPr>
                        </m:ctrlPr>
                      </m:sSubPr>
                      <m:e>
                        <m:r>
                          <a:rPr lang="en-US" i="1">
                            <a:latin typeface="Cambria Math" panose="02040503050406030204" pitchFamily="18" charset="0"/>
                          </a:rPr>
                          <m:t>𝑅</m:t>
                        </m:r>
                      </m:e>
                      <m:sub>
                        <m:r>
                          <a:rPr lang="en-US" b="0" i="1" smtClean="0">
                            <a:latin typeface="Cambria Math" panose="02040503050406030204" pitchFamily="18" charset="0"/>
                          </a:rPr>
                          <m:t>𝑋𝑋</m:t>
                        </m:r>
                      </m:sub>
                    </m:sSub>
                  </m:oMath>
                </a14:m>
                <a:r>
                  <a:rPr lang="en-US" dirty="0" smtClean="0"/>
                  <a:t> and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𝑅</m:t>
                        </m:r>
                      </m:e>
                      <m:sub>
                        <m:r>
                          <a:rPr lang="en-US" b="0" i="1" smtClean="0">
                            <a:latin typeface="Cambria Math" panose="02040503050406030204" pitchFamily="18" charset="0"/>
                          </a:rPr>
                          <m:t>𝑌𝑌</m:t>
                        </m:r>
                      </m:sub>
                    </m:sSub>
                  </m:oMath>
                </a14:m>
                <a:endParaRPr lang="en-US" dirty="0" smtClean="0"/>
              </a:p>
              <a:p>
                <a:pPr marL="1330452" lvl="2" indent="-342900">
                  <a:buFont typeface="Arial" panose="020B0604020202020204" pitchFamily="34" charset="0"/>
                  <a:buChar char="•"/>
                </a:pPr>
                <a14:m>
                  <m:oMath xmlns:m="http://schemas.openxmlformats.org/officeDocument/2006/math">
                    <m:sSubSup>
                      <m:sSubSupPr>
                        <m:ctrlPr>
                          <a:rPr lang="en-US" i="1" smtClean="0">
                            <a:latin typeface="Cambria Math" charset="0"/>
                          </a:rPr>
                        </m:ctrlPr>
                      </m:sSubSupPr>
                      <m:e>
                        <m:r>
                          <a:rPr lang="en-US" b="0" i="1" smtClean="0">
                            <a:latin typeface="Cambria Math" panose="02040503050406030204" pitchFamily="18" charset="0"/>
                          </a:rPr>
                          <m:t>𝑆</m:t>
                        </m:r>
                      </m:e>
                      <m:sub>
                        <m:sSub>
                          <m:sSubPr>
                            <m:ctrlPr>
                              <a:rPr lang="en-US" i="1" smtClean="0">
                                <a:latin typeface="Cambria Math"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sub>
                      <m:sup>
                        <m:r>
                          <a:rPr lang="en-US" b="0" i="1" smtClean="0">
                            <a:latin typeface="Cambria Math" panose="02040503050406030204" pitchFamily="18" charset="0"/>
                          </a:rPr>
                          <m:t>2</m:t>
                        </m:r>
                      </m:sup>
                    </m:sSubSup>
                  </m:oMath>
                </a14:m>
                <a:r>
                  <a:rPr lang="en-US" dirty="0" smtClean="0"/>
                  <a:t>and </a:t>
                </a:r>
                <a14:m>
                  <m:oMath xmlns:m="http://schemas.openxmlformats.org/officeDocument/2006/math">
                    <m:sSubSup>
                      <m:sSubSupPr>
                        <m:ctrlPr>
                          <a:rPr lang="en-US" i="1">
                            <a:latin typeface="Cambria Math" charset="0"/>
                          </a:rPr>
                        </m:ctrlPr>
                      </m:sSubSupPr>
                      <m:e>
                        <m:r>
                          <a:rPr lang="en-US" i="1">
                            <a:latin typeface="Cambria Math" panose="02040503050406030204" pitchFamily="18" charset="0"/>
                          </a:rPr>
                          <m:t>𝑆</m:t>
                        </m:r>
                      </m:e>
                      <m:sub>
                        <m:sSub>
                          <m:sSubPr>
                            <m:ctrlPr>
                              <a:rPr lang="en-US" i="1">
                                <a:latin typeface="Cambria Math" charset="0"/>
                              </a:rPr>
                            </m:ctrlPr>
                          </m:sSubPr>
                          <m:e>
                            <m:r>
                              <a:rPr lang="en-US" b="0" i="1" smtClean="0">
                                <a:latin typeface="Cambria Math" panose="02040503050406030204" pitchFamily="18" charset="0"/>
                              </a:rPr>
                              <m:t>𝑌</m:t>
                            </m:r>
                          </m:e>
                          <m:sub>
                            <m:r>
                              <a:rPr lang="en-US" i="1">
                                <a:latin typeface="Cambria Math" panose="02040503050406030204" pitchFamily="18" charset="0"/>
                              </a:rPr>
                              <m:t>0</m:t>
                            </m:r>
                          </m:sub>
                        </m:sSub>
                      </m:sub>
                      <m:sup>
                        <m:r>
                          <a:rPr lang="en-US" i="1">
                            <a:latin typeface="Cambria Math" panose="02040503050406030204" pitchFamily="18" charset="0"/>
                          </a:rPr>
                          <m:t>2</m:t>
                        </m:r>
                      </m:sup>
                    </m:sSubSup>
                  </m:oMath>
                </a14:m>
                <a:endParaRPr lang="en-US" dirty="0" smtClean="0"/>
              </a:p>
              <a:p>
                <a:pPr marL="1330452" lvl="2" indent="-342900">
                  <a:buFont typeface="Arial" panose="020B0604020202020204" pitchFamily="34" charset="0"/>
                  <a:buChar char="•"/>
                </a:pPr>
                <a14:m>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𝑟</m:t>
                        </m:r>
                      </m:e>
                      <m:sub>
                        <m:sSub>
                          <m:sSubPr>
                            <m:ctrlPr>
                              <a:rPr lang="en-US" i="1" smtClean="0">
                                <a:latin typeface="Cambria Math"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sSub>
                          <m:sSubPr>
                            <m:ctrlPr>
                              <a:rPr lang="en-US" i="1" smtClean="0">
                                <a:latin typeface="Cambria Math"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0</m:t>
                            </m:r>
                          </m:sub>
                        </m:sSub>
                      </m:sub>
                    </m:sSub>
                  </m:oMath>
                </a14:m>
                <a:endParaRPr lang="en-US" dirty="0" smtClean="0"/>
              </a:p>
              <a:p>
                <a:pPr lvl="0"/>
                <a:r>
                  <a:rPr lang="en-US" dirty="0" smtClean="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𝑅</m:t>
                        </m:r>
                      </m:e>
                      <m:sub>
                        <m:r>
                          <a:rPr lang="en-US" i="1">
                            <a:latin typeface="Cambria Math" panose="02040503050406030204" pitchFamily="18" charset="0"/>
                          </a:rPr>
                          <m:t>𝑑</m:t>
                        </m:r>
                      </m:sub>
                    </m:sSub>
                  </m:oMath>
                </a14:m>
                <a:r>
                  <a:rPr lang="en-US" dirty="0" smtClean="0"/>
                  <a:t> = </a:t>
                </a:r>
                <a14:m>
                  <m:oMath xmlns:m="http://schemas.openxmlformats.org/officeDocument/2006/math">
                    <m:f>
                      <m:fPr>
                        <m:ctrlPr>
                          <a:rPr lang="en-US" i="1" smtClean="0">
                            <a:latin typeface="Cambria Math" charset="0"/>
                          </a:rPr>
                        </m:ctrlPr>
                      </m:fPr>
                      <m:num>
                        <m:sSubSup>
                          <m:sSubSupPr>
                            <m:ctrlPr>
                              <a:rPr lang="en-US" i="1">
                                <a:latin typeface="Cambria Math" charset="0"/>
                              </a:rPr>
                            </m:ctrlPr>
                          </m:sSubSupPr>
                          <m:e>
                            <m:r>
                              <a:rPr lang="en-US" i="1">
                                <a:latin typeface="Cambria Math" panose="02040503050406030204" pitchFamily="18" charset="0"/>
                              </a:rPr>
                              <m:t>𝑆</m:t>
                            </m:r>
                          </m:e>
                          <m:sub>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sub>
                          <m:sup>
                            <m:r>
                              <a:rPr lang="en-US" i="1">
                                <a:latin typeface="Cambria Math" panose="02040503050406030204" pitchFamily="18" charset="0"/>
                              </a:rPr>
                              <m:t>2</m:t>
                            </m:r>
                          </m:sup>
                        </m:sSubSup>
                        <m:sSub>
                          <m:sSubPr>
                            <m:ctrlPr>
                              <a:rPr lang="en-US" i="1">
                                <a:latin typeface="Cambria Math" charset="0"/>
                              </a:rPr>
                            </m:ctrlPr>
                          </m:sSubPr>
                          <m:e>
                            <m:r>
                              <a:rPr lang="en-US" i="1">
                                <a:latin typeface="Cambria Math" panose="02040503050406030204" pitchFamily="18" charset="0"/>
                              </a:rPr>
                              <m:t>𝑅</m:t>
                            </m:r>
                          </m:e>
                          <m:sub>
                            <m:r>
                              <a:rPr lang="en-US" i="1">
                                <a:latin typeface="Cambria Math" panose="02040503050406030204" pitchFamily="18" charset="0"/>
                              </a:rPr>
                              <m:t>𝑋𝑋</m:t>
                            </m:r>
                          </m:sub>
                        </m:sSub>
                        <m:r>
                          <a:rPr lang="en-US" b="0" i="1" smtClean="0">
                            <a:latin typeface="Cambria Math" panose="02040503050406030204" pitchFamily="18" charset="0"/>
                          </a:rPr>
                          <m:t>+</m:t>
                        </m:r>
                        <m:sSubSup>
                          <m:sSubSupPr>
                            <m:ctrlPr>
                              <a:rPr lang="en-US" i="1">
                                <a:latin typeface="Cambria Math" charset="0"/>
                              </a:rPr>
                            </m:ctrlPr>
                          </m:sSubSupPr>
                          <m:e>
                            <m:r>
                              <a:rPr lang="en-US" i="1">
                                <a:latin typeface="Cambria Math" panose="02040503050406030204" pitchFamily="18" charset="0"/>
                              </a:rPr>
                              <m:t>𝑆</m:t>
                            </m:r>
                          </m:e>
                          <m:sub>
                            <m:sSub>
                              <m:sSubPr>
                                <m:ctrlPr>
                                  <a:rPr lang="en-US" i="1">
                                    <a:latin typeface="Cambria Math" charset="0"/>
                                  </a:rPr>
                                </m:ctrlPr>
                              </m:sSubPr>
                              <m:e>
                                <m:r>
                                  <a:rPr lang="en-US" b="0" i="1" smtClean="0">
                                    <a:latin typeface="Cambria Math" panose="02040503050406030204" pitchFamily="18" charset="0"/>
                                  </a:rPr>
                                  <m:t>𝑌</m:t>
                                </m:r>
                              </m:e>
                              <m:sub>
                                <m:r>
                                  <a:rPr lang="en-US" i="1">
                                    <a:latin typeface="Cambria Math" panose="02040503050406030204" pitchFamily="18" charset="0"/>
                                  </a:rPr>
                                  <m:t>0</m:t>
                                </m:r>
                              </m:sub>
                            </m:sSub>
                          </m:sub>
                          <m:sup>
                            <m:r>
                              <a:rPr lang="en-US" i="1">
                                <a:latin typeface="Cambria Math" panose="02040503050406030204" pitchFamily="18" charset="0"/>
                              </a:rPr>
                              <m:t>2</m:t>
                            </m:r>
                          </m:sup>
                        </m:sSubSup>
                        <m:sSub>
                          <m:sSubPr>
                            <m:ctrlPr>
                              <a:rPr lang="en-US" i="1">
                                <a:latin typeface="Cambria Math" charset="0"/>
                              </a:rPr>
                            </m:ctrlPr>
                          </m:sSubPr>
                          <m:e>
                            <m:r>
                              <a:rPr lang="en-US" i="1">
                                <a:latin typeface="Cambria Math" panose="02040503050406030204" pitchFamily="18" charset="0"/>
                              </a:rPr>
                              <m:t>𝑅</m:t>
                            </m:r>
                          </m:e>
                          <m:sub>
                            <m:r>
                              <a:rPr lang="en-US" b="0" i="1" smtClean="0">
                                <a:latin typeface="Cambria Math" panose="02040503050406030204" pitchFamily="18" charset="0"/>
                              </a:rPr>
                              <m:t>𝑌𝑌</m:t>
                            </m:r>
                          </m:sub>
                        </m:sSub>
                        <m:r>
                          <a:rPr lang="en-US" b="0" i="1" smtClean="0">
                            <a:latin typeface="Cambria Math" panose="02040503050406030204" pitchFamily="18" charset="0"/>
                          </a:rPr>
                          <m:t>−2</m:t>
                        </m:r>
                        <m:sSub>
                          <m:sSubPr>
                            <m:ctrlPr>
                              <a:rPr lang="en-US" i="1">
                                <a:latin typeface="Cambria Math" charset="0"/>
                              </a:rPr>
                            </m:ctrlPr>
                          </m:sSubPr>
                          <m:e>
                            <m:r>
                              <a:rPr lang="en-US" i="1">
                                <a:latin typeface="Cambria Math" panose="02040503050406030204" pitchFamily="18" charset="0"/>
                              </a:rPr>
                              <m:t>𝑟</m:t>
                            </m:r>
                          </m:e>
                          <m:sub>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sSub>
                              <m:sSubPr>
                                <m:ctrlPr>
                                  <a:rPr lang="en-US" i="1">
                                    <a:latin typeface="Cambria Math" charset="0"/>
                                  </a:rPr>
                                </m:ctrlPr>
                              </m:sSubPr>
                              <m:e>
                                <m:r>
                                  <a:rPr lang="en-US" i="1">
                                    <a:latin typeface="Cambria Math" panose="02040503050406030204" pitchFamily="18" charset="0"/>
                                  </a:rPr>
                                  <m:t>𝑌</m:t>
                                </m:r>
                              </m:e>
                              <m:sub>
                                <m:r>
                                  <a:rPr lang="en-US" i="1">
                                    <a:latin typeface="Cambria Math" panose="02040503050406030204" pitchFamily="18" charset="0"/>
                                  </a:rPr>
                                  <m:t>0</m:t>
                                </m:r>
                              </m:sub>
                            </m:sSub>
                          </m:sub>
                        </m:sSub>
                        <m:sSub>
                          <m:sSubPr>
                            <m:ctrlPr>
                              <a:rPr lang="en-US" i="1" smtClean="0">
                                <a:latin typeface="Cambria Math" charset="0"/>
                              </a:rPr>
                            </m:ctrlPr>
                          </m:sSubPr>
                          <m:e>
                            <m:r>
                              <a:rPr lang="en-US" b="0" i="1" smtClean="0">
                                <a:latin typeface="Cambria Math" panose="02040503050406030204" pitchFamily="18" charset="0"/>
                              </a:rPr>
                              <m:t>𝑆</m:t>
                            </m:r>
                          </m:e>
                          <m:sub>
                            <m:sSub>
                              <m:sSubPr>
                                <m:ctrlPr>
                                  <a:rPr lang="en-US" i="1" smtClean="0">
                                    <a:latin typeface="Cambria Math"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sub>
                        </m:sSub>
                        <m:sSub>
                          <m:sSubPr>
                            <m:ctrlPr>
                              <a:rPr lang="en-US" i="1">
                                <a:latin typeface="Cambria Math" charset="0"/>
                              </a:rPr>
                            </m:ctrlPr>
                          </m:sSubPr>
                          <m:e>
                            <m:r>
                              <a:rPr lang="en-US" i="1">
                                <a:latin typeface="Cambria Math" panose="02040503050406030204" pitchFamily="18" charset="0"/>
                              </a:rPr>
                              <m:t>𝑆</m:t>
                            </m:r>
                          </m:e>
                          <m:sub>
                            <m:sSub>
                              <m:sSubPr>
                                <m:ctrlPr>
                                  <a:rPr lang="en-US" i="1">
                                    <a:latin typeface="Cambria Math" charset="0"/>
                                  </a:rPr>
                                </m:ctrlPr>
                              </m:sSubPr>
                              <m:e>
                                <m:r>
                                  <a:rPr lang="en-US" b="0" i="1" smtClean="0">
                                    <a:latin typeface="Cambria Math" panose="02040503050406030204" pitchFamily="18" charset="0"/>
                                  </a:rPr>
                                  <m:t>𝑌</m:t>
                                </m:r>
                              </m:e>
                              <m:sub>
                                <m:r>
                                  <a:rPr lang="en-US" i="1">
                                    <a:latin typeface="Cambria Math" panose="02040503050406030204" pitchFamily="18" charset="0"/>
                                  </a:rPr>
                                  <m:t>0</m:t>
                                </m:r>
                              </m:sub>
                            </m:sSub>
                          </m:sub>
                        </m:sSub>
                      </m:num>
                      <m:den>
                        <m:sSubSup>
                          <m:sSubSupPr>
                            <m:ctrlPr>
                              <a:rPr lang="en-US" i="1">
                                <a:latin typeface="Cambria Math" charset="0"/>
                              </a:rPr>
                            </m:ctrlPr>
                          </m:sSubSupPr>
                          <m:e>
                            <m:r>
                              <a:rPr lang="en-US" i="1">
                                <a:latin typeface="Cambria Math" panose="02040503050406030204" pitchFamily="18" charset="0"/>
                              </a:rPr>
                              <m:t>𝑆</m:t>
                            </m:r>
                          </m:e>
                          <m:sub>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charset="0"/>
                              </a:rPr>
                            </m:ctrlPr>
                          </m:sSubSupPr>
                          <m:e>
                            <m:r>
                              <a:rPr lang="en-US" i="1">
                                <a:latin typeface="Cambria Math" panose="02040503050406030204" pitchFamily="18" charset="0"/>
                              </a:rPr>
                              <m:t>𝑆</m:t>
                            </m:r>
                          </m:e>
                          <m:sub>
                            <m:sSub>
                              <m:sSubPr>
                                <m:ctrlPr>
                                  <a:rPr lang="en-US" i="1">
                                    <a:latin typeface="Cambria Math" charset="0"/>
                                  </a:rPr>
                                </m:ctrlPr>
                              </m:sSubPr>
                              <m:e>
                                <m:r>
                                  <a:rPr lang="en-US" i="1">
                                    <a:latin typeface="Cambria Math" panose="02040503050406030204" pitchFamily="18" charset="0"/>
                                  </a:rPr>
                                  <m:t>𝑌</m:t>
                                </m:r>
                              </m:e>
                              <m:sub>
                                <m:r>
                                  <a:rPr lang="en-US" i="1">
                                    <a:latin typeface="Cambria Math" panose="02040503050406030204" pitchFamily="18" charset="0"/>
                                  </a:rPr>
                                  <m:t>0</m:t>
                                </m:r>
                              </m:sub>
                            </m:sSub>
                          </m:sub>
                          <m:sup>
                            <m:r>
                              <a:rPr lang="en-US" i="1">
                                <a:latin typeface="Cambria Math" panose="02040503050406030204" pitchFamily="18" charset="0"/>
                              </a:rPr>
                              <m:t>2</m:t>
                            </m:r>
                          </m:sup>
                        </m:sSubSup>
                        <m:r>
                          <a:rPr lang="en-US" i="1">
                            <a:latin typeface="Cambria Math" panose="02040503050406030204" pitchFamily="18" charset="0"/>
                          </a:rPr>
                          <m:t>−2</m:t>
                        </m:r>
                        <m:sSub>
                          <m:sSubPr>
                            <m:ctrlPr>
                              <a:rPr lang="en-US" i="1">
                                <a:latin typeface="Cambria Math" charset="0"/>
                              </a:rPr>
                            </m:ctrlPr>
                          </m:sSubPr>
                          <m:e>
                            <m:r>
                              <a:rPr lang="en-US" i="1">
                                <a:latin typeface="Cambria Math" panose="02040503050406030204" pitchFamily="18" charset="0"/>
                              </a:rPr>
                              <m:t>𝑟</m:t>
                            </m:r>
                          </m:e>
                          <m:sub>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sSub>
                              <m:sSubPr>
                                <m:ctrlPr>
                                  <a:rPr lang="en-US" i="1">
                                    <a:latin typeface="Cambria Math" charset="0"/>
                                  </a:rPr>
                                </m:ctrlPr>
                              </m:sSubPr>
                              <m:e>
                                <m:r>
                                  <a:rPr lang="en-US" i="1">
                                    <a:latin typeface="Cambria Math" panose="02040503050406030204" pitchFamily="18" charset="0"/>
                                  </a:rPr>
                                  <m:t>𝑌</m:t>
                                </m:r>
                              </m:e>
                              <m:sub>
                                <m:r>
                                  <a:rPr lang="en-US" i="1">
                                    <a:latin typeface="Cambria Math" panose="02040503050406030204" pitchFamily="18" charset="0"/>
                                  </a:rPr>
                                  <m:t>0</m:t>
                                </m:r>
                              </m:sub>
                            </m:sSub>
                          </m:sub>
                        </m:sSub>
                        <m:sSub>
                          <m:sSubPr>
                            <m:ctrlPr>
                              <a:rPr lang="en-US" i="1">
                                <a:latin typeface="Cambria Math" charset="0"/>
                              </a:rPr>
                            </m:ctrlPr>
                          </m:sSubPr>
                          <m:e>
                            <m:r>
                              <a:rPr lang="en-US" i="1">
                                <a:latin typeface="Cambria Math" panose="02040503050406030204" pitchFamily="18" charset="0"/>
                              </a:rPr>
                              <m:t>𝑆</m:t>
                            </m:r>
                          </m:e>
                          <m:sub>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sub>
                        </m:sSub>
                        <m:sSub>
                          <m:sSubPr>
                            <m:ctrlPr>
                              <a:rPr lang="en-US" i="1">
                                <a:latin typeface="Cambria Math" charset="0"/>
                              </a:rPr>
                            </m:ctrlPr>
                          </m:sSubPr>
                          <m:e>
                            <m:r>
                              <a:rPr lang="en-US" i="1">
                                <a:latin typeface="Cambria Math" panose="02040503050406030204" pitchFamily="18" charset="0"/>
                              </a:rPr>
                              <m:t>𝑆</m:t>
                            </m:r>
                          </m:e>
                          <m:sub>
                            <m:sSub>
                              <m:sSubPr>
                                <m:ctrlPr>
                                  <a:rPr lang="en-US" i="1">
                                    <a:latin typeface="Cambria Math" charset="0"/>
                                  </a:rPr>
                                </m:ctrlPr>
                              </m:sSubPr>
                              <m:e>
                                <m:r>
                                  <a:rPr lang="en-US" i="1">
                                    <a:latin typeface="Cambria Math" panose="02040503050406030204" pitchFamily="18" charset="0"/>
                                  </a:rPr>
                                  <m:t>𝑌</m:t>
                                </m:r>
                              </m:e>
                              <m:sub>
                                <m:r>
                                  <a:rPr lang="en-US" i="1">
                                    <a:latin typeface="Cambria Math" panose="02040503050406030204" pitchFamily="18" charset="0"/>
                                  </a:rPr>
                                  <m:t>0</m:t>
                                </m:r>
                              </m:sub>
                            </m:sSub>
                          </m:sub>
                        </m:sSub>
                      </m:den>
                    </m:f>
                  </m:oMath>
                </a14:m>
                <a:endParaRPr lang="en-US" dirty="0"/>
              </a:p>
              <a:p>
                <a:pPr lvl="0"/>
                <a:endParaRPr lang="en-US" u="sng" dirty="0" smtClean="0"/>
              </a:p>
              <a:p>
                <a:pPr lvl="0"/>
                <a:r>
                  <a:rPr lang="en-US" u="sng" dirty="0" smtClean="0"/>
                  <a:t>Example</a:t>
                </a:r>
                <a:r>
                  <a:rPr lang="en-US" dirty="0" smtClean="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𝑅</m:t>
                        </m:r>
                      </m:e>
                      <m:sub>
                        <m:r>
                          <a:rPr lang="en-US" i="1">
                            <a:latin typeface="Cambria Math" panose="02040503050406030204" pitchFamily="18" charset="0"/>
                          </a:rPr>
                          <m:t>𝑋𝑋</m:t>
                        </m:r>
                      </m:sub>
                    </m:sSub>
                  </m:oMath>
                </a14:m>
                <a:r>
                  <a:rPr lang="en-US" dirty="0" smtClean="0"/>
                  <a:t> = .90,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𝑅</m:t>
                        </m:r>
                      </m:e>
                      <m:sub>
                        <m:r>
                          <a:rPr lang="en-US" b="0" i="1" smtClean="0">
                            <a:latin typeface="Cambria Math" panose="02040503050406030204" pitchFamily="18" charset="0"/>
                          </a:rPr>
                          <m:t>𝑌𝑌</m:t>
                        </m:r>
                      </m:sub>
                    </m:sSub>
                  </m:oMath>
                </a14:m>
                <a:r>
                  <a:rPr lang="en-US" dirty="0"/>
                  <a:t> = </a:t>
                </a:r>
                <a:r>
                  <a:rPr lang="en-US" dirty="0" smtClean="0"/>
                  <a:t>.85, </a:t>
                </a:r>
                <a14:m>
                  <m:oMath xmlns:m="http://schemas.openxmlformats.org/officeDocument/2006/math">
                    <m:sSubSup>
                      <m:sSubSupPr>
                        <m:ctrlPr>
                          <a:rPr lang="en-US" i="1">
                            <a:latin typeface="Cambria Math" charset="0"/>
                          </a:rPr>
                        </m:ctrlPr>
                      </m:sSubSupPr>
                      <m:e>
                        <m:r>
                          <a:rPr lang="en-US" i="1">
                            <a:latin typeface="Cambria Math" panose="02040503050406030204" pitchFamily="18" charset="0"/>
                          </a:rPr>
                          <m:t>𝑆</m:t>
                        </m:r>
                      </m:e>
                      <m:sub>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sub>
                      <m:sup>
                        <m:r>
                          <a:rPr lang="en-US" i="1">
                            <a:latin typeface="Cambria Math" panose="02040503050406030204" pitchFamily="18" charset="0"/>
                          </a:rPr>
                          <m:t>2</m:t>
                        </m:r>
                      </m:sup>
                    </m:sSubSup>
                  </m:oMath>
                </a14:m>
                <a:r>
                  <a:rPr lang="en-US" dirty="0" smtClean="0"/>
                  <a:t>= 30.4, </a:t>
                </a:r>
                <a14:m>
                  <m:oMath xmlns:m="http://schemas.openxmlformats.org/officeDocument/2006/math">
                    <m:sSubSup>
                      <m:sSubSupPr>
                        <m:ctrlPr>
                          <a:rPr lang="en-US" i="1">
                            <a:latin typeface="Cambria Math" charset="0"/>
                          </a:rPr>
                        </m:ctrlPr>
                      </m:sSubSupPr>
                      <m:e>
                        <m:r>
                          <a:rPr lang="en-US" i="1">
                            <a:latin typeface="Cambria Math" panose="02040503050406030204" pitchFamily="18" charset="0"/>
                          </a:rPr>
                          <m:t>𝑆</m:t>
                        </m:r>
                      </m:e>
                      <m:sub>
                        <m:sSub>
                          <m:sSubPr>
                            <m:ctrlPr>
                              <a:rPr lang="en-US" i="1">
                                <a:latin typeface="Cambria Math" charset="0"/>
                              </a:rPr>
                            </m:ctrlPr>
                          </m:sSubPr>
                          <m:e>
                            <m:r>
                              <a:rPr lang="en-US" b="0" i="1" smtClean="0">
                                <a:latin typeface="Cambria Math" panose="02040503050406030204" pitchFamily="18" charset="0"/>
                              </a:rPr>
                              <m:t>𝑌</m:t>
                            </m:r>
                          </m:e>
                          <m:sub>
                            <m:r>
                              <a:rPr lang="en-US" i="1">
                                <a:latin typeface="Cambria Math" panose="02040503050406030204" pitchFamily="18" charset="0"/>
                              </a:rPr>
                              <m:t>0</m:t>
                            </m:r>
                          </m:sub>
                        </m:sSub>
                      </m:sub>
                      <m:sup>
                        <m:r>
                          <a:rPr lang="en-US" i="1">
                            <a:latin typeface="Cambria Math" panose="02040503050406030204" pitchFamily="18" charset="0"/>
                          </a:rPr>
                          <m:t>2</m:t>
                        </m:r>
                      </m:sup>
                    </m:sSubSup>
                  </m:oMath>
                </a14:m>
                <a:r>
                  <a:rPr lang="en-US" dirty="0" smtClean="0"/>
                  <a:t>= 36.2,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𝑟</m:t>
                        </m:r>
                      </m:e>
                      <m:sub>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sSub>
                          <m:sSubPr>
                            <m:ctrlPr>
                              <a:rPr lang="en-US" i="1">
                                <a:latin typeface="Cambria Math" charset="0"/>
                              </a:rPr>
                            </m:ctrlPr>
                          </m:sSubPr>
                          <m:e>
                            <m:r>
                              <a:rPr lang="en-US" i="1">
                                <a:latin typeface="Cambria Math" panose="02040503050406030204" pitchFamily="18" charset="0"/>
                              </a:rPr>
                              <m:t>𝑌</m:t>
                            </m:r>
                          </m:e>
                          <m:sub>
                            <m:r>
                              <a:rPr lang="en-US" i="1">
                                <a:latin typeface="Cambria Math" panose="02040503050406030204" pitchFamily="18" charset="0"/>
                              </a:rPr>
                              <m:t>0</m:t>
                            </m:r>
                          </m:sub>
                        </m:sSub>
                      </m:sub>
                    </m:sSub>
                  </m:oMath>
                </a14:m>
                <a:r>
                  <a:rPr lang="en-US" dirty="0" smtClean="0"/>
                  <a:t>= .50</a:t>
                </a:r>
              </a:p>
              <a:p>
                <a:pPr lvl="0"/>
                <a:r>
                  <a:rPr lang="en-US" smtClean="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𝑅</m:t>
                        </m:r>
                      </m:e>
                      <m:sub>
                        <m:r>
                          <a:rPr lang="en-US" i="1">
                            <a:latin typeface="Cambria Math" panose="02040503050406030204" pitchFamily="18" charset="0"/>
                          </a:rPr>
                          <m:t>𝑑</m:t>
                        </m:r>
                      </m:sub>
                    </m:sSub>
                  </m:oMath>
                </a14:m>
                <a:r>
                  <a:rPr lang="en-US" dirty="0" smtClean="0"/>
                  <a:t> = .75</a:t>
                </a:r>
                <a:endParaRPr lang="en-US" dirty="0"/>
              </a:p>
              <a:p>
                <a:pPr lvl="0"/>
                <a:endParaRPr lang="en-US" dirty="0" smtClean="0"/>
              </a:p>
              <a:p>
                <a:pPr lvl="0"/>
                <a:endParaRPr lang="en-US" dirty="0"/>
              </a:p>
              <a:p>
                <a:pPr lvl="0"/>
                <a:endParaRPr lang="en-US" dirty="0"/>
              </a:p>
              <a:p>
                <a:pPr lvl="0"/>
                <a:endParaRPr lang="en-US" b="1" dirty="0" smtClean="0"/>
              </a:p>
              <a:p>
                <a:pPr lvl="0"/>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72725" y="99439"/>
                <a:ext cx="11026877" cy="6578452"/>
              </a:xfrm>
              <a:blipFill rotWithShape="0">
                <a:blip r:embed="rId2"/>
                <a:stretch>
                  <a:fillRect l="-884" t="-649" r="-276"/>
                </a:stretch>
              </a:blipFill>
            </p:spPr>
            <p:txBody>
              <a:bodyPr/>
              <a:lstStyle/>
              <a:p>
                <a:r>
                  <a:rPr lang="en-US">
                    <a:noFill/>
                  </a:rPr>
                  <a:t> </a:t>
                </a:r>
              </a:p>
            </p:txBody>
          </p:sp>
        </mc:Fallback>
      </mc:AlternateContent>
    </p:spTree>
    <p:extLst>
      <p:ext uri="{BB962C8B-B14F-4D97-AF65-F5344CB8AC3E}">
        <p14:creationId xmlns:p14="http://schemas.microsoft.com/office/powerpoint/2010/main" val="2063137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72726" y="85584"/>
                <a:ext cx="11026877" cy="6439907"/>
              </a:xfrm>
            </p:spPr>
            <p:txBody>
              <a:bodyPr>
                <a:normAutofit/>
              </a:bodyPr>
              <a:lstStyle/>
              <a:p>
                <a:r>
                  <a:rPr lang="en-US" dirty="0" smtClean="0"/>
                  <a:t>The reliability of the difference score is poorer than the reliability of either of the two tests. </a:t>
                </a:r>
              </a:p>
              <a:p>
                <a:endParaRPr lang="en-US" dirty="0" smtClean="0"/>
              </a:p>
              <a:p>
                <a:r>
                  <a:rPr lang="en-US" u="sng" dirty="0" smtClean="0"/>
                  <a:t>Two </a:t>
                </a:r>
                <a:r>
                  <a:rPr lang="en-US" u="sng" dirty="0"/>
                  <a:t>factors affect the reliability of the difference score</a:t>
                </a:r>
                <a:r>
                  <a:rPr lang="en-US" dirty="0" smtClean="0"/>
                  <a:t>:</a:t>
                </a:r>
              </a:p>
              <a:p>
                <a:endParaRPr lang="en-US" dirty="0"/>
              </a:p>
              <a:p>
                <a:r>
                  <a:rPr lang="en-US" dirty="0" smtClean="0"/>
                  <a:t>1. All else being equal, tests </a:t>
                </a:r>
                <a:r>
                  <a:rPr lang="en-US" dirty="0"/>
                  <a:t>that are highly correlated with each other produce difference scores that are unreliable. </a:t>
                </a:r>
                <a:endParaRPr lang="en-US" dirty="0" smtClean="0"/>
              </a:p>
              <a:p>
                <a:r>
                  <a:rPr lang="en-US" dirty="0" smtClean="0"/>
                  <a:t>That is, as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𝑟</m:t>
                        </m:r>
                      </m:e>
                      <m:sub>
                        <m:sSub>
                          <m:sSubPr>
                            <m:ctrlPr>
                              <a:rPr lang="en-US" i="1">
                                <a:latin typeface="Cambria Math"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sSub>
                          <m:sSubPr>
                            <m:ctrlPr>
                              <a:rPr lang="en-US" i="1">
                                <a:latin typeface="Cambria Math" charset="0"/>
                              </a:rPr>
                            </m:ctrlPr>
                          </m:sSubPr>
                          <m:e>
                            <m:r>
                              <a:rPr lang="en-US" i="1">
                                <a:latin typeface="Cambria Math" panose="02040503050406030204" pitchFamily="18" charset="0"/>
                              </a:rPr>
                              <m:t>𝑌</m:t>
                            </m:r>
                          </m:e>
                          <m:sub>
                            <m:r>
                              <a:rPr lang="en-US" i="1">
                                <a:latin typeface="Cambria Math" panose="02040503050406030204" pitchFamily="18" charset="0"/>
                              </a:rPr>
                              <m:t>0</m:t>
                            </m:r>
                          </m:sub>
                        </m:sSub>
                      </m:sub>
                    </m:sSub>
                  </m:oMath>
                </a14:m>
                <a:r>
                  <a:rPr lang="en-US" dirty="0" smtClean="0"/>
                  <a:t>increases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𝑅</m:t>
                        </m:r>
                      </m:e>
                      <m:sub>
                        <m:r>
                          <a:rPr lang="en-US" i="1">
                            <a:latin typeface="Cambria Math" panose="02040503050406030204" pitchFamily="18" charset="0"/>
                          </a:rPr>
                          <m:t>𝑑</m:t>
                        </m:r>
                      </m:sub>
                    </m:sSub>
                  </m:oMath>
                </a14:m>
                <a:r>
                  <a:rPr lang="en-US" dirty="0" smtClean="0"/>
                  <a:t>decreases</a:t>
                </a:r>
              </a:p>
              <a:p>
                <a:endParaRPr lang="en-US" dirty="0"/>
              </a:p>
              <a:p>
                <a:r>
                  <a:rPr lang="en-US" dirty="0" smtClean="0"/>
                  <a:t>2. All else being equal, high </a:t>
                </a:r>
                <a:r>
                  <a:rPr lang="en-US" dirty="0"/>
                  <a:t>reliable tests produce difference scores </a:t>
                </a:r>
                <a:r>
                  <a:rPr lang="en-US" dirty="0" smtClean="0"/>
                  <a:t>that are more </a:t>
                </a:r>
                <a:r>
                  <a:rPr lang="en-US" dirty="0"/>
                  <a:t>reliable than tests that are relatively less reliable. </a:t>
                </a:r>
                <a:endParaRPr lang="en-US" dirty="0" smtClean="0"/>
              </a:p>
              <a:p>
                <a:endParaRPr lang="en-US" dirty="0"/>
              </a:p>
              <a:p>
                <a:r>
                  <a:rPr lang="en-US" b="1" dirty="0" smtClean="0"/>
                  <a:t>	See  Figure 6.4</a:t>
                </a:r>
                <a:endParaRPr lang="en-US" b="1" dirty="0"/>
              </a:p>
              <a:p>
                <a:endParaRPr lang="en-US" dirty="0"/>
              </a:p>
              <a:p>
                <a:endParaRPr lang="en-US" dirty="0"/>
              </a:p>
              <a:p>
                <a:endParaRPr lang="en-US" dirty="0"/>
              </a:p>
              <a:p>
                <a:endParaRPr lang="en-US" dirty="0"/>
              </a:p>
              <a:p>
                <a:endParaRPr lang="en-US" dirty="0"/>
              </a:p>
              <a:p>
                <a:endParaRPr lang="en-US" dirty="0" smtClean="0"/>
              </a:p>
              <a:p>
                <a:endParaRPr lang="en-US" dirty="0"/>
              </a:p>
              <a:p>
                <a:endParaRPr lang="en-US" dirty="0"/>
              </a:p>
              <a:p>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72726" y="85584"/>
                <a:ext cx="11026877" cy="6439907"/>
              </a:xfrm>
              <a:blipFill rotWithShape="0">
                <a:blip r:embed="rId2"/>
                <a:stretch>
                  <a:fillRect l="-884" t="-1042"/>
                </a:stretch>
              </a:blipFill>
            </p:spPr>
            <p:txBody>
              <a:bodyPr/>
              <a:lstStyle/>
              <a:p>
                <a:r>
                  <a:rPr lang="en-US">
                    <a:noFill/>
                  </a:rPr>
                  <a:t> </a:t>
                </a:r>
              </a:p>
            </p:txBody>
          </p:sp>
        </mc:Fallback>
      </mc:AlternateContent>
    </p:spTree>
    <p:extLst>
      <p:ext uri="{BB962C8B-B14F-4D97-AF65-F5344CB8AC3E}">
        <p14:creationId xmlns:p14="http://schemas.microsoft.com/office/powerpoint/2010/main" val="3029127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4269" y="136689"/>
            <a:ext cx="11203759" cy="5990734"/>
          </a:xfrm>
        </p:spPr>
        <p:txBody>
          <a:bodyPr>
            <a:normAutofit lnSpcReduction="10000"/>
          </a:bodyPr>
          <a:lstStyle/>
          <a:p>
            <a:pPr marL="0" lvl="1">
              <a:lnSpc>
                <a:spcPct val="100000"/>
              </a:lnSpc>
              <a:spcBef>
                <a:spcPts val="0"/>
              </a:spcBef>
              <a:spcAft>
                <a:spcPts val="0"/>
              </a:spcAft>
            </a:pPr>
            <a:r>
              <a:rPr lang="en-US" i="0" u="sng" dirty="0"/>
              <a:t>Alternate forms/parallel forms reliability</a:t>
            </a:r>
          </a:p>
          <a:p>
            <a:pPr marL="0" lvl="1">
              <a:lnSpc>
                <a:spcPct val="100000"/>
              </a:lnSpc>
              <a:spcBef>
                <a:spcPts val="0"/>
              </a:spcBef>
              <a:spcAft>
                <a:spcPts val="0"/>
              </a:spcAft>
            </a:pPr>
            <a:endParaRPr lang="en-US" i="0" dirty="0" smtClean="0"/>
          </a:p>
          <a:p>
            <a:pPr marL="0" lvl="1">
              <a:lnSpc>
                <a:spcPct val="100000"/>
              </a:lnSpc>
              <a:spcBef>
                <a:spcPts val="0"/>
              </a:spcBef>
              <a:spcAft>
                <a:spcPts val="0"/>
              </a:spcAft>
            </a:pPr>
            <a:r>
              <a:rPr lang="en-US" i="0" dirty="0" smtClean="0"/>
              <a:t>However </a:t>
            </a:r>
            <a:r>
              <a:rPr lang="en-US" i="0" dirty="0"/>
              <a:t>we can construct two alternate forms that measure the same attribute, and if they have same observed means and SDs, then their correlation is an estimate of the reliability of both tests. </a:t>
            </a:r>
          </a:p>
          <a:p>
            <a:pPr marL="0" lvl="1">
              <a:spcBef>
                <a:spcPts val="1000"/>
              </a:spcBef>
            </a:pPr>
            <a:endParaRPr lang="en-US" i="0" dirty="0" smtClean="0"/>
          </a:p>
          <a:p>
            <a:pPr marL="0" lvl="1">
              <a:spcBef>
                <a:spcPts val="1000"/>
              </a:spcBef>
            </a:pPr>
            <a:r>
              <a:rPr lang="en-US" i="0" dirty="0" smtClean="0"/>
              <a:t>In obtaining scores for alternate forms one has to pay attention to the time interval between testings. Potential problems include:</a:t>
            </a:r>
          </a:p>
          <a:p>
            <a:pPr marL="0" lvl="1">
              <a:spcBef>
                <a:spcPts val="1000"/>
              </a:spcBef>
            </a:pPr>
            <a:endParaRPr lang="en-US" i="0" dirty="0"/>
          </a:p>
          <a:p>
            <a:pPr marL="873252" lvl="1" indent="-342900">
              <a:buFont typeface="Arial" panose="020B0604020202020204" pitchFamily="34" charset="0"/>
              <a:buChar char="•"/>
            </a:pPr>
            <a:r>
              <a:rPr lang="en-US" dirty="0" smtClean="0"/>
              <a:t>	learning between occasions</a:t>
            </a:r>
          </a:p>
          <a:p>
            <a:pPr marL="873252" lvl="1" indent="-342900">
              <a:buFont typeface="Arial" panose="020B0604020202020204" pitchFamily="34" charset="0"/>
              <a:buChar char="•"/>
            </a:pPr>
            <a:r>
              <a:rPr lang="en-US" dirty="0"/>
              <a:t>	</a:t>
            </a:r>
            <a:r>
              <a:rPr lang="en-US" dirty="0" smtClean="0"/>
              <a:t>memory/carry over effects</a:t>
            </a:r>
          </a:p>
          <a:p>
            <a:pPr marL="873252" lvl="1" indent="-342900">
              <a:buFont typeface="Arial" panose="020B0604020202020204" pitchFamily="34" charset="0"/>
              <a:buChar char="•"/>
            </a:pPr>
            <a:r>
              <a:rPr lang="en-US" dirty="0"/>
              <a:t>	</a:t>
            </a:r>
            <a:r>
              <a:rPr lang="en-US" dirty="0" smtClean="0"/>
              <a:t>correlated errors</a:t>
            </a:r>
          </a:p>
          <a:p>
            <a:endParaRPr lang="en-US" dirty="0"/>
          </a:p>
          <a:p>
            <a:r>
              <a:rPr lang="en-US" b="1" dirty="0"/>
              <a:t>Table 6.1</a:t>
            </a:r>
            <a:r>
              <a:rPr lang="en-US" dirty="0"/>
              <a:t> illustrates potential problem of correlated error scores with using alternate forms for estimating reliability. </a:t>
            </a:r>
          </a:p>
          <a:p>
            <a:endParaRPr lang="en-US" dirty="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895625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4269" y="136689"/>
            <a:ext cx="11203759" cy="5990734"/>
          </a:xfrm>
        </p:spPr>
        <p:txBody>
          <a:bodyPr>
            <a:normAutofit/>
          </a:bodyPr>
          <a:lstStyle/>
          <a:p>
            <a:r>
              <a:rPr lang="en-US" u="sng" dirty="0" smtClean="0"/>
              <a:t>Test-Retest Reliability</a:t>
            </a:r>
          </a:p>
          <a:p>
            <a:endParaRPr lang="en-US" u="sng" dirty="0" smtClean="0"/>
          </a:p>
          <a:p>
            <a:r>
              <a:rPr lang="en-US" dirty="0" smtClean="0"/>
              <a:t>The test administered to same individuals on more than one occasion (twice).  The correlation between test scores on two occasions is an estimate of reliability. </a:t>
            </a:r>
          </a:p>
          <a:p>
            <a:endParaRPr lang="en-US" dirty="0" smtClean="0"/>
          </a:p>
          <a:p>
            <a:r>
              <a:rPr lang="en-US" dirty="0" smtClean="0"/>
              <a:t>This approach has same problems like before:</a:t>
            </a:r>
          </a:p>
          <a:p>
            <a:pPr marL="873252" lvl="1" indent="-342900">
              <a:buFont typeface="Arial" panose="020B0604020202020204" pitchFamily="34" charset="0"/>
              <a:buChar char="•"/>
            </a:pPr>
            <a:r>
              <a:rPr lang="en-US" dirty="0" smtClean="0"/>
              <a:t>	learning between occasions</a:t>
            </a:r>
          </a:p>
          <a:p>
            <a:pPr marL="873252" lvl="1" indent="-342900">
              <a:buFont typeface="Arial" panose="020B0604020202020204" pitchFamily="34" charset="0"/>
              <a:buChar char="•"/>
            </a:pPr>
            <a:r>
              <a:rPr lang="en-US" dirty="0"/>
              <a:t>	</a:t>
            </a:r>
            <a:r>
              <a:rPr lang="en-US" dirty="0" smtClean="0"/>
              <a:t>memory/carry over effects</a:t>
            </a:r>
          </a:p>
          <a:p>
            <a:pPr marL="873252" lvl="1" indent="-342900">
              <a:buFont typeface="Arial" panose="020B0604020202020204" pitchFamily="34" charset="0"/>
              <a:buChar char="•"/>
            </a:pPr>
            <a:r>
              <a:rPr lang="en-US" dirty="0"/>
              <a:t>	</a:t>
            </a:r>
            <a:r>
              <a:rPr lang="en-US" dirty="0" smtClean="0"/>
              <a:t>correlated errors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723374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4269" y="136689"/>
            <a:ext cx="11203759" cy="6510296"/>
          </a:xfrm>
        </p:spPr>
        <p:txBody>
          <a:bodyPr>
            <a:normAutofit/>
          </a:bodyPr>
          <a:lstStyle/>
          <a:p>
            <a:pPr>
              <a:lnSpc>
                <a:spcPct val="100000"/>
              </a:lnSpc>
              <a:spcBef>
                <a:spcPts val="0"/>
              </a:spcBef>
              <a:spcAft>
                <a:spcPts val="0"/>
              </a:spcAft>
            </a:pPr>
            <a:r>
              <a:rPr lang="en-US" u="sng" dirty="0" smtClean="0"/>
              <a:t>Internal </a:t>
            </a:r>
            <a:r>
              <a:rPr lang="en-US" u="sng" dirty="0"/>
              <a:t>C</a:t>
            </a:r>
            <a:r>
              <a:rPr lang="en-US" u="sng" dirty="0" smtClean="0"/>
              <a:t>onsistency Reliability</a:t>
            </a:r>
          </a:p>
          <a:p>
            <a:pPr>
              <a:lnSpc>
                <a:spcPct val="100000"/>
              </a:lnSpc>
              <a:spcBef>
                <a:spcPts val="0"/>
              </a:spcBef>
              <a:spcAft>
                <a:spcPts val="0"/>
              </a:spcAft>
            </a:pPr>
            <a:endParaRPr lang="en-US" u="sng" dirty="0" smtClean="0"/>
          </a:p>
          <a:p>
            <a:pPr marL="873252" lvl="1" indent="-342900">
              <a:lnSpc>
                <a:spcPct val="100000"/>
              </a:lnSpc>
              <a:spcBef>
                <a:spcPts val="0"/>
              </a:spcBef>
              <a:spcAft>
                <a:spcPts val="0"/>
              </a:spcAft>
              <a:buFont typeface="Arial" panose="020B0604020202020204" pitchFamily="34" charset="0"/>
              <a:buChar char="•"/>
            </a:pPr>
            <a:r>
              <a:rPr lang="en-US" i="0" dirty="0" smtClean="0"/>
              <a:t>Most widely used.</a:t>
            </a:r>
          </a:p>
          <a:p>
            <a:pPr marL="873252" lvl="1" indent="-342900">
              <a:lnSpc>
                <a:spcPct val="100000"/>
              </a:lnSpc>
              <a:spcBef>
                <a:spcPts val="0"/>
              </a:spcBef>
              <a:spcAft>
                <a:spcPts val="0"/>
              </a:spcAft>
              <a:buFont typeface="Arial" panose="020B0604020202020204" pitchFamily="34" charset="0"/>
              <a:buChar char="•"/>
            </a:pPr>
            <a:r>
              <a:rPr lang="en-US" i="0" dirty="0" smtClean="0"/>
              <a:t>A single form of test administered once to a group of individuals.</a:t>
            </a:r>
          </a:p>
          <a:p>
            <a:pPr marL="873252" lvl="1" indent="-342900">
              <a:lnSpc>
                <a:spcPct val="100000"/>
              </a:lnSpc>
              <a:spcBef>
                <a:spcPts val="0"/>
              </a:spcBef>
              <a:spcAft>
                <a:spcPts val="0"/>
              </a:spcAft>
              <a:buFont typeface="Arial" panose="020B0604020202020204" pitchFamily="34" charset="0"/>
              <a:buChar char="•"/>
            </a:pPr>
            <a:r>
              <a:rPr lang="en-US" i="0" dirty="0" smtClean="0"/>
              <a:t>Here one is not interested in </a:t>
            </a:r>
            <a:r>
              <a:rPr lang="en-US" i="0" dirty="0"/>
              <a:t>stability or </a:t>
            </a:r>
            <a:r>
              <a:rPr lang="en-US" i="0" dirty="0" smtClean="0"/>
              <a:t>consistency of scores over time, but consistency of items/parts within the test. </a:t>
            </a:r>
          </a:p>
          <a:p>
            <a:pPr>
              <a:lnSpc>
                <a:spcPct val="100000"/>
              </a:lnSpc>
              <a:spcBef>
                <a:spcPts val="0"/>
              </a:spcBef>
              <a:spcAft>
                <a:spcPts val="0"/>
              </a:spcAft>
            </a:pPr>
            <a:endParaRPr lang="en-US" dirty="0" smtClean="0"/>
          </a:p>
          <a:p>
            <a:r>
              <a:rPr lang="en-US" u="sng" dirty="0"/>
              <a:t>Split-half reliability </a:t>
            </a:r>
            <a:r>
              <a:rPr lang="en-US" u="sng" dirty="0" smtClean="0"/>
              <a:t>estimate</a:t>
            </a:r>
            <a:r>
              <a:rPr lang="en-US" dirty="0" smtClean="0"/>
              <a:t>: consistency among the parts of a test</a:t>
            </a:r>
          </a:p>
          <a:p>
            <a:r>
              <a:rPr lang="en-US" i="1" dirty="0" smtClean="0"/>
              <a:t>Idea</a:t>
            </a:r>
            <a:r>
              <a:rPr lang="en-US" dirty="0" smtClean="0"/>
              <a:t>: If test parts are strongly correlated, then the test is likely to be reliable. </a:t>
            </a:r>
          </a:p>
          <a:p>
            <a:endParaRPr lang="en-US" dirty="0"/>
          </a:p>
          <a:p>
            <a:pPr marL="342900" indent="-342900">
              <a:buFont typeface="Arial" panose="020B0604020202020204" pitchFamily="34" charset="0"/>
              <a:buChar char="•"/>
            </a:pPr>
            <a:r>
              <a:rPr lang="en-US" dirty="0"/>
              <a:t>The test is administered once to a group of individuals</a:t>
            </a:r>
          </a:p>
          <a:p>
            <a:pPr marL="342900" indent="-342900">
              <a:buFont typeface="Arial" panose="020B0604020202020204" pitchFamily="34" charset="0"/>
              <a:buChar char="•"/>
            </a:pPr>
            <a:r>
              <a:rPr lang="en-US" dirty="0"/>
              <a:t>Divide the test into two subtests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848811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57250" y="137159"/>
                <a:ext cx="11157918" cy="6568441"/>
              </a:xfrm>
            </p:spPr>
            <p:txBody>
              <a:bodyPr>
                <a:normAutofit/>
              </a:bodyPr>
              <a:lstStyle/>
              <a:p>
                <a:pPr marL="457200" indent="-457200">
                  <a:buFont typeface="+mj-lt"/>
                  <a:buAutoNum type="arabicPeriod"/>
                </a:pPr>
                <a:r>
                  <a:rPr lang="en-US" dirty="0" smtClean="0"/>
                  <a:t>Create </a:t>
                </a:r>
                <a:r>
                  <a:rPr lang="en-US" dirty="0"/>
                  <a:t>two half tests that are nearly </a:t>
                </a:r>
                <a:r>
                  <a:rPr lang="en-US" dirty="0">
                    <a:solidFill>
                      <a:srgbClr val="FF0000"/>
                    </a:solidFill>
                  </a:rPr>
                  <a:t>parallel</a:t>
                </a:r>
                <a:r>
                  <a:rPr lang="en-US" dirty="0"/>
                  <a:t>:</a:t>
                </a:r>
              </a:p>
              <a:p>
                <a:pPr marL="873252" lvl="1" indent="-342900">
                  <a:buFont typeface="Arial" panose="020B0604020202020204" pitchFamily="34" charset="0"/>
                  <a:buChar char="•"/>
                </a:pPr>
                <a:r>
                  <a:rPr lang="en-US" dirty="0"/>
                  <a:t>	odd/even</a:t>
                </a:r>
              </a:p>
              <a:p>
                <a:pPr marL="873252" lvl="1" indent="-342900">
                  <a:buFont typeface="Arial" panose="020B0604020202020204" pitchFamily="34" charset="0"/>
                  <a:buChar char="•"/>
                </a:pPr>
                <a:r>
                  <a:rPr lang="en-US" dirty="0"/>
                  <a:t>	rank order items on difficulty level and divide odd/even</a:t>
                </a:r>
              </a:p>
              <a:p>
                <a:pPr marL="873252" lvl="1" indent="-342900">
                  <a:buFont typeface="Arial" panose="020B0604020202020204" pitchFamily="34" charset="0"/>
                  <a:buChar char="•"/>
                </a:pPr>
                <a:r>
                  <a:rPr lang="en-US" dirty="0"/>
                  <a:t>	random assignment</a:t>
                </a:r>
              </a:p>
              <a:p>
                <a:pPr marL="873252" lvl="1" indent="-342900">
                  <a:buFont typeface="Arial" panose="020B0604020202020204" pitchFamily="34" charset="0"/>
                  <a:buChar char="•"/>
                </a:pPr>
                <a:r>
                  <a:rPr lang="en-US" dirty="0"/>
                  <a:t>	matched on </a:t>
                </a:r>
                <a:r>
                  <a:rPr lang="en-US" dirty="0" smtClean="0"/>
                  <a:t>content</a:t>
                </a:r>
              </a:p>
              <a:p>
                <a:pPr lvl="1"/>
                <a:endParaRPr lang="en-US" dirty="0"/>
              </a:p>
              <a:p>
                <a:pPr marL="457200" indent="-457200">
                  <a:lnSpc>
                    <a:spcPct val="100000"/>
                  </a:lnSpc>
                  <a:spcBef>
                    <a:spcPts val="0"/>
                  </a:spcBef>
                  <a:spcAft>
                    <a:spcPts val="0"/>
                  </a:spcAft>
                  <a:buFont typeface="+mj-lt"/>
                  <a:buAutoNum type="arabicPeriod"/>
                </a:pPr>
                <a:r>
                  <a:rPr lang="en-US" dirty="0" smtClean="0"/>
                  <a:t>Compute score for each subtest.</a:t>
                </a:r>
              </a:p>
              <a:p>
                <a:pPr>
                  <a:lnSpc>
                    <a:spcPct val="100000"/>
                  </a:lnSpc>
                  <a:spcBef>
                    <a:spcPts val="0"/>
                  </a:spcBef>
                  <a:spcAft>
                    <a:spcPts val="0"/>
                  </a:spcAft>
                </a:pPr>
                <a:endParaRPr lang="en-US" dirty="0" smtClean="0"/>
              </a:p>
              <a:p>
                <a:pPr marL="457200" indent="-457200">
                  <a:lnSpc>
                    <a:spcPct val="100000"/>
                  </a:lnSpc>
                  <a:spcBef>
                    <a:spcPts val="0"/>
                  </a:spcBef>
                  <a:spcAft>
                    <a:spcPts val="0"/>
                  </a:spcAft>
                  <a:buFont typeface="+mj-lt"/>
                  <a:buAutoNum type="arabicPeriod" startAt="3"/>
                </a:pPr>
                <a:r>
                  <a:rPr lang="en-US" dirty="0" smtClean="0"/>
                  <a:t>Compute the correlation of the two subtest scores.</a:t>
                </a:r>
              </a:p>
              <a:p>
                <a:pPr>
                  <a:lnSpc>
                    <a:spcPct val="100000"/>
                  </a:lnSpc>
                  <a:spcBef>
                    <a:spcPts val="0"/>
                  </a:spcBef>
                  <a:spcAft>
                    <a:spcPts val="0"/>
                  </a:spcAft>
                </a:pPr>
                <a:endParaRPr lang="en-US" dirty="0" smtClean="0"/>
              </a:p>
              <a:p>
                <a:pPr>
                  <a:lnSpc>
                    <a:spcPct val="100000"/>
                  </a:lnSpc>
                  <a:spcBef>
                    <a:spcPts val="0"/>
                  </a:spcBef>
                  <a:spcAft>
                    <a:spcPts val="0"/>
                  </a:spcAft>
                </a:pPr>
                <a:r>
                  <a:rPr lang="en-US" dirty="0" smtClean="0"/>
                  <a:t>The reliability of the entire test is given by the Spearman-Brown formula as:</a:t>
                </a:r>
              </a:p>
              <a:p>
                <a:pPr>
                  <a:lnSpc>
                    <a:spcPct val="100000"/>
                  </a:lnSpc>
                  <a:spcBef>
                    <a:spcPts val="0"/>
                  </a:spcBef>
                  <a:spcAft>
                    <a:spcPts val="0"/>
                  </a:spcAft>
                </a:pPr>
                <a:endParaRPr lang="en-US" dirty="0" smtClean="0"/>
              </a:p>
              <a:p>
                <a:pPr>
                  <a:lnSpc>
                    <a:spcPct val="100000"/>
                  </a:lnSpc>
                  <a:spcBef>
                    <a:spcPts val="0"/>
                  </a:spcBef>
                  <a:spcAft>
                    <a:spcPts val="0"/>
                  </a:spcAft>
                </a:pPr>
                <a:r>
                  <a:rPr lang="en-US" dirty="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𝑅</m:t>
                        </m:r>
                      </m:e>
                      <m:sub>
                        <m:r>
                          <a:rPr lang="en-US" i="1">
                            <a:latin typeface="Cambria Math" panose="02040503050406030204" pitchFamily="18" charset="0"/>
                          </a:rPr>
                          <m:t>𝑋𝑋</m:t>
                        </m:r>
                      </m:sub>
                    </m:sSub>
                  </m:oMath>
                </a14:m>
                <a:r>
                  <a:rPr lang="en-US" dirty="0" smtClean="0"/>
                  <a:t> = </a:t>
                </a:r>
                <a14:m>
                  <m:oMath xmlns:m="http://schemas.openxmlformats.org/officeDocument/2006/math">
                    <m:f>
                      <m:fPr>
                        <m:ctrlPr>
                          <a:rPr lang="en-US" i="1" smtClean="0">
                            <a:latin typeface="Cambria Math" charset="0"/>
                          </a:rPr>
                        </m:ctrlPr>
                      </m:fPr>
                      <m:num>
                        <m:r>
                          <a:rPr lang="en-US" b="0" i="1" smtClean="0">
                            <a:latin typeface="Cambria Math" panose="02040503050406030204" pitchFamily="18" charset="0"/>
                          </a:rPr>
                          <m:t>2</m:t>
                        </m:r>
                        <m:sSub>
                          <m:sSubPr>
                            <m:ctrlPr>
                              <a:rPr lang="en-US" b="0" i="1" smtClean="0">
                                <a:latin typeface="Cambria Math"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hh</m:t>
                            </m:r>
                          </m:sub>
                        </m:sSub>
                      </m:num>
                      <m:den>
                        <m:r>
                          <a:rPr lang="en-US" b="0" i="1" smtClean="0">
                            <a:latin typeface="Cambria Math" panose="02040503050406030204" pitchFamily="18" charset="0"/>
                          </a:rPr>
                          <m:t>1+</m:t>
                        </m:r>
                        <m:sSub>
                          <m:sSubPr>
                            <m:ctrlPr>
                              <a:rPr lang="en-US" i="1">
                                <a:latin typeface="Cambria Math" charset="0"/>
                              </a:rPr>
                            </m:ctrlPr>
                          </m:sSubPr>
                          <m:e>
                            <m:r>
                              <a:rPr lang="en-US" i="1">
                                <a:latin typeface="Cambria Math" panose="02040503050406030204" pitchFamily="18" charset="0"/>
                              </a:rPr>
                              <m:t>𝑟</m:t>
                            </m:r>
                          </m:e>
                          <m:sub>
                            <m:r>
                              <a:rPr lang="en-US" i="1">
                                <a:latin typeface="Cambria Math" panose="02040503050406030204" pitchFamily="18" charset="0"/>
                              </a:rPr>
                              <m:t>hh</m:t>
                            </m:r>
                          </m:sub>
                        </m:sSub>
                      </m:den>
                    </m:f>
                  </m:oMath>
                </a14:m>
                <a:r>
                  <a:rPr lang="en-US" dirty="0" smtClean="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𝑟</m:t>
                        </m:r>
                      </m:e>
                      <m:sub>
                        <m:r>
                          <a:rPr lang="en-US" i="1">
                            <a:latin typeface="Cambria Math" panose="02040503050406030204" pitchFamily="18" charset="0"/>
                          </a:rPr>
                          <m:t>hh</m:t>
                        </m:r>
                      </m:sub>
                    </m:sSub>
                  </m:oMath>
                </a14:m>
                <a:r>
                  <a:rPr lang="en-US" dirty="0" smtClean="0"/>
                  <a:t> = correlation between two half tests</a:t>
                </a:r>
              </a:p>
              <a:p>
                <a:endParaRPr lang="en-US" u="sng" dirty="0" smtClean="0"/>
              </a:p>
              <a:p>
                <a:r>
                  <a:rPr lang="en-US" u="sng" dirty="0" smtClean="0"/>
                  <a:t>Example</a:t>
                </a:r>
                <a:r>
                  <a:rPr lang="en-US" dirty="0" smtClean="0"/>
                  <a:t>: </a:t>
                </a:r>
                <a:r>
                  <a:rPr lang="en-US" b="1" dirty="0" smtClean="0"/>
                  <a:t>Table 6.2 </a:t>
                </a:r>
              </a:p>
              <a:p>
                <a:endParaRPr lang="en-US" dirty="0"/>
              </a:p>
              <a:p>
                <a:endParaRPr lang="en-US" dirty="0" smtClean="0"/>
              </a:p>
              <a:p>
                <a:endParaRPr lang="en-US" dirty="0" smtClean="0"/>
              </a:p>
              <a:p>
                <a:endParaRPr lang="en-US" dirty="0" smtClean="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57250" y="137159"/>
                <a:ext cx="11157918" cy="6568441"/>
              </a:xfrm>
              <a:blipFill rotWithShape="0">
                <a:blip r:embed="rId3"/>
                <a:stretch>
                  <a:fillRect l="-874" t="-928"/>
                </a:stretch>
              </a:blipFill>
            </p:spPr>
            <p:txBody>
              <a:bodyPr/>
              <a:lstStyle/>
              <a:p>
                <a:r>
                  <a:rPr lang="en-US">
                    <a:noFill/>
                  </a:rPr>
                  <a:t> </a:t>
                </a:r>
              </a:p>
            </p:txBody>
          </p:sp>
        </mc:Fallback>
      </mc:AlternateContent>
    </p:spTree>
    <p:extLst>
      <p:ext uri="{BB962C8B-B14F-4D97-AF65-F5344CB8AC3E}">
        <p14:creationId xmlns:p14="http://schemas.microsoft.com/office/powerpoint/2010/main" val="1899229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855784" y="140675"/>
                <a:ext cx="10433539" cy="6437596"/>
              </a:xfrm>
              <a:prstGeom prst="rect">
                <a:avLst/>
              </a:prstGeom>
              <a:noFill/>
            </p:spPr>
            <p:txBody>
              <a:bodyPr wrap="square" rtlCol="0">
                <a:spAutoFit/>
              </a:bodyPr>
              <a:lstStyle/>
              <a:p>
                <a:r>
                  <a:rPr lang="en-US" b="1" dirty="0" smtClean="0"/>
                  <a:t>Table  6.2</a:t>
                </a:r>
              </a:p>
              <a:p>
                <a:r>
                  <a:rPr lang="en-US" sz="2400" dirty="0" smtClean="0"/>
                  <a:t>Split-Half 1</a:t>
                </a:r>
              </a:p>
              <a:p>
                <a:endParaRPr lang="en-US" dirty="0" smtClean="0"/>
              </a:p>
              <a:p>
                <a:endParaRPr lang="en-US" dirty="0" smtClean="0"/>
              </a:p>
              <a:p>
                <a14:m>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𝑟</m:t>
                        </m:r>
                      </m:e>
                      <m:sub>
                        <m:r>
                          <a:rPr lang="en-US" sz="2400" i="1">
                            <a:latin typeface="Cambria Math" panose="02040503050406030204" pitchFamily="18" charset="0"/>
                          </a:rPr>
                          <m:t>hh</m:t>
                        </m:r>
                      </m:sub>
                    </m:sSub>
                  </m:oMath>
                </a14:m>
                <a:r>
                  <a:rPr lang="en-US" sz="2400" dirty="0"/>
                  <a:t> </a:t>
                </a:r>
                <a:r>
                  <a:rPr lang="en-US" sz="2400" dirty="0" smtClean="0"/>
                  <a:t>= 0.276</a:t>
                </a:r>
                <a:endParaRPr lang="en-US" sz="2400" dirty="0"/>
              </a:p>
              <a:p>
                <a:endParaRPr lang="en-US" sz="2400" dirty="0" smtClean="0"/>
              </a:p>
              <a:p>
                <a14:m>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𝑅</m:t>
                        </m:r>
                      </m:e>
                      <m:sub>
                        <m:r>
                          <a:rPr lang="en-US" sz="2400" i="1">
                            <a:latin typeface="Cambria Math" panose="02040503050406030204" pitchFamily="18" charset="0"/>
                          </a:rPr>
                          <m:t>𝑋𝑋</m:t>
                        </m:r>
                      </m:sub>
                    </m:sSub>
                  </m:oMath>
                </a14:m>
                <a:r>
                  <a:rPr lang="en-US" sz="2400" dirty="0"/>
                  <a:t> = </a:t>
                </a:r>
                <a14:m>
                  <m:oMath xmlns:m="http://schemas.openxmlformats.org/officeDocument/2006/math">
                    <m:f>
                      <m:fPr>
                        <m:ctrlPr>
                          <a:rPr lang="en-US" sz="2400" i="1" smtClean="0">
                            <a:latin typeface="Cambria Math" charset="0"/>
                          </a:rPr>
                        </m:ctrlPr>
                      </m:fPr>
                      <m:num>
                        <m:r>
                          <a:rPr lang="en-US" sz="2400" i="1">
                            <a:latin typeface="Cambria Math" panose="02040503050406030204" pitchFamily="18" charset="0"/>
                          </a:rPr>
                          <m:t>2</m:t>
                        </m:r>
                        <m:r>
                          <a:rPr lang="en-US" sz="2400" b="0" i="1" smtClean="0">
                            <a:latin typeface="Cambria Math" panose="02040503050406030204" pitchFamily="18" charset="0"/>
                          </a:rPr>
                          <m:t>(0.276)</m:t>
                        </m:r>
                      </m:num>
                      <m:den>
                        <m:r>
                          <a:rPr lang="en-US" sz="2400" i="1">
                            <a:latin typeface="Cambria Math" panose="02040503050406030204" pitchFamily="18" charset="0"/>
                          </a:rPr>
                          <m:t>1+</m:t>
                        </m:r>
                        <m:r>
                          <a:rPr lang="en-US" sz="2400" b="0" i="1" smtClean="0">
                            <a:latin typeface="Cambria Math" panose="02040503050406030204" pitchFamily="18" charset="0"/>
                          </a:rPr>
                          <m:t>0.276</m:t>
                        </m:r>
                      </m:den>
                    </m:f>
                    <m:r>
                      <a:rPr lang="en-US" sz="2400" b="0" i="1" smtClean="0">
                        <a:latin typeface="Cambria Math" panose="02040503050406030204" pitchFamily="18" charset="0"/>
                      </a:rPr>
                      <m:t> =0.433</m:t>
                    </m:r>
                  </m:oMath>
                </a14:m>
                <a:endParaRPr lang="en-US" sz="2400" dirty="0"/>
              </a:p>
              <a:p>
                <a:endParaRPr lang="en-US" dirty="0" smtClean="0"/>
              </a:p>
              <a:p>
                <a:endParaRPr lang="en-US" dirty="0"/>
              </a:p>
              <a:p>
                <a:endParaRPr lang="en-US" dirty="0" smtClean="0"/>
              </a:p>
              <a:p>
                <a:r>
                  <a:rPr lang="en-US" sz="2400" dirty="0" smtClean="0"/>
                  <a:t>Split-Half 2</a:t>
                </a:r>
                <a:endParaRPr lang="en-US" sz="2400" dirty="0"/>
              </a:p>
              <a:p>
                <a:endParaRPr lang="en-US" dirty="0" smtClean="0"/>
              </a:p>
              <a:p>
                <a14:m>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𝑟</m:t>
                        </m:r>
                      </m:e>
                      <m:sub>
                        <m:r>
                          <a:rPr lang="en-US" sz="2400" i="1">
                            <a:latin typeface="Cambria Math" panose="02040503050406030204" pitchFamily="18" charset="0"/>
                          </a:rPr>
                          <m:t>hh</m:t>
                        </m:r>
                      </m:sub>
                    </m:sSub>
                  </m:oMath>
                </a14:m>
                <a:r>
                  <a:rPr lang="en-US" sz="2400" dirty="0"/>
                  <a:t> = </a:t>
                </a:r>
                <a:r>
                  <a:rPr lang="en-US" sz="2400" dirty="0" smtClean="0"/>
                  <a:t>0.89</a:t>
                </a:r>
                <a:endParaRPr lang="en-US" sz="2400" dirty="0"/>
              </a:p>
              <a:p>
                <a:endParaRPr lang="en-US" sz="2400" dirty="0"/>
              </a:p>
              <a:p>
                <a14:m>
                  <m:oMath xmlns:m="http://schemas.openxmlformats.org/officeDocument/2006/math">
                    <m:sSub>
                      <m:sSubPr>
                        <m:ctrlPr>
                          <a:rPr lang="en-US" sz="2400" i="1">
                            <a:latin typeface="Cambria Math" charset="0"/>
                          </a:rPr>
                        </m:ctrlPr>
                      </m:sSubPr>
                      <m:e>
                        <m:r>
                          <a:rPr lang="en-US" sz="2400" i="1">
                            <a:latin typeface="Cambria Math" panose="02040503050406030204" pitchFamily="18" charset="0"/>
                          </a:rPr>
                          <m:t>𝑅</m:t>
                        </m:r>
                      </m:e>
                      <m:sub>
                        <m:r>
                          <a:rPr lang="en-US" sz="2400" i="1">
                            <a:latin typeface="Cambria Math" panose="02040503050406030204" pitchFamily="18" charset="0"/>
                          </a:rPr>
                          <m:t>𝑋𝑋</m:t>
                        </m:r>
                      </m:sub>
                    </m:sSub>
                  </m:oMath>
                </a14:m>
                <a:r>
                  <a:rPr lang="en-US" sz="2400" dirty="0"/>
                  <a:t> = </a:t>
                </a:r>
                <a14:m>
                  <m:oMath xmlns:m="http://schemas.openxmlformats.org/officeDocument/2006/math">
                    <m:f>
                      <m:fPr>
                        <m:ctrlPr>
                          <a:rPr lang="en-US" sz="2400" i="1">
                            <a:latin typeface="Cambria Math" charset="0"/>
                          </a:rPr>
                        </m:ctrlPr>
                      </m:fPr>
                      <m:num>
                        <m:r>
                          <a:rPr lang="en-US" sz="2400" i="1">
                            <a:latin typeface="Cambria Math" panose="02040503050406030204" pitchFamily="18" charset="0"/>
                          </a:rPr>
                          <m:t>2(0.</m:t>
                        </m:r>
                        <m:r>
                          <a:rPr lang="en-US" sz="2400" b="0" i="1" smtClean="0">
                            <a:latin typeface="Cambria Math" panose="02040503050406030204" pitchFamily="18" charset="0"/>
                          </a:rPr>
                          <m:t>89</m:t>
                        </m:r>
                        <m:r>
                          <a:rPr lang="en-US" sz="2400" i="1">
                            <a:latin typeface="Cambria Math" panose="02040503050406030204" pitchFamily="18" charset="0"/>
                          </a:rPr>
                          <m:t>)</m:t>
                        </m:r>
                      </m:num>
                      <m:den>
                        <m:r>
                          <a:rPr lang="en-US" sz="2400" i="1">
                            <a:latin typeface="Cambria Math" panose="02040503050406030204" pitchFamily="18" charset="0"/>
                          </a:rPr>
                          <m:t>1+0.</m:t>
                        </m:r>
                        <m:r>
                          <a:rPr lang="en-US" sz="2400" b="0" i="1" smtClean="0">
                            <a:latin typeface="Cambria Math" panose="02040503050406030204" pitchFamily="18" charset="0"/>
                          </a:rPr>
                          <m:t>89</m:t>
                        </m:r>
                      </m:den>
                    </m:f>
                    <m:r>
                      <a:rPr lang="en-US" sz="2400" i="1">
                        <a:latin typeface="Cambria Math" panose="02040503050406030204" pitchFamily="18" charset="0"/>
                      </a:rPr>
                      <m:t> =0.</m:t>
                    </m:r>
                    <m:r>
                      <a:rPr lang="en-US" sz="2400" b="0" i="1" smtClean="0">
                        <a:latin typeface="Cambria Math" panose="02040503050406030204" pitchFamily="18" charset="0"/>
                      </a:rPr>
                      <m:t>9</m:t>
                    </m:r>
                    <m:r>
                      <a:rPr lang="en-US" sz="2400" i="1">
                        <a:latin typeface="Cambria Math" panose="02040503050406030204" pitchFamily="18" charset="0"/>
                      </a:rPr>
                      <m:t>4</m:t>
                    </m:r>
                  </m:oMath>
                </a14:m>
                <a:endParaRPr lang="en-US" sz="2400" dirty="0"/>
              </a:p>
              <a:p>
                <a:endParaRPr lang="en-US" dirty="0"/>
              </a:p>
              <a:p>
                <a:endParaRPr lang="en-US" dirty="0" smtClean="0"/>
              </a:p>
              <a:p>
                <a:endParaRPr lang="en-US" dirty="0"/>
              </a:p>
              <a:p>
                <a:endParaRPr lang="en-US"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855784" y="140675"/>
                <a:ext cx="10433539" cy="6437596"/>
              </a:xfrm>
              <a:prstGeom prst="rect">
                <a:avLst/>
              </a:prstGeom>
              <a:blipFill>
                <a:blip r:embed="rId3"/>
                <a:stretch>
                  <a:fillRect l="-876" t="-473"/>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491305267"/>
              </p:ext>
            </p:extLst>
          </p:nvPr>
        </p:nvGraphicFramePr>
        <p:xfrm>
          <a:off x="7690336" y="297635"/>
          <a:ext cx="2860433" cy="2590800"/>
        </p:xfrm>
        <a:graphic>
          <a:graphicData uri="http://schemas.openxmlformats.org/drawingml/2006/table">
            <a:tbl>
              <a:tblPr firstRow="1" bandRow="1">
                <a:tableStyleId>{5C22544A-7EE6-4342-B048-85BDC9FD1C3A}</a:tableStyleId>
              </a:tblPr>
              <a:tblGrid>
                <a:gridCol w="949666">
                  <a:extLst>
                    <a:ext uri="{9D8B030D-6E8A-4147-A177-3AD203B41FA5}">
                      <a16:colId xmlns="" xmlns:a16="http://schemas.microsoft.com/office/drawing/2014/main" val="1108686340"/>
                    </a:ext>
                  </a:extLst>
                </a:gridCol>
                <a:gridCol w="881012">
                  <a:extLst>
                    <a:ext uri="{9D8B030D-6E8A-4147-A177-3AD203B41FA5}">
                      <a16:colId xmlns="" xmlns:a16="http://schemas.microsoft.com/office/drawing/2014/main" val="3019884648"/>
                    </a:ext>
                  </a:extLst>
                </a:gridCol>
                <a:gridCol w="1029755">
                  <a:extLst>
                    <a:ext uri="{9D8B030D-6E8A-4147-A177-3AD203B41FA5}">
                      <a16:colId xmlns="" xmlns:a16="http://schemas.microsoft.com/office/drawing/2014/main" val="2019048655"/>
                    </a:ext>
                  </a:extLst>
                </a:gridCol>
              </a:tblGrid>
              <a:tr h="455972">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‘Odd’ subtest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‘even’ subtest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97197006"/>
                  </a:ext>
                </a:extLst>
              </a:tr>
              <a:tr h="288614">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9</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8</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943360988"/>
                  </a:ext>
                </a:extLst>
              </a:tr>
              <a:tr h="288614">
                <a:tc>
                  <a:txBody>
                    <a:bodyPr/>
                    <a:lstStyle/>
                    <a:p>
                      <a:endParaRPr 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9</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7</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766845589"/>
                  </a:ext>
                </a:extLst>
              </a:tr>
              <a:tr h="288614">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7</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7</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74486374"/>
                  </a:ext>
                </a:extLst>
              </a:tr>
              <a:tr h="288614">
                <a:tc>
                  <a:txBody>
                    <a:bodyPr/>
                    <a:lstStyle/>
                    <a:p>
                      <a:endParaRPr 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753167868"/>
                  </a:ext>
                </a:extLst>
              </a:tr>
              <a:tr h="288614">
                <a:tc>
                  <a:txBody>
                    <a:bodyPr/>
                    <a:lstStyle/>
                    <a:p>
                      <a:r>
                        <a:rPr lang="en-US" sz="1600" dirty="0" smtClean="0">
                          <a:solidFill>
                            <a:schemeClr val="tx1"/>
                          </a:solidFill>
                        </a:rPr>
                        <a:t>Mean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7</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5.75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269091444"/>
                  </a:ext>
                </a:extLst>
              </a:tr>
              <a:tr h="288614">
                <a:tc>
                  <a:txBody>
                    <a:bodyPr/>
                    <a:lstStyle/>
                    <a:p>
                      <a:r>
                        <a:rPr lang="en-US" sz="1600" dirty="0" smtClean="0">
                          <a:solidFill>
                            <a:schemeClr val="tx1"/>
                          </a:solidFill>
                        </a:rPr>
                        <a:t>Variance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6</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2.19</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3282251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11765429"/>
              </p:ext>
            </p:extLst>
          </p:nvPr>
        </p:nvGraphicFramePr>
        <p:xfrm>
          <a:off x="7690336" y="3376686"/>
          <a:ext cx="2860433" cy="2529840"/>
        </p:xfrm>
        <a:graphic>
          <a:graphicData uri="http://schemas.openxmlformats.org/drawingml/2006/table">
            <a:tbl>
              <a:tblPr firstRow="1" bandRow="1">
                <a:tableStyleId>{5C22544A-7EE6-4342-B048-85BDC9FD1C3A}</a:tableStyleId>
              </a:tblPr>
              <a:tblGrid>
                <a:gridCol w="949666">
                  <a:extLst>
                    <a:ext uri="{9D8B030D-6E8A-4147-A177-3AD203B41FA5}">
                      <a16:colId xmlns="" xmlns:a16="http://schemas.microsoft.com/office/drawing/2014/main" val="1108686340"/>
                    </a:ext>
                  </a:extLst>
                </a:gridCol>
                <a:gridCol w="961198">
                  <a:extLst>
                    <a:ext uri="{9D8B030D-6E8A-4147-A177-3AD203B41FA5}">
                      <a16:colId xmlns="" xmlns:a16="http://schemas.microsoft.com/office/drawing/2014/main" val="3019884648"/>
                    </a:ext>
                  </a:extLst>
                </a:gridCol>
                <a:gridCol w="949569">
                  <a:extLst>
                    <a:ext uri="{9D8B030D-6E8A-4147-A177-3AD203B41FA5}">
                      <a16:colId xmlns="" xmlns:a16="http://schemas.microsoft.com/office/drawing/2014/main" val="2019048655"/>
                    </a:ext>
                  </a:extLst>
                </a:gridCol>
              </a:tblGrid>
              <a:tr h="455972">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Subtests 1 &amp;</a:t>
                      </a:r>
                      <a:r>
                        <a:rPr lang="en-US" sz="1400" baseline="0" dirty="0" smtClean="0">
                          <a:solidFill>
                            <a:schemeClr val="tx1"/>
                          </a:solidFill>
                        </a:rPr>
                        <a:t> 4</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Subtests 2 &amp;</a:t>
                      </a:r>
                      <a:r>
                        <a:rPr lang="en-US" sz="1400" baseline="0" dirty="0" smtClean="0">
                          <a:solidFill>
                            <a:schemeClr val="tx1"/>
                          </a:solidFill>
                        </a:rPr>
                        <a:t> 3</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97197006"/>
                  </a:ext>
                </a:extLst>
              </a:tr>
              <a:tr h="288614">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8</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9</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943360988"/>
                  </a:ext>
                </a:extLst>
              </a:tr>
              <a:tr h="288614">
                <a:tc>
                  <a:txBody>
                    <a:bodyPr/>
                    <a:lstStyle/>
                    <a:p>
                      <a:endParaRPr 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7</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6</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766845589"/>
                  </a:ext>
                </a:extLst>
              </a:tr>
              <a:tr h="288614">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7</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6</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74486374"/>
                  </a:ext>
                </a:extLst>
              </a:tr>
              <a:tr h="288614">
                <a:tc>
                  <a:txBody>
                    <a:bodyPr/>
                    <a:lstStyle/>
                    <a:p>
                      <a:endParaRPr 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753167868"/>
                  </a:ext>
                </a:extLst>
              </a:tr>
              <a:tr h="288614">
                <a:tc>
                  <a:txBody>
                    <a:bodyPr/>
                    <a:lstStyle/>
                    <a:p>
                      <a:r>
                        <a:rPr lang="en-US" sz="1600" dirty="0" smtClean="0">
                          <a:solidFill>
                            <a:schemeClr val="tx1"/>
                          </a:solidFill>
                        </a:rPr>
                        <a:t>Mean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6.5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6.25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269091444"/>
                  </a:ext>
                </a:extLst>
              </a:tr>
              <a:tr h="288614">
                <a:tc>
                  <a:txBody>
                    <a:bodyPr/>
                    <a:lstStyle/>
                    <a:p>
                      <a:r>
                        <a:rPr lang="en-US" sz="1600" dirty="0" smtClean="0">
                          <a:solidFill>
                            <a:schemeClr val="tx1"/>
                          </a:solidFill>
                        </a:rPr>
                        <a:t>Variance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2.25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3.19</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32822513"/>
                  </a:ext>
                </a:extLst>
              </a:tr>
            </a:tbl>
          </a:graphicData>
        </a:graphic>
      </p:graphicFrame>
    </p:spTree>
    <p:extLst>
      <p:ext uri="{BB962C8B-B14F-4D97-AF65-F5344CB8AC3E}">
        <p14:creationId xmlns:p14="http://schemas.microsoft.com/office/powerpoint/2010/main" val="4200345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0" y="137159"/>
            <a:ext cx="11157918" cy="6423661"/>
          </a:xfrm>
        </p:spPr>
        <p:txBody>
          <a:bodyPr>
            <a:normAutofit/>
          </a:bodyPr>
          <a:lstStyle/>
          <a:p>
            <a:r>
              <a:rPr lang="en-US" u="sng" dirty="0" smtClean="0"/>
              <a:t>Speed </a:t>
            </a:r>
            <a:r>
              <a:rPr lang="en-US" u="sng" dirty="0"/>
              <a:t>tests </a:t>
            </a:r>
            <a:r>
              <a:rPr lang="en-US" u="sng" dirty="0" smtClean="0"/>
              <a:t> and Power tests</a:t>
            </a:r>
          </a:p>
          <a:p>
            <a:r>
              <a:rPr lang="en-US" dirty="0" smtClean="0"/>
              <a:t>Speed tests: </a:t>
            </a:r>
          </a:p>
          <a:p>
            <a:pPr marL="873252" lvl="1" indent="-342900">
              <a:buFont typeface="Arial" panose="020B0604020202020204" pitchFamily="34" charset="0"/>
              <a:buChar char="•"/>
            </a:pPr>
            <a:r>
              <a:rPr lang="en-US" dirty="0"/>
              <a:t>	</a:t>
            </a:r>
            <a:r>
              <a:rPr lang="en-US" dirty="0" smtClean="0"/>
              <a:t>time-limit tests</a:t>
            </a:r>
          </a:p>
          <a:p>
            <a:pPr marL="873252" lvl="1" indent="-342900">
              <a:buFont typeface="Arial" panose="020B0604020202020204" pitchFamily="34" charset="0"/>
              <a:buChar char="•"/>
            </a:pPr>
            <a:r>
              <a:rPr lang="en-US" dirty="0"/>
              <a:t>	</a:t>
            </a:r>
            <a:r>
              <a:rPr lang="en-US" dirty="0" smtClean="0"/>
              <a:t>not expected that examinees will complete the test</a:t>
            </a:r>
          </a:p>
          <a:p>
            <a:pPr marL="873252" lvl="1" indent="-342900">
              <a:buFont typeface="Arial" panose="020B0604020202020204" pitchFamily="34" charset="0"/>
              <a:buChar char="•"/>
            </a:pPr>
            <a:r>
              <a:rPr lang="en-US" dirty="0"/>
              <a:t>	</a:t>
            </a:r>
            <a:r>
              <a:rPr lang="en-US" dirty="0" smtClean="0"/>
              <a:t>items are of comparable difficulty level</a:t>
            </a:r>
          </a:p>
          <a:p>
            <a:pPr marL="873252" lvl="1" indent="-342900">
              <a:buFont typeface="Arial" panose="020B0604020202020204" pitchFamily="34" charset="0"/>
              <a:buChar char="•"/>
            </a:pPr>
            <a:r>
              <a:rPr lang="en-US" dirty="0"/>
              <a:t>	</a:t>
            </a:r>
            <a:r>
              <a:rPr lang="en-US" dirty="0" smtClean="0"/>
              <a:t>attempted items will be correctly answered</a:t>
            </a:r>
          </a:p>
          <a:p>
            <a:r>
              <a:rPr lang="en-US" dirty="0" smtClean="0"/>
              <a:t>Power tests:</a:t>
            </a:r>
          </a:p>
          <a:p>
            <a:pPr marL="873252" lvl="1" indent="-342900">
              <a:buFont typeface="Arial" panose="020B0604020202020204" pitchFamily="34" charset="0"/>
              <a:buChar char="•"/>
            </a:pPr>
            <a:r>
              <a:rPr lang="en-US" dirty="0"/>
              <a:t>	</a:t>
            </a:r>
            <a:r>
              <a:rPr lang="en-US" dirty="0" smtClean="0"/>
              <a:t>Adequate time allowed to complete the test</a:t>
            </a:r>
          </a:p>
          <a:p>
            <a:pPr marL="873252" lvl="1" indent="-342900">
              <a:buFont typeface="Arial" panose="020B0604020202020204" pitchFamily="34" charset="0"/>
              <a:buChar char="•"/>
            </a:pPr>
            <a:r>
              <a:rPr lang="en-US" dirty="0"/>
              <a:t>	</a:t>
            </a:r>
            <a:r>
              <a:rPr lang="en-US" dirty="0" smtClean="0"/>
              <a:t>items range in difficulty level</a:t>
            </a:r>
          </a:p>
          <a:p>
            <a:pPr marL="873252" lvl="1" indent="-342900">
              <a:buFont typeface="Arial" panose="020B0604020202020204" pitchFamily="34" charset="0"/>
              <a:buChar char="•"/>
            </a:pPr>
            <a:r>
              <a:rPr lang="en-US" dirty="0"/>
              <a:t>	</a:t>
            </a:r>
            <a:r>
              <a:rPr lang="en-US" dirty="0" smtClean="0"/>
              <a:t>expected that examinees will answer all questions</a:t>
            </a:r>
            <a:endParaRPr lang="en-US" dirty="0"/>
          </a:p>
          <a:p>
            <a:endParaRPr lang="en-US" dirty="0" smtClean="0"/>
          </a:p>
          <a:p>
            <a:r>
              <a:rPr lang="en-US" dirty="0" smtClean="0"/>
              <a:t>Split-half reliability of speeded tests:  will be close to 1; Items are of equal difficulty and hence the same chance of correct response. </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89407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7250" y="137159"/>
                <a:ext cx="11157918" cy="6423661"/>
              </a:xfrm>
            </p:spPr>
            <p:txBody>
              <a:bodyPr>
                <a:normAutofit lnSpcReduction="10000"/>
              </a:bodyPr>
              <a:lstStyle/>
              <a:p>
                <a:r>
                  <a:rPr lang="en-US" b="1" dirty="0" smtClean="0"/>
                  <a:t>Cronbach’s </a:t>
                </a:r>
                <a14:m>
                  <m:oMath xmlns:m="http://schemas.openxmlformats.org/officeDocument/2006/math">
                    <m:r>
                      <a:rPr lang="en-US" b="1" i="1" smtClean="0">
                        <a:latin typeface="Cambria Math" panose="02040503050406030204" pitchFamily="18" charset="0"/>
                        <a:ea typeface="Cambria Math" panose="02040503050406030204" pitchFamily="18" charset="0"/>
                      </a:rPr>
                      <m:t>𝜶</m:t>
                    </m:r>
                    <m:r>
                      <a:rPr lang="en-US" b="1" i="1" smtClean="0">
                        <a:latin typeface="Cambria Math" panose="02040503050406030204" pitchFamily="18" charset="0"/>
                        <a:ea typeface="Cambria Math" panose="02040503050406030204" pitchFamily="18" charset="0"/>
                      </a:rPr>
                      <m:t> </m:t>
                    </m:r>
                  </m:oMath>
                </a14:m>
                <a:r>
                  <a:rPr lang="en-US" b="1" dirty="0" smtClean="0"/>
                  <a:t>(“raw” coefficient  alpha)</a:t>
                </a:r>
              </a:p>
              <a:p>
                <a:endParaRPr lang="en-US" dirty="0"/>
              </a:p>
              <a:p>
                <a:r>
                  <a:rPr lang="en-US" dirty="0" smtClean="0"/>
                  <a:t>Split the test into as many parts as the number of items on the test. </a:t>
                </a:r>
              </a:p>
              <a:p>
                <a:r>
                  <a:rPr lang="en-US" dirty="0" smtClean="0"/>
                  <a:t>The test is considered as a composite of individual items. </a:t>
                </a:r>
              </a:p>
              <a:p>
                <a:r>
                  <a:rPr lang="en-US" dirty="0" smtClean="0"/>
                  <a:t>Items are considered to be parallel to each other. </a:t>
                </a:r>
              </a:p>
              <a:p>
                <a:endParaRPr lang="en-US" dirty="0"/>
              </a:p>
              <a:p>
                <a:pPr lvl="2"/>
                <a14:m>
                  <m:oMath xmlns:m="http://schemas.openxmlformats.org/officeDocument/2006/math">
                    <m:r>
                      <a:rPr lang="en-US">
                        <a:latin typeface="Cambria Math" panose="02040503050406030204" pitchFamily="18" charset="0"/>
                        <a:ea typeface="Cambria Math" panose="02040503050406030204" pitchFamily="18" charset="0"/>
                      </a:rPr>
                      <m:t>𝛼</m:t>
                    </m:r>
                  </m:oMath>
                </a14:m>
                <a:r>
                  <a:rPr lang="en-US" dirty="0"/>
                  <a:t> = estimated </a:t>
                </a:r>
                <a14:m>
                  <m:oMath xmlns:m="http://schemas.openxmlformats.org/officeDocument/2006/math">
                    <m:sSub>
                      <m:sSubPr>
                        <m:ctrlPr>
                          <a:rPr lang="en-US" i="1">
                            <a:latin typeface="Cambria Math" charset="0"/>
                          </a:rPr>
                        </m:ctrlPr>
                      </m:sSubPr>
                      <m:e>
                        <m:r>
                          <a:rPr lang="en-US">
                            <a:latin typeface="Cambria Math" panose="02040503050406030204" pitchFamily="18" charset="0"/>
                          </a:rPr>
                          <m:t>𝑅</m:t>
                        </m:r>
                      </m:e>
                      <m:sub>
                        <m:r>
                          <a:rPr lang="en-US">
                            <a:latin typeface="Cambria Math" panose="02040503050406030204" pitchFamily="18" charset="0"/>
                          </a:rPr>
                          <m:t>𝑋𝑋</m:t>
                        </m:r>
                      </m:sub>
                    </m:sSub>
                  </m:oMath>
                </a14:m>
                <a:r>
                  <a:rPr lang="en-US" dirty="0"/>
                  <a:t>	</a:t>
                </a:r>
                <a:r>
                  <a:rPr lang="en-US" dirty="0" smtClean="0"/>
                  <a:t>=  </a:t>
                </a:r>
                <a14:m>
                  <m:oMath xmlns:m="http://schemas.openxmlformats.org/officeDocument/2006/math">
                    <m:d>
                      <m:dPr>
                        <m:ctrlPr>
                          <a:rPr lang="en-US" i="1" smtClean="0">
                            <a:latin typeface="Cambria Math" charset="0"/>
                          </a:rPr>
                        </m:ctrlPr>
                      </m:dPr>
                      <m:e>
                        <m:f>
                          <m:fPr>
                            <m:ctrlPr>
                              <a:rPr lang="en-US" i="1">
                                <a:latin typeface="Cambria Math" charset="0"/>
                              </a:rPr>
                            </m:ctrlPr>
                          </m:fPr>
                          <m:num>
                            <m:r>
                              <a:rPr lang="en-US" b="0" i="1" smtClean="0">
                                <a:latin typeface="Cambria Math" panose="02040503050406030204" pitchFamily="18" charset="0"/>
                              </a:rPr>
                              <m:t>𝑘</m:t>
                            </m:r>
                          </m:num>
                          <m:den>
                            <m:r>
                              <a:rPr lang="en-US" b="0" i="1" smtClean="0">
                                <a:latin typeface="Cambria Math" panose="02040503050406030204" pitchFamily="18" charset="0"/>
                              </a:rPr>
                              <m:t>𝑘</m:t>
                            </m:r>
                            <m:r>
                              <a:rPr lang="en-US" b="0" i="1" smtClean="0">
                                <a:latin typeface="Cambria Math" panose="02040503050406030204" pitchFamily="18" charset="0"/>
                              </a:rPr>
                              <m:t>−1</m:t>
                            </m:r>
                          </m:den>
                        </m:f>
                      </m:e>
                    </m:d>
                  </m:oMath>
                </a14:m>
                <a:r>
                  <a:rPr lang="en-US" dirty="0" smtClean="0"/>
                  <a:t> </a:t>
                </a:r>
                <a14:m>
                  <m:oMath xmlns:m="http://schemas.openxmlformats.org/officeDocument/2006/math">
                    <m:d>
                      <m:dPr>
                        <m:ctrlPr>
                          <a:rPr lang="en-US" i="1" smtClean="0">
                            <a:latin typeface="Cambria Math" charset="0"/>
                          </a:rPr>
                        </m:ctrlPr>
                      </m:dPr>
                      <m:e>
                        <m:f>
                          <m:fPr>
                            <m:ctrlPr>
                              <a:rPr lang="en-US" i="1">
                                <a:latin typeface="Cambria Math" charset="0"/>
                              </a:rPr>
                            </m:ctrlPr>
                          </m:fPr>
                          <m:num>
                            <m:nary>
                              <m:naryPr>
                                <m:chr m:val="∑"/>
                                <m:subHide m:val="on"/>
                                <m:supHide m:val="on"/>
                                <m:ctrlPr>
                                  <a:rPr lang="en-US" i="1">
                                    <a:latin typeface="Cambria Math" charset="0"/>
                                  </a:rPr>
                                </m:ctrlPr>
                              </m:naryPr>
                              <m:sub/>
                              <m:sup/>
                              <m:e>
                                <m:r>
                                  <m:rPr>
                                    <m:sty m:val="p"/>
                                  </m:rPr>
                                  <a:rPr lang="en-US" i="0" smtClean="0">
                                    <a:latin typeface="Cambria Math" panose="02040503050406030204" pitchFamily="18" charset="0"/>
                                  </a:rPr>
                                  <m:t>C</m:t>
                                </m:r>
                                <m:r>
                                  <m:rPr>
                                    <m:sty m:val="p"/>
                                  </m:rPr>
                                  <a:rPr lang="en-US" b="0" i="0" smtClean="0">
                                    <a:latin typeface="Cambria Math" panose="02040503050406030204" pitchFamily="18" charset="0"/>
                                  </a:rPr>
                                  <m:t>ovariances</m:t>
                                </m:r>
                              </m:e>
                            </m:nary>
                          </m:num>
                          <m:den>
                            <m:sSubSup>
                              <m:sSubSupPr>
                                <m:ctrlPr>
                                  <a:rPr lang="en-US" i="1">
                                    <a:latin typeface="Cambria Math" charset="0"/>
                                  </a:rPr>
                                </m:ctrlPr>
                              </m:sSubSupPr>
                              <m:e>
                                <m:r>
                                  <a:rPr lang="en-US">
                                    <a:latin typeface="Cambria Math" panose="02040503050406030204" pitchFamily="18" charset="0"/>
                                  </a:rPr>
                                  <m:t>𝑠</m:t>
                                </m:r>
                              </m:e>
                              <m:sub>
                                <m:r>
                                  <a:rPr lang="en-US">
                                    <a:latin typeface="Cambria Math" panose="02040503050406030204" pitchFamily="18" charset="0"/>
                                  </a:rPr>
                                  <m:t>𝑋</m:t>
                                </m:r>
                              </m:sub>
                              <m:sup>
                                <m:r>
                                  <a:rPr lang="en-US">
                                    <a:latin typeface="Cambria Math" panose="02040503050406030204" pitchFamily="18" charset="0"/>
                                  </a:rPr>
                                  <m:t>2</m:t>
                                </m:r>
                              </m:sup>
                            </m:sSubSup>
                          </m:den>
                        </m:f>
                      </m:e>
                    </m:d>
                  </m:oMath>
                </a14:m>
                <a:r>
                  <a:rPr lang="en-US" dirty="0" smtClean="0"/>
                  <a:t> </a:t>
                </a:r>
              </a:p>
              <a:p>
                <a:pPr lvl="1"/>
                <a:r>
                  <a:rPr lang="en-US" dirty="0"/>
                  <a:t>	</a:t>
                </a:r>
                <a:r>
                  <a:rPr lang="en-US" dirty="0" smtClean="0"/>
                  <a:t> </a:t>
                </a:r>
                <a14:m>
                  <m:oMath xmlns:m="http://schemas.openxmlformats.org/officeDocument/2006/math">
                    <m:r>
                      <a:rPr lang="en-US">
                        <a:latin typeface="Cambria Math" panose="02040503050406030204" pitchFamily="18" charset="0"/>
                        <a:ea typeface="Cambria Math" panose="02040503050406030204" pitchFamily="18" charset="0"/>
                      </a:rPr>
                      <m:t>𝛼</m:t>
                    </m:r>
                  </m:oMath>
                </a14:m>
                <a:r>
                  <a:rPr lang="en-US" dirty="0" smtClean="0"/>
                  <a:t> = estimated </a:t>
                </a:r>
                <a14:m>
                  <m:oMath xmlns:m="http://schemas.openxmlformats.org/officeDocument/2006/math">
                    <m:sSub>
                      <m:sSubPr>
                        <m:ctrlPr>
                          <a:rPr lang="en-US" i="1">
                            <a:latin typeface="Cambria Math" charset="0"/>
                          </a:rPr>
                        </m:ctrlPr>
                      </m:sSubPr>
                      <m:e>
                        <m:r>
                          <a:rPr lang="en-US">
                            <a:latin typeface="Cambria Math" panose="02040503050406030204" pitchFamily="18" charset="0"/>
                          </a:rPr>
                          <m:t>𝑅</m:t>
                        </m:r>
                      </m:e>
                      <m:sub>
                        <m:r>
                          <a:rPr lang="en-US">
                            <a:latin typeface="Cambria Math" panose="02040503050406030204" pitchFamily="18" charset="0"/>
                          </a:rPr>
                          <m:t>𝑋𝑋</m:t>
                        </m:r>
                      </m:sub>
                    </m:sSub>
                  </m:oMath>
                </a14:m>
                <a:r>
                  <a:rPr lang="en-US" dirty="0" smtClean="0"/>
                  <a:t>	=  </a:t>
                </a:r>
                <a14:m>
                  <m:oMath xmlns:m="http://schemas.openxmlformats.org/officeDocument/2006/math">
                    <m:d>
                      <m:dPr>
                        <m:ctrlPr>
                          <a:rPr lang="en-US" i="1">
                            <a:latin typeface="Cambria Math" charset="0"/>
                          </a:rPr>
                        </m:ctrlPr>
                      </m:dPr>
                      <m:e>
                        <m:f>
                          <m:fPr>
                            <m:ctrlPr>
                              <a:rPr lang="en-US" i="1">
                                <a:latin typeface="Cambria Math" charset="0"/>
                              </a:rPr>
                            </m:ctrlPr>
                          </m:fPr>
                          <m:num>
                            <m:r>
                              <a:rPr lang="en-US">
                                <a:latin typeface="Cambria Math" panose="02040503050406030204" pitchFamily="18" charset="0"/>
                              </a:rPr>
                              <m:t>𝑘</m:t>
                            </m:r>
                          </m:num>
                          <m:den>
                            <m:r>
                              <a:rPr lang="en-US">
                                <a:latin typeface="Cambria Math" panose="02040503050406030204" pitchFamily="18" charset="0"/>
                              </a:rPr>
                              <m:t>𝑘</m:t>
                            </m:r>
                            <m:r>
                              <a:rPr lang="en-US">
                                <a:latin typeface="Cambria Math" panose="02040503050406030204" pitchFamily="18" charset="0"/>
                              </a:rPr>
                              <m:t>−1</m:t>
                            </m:r>
                          </m:den>
                        </m:f>
                      </m:e>
                    </m:d>
                  </m:oMath>
                </a14:m>
                <a:r>
                  <a:rPr lang="en-US" dirty="0"/>
                  <a:t> </a:t>
                </a:r>
                <a14:m>
                  <m:oMath xmlns:m="http://schemas.openxmlformats.org/officeDocument/2006/math">
                    <m:d>
                      <m:dPr>
                        <m:ctrlPr>
                          <a:rPr lang="en-US" i="1">
                            <a:latin typeface="Cambria Math" charset="0"/>
                          </a:rPr>
                        </m:ctrlPr>
                      </m:dPr>
                      <m:e>
                        <m:r>
                          <a:rPr lang="en-US" b="0" i="1" smtClean="0">
                            <a:latin typeface="Cambria Math" panose="02040503050406030204" pitchFamily="18" charset="0"/>
                          </a:rPr>
                          <m:t>1−</m:t>
                        </m:r>
                        <m:f>
                          <m:fPr>
                            <m:ctrlPr>
                              <a:rPr lang="en-US" i="1">
                                <a:latin typeface="Cambria Math" charset="0"/>
                              </a:rPr>
                            </m:ctrlPr>
                          </m:fPr>
                          <m:num>
                            <m:nary>
                              <m:naryPr>
                                <m:chr m:val="∑"/>
                                <m:subHide m:val="on"/>
                                <m:supHide m:val="on"/>
                                <m:ctrlPr>
                                  <a:rPr lang="en-US" i="1">
                                    <a:latin typeface="Cambria Math" charset="0"/>
                                  </a:rPr>
                                </m:ctrlPr>
                              </m:naryPr>
                              <m:sub/>
                              <m:sup/>
                              <m:e>
                                <m:sSubSup>
                                  <m:sSubSupPr>
                                    <m:ctrlPr>
                                      <a:rPr lang="en-US" i="1">
                                        <a:latin typeface="Cambria Math" charset="0"/>
                                      </a:rPr>
                                    </m:ctrlPr>
                                  </m:sSubSupPr>
                                  <m:e>
                                    <m:r>
                                      <a:rPr lang="en-US">
                                        <a:latin typeface="Cambria Math" panose="02040503050406030204" pitchFamily="18" charset="0"/>
                                      </a:rPr>
                                      <m:t>𝑠</m:t>
                                    </m:r>
                                  </m:e>
                                  <m:sub>
                                    <m:r>
                                      <a:rPr lang="en-US" b="0" i="1" smtClean="0">
                                        <a:latin typeface="Cambria Math" panose="02040503050406030204" pitchFamily="18" charset="0"/>
                                      </a:rPr>
                                      <m:t>𝑖</m:t>
                                    </m:r>
                                  </m:sub>
                                  <m:sup>
                                    <m:r>
                                      <a:rPr lang="en-US">
                                        <a:latin typeface="Cambria Math" panose="02040503050406030204" pitchFamily="18" charset="0"/>
                                      </a:rPr>
                                      <m:t>2</m:t>
                                    </m:r>
                                  </m:sup>
                                </m:sSubSup>
                              </m:e>
                            </m:nary>
                          </m:num>
                          <m:den>
                            <m:sSubSup>
                              <m:sSubSupPr>
                                <m:ctrlPr>
                                  <a:rPr lang="en-US" i="1">
                                    <a:latin typeface="Cambria Math" charset="0"/>
                                  </a:rPr>
                                </m:ctrlPr>
                              </m:sSubSupPr>
                              <m:e>
                                <m:r>
                                  <a:rPr lang="en-US">
                                    <a:latin typeface="Cambria Math" panose="02040503050406030204" pitchFamily="18" charset="0"/>
                                  </a:rPr>
                                  <m:t>𝑠</m:t>
                                </m:r>
                              </m:e>
                              <m:sub>
                                <m:r>
                                  <a:rPr lang="en-US">
                                    <a:latin typeface="Cambria Math" panose="02040503050406030204" pitchFamily="18" charset="0"/>
                                  </a:rPr>
                                  <m:t>𝑋</m:t>
                                </m:r>
                              </m:sub>
                              <m:sup>
                                <m:r>
                                  <a:rPr lang="en-US">
                                    <a:latin typeface="Cambria Math" panose="02040503050406030204" pitchFamily="18" charset="0"/>
                                  </a:rPr>
                                  <m:t>2</m:t>
                                </m:r>
                              </m:sup>
                            </m:sSubSup>
                          </m:den>
                        </m:f>
                      </m:e>
                    </m:d>
                  </m:oMath>
                </a14:m>
                <a:endParaRPr lang="en-US" dirty="0"/>
              </a:p>
              <a:p>
                <a:endParaRPr lang="en-US" dirty="0" smtClean="0">
                  <a:latin typeface="Cambria Math" panose="02040503050406030204" pitchFamily="18" charset="0"/>
                  <a:ea typeface="Cambria Math" panose="02040503050406030204" pitchFamily="18" charset="0"/>
                </a:endParaRPr>
              </a:p>
              <a:p>
                <a14:m>
                  <m:oMath xmlns:m="http://schemas.openxmlformats.org/officeDocument/2006/math">
                    <m:r>
                      <a:rPr lang="en-US">
                        <a:latin typeface="Cambria Math" panose="02040503050406030204" pitchFamily="18" charset="0"/>
                        <a:ea typeface="Cambria Math" panose="02040503050406030204" pitchFamily="18" charset="0"/>
                      </a:rPr>
                      <m:t>𝛼</m:t>
                    </m:r>
                  </m:oMath>
                </a14:m>
                <a:r>
                  <a:rPr lang="en-US" dirty="0" smtClean="0"/>
                  <a:t> is lower bound to </a:t>
                </a:r>
                <a14:m>
                  <m:oMath xmlns:m="http://schemas.openxmlformats.org/officeDocument/2006/math">
                    <m:sSub>
                      <m:sSubPr>
                        <m:ctrlPr>
                          <a:rPr lang="en-US" i="1">
                            <a:latin typeface="Cambria Math" charset="0"/>
                          </a:rPr>
                        </m:ctrlPr>
                      </m:sSubPr>
                      <m:e>
                        <m:r>
                          <a:rPr lang="en-US">
                            <a:latin typeface="Cambria Math" panose="02040503050406030204" pitchFamily="18" charset="0"/>
                          </a:rPr>
                          <m:t>𝑅</m:t>
                        </m:r>
                      </m:e>
                      <m:sub>
                        <m:r>
                          <a:rPr lang="en-US">
                            <a:latin typeface="Cambria Math" panose="02040503050406030204" pitchFamily="18" charset="0"/>
                          </a:rPr>
                          <m:t>𝑋𝑋</m:t>
                        </m:r>
                      </m:sub>
                    </m:sSub>
                  </m:oMath>
                </a14:m>
                <a:endParaRPr lang="en-US" dirty="0" smtClean="0"/>
              </a:p>
              <a:p>
                <a:r>
                  <a:rPr lang="en-US" dirty="0"/>
                  <a:t>That is, actual reliability of the test will be higher than or equal to alpha. </a:t>
                </a:r>
              </a:p>
              <a:p>
                <a:endParaRPr lang="en-US" dirty="0" smtClean="0"/>
              </a:p>
              <a:p>
                <a:r>
                  <a:rPr lang="en-US" u="sng" dirty="0" smtClean="0"/>
                  <a:t>Example</a:t>
                </a:r>
                <a:r>
                  <a:rPr lang="en-US" dirty="0" smtClean="0"/>
                  <a:t>: </a:t>
                </a:r>
                <a:r>
                  <a:rPr lang="en-US" b="1" dirty="0" smtClean="0"/>
                  <a:t>Table 6.2b</a:t>
                </a:r>
                <a:r>
                  <a:rPr lang="en-US" dirty="0" smtClean="0"/>
                  <a:t>, 4 items, Covariance matrix – p.137</a:t>
                </a:r>
                <a:endParaRPr lang="en-US" dirty="0"/>
              </a:p>
              <a:p>
                <a:endParaRPr lang="en-US" b="1" dirty="0" smtClean="0"/>
              </a:p>
              <a:p>
                <a:endParaRPr lang="en-US" dirty="0" smtClean="0"/>
              </a:p>
              <a:p>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7250" y="137159"/>
                <a:ext cx="11157918" cy="6423661"/>
              </a:xfrm>
              <a:blipFill rotWithShape="0">
                <a:blip r:embed="rId3"/>
                <a:stretch>
                  <a:fillRect l="-874" t="-1518"/>
                </a:stretch>
              </a:blipFill>
            </p:spPr>
            <p:txBody>
              <a:bodyPr/>
              <a:lstStyle/>
              <a:p>
                <a:r>
                  <a:rPr lang="en-US">
                    <a:noFill/>
                  </a:rPr>
                  <a:t> </a:t>
                </a:r>
              </a:p>
            </p:txBody>
          </p:sp>
        </mc:Fallback>
      </mc:AlternateContent>
    </p:spTree>
    <p:extLst>
      <p:ext uri="{BB962C8B-B14F-4D97-AF65-F5344CB8AC3E}">
        <p14:creationId xmlns:p14="http://schemas.microsoft.com/office/powerpoint/2010/main" val="2221580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2976</TotalTime>
  <Words>2050</Words>
  <Application>Microsoft Macintosh PowerPoint</Application>
  <PresentationFormat>Widescreen</PresentationFormat>
  <Paragraphs>389</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Cambria Math</vt:lpstr>
      <vt:lpstr>Franklin Gothic Book</vt:lpstr>
      <vt:lpstr>华文楷体</vt:lpstr>
      <vt:lpstr>Arial</vt:lpstr>
      <vt:lpstr>Calibri</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Ratna Nandakumar</dc:creator>
  <cp:lastModifiedBy>Xu, Lesheng</cp:lastModifiedBy>
  <cp:revision>446</cp:revision>
  <cp:lastPrinted>2016-03-01T20:49:18Z</cp:lastPrinted>
  <dcterms:created xsi:type="dcterms:W3CDTF">2016-02-02T02:24:32Z</dcterms:created>
  <dcterms:modified xsi:type="dcterms:W3CDTF">2018-02-21T15:45:56Z</dcterms:modified>
</cp:coreProperties>
</file>