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6" r:id="rId4"/>
    <p:sldId id="279" r:id="rId5"/>
    <p:sldId id="277" r:id="rId6"/>
    <p:sldId id="278" r:id="rId7"/>
    <p:sldId id="258" r:id="rId8"/>
    <p:sldId id="259" r:id="rId9"/>
    <p:sldId id="260" r:id="rId10"/>
    <p:sldId id="261" r:id="rId11"/>
    <p:sldId id="262" r:id="rId12"/>
    <p:sldId id="263" r:id="rId13"/>
    <p:sldId id="264" r:id="rId14"/>
    <p:sldId id="280" r:id="rId15"/>
    <p:sldId id="281" r:id="rId16"/>
    <p:sldId id="265" r:id="rId17"/>
    <p:sldId id="266"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0" d="100"/>
          <a:sy n="60" d="100"/>
        </p:scale>
        <p:origin x="63"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FC9B42-65B6-4A93-AF47-8EAF93EDF1B8}"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58882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C9B42-65B6-4A93-AF47-8EAF93EDF1B8}"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239290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C9B42-65B6-4A93-AF47-8EAF93EDF1B8}"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20038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C9B42-65B6-4A93-AF47-8EAF93EDF1B8}"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340429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FC9B42-65B6-4A93-AF47-8EAF93EDF1B8}"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307164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FC9B42-65B6-4A93-AF47-8EAF93EDF1B8}"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414941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FC9B42-65B6-4A93-AF47-8EAF93EDF1B8}"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144153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C9B42-65B6-4A93-AF47-8EAF93EDF1B8}"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126428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C9B42-65B6-4A93-AF47-8EAF93EDF1B8}"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287017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FC9B42-65B6-4A93-AF47-8EAF93EDF1B8}"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240636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FC9B42-65B6-4A93-AF47-8EAF93EDF1B8}"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E7CBA-2C5A-446C-906B-55E52AD58834}" type="slidenum">
              <a:rPr lang="en-US" smtClean="0"/>
              <a:t>‹#›</a:t>
            </a:fld>
            <a:endParaRPr lang="en-US"/>
          </a:p>
        </p:txBody>
      </p:sp>
    </p:spTree>
    <p:extLst>
      <p:ext uri="{BB962C8B-B14F-4D97-AF65-F5344CB8AC3E}">
        <p14:creationId xmlns:p14="http://schemas.microsoft.com/office/powerpoint/2010/main" val="154820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C9B42-65B6-4A93-AF47-8EAF93EDF1B8}" type="datetimeFigureOut">
              <a:rPr lang="en-US" smtClean="0"/>
              <a:t>3/7/2018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E7CBA-2C5A-446C-906B-55E52AD58834}" type="slidenum">
              <a:rPr lang="en-US" smtClean="0"/>
              <a:t>‹#›</a:t>
            </a:fld>
            <a:endParaRPr lang="en-US"/>
          </a:p>
        </p:txBody>
      </p:sp>
    </p:spTree>
    <p:extLst>
      <p:ext uri="{BB962C8B-B14F-4D97-AF65-F5344CB8AC3E}">
        <p14:creationId xmlns:p14="http://schemas.microsoft.com/office/powerpoint/2010/main" val="114249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215900"/>
            <a:ext cx="11772900" cy="5799310"/>
          </a:xfrm>
        </p:spPr>
        <p:txBody>
          <a:bodyPr>
            <a:normAutofit/>
          </a:bodyPr>
          <a:lstStyle/>
          <a:p>
            <a:pPr marL="0" indent="0" algn="ctr">
              <a:lnSpc>
                <a:spcPct val="150000"/>
              </a:lnSpc>
              <a:spcBef>
                <a:spcPts val="0"/>
              </a:spcBef>
              <a:buNone/>
            </a:pPr>
            <a:r>
              <a:rPr lang="en-US" b="1" dirty="0" smtClean="0"/>
              <a:t>Chapter 8: Validity</a:t>
            </a:r>
          </a:p>
          <a:p>
            <a:pPr marL="0" indent="0">
              <a:lnSpc>
                <a:spcPct val="150000"/>
              </a:lnSpc>
              <a:spcBef>
                <a:spcPts val="0"/>
              </a:spcBef>
              <a:buNone/>
            </a:pPr>
            <a:r>
              <a:rPr lang="en-US" sz="2400" dirty="0" smtClean="0">
                <a:latin typeface="Arial" panose="020B0604020202020204" pitchFamily="34" charset="0"/>
                <a:cs typeface="Arial" panose="020B0604020202020204" pitchFamily="34" charset="0"/>
              </a:rPr>
              <a:t>Validity </a:t>
            </a:r>
            <a:r>
              <a:rPr lang="en-US" sz="2400" dirty="0">
                <a:latin typeface="Arial" panose="020B0604020202020204" pitchFamily="34" charset="0"/>
                <a:cs typeface="Arial" panose="020B0604020202020204" pitchFamily="34" charset="0"/>
              </a:rPr>
              <a:t>is the most important issue in psychological measurement.</a:t>
            </a:r>
          </a:p>
          <a:p>
            <a:pPr marL="0" indent="0">
              <a:lnSpc>
                <a:spcPct val="150000"/>
              </a:lnSpc>
              <a:spcBef>
                <a:spcPts val="0"/>
              </a:spcBef>
              <a:buNone/>
            </a:pPr>
            <a:r>
              <a:rPr lang="en-US" sz="2400" dirty="0" smtClean="0">
                <a:latin typeface="Arial" panose="020B0604020202020204" pitchFamily="34" charset="0"/>
                <a:cs typeface="Arial" panose="020B0604020202020204" pitchFamily="34" charset="0"/>
              </a:rPr>
              <a:t>We will study:</a:t>
            </a:r>
            <a:endParaRPr lang="en-US" sz="2400" dirty="0">
              <a:latin typeface="Arial" panose="020B0604020202020204" pitchFamily="34" charset="0"/>
              <a:cs typeface="Arial" panose="020B0604020202020204" pitchFamily="34" charset="0"/>
            </a:endParaRPr>
          </a:p>
          <a:p>
            <a:pPr lvl="1">
              <a:lnSpc>
                <a:spcPct val="150000"/>
              </a:lnSpc>
              <a:spcBef>
                <a:spcPts val="0"/>
              </a:spcBef>
              <a:buFont typeface="Wingdings" panose="05000000000000000000" pitchFamily="2" charset="2"/>
              <a:buChar char="v"/>
            </a:pPr>
            <a:r>
              <a:rPr lang="en-US" sz="2800" dirty="0" smtClean="0">
                <a:latin typeface="Arial" panose="020B0604020202020204" pitchFamily="34" charset="0"/>
                <a:cs typeface="Arial" panose="020B0604020202020204" pitchFamily="34" charset="0"/>
              </a:rPr>
              <a:t>Definition</a:t>
            </a:r>
          </a:p>
          <a:p>
            <a:pPr lvl="1">
              <a:lnSpc>
                <a:spcPct val="150000"/>
              </a:lnSpc>
              <a:spcBef>
                <a:spcPts val="0"/>
              </a:spcBef>
              <a:buFont typeface="Wingdings" panose="05000000000000000000" pitchFamily="2" charset="2"/>
              <a:buChar char="v"/>
            </a:pPr>
            <a:r>
              <a:rPr lang="en-US" sz="2800" dirty="0" smtClean="0">
                <a:latin typeface="Arial" panose="020B0604020202020204" pitchFamily="34" charset="0"/>
                <a:cs typeface="Arial" panose="020B0604020202020204" pitchFamily="34" charset="0"/>
              </a:rPr>
              <a:t>Meaning and implications</a:t>
            </a:r>
          </a:p>
          <a:p>
            <a:pPr lvl="1">
              <a:lnSpc>
                <a:spcPct val="150000"/>
              </a:lnSpc>
              <a:spcBef>
                <a:spcPts val="0"/>
              </a:spcBef>
              <a:buFont typeface="Wingdings" panose="05000000000000000000" pitchFamily="2" charset="2"/>
              <a:buChar char="v"/>
            </a:pPr>
            <a:r>
              <a:rPr lang="en-US" sz="2800" dirty="0" smtClean="0">
                <a:latin typeface="Arial" panose="020B0604020202020204" pitchFamily="34" charset="0"/>
                <a:cs typeface="Arial" panose="020B0604020202020204" pitchFamily="34" charset="0"/>
              </a:rPr>
              <a:t>Importance of validity in testing</a:t>
            </a:r>
          </a:p>
          <a:p>
            <a:pPr lvl="1">
              <a:lnSpc>
                <a:spcPct val="150000"/>
              </a:lnSpc>
              <a:spcBef>
                <a:spcPts val="0"/>
              </a:spcBef>
              <a:buFont typeface="Wingdings" panose="05000000000000000000" pitchFamily="2" charset="2"/>
              <a:buChar char="v"/>
            </a:pPr>
            <a:r>
              <a:rPr lang="en-US" sz="2800" dirty="0" smtClean="0">
                <a:latin typeface="Arial" panose="020B0604020202020204" pitchFamily="34" charset="0"/>
                <a:cs typeface="Arial" panose="020B0604020202020204" pitchFamily="34" charset="0"/>
              </a:rPr>
              <a:t>Kinds of evidence necessary for establishing validity </a:t>
            </a:r>
          </a:p>
          <a:p>
            <a:pPr lvl="1">
              <a:lnSpc>
                <a:spcPct val="150000"/>
              </a:lnSpc>
              <a:spcBef>
                <a:spcPts val="0"/>
              </a:spcBef>
              <a:buFont typeface="Wingdings" panose="05000000000000000000" pitchFamily="2" charset="2"/>
              <a:buChar char="v"/>
            </a:pPr>
            <a:r>
              <a:rPr lang="en-US" sz="2800" dirty="0" smtClean="0">
                <a:latin typeface="Arial" panose="020B0604020202020204" pitchFamily="34" charset="0"/>
                <a:cs typeface="Arial" panose="020B0604020202020204" pitchFamily="34" charset="0"/>
              </a:rPr>
              <a:t>Contrast validity &amp; reliability</a:t>
            </a:r>
            <a:endParaRPr lang="en-US" sz="2800" dirty="0" smtClean="0"/>
          </a:p>
        </p:txBody>
      </p:sp>
    </p:spTree>
    <p:extLst>
      <p:ext uri="{BB962C8B-B14F-4D97-AF65-F5344CB8AC3E}">
        <p14:creationId xmlns:p14="http://schemas.microsoft.com/office/powerpoint/2010/main" val="4204530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619875"/>
          </a:xfrm>
        </p:spPr>
        <p:txBody>
          <a:bodyPr>
            <a:normAutofit/>
          </a:bodyPr>
          <a:lstStyle/>
          <a:p>
            <a:pPr marL="514350" indent="-514350">
              <a:lnSpc>
                <a:spcPct val="150000"/>
              </a:lnSpc>
              <a:spcBef>
                <a:spcPts val="0"/>
              </a:spcBef>
              <a:buFont typeface="+mj-lt"/>
              <a:buAutoNum type="arabicPeriod"/>
            </a:pPr>
            <a:r>
              <a:rPr lang="en-US" b="1" dirty="0" smtClean="0"/>
              <a:t>Validity evidence: Test Content</a:t>
            </a:r>
            <a:endParaRPr lang="en-US" dirty="0" smtClean="0"/>
          </a:p>
          <a:p>
            <a:pPr marL="0" indent="0">
              <a:lnSpc>
                <a:spcPct val="100000"/>
              </a:lnSpc>
              <a:spcBef>
                <a:spcPts val="0"/>
              </a:spcBef>
              <a:buNone/>
            </a:pPr>
            <a:r>
              <a:rPr lang="en-US" dirty="0"/>
              <a:t>If a test score is to be interpreted as a measure of a particular construct, then the content of the test should reflect important aspects of the construct. </a:t>
            </a:r>
            <a:endParaRPr lang="en-US" dirty="0" smtClean="0"/>
          </a:p>
          <a:p>
            <a:pPr marL="0" indent="0">
              <a:lnSpc>
                <a:spcPct val="100000"/>
              </a:lnSpc>
              <a:spcBef>
                <a:spcPts val="0"/>
              </a:spcBef>
              <a:buNone/>
            </a:pPr>
            <a:endParaRPr lang="en-US" dirty="0"/>
          </a:p>
          <a:p>
            <a:pPr marL="0" indent="0">
              <a:buNone/>
            </a:pPr>
            <a:r>
              <a:rPr lang="en-US" i="1" dirty="0"/>
              <a:t>Threats to content validity</a:t>
            </a:r>
          </a:p>
          <a:p>
            <a:pPr lvl="0"/>
            <a:r>
              <a:rPr lang="en-US" dirty="0"/>
              <a:t>When a test includes construct-irrelevant content. </a:t>
            </a:r>
            <a:endParaRPr lang="en-US" dirty="0" smtClean="0"/>
          </a:p>
          <a:p>
            <a:pPr marL="0" lvl="0" indent="0">
              <a:buNone/>
            </a:pPr>
            <a:endParaRPr lang="en-US" dirty="0"/>
          </a:p>
          <a:p>
            <a:pPr marL="0" indent="0">
              <a:buNone/>
            </a:pPr>
            <a:r>
              <a:rPr lang="en-US" u="sng" dirty="0" smtClean="0"/>
              <a:t>Example</a:t>
            </a:r>
            <a:r>
              <a:rPr lang="en-US" dirty="0" smtClean="0"/>
              <a:t>: A </a:t>
            </a:r>
            <a:r>
              <a:rPr lang="en-US" dirty="0"/>
              <a:t>test intended to measure elementary statistical concepts should not include items on biographies of </a:t>
            </a:r>
            <a:r>
              <a:rPr lang="en-US" dirty="0" smtClean="0"/>
              <a:t>famous statisticians such </a:t>
            </a:r>
            <a:r>
              <a:rPr lang="en-US" dirty="0"/>
              <a:t>as Pearson or </a:t>
            </a:r>
            <a:r>
              <a:rPr lang="en-US" dirty="0" smtClean="0"/>
              <a:t>Tukey; </a:t>
            </a:r>
            <a:r>
              <a:rPr lang="en-US" dirty="0"/>
              <a:t>or about dates when these techniques came into being. </a:t>
            </a:r>
          </a:p>
          <a:p>
            <a:pPr marL="0" indent="0">
              <a:lnSpc>
                <a:spcPct val="150000"/>
              </a:lnSpc>
              <a:spcBef>
                <a:spcPts val="0"/>
              </a:spcBef>
              <a:buNone/>
            </a:pPr>
            <a:endParaRPr lang="en-US" dirty="0"/>
          </a:p>
          <a:p>
            <a:pPr marL="0" indent="0">
              <a:lnSpc>
                <a:spcPct val="15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869871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481763"/>
          </a:xfrm>
        </p:spPr>
        <p:txBody>
          <a:bodyPr>
            <a:normAutofit/>
          </a:bodyPr>
          <a:lstStyle/>
          <a:p>
            <a:pPr lvl="0">
              <a:lnSpc>
                <a:spcPct val="100000"/>
              </a:lnSpc>
              <a:spcBef>
                <a:spcPts val="0"/>
              </a:spcBef>
            </a:pPr>
            <a:r>
              <a:rPr lang="en-US" dirty="0"/>
              <a:t>Construct underrepresentation</a:t>
            </a:r>
            <a:r>
              <a:rPr lang="en-US" dirty="0" smtClean="0"/>
              <a:t>.</a:t>
            </a:r>
          </a:p>
          <a:p>
            <a:pPr marL="0" lvl="0" indent="0">
              <a:lnSpc>
                <a:spcPct val="100000"/>
              </a:lnSpc>
              <a:spcBef>
                <a:spcPts val="0"/>
              </a:spcBef>
              <a:buNone/>
            </a:pPr>
            <a:endParaRPr lang="en-US" dirty="0"/>
          </a:p>
          <a:p>
            <a:pPr marL="0" indent="0">
              <a:lnSpc>
                <a:spcPct val="100000"/>
              </a:lnSpc>
              <a:spcBef>
                <a:spcPts val="0"/>
              </a:spcBef>
              <a:buNone/>
            </a:pPr>
            <a:r>
              <a:rPr lang="en-US" dirty="0"/>
              <a:t>Although a test should not include items beyond core construct, it should include full range of the content relevant to the construct, as much as possible. No more and no less. </a:t>
            </a:r>
          </a:p>
          <a:p>
            <a:pPr marL="0" indent="0">
              <a:lnSpc>
                <a:spcPct val="100000"/>
              </a:lnSpc>
              <a:spcBef>
                <a:spcPts val="0"/>
              </a:spcBef>
              <a:buNone/>
            </a:pPr>
            <a:endParaRPr lang="en-US" sz="2400" dirty="0" smtClean="0"/>
          </a:p>
          <a:p>
            <a:pPr marL="0" indent="0">
              <a:lnSpc>
                <a:spcPct val="100000"/>
              </a:lnSpc>
              <a:spcBef>
                <a:spcPts val="0"/>
              </a:spcBef>
              <a:buNone/>
            </a:pPr>
            <a:r>
              <a:rPr lang="en-US" sz="2400" dirty="0" smtClean="0"/>
              <a:t>Example: An </a:t>
            </a:r>
            <a:r>
              <a:rPr lang="en-US" sz="2400" dirty="0"/>
              <a:t>elementary stat test should include all topics under the title; not just descriptive statistics. </a:t>
            </a:r>
          </a:p>
          <a:p>
            <a:pPr marL="0" indent="0">
              <a:lnSpc>
                <a:spcPct val="100000"/>
              </a:lnSpc>
              <a:spcBef>
                <a:spcPts val="0"/>
              </a:spcBef>
              <a:buNone/>
            </a:pPr>
            <a:endParaRPr lang="en-US" dirty="0" smtClean="0"/>
          </a:p>
          <a:p>
            <a:pPr marL="0" indent="0">
              <a:lnSpc>
                <a:spcPct val="100000"/>
              </a:lnSpc>
              <a:spcBef>
                <a:spcPts val="0"/>
              </a:spcBef>
              <a:buNone/>
            </a:pPr>
            <a:r>
              <a:rPr lang="en-US" dirty="0" smtClean="0"/>
              <a:t>Practical </a:t>
            </a:r>
            <a:r>
              <a:rPr lang="en-US" dirty="0"/>
              <a:t>issues such as time, </a:t>
            </a:r>
            <a:r>
              <a:rPr lang="en-US" dirty="0" smtClean="0"/>
              <a:t>fatigue, etc. </a:t>
            </a:r>
            <a:r>
              <a:rPr lang="en-US" dirty="0"/>
              <a:t>influence test development and impose constraints on the amount of content that can be included on the test. </a:t>
            </a:r>
          </a:p>
          <a:p>
            <a:pPr marL="0" indent="0">
              <a:lnSpc>
                <a:spcPct val="100000"/>
              </a:lnSpc>
              <a:spcBef>
                <a:spcPts val="0"/>
              </a:spcBef>
              <a:buNone/>
            </a:pPr>
            <a:endParaRPr lang="en-US" dirty="0" smtClean="0"/>
          </a:p>
          <a:p>
            <a:pPr marL="0" indent="0">
              <a:lnSpc>
                <a:spcPct val="100000"/>
              </a:lnSpc>
              <a:spcBef>
                <a:spcPts val="0"/>
              </a:spcBef>
              <a:buNone/>
            </a:pPr>
            <a:r>
              <a:rPr lang="en-US" dirty="0" smtClean="0"/>
              <a:t>Usually </a:t>
            </a:r>
            <a:r>
              <a:rPr lang="en-US" dirty="0"/>
              <a:t>test developers and test users face a trade-off between the ideal of content validity and the reality of testing situation. </a:t>
            </a:r>
          </a:p>
          <a:p>
            <a:pPr marL="0" indent="0">
              <a:buNone/>
            </a:pPr>
            <a:endParaRPr lang="en-US" dirty="0" smtClean="0"/>
          </a:p>
          <a:p>
            <a:pPr marL="0" indent="0">
              <a:lnSpc>
                <a:spcPct val="150000"/>
              </a:lnSpc>
              <a:spcBef>
                <a:spcPts val="0"/>
              </a:spcBef>
              <a:buNone/>
            </a:pPr>
            <a:endParaRPr lang="en-US" dirty="0"/>
          </a:p>
          <a:p>
            <a:pPr marL="0" indent="0">
              <a:lnSpc>
                <a:spcPct val="15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1309617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000749"/>
          </a:xfrm>
        </p:spPr>
        <p:txBody>
          <a:bodyPr>
            <a:normAutofit/>
          </a:bodyPr>
          <a:lstStyle/>
          <a:p>
            <a:pPr marL="0" indent="0">
              <a:buNone/>
            </a:pPr>
            <a:r>
              <a:rPr lang="en-US" i="1" dirty="0"/>
              <a:t>Content validity vs. face validity </a:t>
            </a:r>
          </a:p>
          <a:p>
            <a:pPr marL="0" indent="0">
              <a:buNone/>
            </a:pPr>
            <a:endParaRPr lang="en-US" dirty="0" smtClean="0"/>
          </a:p>
          <a:p>
            <a:pPr marL="0" indent="0">
              <a:buNone/>
            </a:pPr>
            <a:r>
              <a:rPr lang="en-US" dirty="0" smtClean="0"/>
              <a:t>Face </a:t>
            </a:r>
            <a:r>
              <a:rPr lang="en-US" dirty="0"/>
              <a:t>validity is the degree to which a test appears to measure a specific construct. While content validity is the degree to which the content truly reflects the full domain of the construct. </a:t>
            </a:r>
          </a:p>
          <a:p>
            <a:pPr marL="0" indent="0">
              <a:buNone/>
            </a:pPr>
            <a:endParaRPr lang="en-US" dirty="0" smtClean="0"/>
          </a:p>
          <a:p>
            <a:pPr marL="0" indent="0">
              <a:buNone/>
            </a:pPr>
            <a:r>
              <a:rPr lang="en-US" dirty="0" smtClean="0"/>
              <a:t>Experts </a:t>
            </a:r>
            <a:r>
              <a:rPr lang="en-US" dirty="0"/>
              <a:t>in the filed are best to evaluate accurately the quality of test content to reflect the construct being measured. </a:t>
            </a:r>
          </a:p>
          <a:p>
            <a:pPr marL="0" indent="0">
              <a:lnSpc>
                <a:spcPct val="150000"/>
              </a:lnSpc>
              <a:spcBef>
                <a:spcPts val="0"/>
              </a:spcBef>
              <a:buNone/>
            </a:pPr>
            <a:endParaRPr lang="en-US" dirty="0"/>
          </a:p>
          <a:p>
            <a:pPr marL="0" indent="0">
              <a:lnSpc>
                <a:spcPct val="15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55305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400800"/>
          </a:xfrm>
        </p:spPr>
        <p:txBody>
          <a:bodyPr>
            <a:normAutofit/>
          </a:bodyPr>
          <a:lstStyle/>
          <a:p>
            <a:pPr marL="514350" lvl="0" indent="-514350">
              <a:buFont typeface="+mj-lt"/>
              <a:buAutoNum type="arabicPeriod" startAt="2"/>
            </a:pPr>
            <a:r>
              <a:rPr lang="en-US" b="1" dirty="0"/>
              <a:t>Validity evidence: Internal structure of the </a:t>
            </a:r>
            <a:r>
              <a:rPr lang="en-US" b="1" dirty="0" smtClean="0"/>
              <a:t>tes</a:t>
            </a:r>
            <a:r>
              <a:rPr lang="en-US" dirty="0" smtClean="0"/>
              <a:t>t</a:t>
            </a:r>
          </a:p>
          <a:p>
            <a:pPr marL="0" lvl="0" indent="0">
              <a:buNone/>
            </a:pPr>
            <a:endParaRPr lang="en-US" dirty="0"/>
          </a:p>
          <a:p>
            <a:r>
              <a:rPr lang="en-US" dirty="0"/>
              <a:t>It is the way in which parts of the test items relate to each other. </a:t>
            </a:r>
          </a:p>
          <a:p>
            <a:r>
              <a:rPr lang="en-US" dirty="0"/>
              <a:t>Some tests contain items that are highly correlated to each other. While other </a:t>
            </a:r>
            <a:r>
              <a:rPr lang="en-US" dirty="0" smtClean="0"/>
              <a:t>tests </a:t>
            </a:r>
            <a:r>
              <a:rPr lang="en-US" dirty="0"/>
              <a:t>have clusters of items. </a:t>
            </a:r>
          </a:p>
          <a:p>
            <a:r>
              <a:rPr lang="en-US" dirty="0"/>
              <a:t>The conceptual basis of a construct has implications for the internal structure of the test. </a:t>
            </a:r>
          </a:p>
          <a:p>
            <a:r>
              <a:rPr lang="en-US" dirty="0"/>
              <a:t>The internal structure of a measure should match the theoretical structure of the construct. </a:t>
            </a:r>
          </a:p>
          <a:p>
            <a:pPr marL="0" lvl="0" indent="0">
              <a:buNone/>
            </a:pPr>
            <a:r>
              <a:rPr lang="en-US" u="sng" dirty="0" smtClean="0"/>
              <a:t>Examples</a:t>
            </a:r>
            <a:r>
              <a:rPr lang="en-US" dirty="0" smtClean="0"/>
              <a:t>: </a:t>
            </a:r>
            <a:endParaRPr lang="en-US" dirty="0"/>
          </a:p>
          <a:p>
            <a:pPr marL="514350" indent="-514350">
              <a:lnSpc>
                <a:spcPct val="150000"/>
              </a:lnSpc>
              <a:spcBef>
                <a:spcPts val="0"/>
              </a:spcBef>
              <a:buAutoNum type="arabicPeriod"/>
            </a:pPr>
            <a:r>
              <a:rPr lang="en-US" dirty="0" smtClean="0"/>
              <a:t>Rosenberg </a:t>
            </a:r>
            <a:r>
              <a:rPr lang="en-US" dirty="0"/>
              <a:t>Self-Esteem Inventory – RSEI (1989</a:t>
            </a:r>
            <a:r>
              <a:rPr lang="en-US" dirty="0" smtClean="0"/>
              <a:t>)</a:t>
            </a:r>
          </a:p>
          <a:p>
            <a:pPr marL="514350" indent="-514350">
              <a:lnSpc>
                <a:spcPct val="110000"/>
              </a:lnSpc>
              <a:spcBef>
                <a:spcPts val="0"/>
              </a:spcBef>
              <a:buFont typeface="Arial" panose="020B0604020202020204" pitchFamily="34" charset="0"/>
              <a:buAutoNum type="arabicPeriod"/>
            </a:pPr>
            <a:r>
              <a:rPr lang="en-US" dirty="0"/>
              <a:t>Multidimensional Self-Esteem Inventory (MSEI, 1988) measure global self-esteem along with eight components of self-esteem. </a:t>
            </a:r>
          </a:p>
          <a:p>
            <a:pPr marL="514350" indent="-514350">
              <a:lnSpc>
                <a:spcPct val="150000"/>
              </a:lnSpc>
              <a:spcBef>
                <a:spcPts val="0"/>
              </a:spcBef>
              <a:buAutoNum type="arabicPeriod"/>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2036266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49"/>
            <a:ext cx="11925300" cy="6505989"/>
          </a:xfrm>
        </p:spPr>
        <p:txBody>
          <a:bodyPr>
            <a:normAutofit/>
          </a:bodyPr>
          <a:lstStyle/>
          <a:p>
            <a:pPr marL="0" indent="0">
              <a:lnSpc>
                <a:spcPct val="150000"/>
              </a:lnSpc>
              <a:spcBef>
                <a:spcPts val="0"/>
              </a:spcBef>
              <a:buNone/>
            </a:pPr>
            <a:r>
              <a:rPr lang="en-US" b="1" dirty="0" smtClean="0"/>
              <a:t>RSEI</a:t>
            </a:r>
            <a:r>
              <a:rPr lang="en-US" dirty="0" smtClean="0"/>
              <a:t>  (10 items) </a:t>
            </a:r>
          </a:p>
          <a:p>
            <a:pPr>
              <a:lnSpc>
                <a:spcPct val="150000"/>
              </a:lnSpc>
              <a:spcBef>
                <a:spcPts val="0"/>
              </a:spcBef>
              <a:buFontTx/>
              <a:buChar char="-"/>
            </a:pPr>
            <a:r>
              <a:rPr lang="en-US" dirty="0" smtClean="0"/>
              <a:t>measures global self esteem, overall evaluation </a:t>
            </a:r>
            <a:r>
              <a:rPr lang="en-US" dirty="0"/>
              <a:t>of </a:t>
            </a:r>
            <a:r>
              <a:rPr lang="en-US" dirty="0" smtClean="0"/>
              <a:t>one’s self-worth. </a:t>
            </a:r>
          </a:p>
          <a:p>
            <a:pPr marL="0" indent="0">
              <a:lnSpc>
                <a:spcPct val="150000"/>
              </a:lnSpc>
              <a:spcBef>
                <a:spcPts val="0"/>
              </a:spcBef>
              <a:buNone/>
            </a:pPr>
            <a:r>
              <a:rPr lang="en-US" dirty="0" smtClean="0"/>
              <a:t>As a global measure one expects it to be a unidimensional test. Empirical results have shown that one-factor model fit the data (Fig. 8.2).</a:t>
            </a:r>
          </a:p>
          <a:p>
            <a:pPr marL="0" indent="0">
              <a:lnSpc>
                <a:spcPct val="150000"/>
              </a:lnSpc>
              <a:spcBef>
                <a:spcPts val="0"/>
              </a:spcBef>
              <a:buNone/>
            </a:pPr>
            <a:endParaRPr lang="en-US" dirty="0" smtClean="0"/>
          </a:p>
          <a:p>
            <a:pPr marL="0" indent="0">
              <a:lnSpc>
                <a:spcPct val="150000"/>
              </a:lnSpc>
              <a:spcBef>
                <a:spcPts val="0"/>
              </a:spcBef>
              <a:buNone/>
            </a:pPr>
            <a:r>
              <a:rPr lang="en-US" b="1" dirty="0" smtClean="0"/>
              <a:t>MSEI</a:t>
            </a:r>
            <a:r>
              <a:rPr lang="en-US" dirty="0" smtClean="0"/>
              <a:t> – multidimensional self-esteem inventory.</a:t>
            </a:r>
          </a:p>
          <a:p>
            <a:pPr marL="0" indent="0">
              <a:lnSpc>
                <a:spcPct val="150000"/>
              </a:lnSpc>
              <a:spcBef>
                <a:spcPts val="0"/>
              </a:spcBef>
              <a:buNone/>
            </a:pPr>
            <a:r>
              <a:rPr lang="en-US" dirty="0" smtClean="0"/>
              <a:t>Measures global self-esteem along with 8 components of SE. </a:t>
            </a:r>
          </a:p>
          <a:p>
            <a:pPr marL="0" indent="0">
              <a:lnSpc>
                <a:spcPct val="150000"/>
              </a:lnSpc>
              <a:spcBef>
                <a:spcPts val="0"/>
              </a:spcBef>
              <a:buNone/>
            </a:pPr>
            <a:r>
              <a:rPr lang="en-US" dirty="0" smtClean="0"/>
              <a:t>Authors claim: conceptual model underlying the test has two primary levels.</a:t>
            </a:r>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3161606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49"/>
            <a:ext cx="11925300" cy="6505989"/>
          </a:xfrm>
        </p:spPr>
        <p:txBody>
          <a:bodyPr>
            <a:normAutofit/>
          </a:bodyPr>
          <a:lstStyle/>
          <a:p>
            <a:pPr marL="0" indent="0">
              <a:lnSpc>
                <a:spcPct val="150000"/>
              </a:lnSpc>
              <a:spcBef>
                <a:spcPts val="0"/>
              </a:spcBef>
              <a:buNone/>
            </a:pPr>
            <a:r>
              <a:rPr lang="en-US" u="sng" dirty="0"/>
              <a:t>First level</a:t>
            </a:r>
            <a:r>
              <a:rPr lang="en-US" dirty="0"/>
              <a:t>: Global SE reflects generalized feelings about one self. </a:t>
            </a:r>
          </a:p>
          <a:p>
            <a:pPr marL="0" indent="0">
              <a:lnSpc>
                <a:spcPct val="150000"/>
              </a:lnSpc>
              <a:spcBef>
                <a:spcPts val="0"/>
              </a:spcBef>
              <a:buNone/>
            </a:pPr>
            <a:r>
              <a:rPr lang="en-US" u="sng" dirty="0"/>
              <a:t>Second Level</a:t>
            </a:r>
            <a:r>
              <a:rPr lang="en-US" dirty="0"/>
              <a:t>: reflects self-evaluation at an intermediate level of generality: competence, </a:t>
            </a:r>
            <a:r>
              <a:rPr lang="en-US" dirty="0" smtClean="0"/>
              <a:t>likeability</a:t>
            </a:r>
            <a:r>
              <a:rPr lang="en-US" dirty="0"/>
              <a:t>, lovability, personal power, moral self-approval, body appearance, body functioning.</a:t>
            </a:r>
          </a:p>
          <a:p>
            <a:pPr marL="0" indent="0">
              <a:lnSpc>
                <a:spcPct val="150000"/>
              </a:lnSpc>
              <a:spcBef>
                <a:spcPts val="0"/>
              </a:spcBef>
              <a:buNone/>
            </a:pPr>
            <a:r>
              <a:rPr lang="en-US" dirty="0" smtClean="0"/>
              <a:t>If this is true, this </a:t>
            </a:r>
            <a:r>
              <a:rPr lang="en-US" dirty="0" smtClean="0"/>
              <a:t>should reflect </a:t>
            </a:r>
            <a:r>
              <a:rPr lang="en-US" dirty="0" smtClean="0"/>
              <a:t>in the empirical structure of the test – multidimensionality. </a:t>
            </a:r>
          </a:p>
          <a:p>
            <a:pPr marL="0" indent="0">
              <a:lnSpc>
                <a:spcPct val="150000"/>
              </a:lnSpc>
              <a:spcBef>
                <a:spcPts val="0"/>
              </a:spcBef>
              <a:buNone/>
            </a:pPr>
            <a:r>
              <a:rPr lang="en-US" dirty="0" smtClean="0"/>
              <a:t>Empirical findings showed three orthogonal factors.</a:t>
            </a:r>
          </a:p>
          <a:p>
            <a:pPr marL="0" indent="0">
              <a:lnSpc>
                <a:spcPct val="150000"/>
              </a:lnSpc>
              <a:spcBef>
                <a:spcPts val="0"/>
              </a:spcBef>
              <a:buNone/>
            </a:pPr>
            <a:endParaRPr lang="en-US" dirty="0" smtClean="0"/>
          </a:p>
          <a:p>
            <a:pPr marL="0" indent="0">
              <a:lnSpc>
                <a:spcPct val="150000"/>
              </a:lnSpc>
              <a:spcBef>
                <a:spcPts val="0"/>
              </a:spcBef>
              <a:buNone/>
            </a:pPr>
            <a:endParaRPr lang="en-US" dirty="0"/>
          </a:p>
        </p:txBody>
      </p:sp>
    </p:spTree>
    <p:extLst>
      <p:ext uri="{BB962C8B-B14F-4D97-AF65-F5344CB8AC3E}">
        <p14:creationId xmlns:p14="http://schemas.microsoft.com/office/powerpoint/2010/main" val="768040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378768"/>
          </a:xfrm>
        </p:spPr>
        <p:txBody>
          <a:bodyPr>
            <a:normAutofit fontScale="92500" lnSpcReduction="10000"/>
          </a:bodyPr>
          <a:lstStyle/>
          <a:p>
            <a:pPr marL="514350" lvl="0" indent="-514350">
              <a:buFont typeface="+mj-lt"/>
              <a:buAutoNum type="arabicPeriod" startAt="3"/>
            </a:pPr>
            <a:r>
              <a:rPr lang="en-US" b="1" dirty="0"/>
              <a:t>Validity evidence: Response </a:t>
            </a:r>
            <a:r>
              <a:rPr lang="en-US" b="1" dirty="0" smtClean="0"/>
              <a:t>Processes</a:t>
            </a:r>
            <a:endParaRPr lang="en-US" dirty="0" smtClean="0"/>
          </a:p>
          <a:p>
            <a:pPr marL="0" indent="0">
              <a:buNone/>
            </a:pPr>
            <a:r>
              <a:rPr lang="en-US" dirty="0"/>
              <a:t>Match between psychological processes used by the respondents and the processes they should use.</a:t>
            </a:r>
          </a:p>
          <a:p>
            <a:pPr marL="0" indent="0">
              <a:buNone/>
            </a:pPr>
            <a:endParaRPr lang="en-US" dirty="0" smtClean="0"/>
          </a:p>
          <a:p>
            <a:pPr marL="0" indent="0">
              <a:buNone/>
            </a:pPr>
            <a:r>
              <a:rPr lang="en-US" u="sng" dirty="0" smtClean="0"/>
              <a:t>Example</a:t>
            </a:r>
            <a:r>
              <a:rPr lang="en-US" dirty="0"/>
              <a:t>: A measure of Extraversion may have a question:</a:t>
            </a:r>
          </a:p>
          <a:p>
            <a:pPr marL="0" indent="0">
              <a:buNone/>
            </a:pPr>
            <a:r>
              <a:rPr lang="en-US" dirty="0"/>
              <a:t>“I often attend parties.”</a:t>
            </a:r>
          </a:p>
          <a:p>
            <a:pPr marL="0" indent="0">
              <a:buNone/>
            </a:pPr>
            <a:endParaRPr lang="en-US" u="sng" dirty="0" smtClean="0"/>
          </a:p>
          <a:p>
            <a:pPr marL="0" indent="0">
              <a:buNone/>
            </a:pPr>
            <a:r>
              <a:rPr lang="en-US" u="sng" dirty="0" smtClean="0"/>
              <a:t>Assumption</a:t>
            </a:r>
            <a:r>
              <a:rPr lang="en-US" dirty="0"/>
              <a:t>: respondent will read the item, recall the number of parties attended, and make a judgment if the  number of parties attended qualifies for “often</a:t>
            </a:r>
            <a:r>
              <a:rPr lang="en-US" dirty="0" smtClean="0"/>
              <a:t>.”</a:t>
            </a:r>
          </a:p>
          <a:p>
            <a:endParaRPr lang="en-US" dirty="0" smtClean="0"/>
          </a:p>
          <a:p>
            <a:pPr marL="0" indent="0">
              <a:lnSpc>
                <a:spcPct val="170000"/>
              </a:lnSpc>
              <a:spcBef>
                <a:spcPts val="0"/>
              </a:spcBef>
              <a:buNone/>
            </a:pPr>
            <a:r>
              <a:rPr lang="en-US" dirty="0" smtClean="0"/>
              <a:t>Item </a:t>
            </a:r>
            <a:r>
              <a:rPr lang="en-US" dirty="0"/>
              <a:t>writing is an art.</a:t>
            </a:r>
          </a:p>
          <a:p>
            <a:pPr marL="0" indent="0">
              <a:lnSpc>
                <a:spcPct val="170000"/>
              </a:lnSpc>
              <a:spcBef>
                <a:spcPts val="0"/>
              </a:spcBef>
              <a:buNone/>
            </a:pPr>
            <a:r>
              <a:rPr lang="en-US" dirty="0"/>
              <a:t>Keep it clear and </a:t>
            </a:r>
            <a:r>
              <a:rPr lang="en-US" dirty="0" smtClean="0"/>
              <a:t>simple.</a:t>
            </a:r>
            <a:endParaRPr lang="en-US" dirty="0"/>
          </a:p>
          <a:p>
            <a:pPr marL="0" indent="0">
              <a:lnSpc>
                <a:spcPct val="170000"/>
              </a:lnSpc>
              <a:spcBef>
                <a:spcPts val="0"/>
              </a:spcBef>
              <a:buNone/>
            </a:pPr>
            <a:r>
              <a:rPr lang="en-US" dirty="0"/>
              <a:t>One must not confuse knowing the answer with understanding the question</a:t>
            </a:r>
            <a:r>
              <a:rPr lang="en-US" dirty="0" smtClean="0"/>
              <a:t>.</a:t>
            </a:r>
          </a:p>
          <a:p>
            <a:pPr marL="0" indent="0">
              <a:lnSpc>
                <a:spcPct val="17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686759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574631"/>
          </a:xfrm>
        </p:spPr>
        <p:txBody>
          <a:bodyPr>
            <a:normAutofit fontScale="62500" lnSpcReduction="20000"/>
          </a:bodyPr>
          <a:lstStyle/>
          <a:p>
            <a:pPr marL="514350" lvl="0" indent="-514350">
              <a:buFont typeface="+mj-lt"/>
              <a:buAutoNum type="arabicPeriod" startAt="4"/>
            </a:pPr>
            <a:r>
              <a:rPr lang="en-US" sz="3200" b="1" dirty="0"/>
              <a:t>Validity evidence: </a:t>
            </a:r>
            <a:r>
              <a:rPr lang="en-US" sz="3100" b="1" dirty="0" smtClean="0"/>
              <a:t>Association </a:t>
            </a:r>
            <a:r>
              <a:rPr lang="en-US" sz="3100" b="1" dirty="0"/>
              <a:t>with other </a:t>
            </a:r>
            <a:r>
              <a:rPr lang="en-US" sz="3100" b="1" dirty="0" smtClean="0"/>
              <a:t>variables</a:t>
            </a:r>
          </a:p>
          <a:p>
            <a:pPr marL="0" indent="0">
              <a:buNone/>
            </a:pPr>
            <a:r>
              <a:rPr lang="en-US" sz="3100" dirty="0"/>
              <a:t>Association between test score and scores on other measures.</a:t>
            </a:r>
          </a:p>
          <a:p>
            <a:pPr marL="0" indent="0">
              <a:buNone/>
            </a:pPr>
            <a:endParaRPr lang="en-US" sz="3100" u="sng" dirty="0" smtClean="0"/>
          </a:p>
          <a:p>
            <a:pPr marL="0" indent="0">
              <a:buNone/>
            </a:pPr>
            <a:r>
              <a:rPr lang="en-US" sz="3500" u="sng" dirty="0" smtClean="0"/>
              <a:t>Example</a:t>
            </a:r>
            <a:r>
              <a:rPr lang="en-US" sz="3500" dirty="0" smtClean="0"/>
              <a:t>:</a:t>
            </a:r>
          </a:p>
          <a:p>
            <a:pPr marL="0" indent="0">
              <a:lnSpc>
                <a:spcPct val="120000"/>
              </a:lnSpc>
              <a:spcBef>
                <a:spcPts val="0"/>
              </a:spcBef>
              <a:buNone/>
            </a:pPr>
            <a:r>
              <a:rPr lang="en-US" sz="3500" dirty="0" smtClean="0"/>
              <a:t>If RSEI </a:t>
            </a:r>
            <a:r>
              <a:rPr lang="en-US" sz="3500" dirty="0"/>
              <a:t>is </a:t>
            </a:r>
            <a:r>
              <a:rPr lang="en-US" sz="3500" dirty="0" smtClean="0"/>
              <a:t>considered as a </a:t>
            </a:r>
            <a:r>
              <a:rPr lang="en-US" sz="3500" dirty="0"/>
              <a:t>measure of global self-esteem, we should think </a:t>
            </a:r>
            <a:r>
              <a:rPr lang="en-US" sz="3500" dirty="0" smtClean="0"/>
              <a:t>about </a:t>
            </a:r>
            <a:r>
              <a:rPr lang="en-US" sz="3500" dirty="0"/>
              <a:t>the nature of self-esteem. </a:t>
            </a:r>
            <a:endParaRPr lang="en-US" sz="3500" dirty="0" smtClean="0"/>
          </a:p>
          <a:p>
            <a:pPr marL="0" indent="0">
              <a:lnSpc>
                <a:spcPct val="120000"/>
              </a:lnSpc>
              <a:spcBef>
                <a:spcPts val="0"/>
              </a:spcBef>
              <a:buNone/>
            </a:pPr>
            <a:endParaRPr lang="en-US" sz="3500" dirty="0"/>
          </a:p>
          <a:p>
            <a:pPr marL="0" indent="0">
              <a:lnSpc>
                <a:spcPct val="120000"/>
              </a:lnSpc>
              <a:spcBef>
                <a:spcPts val="0"/>
              </a:spcBef>
              <a:buNone/>
            </a:pPr>
            <a:r>
              <a:rPr lang="en-US" sz="3500" dirty="0"/>
              <a:t>Our theoretical perspective might lead us to believe that people with high global self-esteem should be </a:t>
            </a:r>
          </a:p>
          <a:p>
            <a:pPr marL="457200" lvl="1" indent="0">
              <a:lnSpc>
                <a:spcPct val="120000"/>
              </a:lnSpc>
              <a:spcBef>
                <a:spcPts val="0"/>
              </a:spcBef>
              <a:buNone/>
            </a:pPr>
            <a:r>
              <a:rPr lang="en-US" sz="3500" dirty="0" smtClean="0"/>
              <a:t>Relatively </a:t>
            </a:r>
            <a:r>
              <a:rPr lang="en-US" sz="3500" dirty="0"/>
              <a:t>happy</a:t>
            </a:r>
          </a:p>
          <a:p>
            <a:pPr marL="457200" lvl="1" indent="0">
              <a:buNone/>
            </a:pPr>
            <a:r>
              <a:rPr lang="en-US" sz="3500" dirty="0"/>
              <a:t>Relatively non depressed</a:t>
            </a:r>
          </a:p>
          <a:p>
            <a:pPr marL="457200" lvl="1" indent="0">
              <a:buNone/>
            </a:pPr>
            <a:r>
              <a:rPr lang="en-US" sz="3500" dirty="0"/>
              <a:t>Relatively highly socially motivated, etc. </a:t>
            </a:r>
          </a:p>
          <a:p>
            <a:pPr marL="0" indent="0">
              <a:buNone/>
            </a:pPr>
            <a:endParaRPr lang="en-US" sz="3500" dirty="0" smtClean="0"/>
          </a:p>
          <a:p>
            <a:pPr marL="0" indent="0">
              <a:buNone/>
            </a:pPr>
            <a:r>
              <a:rPr lang="en-US" sz="3500" dirty="0" smtClean="0"/>
              <a:t>If so, how </a:t>
            </a:r>
            <a:r>
              <a:rPr lang="en-US" sz="3500" dirty="0"/>
              <a:t>is </a:t>
            </a:r>
            <a:r>
              <a:rPr lang="en-US" sz="3500" dirty="0" smtClean="0"/>
              <a:t>RSEI scores </a:t>
            </a:r>
            <a:r>
              <a:rPr lang="en-US" sz="3500" dirty="0"/>
              <a:t>associated with other psychological constructs? Such as:</a:t>
            </a:r>
          </a:p>
          <a:p>
            <a:pPr marL="457200" lvl="1" indent="0">
              <a:lnSpc>
                <a:spcPct val="100000"/>
              </a:lnSpc>
              <a:spcBef>
                <a:spcPts val="0"/>
              </a:spcBef>
              <a:buNone/>
            </a:pPr>
            <a:r>
              <a:rPr lang="en-US" sz="3500" dirty="0"/>
              <a:t>Happiness</a:t>
            </a:r>
          </a:p>
          <a:p>
            <a:pPr marL="457200" lvl="1" indent="0">
              <a:lnSpc>
                <a:spcPct val="100000"/>
              </a:lnSpc>
              <a:spcBef>
                <a:spcPts val="0"/>
              </a:spcBef>
              <a:buNone/>
            </a:pPr>
            <a:r>
              <a:rPr lang="en-US" sz="3500" dirty="0"/>
              <a:t>Depression</a:t>
            </a:r>
          </a:p>
          <a:p>
            <a:pPr marL="457200" lvl="1" indent="0">
              <a:lnSpc>
                <a:spcPct val="100000"/>
              </a:lnSpc>
              <a:spcBef>
                <a:spcPts val="0"/>
              </a:spcBef>
              <a:buNone/>
            </a:pPr>
            <a:r>
              <a:rPr lang="en-US" sz="3500" dirty="0"/>
              <a:t>Intelligence</a:t>
            </a:r>
          </a:p>
          <a:p>
            <a:pPr marL="457200" lvl="1" indent="0">
              <a:lnSpc>
                <a:spcPct val="100000"/>
              </a:lnSpc>
              <a:spcBef>
                <a:spcPts val="0"/>
              </a:spcBef>
              <a:buNone/>
            </a:pPr>
            <a:r>
              <a:rPr lang="en-US" sz="3500" dirty="0"/>
              <a:t>Social motivation</a:t>
            </a:r>
          </a:p>
          <a:p>
            <a:pPr marL="457200" lvl="1" indent="0">
              <a:lnSpc>
                <a:spcPct val="100000"/>
              </a:lnSpc>
              <a:spcBef>
                <a:spcPts val="0"/>
              </a:spcBef>
              <a:buNone/>
            </a:pPr>
            <a:r>
              <a:rPr lang="en-US" sz="3500" dirty="0" smtClean="0"/>
              <a:t>Assertiveness</a:t>
            </a:r>
          </a:p>
          <a:p>
            <a:pPr marL="457200" lvl="1" indent="0">
              <a:lnSpc>
                <a:spcPct val="100000"/>
              </a:lnSpc>
              <a:spcBef>
                <a:spcPts val="0"/>
              </a:spcBef>
              <a:buNone/>
            </a:pPr>
            <a:endParaRPr lang="en-US" dirty="0"/>
          </a:p>
          <a:p>
            <a:pPr marL="0" indent="0">
              <a:buNone/>
            </a:pPr>
            <a:r>
              <a:rPr lang="en-US" sz="3200" dirty="0"/>
              <a:t>In addition, theory may say, self-esteem is unrelated to Intelligence. </a:t>
            </a:r>
          </a:p>
          <a:p>
            <a:pPr marL="0" indent="0">
              <a:buNone/>
            </a:pPr>
            <a:r>
              <a:rPr lang="en-US" sz="3200" dirty="0"/>
              <a:t>If our theory is true, we expect to see an empirical evidence of such associations – correlations.</a:t>
            </a:r>
          </a:p>
          <a:p>
            <a:pPr marL="457200" lvl="1" indent="0">
              <a:lnSpc>
                <a:spcPct val="100000"/>
              </a:lnSpc>
              <a:spcBef>
                <a:spcPts val="0"/>
              </a:spcBef>
              <a:buNone/>
            </a:pPr>
            <a:endParaRPr lang="en-US" dirty="0"/>
          </a:p>
          <a:p>
            <a:pPr marL="0" lvl="0" indent="0">
              <a:buNone/>
            </a:pPr>
            <a:endParaRPr lang="en-US" dirty="0"/>
          </a:p>
          <a:p>
            <a:pPr marL="0" lvl="0" indent="0">
              <a:buNone/>
            </a:pPr>
            <a:endParaRPr lang="en-US" dirty="0"/>
          </a:p>
          <a:p>
            <a:pPr marL="0" indent="0">
              <a:lnSpc>
                <a:spcPct val="150000"/>
              </a:lnSpc>
              <a:spcBef>
                <a:spcPts val="0"/>
              </a:spcBef>
              <a:buNone/>
            </a:pPr>
            <a:endParaRPr lang="en-US" dirty="0"/>
          </a:p>
          <a:p>
            <a:pPr marL="0" indent="0">
              <a:lnSpc>
                <a:spcPct val="15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811095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49"/>
            <a:ext cx="11925300" cy="6224589"/>
          </a:xfrm>
        </p:spPr>
        <p:txBody>
          <a:bodyPr>
            <a:normAutofit/>
          </a:bodyPr>
          <a:lstStyle/>
          <a:p>
            <a:pPr marL="0" indent="0">
              <a:lnSpc>
                <a:spcPct val="110000"/>
              </a:lnSpc>
              <a:spcBef>
                <a:spcPts val="0"/>
              </a:spcBef>
              <a:buNone/>
            </a:pPr>
            <a:endParaRPr lang="en-US" dirty="0" smtClean="0"/>
          </a:p>
          <a:p>
            <a:pPr marL="0" indent="0">
              <a:lnSpc>
                <a:spcPct val="110000"/>
              </a:lnSpc>
              <a:spcBef>
                <a:spcPts val="0"/>
              </a:spcBef>
              <a:buNone/>
            </a:pPr>
            <a:r>
              <a:rPr lang="en-US" i="1" dirty="0" smtClean="0"/>
              <a:t>Convergent </a:t>
            </a:r>
            <a:r>
              <a:rPr lang="en-US" i="1" dirty="0"/>
              <a:t>evidence </a:t>
            </a:r>
            <a:r>
              <a:rPr lang="en-US" dirty="0"/>
              <a:t>– the degree to which test scores correlate with other measures of related constructs. </a:t>
            </a:r>
            <a:endParaRPr lang="en-US" dirty="0" smtClean="0"/>
          </a:p>
          <a:p>
            <a:pPr marL="0" indent="0">
              <a:lnSpc>
                <a:spcPct val="110000"/>
              </a:lnSpc>
              <a:spcBef>
                <a:spcPts val="0"/>
              </a:spcBef>
              <a:buNone/>
            </a:pPr>
            <a:endParaRPr lang="en-US" dirty="0"/>
          </a:p>
          <a:p>
            <a:pPr marL="0" indent="0">
              <a:lnSpc>
                <a:spcPct val="110000"/>
              </a:lnSpc>
              <a:spcBef>
                <a:spcPts val="0"/>
              </a:spcBef>
              <a:buNone/>
            </a:pPr>
            <a:r>
              <a:rPr lang="en-US" sz="2400" u="sng" dirty="0"/>
              <a:t>Example</a:t>
            </a:r>
            <a:r>
              <a:rPr lang="en-US" sz="2400" dirty="0"/>
              <a:t>: RSEI will have positive correlation with measures of happiness and social motivation, and negative correlation with a measure of depression. </a:t>
            </a:r>
          </a:p>
          <a:p>
            <a:pPr marL="0" indent="0">
              <a:lnSpc>
                <a:spcPct val="110000"/>
              </a:lnSpc>
              <a:spcBef>
                <a:spcPts val="0"/>
              </a:spcBef>
              <a:buNone/>
            </a:pPr>
            <a:endParaRPr lang="en-US" dirty="0"/>
          </a:p>
          <a:p>
            <a:pPr marL="0" indent="0">
              <a:lnSpc>
                <a:spcPct val="110000"/>
              </a:lnSpc>
              <a:spcBef>
                <a:spcPts val="0"/>
              </a:spcBef>
              <a:buNone/>
            </a:pPr>
            <a:r>
              <a:rPr lang="en-US" i="1" dirty="0"/>
              <a:t>Discriminant evidence </a:t>
            </a:r>
            <a:r>
              <a:rPr lang="en-US" dirty="0"/>
              <a:t>– the degree of correlation between a measure and other measures unrelated to the construct.  </a:t>
            </a:r>
          </a:p>
          <a:p>
            <a:pPr marL="0" indent="0">
              <a:lnSpc>
                <a:spcPct val="110000"/>
              </a:lnSpc>
              <a:spcBef>
                <a:spcPts val="0"/>
              </a:spcBef>
              <a:buNone/>
            </a:pPr>
            <a:endParaRPr lang="en-US" u="sng" dirty="0" smtClean="0"/>
          </a:p>
          <a:p>
            <a:pPr marL="0" indent="0">
              <a:lnSpc>
                <a:spcPct val="110000"/>
              </a:lnSpc>
              <a:spcBef>
                <a:spcPts val="0"/>
              </a:spcBef>
              <a:buNone/>
            </a:pPr>
            <a:r>
              <a:rPr lang="en-US" sz="2400" u="sng" dirty="0" smtClean="0"/>
              <a:t>Example</a:t>
            </a:r>
            <a:r>
              <a:rPr lang="en-US" sz="2400" dirty="0"/>
              <a:t>: expect low or no correlation between RSEI </a:t>
            </a:r>
            <a:r>
              <a:rPr lang="en-US" sz="2400" dirty="0" err="1"/>
              <a:t>scors</a:t>
            </a:r>
            <a:r>
              <a:rPr lang="en-US" sz="2400" dirty="0"/>
              <a:t> </a:t>
            </a:r>
            <a:r>
              <a:rPr lang="en-US" sz="2400" dirty="0" smtClean="0"/>
              <a:t>and a measure </a:t>
            </a:r>
            <a:r>
              <a:rPr lang="en-US" sz="2400" dirty="0"/>
              <a:t>of </a:t>
            </a:r>
            <a:r>
              <a:rPr lang="en-US" sz="2400" dirty="0" smtClean="0"/>
              <a:t>Intelligence; and between RSEI and locus of control.</a:t>
            </a:r>
            <a:endParaRPr lang="en-US" sz="2400"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3286305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49"/>
            <a:ext cx="11925300" cy="6196014"/>
          </a:xfrm>
        </p:spPr>
        <p:txBody>
          <a:bodyPr>
            <a:normAutofit fontScale="92500"/>
          </a:bodyPr>
          <a:lstStyle/>
          <a:p>
            <a:pPr marL="0" indent="0">
              <a:buNone/>
            </a:pPr>
            <a:r>
              <a:rPr lang="en-US" i="1" dirty="0"/>
              <a:t>Concurrent validity evidence</a:t>
            </a:r>
            <a:r>
              <a:rPr lang="en-US" dirty="0"/>
              <a:t> – the degree to which test scores are correlated with other relevant variables that are measured at the same time as the primary test of interest</a:t>
            </a:r>
            <a:r>
              <a:rPr lang="en-US" dirty="0" smtClean="0"/>
              <a:t>.</a:t>
            </a:r>
          </a:p>
          <a:p>
            <a:pPr marL="0" indent="0">
              <a:buNone/>
            </a:pPr>
            <a:endParaRPr lang="en-US" dirty="0"/>
          </a:p>
          <a:p>
            <a:pPr marL="0" indent="0">
              <a:buNone/>
            </a:pPr>
            <a:r>
              <a:rPr lang="en-US" sz="2400" u="sng" dirty="0"/>
              <a:t>Example</a:t>
            </a:r>
            <a:r>
              <a:rPr lang="en-US" sz="2400" dirty="0"/>
              <a:t>: If it is claimed that SAT score is a measure of critical thinking skills needed for success in college. One way to evaluate the claim is to correlate SAT scores of students in their senior school of high school and correlate with high school GPA. Both of these scores are obtained around the same time. </a:t>
            </a:r>
            <a:endParaRPr lang="en-US" sz="2400" dirty="0" smtClean="0"/>
          </a:p>
          <a:p>
            <a:pPr marL="0" indent="0">
              <a:buNone/>
            </a:pPr>
            <a:endParaRPr lang="en-US" dirty="0"/>
          </a:p>
          <a:p>
            <a:pPr marL="0" indent="0">
              <a:buNone/>
            </a:pPr>
            <a:r>
              <a:rPr lang="en-US" i="1" dirty="0"/>
              <a:t>Predictive validity</a:t>
            </a:r>
            <a:r>
              <a:rPr lang="en-US" dirty="0"/>
              <a:t> – the degree to which test scores are correlated with other relevant variables that are measured at a future point in time. </a:t>
            </a:r>
            <a:endParaRPr lang="en-US" dirty="0" smtClean="0"/>
          </a:p>
          <a:p>
            <a:pPr marL="0" indent="0">
              <a:buNone/>
            </a:pPr>
            <a:endParaRPr lang="en-US" dirty="0"/>
          </a:p>
          <a:p>
            <a:pPr marL="0" indent="0">
              <a:buNone/>
            </a:pPr>
            <a:r>
              <a:rPr lang="en-US" sz="2400" u="sng" dirty="0"/>
              <a:t>Example</a:t>
            </a:r>
            <a:r>
              <a:rPr lang="en-US" sz="2400" dirty="0"/>
              <a:t>: correlation between SAT scores and first year college GPA. </a:t>
            </a:r>
          </a:p>
          <a:p>
            <a:pPr marL="0" indent="0">
              <a:buNone/>
            </a:pPr>
            <a:endParaRPr lang="en-US" sz="2400" dirty="0" smtClean="0"/>
          </a:p>
          <a:p>
            <a:pPr marL="0" indent="0">
              <a:buNone/>
            </a:pPr>
            <a:r>
              <a:rPr lang="en-US" dirty="0" smtClean="0"/>
              <a:t>Both concurrent </a:t>
            </a:r>
            <a:r>
              <a:rPr lang="en-US" dirty="0"/>
              <a:t>validity and predictive validity are varieties of convergent validity. </a:t>
            </a:r>
          </a:p>
          <a:p>
            <a:pPr marL="0" indent="0">
              <a:buNone/>
            </a:pPr>
            <a:endParaRPr lang="en-US" dirty="0"/>
          </a:p>
          <a:p>
            <a:pPr marL="0" indent="0">
              <a:lnSpc>
                <a:spcPct val="150000"/>
              </a:lnSpc>
              <a:spcBef>
                <a:spcPts val="0"/>
              </a:spcBef>
              <a:buNone/>
            </a:pPr>
            <a:endParaRPr lang="en-US" dirty="0"/>
          </a:p>
          <a:p>
            <a:pPr marL="0" indent="0">
              <a:lnSpc>
                <a:spcPct val="15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1020966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549" y="105732"/>
            <a:ext cx="11772900" cy="6603540"/>
          </a:xfrm>
        </p:spPr>
        <p:txBody>
          <a:bodyPr>
            <a:normAutofit/>
          </a:bodyPr>
          <a:lstStyle/>
          <a:p>
            <a:pPr marL="0" indent="0" algn="ctr">
              <a:lnSpc>
                <a:spcPct val="150000"/>
              </a:lnSpc>
              <a:spcBef>
                <a:spcPts val="0"/>
              </a:spcBef>
              <a:buNone/>
            </a:pPr>
            <a:r>
              <a:rPr lang="en-US" b="1" dirty="0" smtClean="0"/>
              <a:t>Chapter 8: Validity</a:t>
            </a:r>
          </a:p>
          <a:p>
            <a:pPr marL="0" indent="0">
              <a:lnSpc>
                <a:spcPct val="100000"/>
              </a:lnSpc>
              <a:spcBef>
                <a:spcPts val="0"/>
              </a:spcBef>
              <a:buNone/>
            </a:pPr>
            <a:r>
              <a:rPr lang="en-US" u="sng" dirty="0" smtClean="0">
                <a:cs typeface="Arial" panose="020B0604020202020204" pitchFamily="34" charset="0"/>
              </a:rPr>
              <a:t>Basic definition</a:t>
            </a:r>
            <a:r>
              <a:rPr lang="en-US" dirty="0">
                <a:cs typeface="Arial" panose="020B0604020202020204" pitchFamily="34" charset="0"/>
              </a:rPr>
              <a:t>: Validity is the degree to which a test measures what it is supposed to </a:t>
            </a:r>
            <a:r>
              <a:rPr lang="en-US" dirty="0" smtClean="0">
                <a:cs typeface="Arial" panose="020B0604020202020204" pitchFamily="34" charset="0"/>
              </a:rPr>
              <a:t>measure</a:t>
            </a:r>
            <a:r>
              <a:rPr lang="en-US" dirty="0">
                <a:cs typeface="Arial" panose="020B0604020202020204" pitchFamily="34" charset="0"/>
              </a:rPr>
              <a:t> </a:t>
            </a:r>
            <a:r>
              <a:rPr lang="en-US" dirty="0" smtClean="0">
                <a:cs typeface="Arial" panose="020B0604020202020204" pitchFamily="34" charset="0"/>
              </a:rPr>
              <a:t>– overly simplified and not precise.</a:t>
            </a:r>
          </a:p>
          <a:p>
            <a:pPr marL="0" indent="0">
              <a:lnSpc>
                <a:spcPct val="100000"/>
              </a:lnSpc>
              <a:spcBef>
                <a:spcPts val="0"/>
              </a:spcBef>
              <a:buNone/>
            </a:pPr>
            <a:endParaRPr lang="en-US" dirty="0">
              <a:cs typeface="Arial" panose="020B0604020202020204" pitchFamily="34" charset="0"/>
            </a:endParaRPr>
          </a:p>
          <a:p>
            <a:pPr marL="0" indent="0">
              <a:lnSpc>
                <a:spcPct val="100000"/>
              </a:lnSpc>
              <a:spcBef>
                <a:spcPts val="0"/>
              </a:spcBef>
              <a:buNone/>
            </a:pPr>
            <a:r>
              <a:rPr lang="en-US" u="sng" dirty="0" smtClean="0">
                <a:cs typeface="Arial" panose="020B0604020202020204" pitchFamily="34" charset="0"/>
              </a:rPr>
              <a:t>A </a:t>
            </a:r>
            <a:r>
              <a:rPr lang="en-US" u="sng" dirty="0">
                <a:cs typeface="Arial" panose="020B0604020202020204" pitchFamily="34" charset="0"/>
              </a:rPr>
              <a:t>better d</a:t>
            </a:r>
            <a:r>
              <a:rPr lang="en-US" u="sng" dirty="0" smtClean="0">
                <a:cs typeface="Arial" panose="020B0604020202020204" pitchFamily="34" charset="0"/>
              </a:rPr>
              <a:t>efinition</a:t>
            </a:r>
            <a:r>
              <a:rPr lang="en-US" dirty="0">
                <a:cs typeface="Arial" panose="020B0604020202020204" pitchFamily="34" charset="0"/>
              </a:rPr>
              <a:t>: “the degree to which evidence and theory support the interpretation of test scores entailed by the proposed uses” of a test. (AERA, APA, &amp;NCME, 1999, p.9). </a:t>
            </a:r>
            <a:endParaRPr lang="en-US" dirty="0" smtClean="0">
              <a:cs typeface="Arial" panose="020B0604020202020204" pitchFamily="34" charset="0"/>
            </a:endParaRPr>
          </a:p>
          <a:p>
            <a:pPr marL="0" indent="0">
              <a:lnSpc>
                <a:spcPct val="100000"/>
              </a:lnSpc>
              <a:spcBef>
                <a:spcPts val="0"/>
              </a:spcBef>
              <a:buNone/>
            </a:pPr>
            <a:endParaRPr lang="en-US" dirty="0" smtClean="0">
              <a:cs typeface="Arial" panose="020B0604020202020204" pitchFamily="34" charset="0"/>
            </a:endParaRPr>
          </a:p>
          <a:p>
            <a:pPr marL="0" indent="0">
              <a:lnSpc>
                <a:spcPct val="150000"/>
              </a:lnSpc>
              <a:spcBef>
                <a:spcPts val="0"/>
              </a:spcBef>
              <a:buNone/>
            </a:pPr>
            <a:r>
              <a:rPr lang="en-US" u="sng" dirty="0" smtClean="0">
                <a:cs typeface="Arial" panose="020B0604020202020204" pitchFamily="34" charset="0"/>
              </a:rPr>
              <a:t>Example</a:t>
            </a:r>
            <a:r>
              <a:rPr lang="en-US" dirty="0" smtClean="0">
                <a:cs typeface="Arial" panose="020B0604020202020204" pitchFamily="34" charset="0"/>
              </a:rPr>
              <a:t>: NEO-PI-R Conscientiousness (48 items)</a:t>
            </a:r>
          </a:p>
          <a:p>
            <a:pPr marL="0" indent="0">
              <a:lnSpc>
                <a:spcPct val="150000"/>
              </a:lnSpc>
              <a:spcBef>
                <a:spcPts val="0"/>
              </a:spcBef>
              <a:buNone/>
            </a:pPr>
            <a:r>
              <a:rPr lang="en-US" dirty="0" smtClean="0">
                <a:cs typeface="Arial" panose="020B0604020202020204" pitchFamily="34" charset="0"/>
              </a:rPr>
              <a:t>(multi dimensional personality inventory of five independent dimensions) </a:t>
            </a:r>
            <a:endParaRPr lang="en-US" dirty="0">
              <a:cs typeface="Arial" panose="020B0604020202020204" pitchFamily="34" charset="0"/>
            </a:endParaRPr>
          </a:p>
          <a:p>
            <a:pPr marL="0" indent="0">
              <a:lnSpc>
                <a:spcPct val="150000"/>
              </a:lnSpc>
              <a:spcBef>
                <a:spcPts val="0"/>
              </a:spcBef>
              <a:buNone/>
            </a:pPr>
            <a:r>
              <a:rPr lang="en-US" dirty="0" smtClean="0">
                <a:cs typeface="Arial" panose="020B0604020202020204" pitchFamily="34" charset="0"/>
              </a:rPr>
              <a:t>Each item is a statement regarding beliefs, interests, behaviors, etc.</a:t>
            </a:r>
          </a:p>
        </p:txBody>
      </p:sp>
    </p:spTree>
    <p:extLst>
      <p:ext uri="{BB962C8B-B14F-4D97-AF65-F5344CB8AC3E}">
        <p14:creationId xmlns:p14="http://schemas.microsoft.com/office/powerpoint/2010/main" val="93642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276976"/>
          </a:xfrm>
        </p:spPr>
        <p:txBody>
          <a:bodyPr>
            <a:normAutofit/>
          </a:bodyPr>
          <a:lstStyle/>
          <a:p>
            <a:pPr marL="0" indent="0">
              <a:buNone/>
            </a:pPr>
            <a:r>
              <a:rPr lang="en-US" i="1" dirty="0" smtClean="0"/>
              <a:t>5. </a:t>
            </a:r>
            <a:r>
              <a:rPr lang="en-US" b="1" dirty="0"/>
              <a:t>Validity evidence</a:t>
            </a:r>
            <a:r>
              <a:rPr lang="en-US" b="1" dirty="0" smtClean="0"/>
              <a:t>: Consequences of Testing</a:t>
            </a:r>
            <a:endParaRPr lang="en-US" dirty="0" smtClean="0"/>
          </a:p>
          <a:p>
            <a:pPr marL="0" indent="0">
              <a:lnSpc>
                <a:spcPct val="100000"/>
              </a:lnSpc>
              <a:spcBef>
                <a:spcPts val="0"/>
              </a:spcBef>
              <a:buNone/>
            </a:pPr>
            <a:r>
              <a:rPr lang="en-US" dirty="0" smtClean="0"/>
              <a:t>The contemporary </a:t>
            </a:r>
            <a:r>
              <a:rPr lang="en-US" dirty="0"/>
              <a:t>concept of validity includes social consequences of testing as a facet of validity.</a:t>
            </a:r>
            <a:r>
              <a:rPr lang="en-US" i="1" dirty="0" smtClean="0"/>
              <a:t> </a:t>
            </a:r>
          </a:p>
          <a:p>
            <a:pPr marL="0" indent="0">
              <a:lnSpc>
                <a:spcPct val="100000"/>
              </a:lnSpc>
              <a:spcBef>
                <a:spcPts val="0"/>
              </a:spcBef>
              <a:buNone/>
            </a:pPr>
            <a:endParaRPr lang="en-US" dirty="0" smtClean="0"/>
          </a:p>
          <a:p>
            <a:pPr marL="0" indent="0">
              <a:lnSpc>
                <a:spcPct val="100000"/>
              </a:lnSpc>
              <a:spcBef>
                <a:spcPts val="0"/>
              </a:spcBef>
              <a:buNone/>
            </a:pPr>
            <a:r>
              <a:rPr lang="en-US" dirty="0" smtClean="0"/>
              <a:t>The 1999 </a:t>
            </a:r>
            <a:r>
              <a:rPr lang="en-US" i="1" dirty="0"/>
              <a:t>Standards for Educational and Psychological </a:t>
            </a:r>
            <a:r>
              <a:rPr lang="en-US" i="1" dirty="0" smtClean="0"/>
              <a:t>Testing</a:t>
            </a:r>
            <a:r>
              <a:rPr lang="en-US" i="1" dirty="0"/>
              <a:t> </a:t>
            </a:r>
            <a:r>
              <a:rPr lang="en-US" dirty="0"/>
              <a:t> </a:t>
            </a:r>
            <a:r>
              <a:rPr lang="en-US" dirty="0" smtClean="0"/>
              <a:t>states that validity includes “ </a:t>
            </a:r>
            <a:r>
              <a:rPr lang="en-US" b="1" dirty="0" smtClean="0"/>
              <a:t>the intended and unintended consequences of test use</a:t>
            </a:r>
            <a:r>
              <a:rPr lang="en-US" dirty="0" smtClean="0"/>
              <a:t>” (AERA, APA, &amp; NCME, 1999, p. 16). </a:t>
            </a:r>
          </a:p>
          <a:p>
            <a:pPr marL="0" indent="0">
              <a:lnSpc>
                <a:spcPct val="100000"/>
              </a:lnSpc>
              <a:spcBef>
                <a:spcPts val="0"/>
              </a:spcBef>
              <a:buNone/>
            </a:pPr>
            <a:endParaRPr lang="en-US" dirty="0" smtClean="0"/>
          </a:p>
          <a:p>
            <a:pPr marL="0" indent="0">
              <a:lnSpc>
                <a:spcPct val="100000"/>
              </a:lnSpc>
              <a:spcBef>
                <a:spcPts val="0"/>
              </a:spcBef>
              <a:buNone/>
            </a:pPr>
            <a:r>
              <a:rPr lang="en-US" dirty="0" smtClean="0"/>
              <a:t>Cronbach (1988) states that test developers, users, and evaluators “have an obligation to review whether a practice has appropriate consequences for individuals and institutions and especially to </a:t>
            </a:r>
            <a:r>
              <a:rPr lang="en-US" b="1" dirty="0" smtClean="0"/>
              <a:t>guard against adverse consequences</a:t>
            </a:r>
            <a:r>
              <a:rPr lang="en-US" dirty="0" smtClean="0"/>
              <a:t>” (p.6). </a:t>
            </a:r>
          </a:p>
          <a:p>
            <a:pPr marL="0" indent="0">
              <a:buNone/>
            </a:pPr>
            <a:r>
              <a:rPr lang="en-US" u="sng" dirty="0" smtClean="0"/>
              <a:t>Example</a:t>
            </a:r>
            <a:r>
              <a:rPr lang="en-US" dirty="0" smtClean="0"/>
              <a:t>: Are test scores </a:t>
            </a:r>
            <a:r>
              <a:rPr lang="en-US" dirty="0"/>
              <a:t>equally valid for males and females as a measure of </a:t>
            </a:r>
            <a:r>
              <a:rPr lang="en-US" dirty="0" smtClean="0"/>
              <a:t>the intended </a:t>
            </a:r>
            <a:r>
              <a:rPr lang="en-US" dirty="0"/>
              <a:t>construct</a:t>
            </a:r>
            <a:r>
              <a:rPr lang="en-US" dirty="0" smtClean="0"/>
              <a:t>?</a:t>
            </a:r>
            <a:endParaRPr lang="en-US" dirty="0"/>
          </a:p>
          <a:p>
            <a:pPr marL="0" indent="0">
              <a:lnSpc>
                <a:spcPct val="15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3397371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276976"/>
          </a:xfrm>
        </p:spPr>
        <p:txBody>
          <a:bodyPr>
            <a:normAutofit lnSpcReduction="10000"/>
          </a:bodyPr>
          <a:lstStyle/>
          <a:p>
            <a:pPr marL="0" indent="0">
              <a:lnSpc>
                <a:spcPct val="100000"/>
              </a:lnSpc>
              <a:spcBef>
                <a:spcPts val="0"/>
              </a:spcBef>
              <a:buNone/>
            </a:pPr>
            <a:r>
              <a:rPr lang="en-US" dirty="0"/>
              <a:t>This means that the consequences of testing must be </a:t>
            </a:r>
            <a:r>
              <a:rPr lang="en-US" dirty="0" smtClean="0"/>
              <a:t>considered as </a:t>
            </a:r>
            <a:r>
              <a:rPr lang="en-US" b="1" dirty="0" smtClean="0"/>
              <a:t>intrinsic</a:t>
            </a:r>
            <a:r>
              <a:rPr lang="en-US" dirty="0" smtClean="0"/>
              <a:t> part of construct validity. This concept has generated much controversy.</a:t>
            </a:r>
          </a:p>
          <a:p>
            <a:pPr marL="0" indent="0">
              <a:lnSpc>
                <a:spcPct val="100000"/>
              </a:lnSpc>
              <a:spcBef>
                <a:spcPts val="0"/>
              </a:spcBef>
              <a:buNone/>
            </a:pPr>
            <a:endParaRPr lang="en-US" dirty="0"/>
          </a:p>
          <a:p>
            <a:pPr marL="0" indent="0">
              <a:lnSpc>
                <a:spcPct val="100000"/>
              </a:lnSpc>
              <a:spcBef>
                <a:spcPts val="0"/>
              </a:spcBef>
              <a:buNone/>
            </a:pPr>
            <a:r>
              <a:rPr lang="en-US" dirty="0" smtClean="0"/>
              <a:t>We all want fair tests. However, to include this as part of </a:t>
            </a:r>
            <a:r>
              <a:rPr lang="en-US" dirty="0" smtClean="0"/>
              <a:t>the scientific </a:t>
            </a:r>
            <a:r>
              <a:rPr lang="en-US" dirty="0" smtClean="0"/>
              <a:t>evaluation of the meaning of </a:t>
            </a:r>
            <a:r>
              <a:rPr lang="en-US" dirty="0" smtClean="0"/>
              <a:t>test </a:t>
            </a:r>
            <a:r>
              <a:rPr lang="en-US" dirty="0" smtClean="0"/>
              <a:t>scores is another matter. </a:t>
            </a:r>
          </a:p>
          <a:p>
            <a:pPr marL="0" indent="0">
              <a:lnSpc>
                <a:spcPct val="100000"/>
              </a:lnSpc>
              <a:spcBef>
                <a:spcPts val="0"/>
              </a:spcBef>
              <a:buNone/>
            </a:pPr>
            <a:endParaRPr lang="en-US" dirty="0"/>
          </a:p>
          <a:p>
            <a:pPr marL="457200" lvl="1" indent="0">
              <a:lnSpc>
                <a:spcPct val="100000"/>
              </a:lnSpc>
              <a:spcBef>
                <a:spcPts val="0"/>
              </a:spcBef>
              <a:buNone/>
            </a:pPr>
            <a:r>
              <a:rPr lang="en-US" dirty="0" smtClean="0"/>
              <a:t>When we say consequences, </a:t>
            </a:r>
          </a:p>
          <a:p>
            <a:pPr marL="457200" lvl="1" indent="0">
              <a:lnSpc>
                <a:spcPct val="100000"/>
              </a:lnSpc>
              <a:spcBef>
                <a:spcPts val="0"/>
              </a:spcBef>
              <a:buNone/>
            </a:pPr>
            <a:r>
              <a:rPr lang="en-US" dirty="0"/>
              <a:t>W</a:t>
            </a:r>
            <a:r>
              <a:rPr lang="en-US" dirty="0" smtClean="0"/>
              <a:t>hose consequences are they?</a:t>
            </a:r>
          </a:p>
          <a:p>
            <a:pPr marL="457200" lvl="1" indent="0">
              <a:lnSpc>
                <a:spcPct val="100000"/>
              </a:lnSpc>
              <a:spcBef>
                <a:spcPts val="0"/>
              </a:spcBef>
              <a:buNone/>
            </a:pPr>
            <a:r>
              <a:rPr lang="en-US" dirty="0" smtClean="0"/>
              <a:t>Who will decide?</a:t>
            </a:r>
          </a:p>
          <a:p>
            <a:pPr marL="457200" lvl="1" indent="0">
              <a:lnSpc>
                <a:spcPct val="100000"/>
              </a:lnSpc>
              <a:spcBef>
                <a:spcPts val="0"/>
              </a:spcBef>
              <a:buNone/>
            </a:pPr>
            <a:r>
              <a:rPr lang="en-US" dirty="0" smtClean="0"/>
              <a:t>Whose social values should be used to assess the consequential validity?</a:t>
            </a:r>
          </a:p>
          <a:p>
            <a:pPr marL="0" indent="0">
              <a:lnSpc>
                <a:spcPct val="100000"/>
              </a:lnSpc>
              <a:spcBef>
                <a:spcPts val="0"/>
              </a:spcBef>
              <a:buNone/>
            </a:pPr>
            <a:endParaRPr lang="en-US" dirty="0" smtClean="0"/>
          </a:p>
          <a:p>
            <a:pPr marL="0" indent="0">
              <a:lnSpc>
                <a:spcPct val="100000"/>
              </a:lnSpc>
              <a:spcBef>
                <a:spcPts val="0"/>
              </a:spcBef>
              <a:buNone/>
            </a:pPr>
            <a:r>
              <a:rPr lang="en-US" dirty="0" smtClean="0"/>
              <a:t>Inclusion of value judgment?</a:t>
            </a:r>
          </a:p>
          <a:p>
            <a:pPr marL="0" indent="0">
              <a:lnSpc>
                <a:spcPct val="100000"/>
              </a:lnSpc>
              <a:spcBef>
                <a:spcPts val="0"/>
              </a:spcBef>
              <a:buNone/>
            </a:pPr>
            <a:endParaRPr lang="en-US" dirty="0"/>
          </a:p>
          <a:p>
            <a:pPr marL="0" indent="0">
              <a:lnSpc>
                <a:spcPct val="100000"/>
              </a:lnSpc>
              <a:spcBef>
                <a:spcPts val="0"/>
              </a:spcBef>
              <a:buNone/>
            </a:pPr>
            <a:r>
              <a:rPr lang="en-US" dirty="0" smtClean="0"/>
              <a:t>Proponents argue that science can never be separated from personal and social values. Value judgments always influence scientific process and they should be recognized. </a:t>
            </a:r>
          </a:p>
          <a:p>
            <a:pPr marL="0" indent="0">
              <a:lnSpc>
                <a:spcPct val="100000"/>
              </a:lnSpc>
              <a:spcBef>
                <a:spcPts val="0"/>
              </a:spcBef>
              <a:buNone/>
            </a:pPr>
            <a:endParaRPr lang="en-US" dirty="0"/>
          </a:p>
          <a:p>
            <a:pPr marL="0" indent="0">
              <a:buNone/>
            </a:pPr>
            <a:endParaRPr lang="en-US" dirty="0"/>
          </a:p>
          <a:p>
            <a:pPr marL="0" indent="0">
              <a:lnSpc>
                <a:spcPct val="15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3111832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276976"/>
          </a:xfrm>
        </p:spPr>
        <p:txBody>
          <a:bodyPr>
            <a:normAutofit/>
          </a:bodyPr>
          <a:lstStyle/>
          <a:p>
            <a:pPr marL="0" indent="0">
              <a:buNone/>
            </a:pPr>
            <a:r>
              <a:rPr lang="en-US" b="1" dirty="0" smtClean="0"/>
              <a:t>Other perspectives on validity</a:t>
            </a:r>
          </a:p>
          <a:p>
            <a:pPr marL="0" indent="0">
              <a:buNone/>
            </a:pPr>
            <a:r>
              <a:rPr lang="en-US" dirty="0"/>
              <a:t> </a:t>
            </a:r>
          </a:p>
          <a:p>
            <a:pPr marL="0" indent="0">
              <a:buNone/>
            </a:pPr>
            <a:r>
              <a:rPr lang="en-US" dirty="0"/>
              <a:t>So far we conceptualized validity as the degree to which test scores are interpreted reflecting the construct being measured by the test. </a:t>
            </a:r>
          </a:p>
          <a:p>
            <a:pPr marL="0" indent="0">
              <a:buNone/>
            </a:pPr>
            <a:endParaRPr lang="en-US" dirty="0" smtClean="0"/>
          </a:p>
          <a:p>
            <a:pPr marL="0" indent="0">
              <a:buNone/>
            </a:pPr>
            <a:r>
              <a:rPr lang="en-US" dirty="0" smtClean="0"/>
              <a:t>All </a:t>
            </a:r>
            <a:r>
              <a:rPr lang="en-US" dirty="0"/>
              <a:t>the types of evidence we talked about  relate to the fit between various aspects of test responses and various aspects of the construct’s theoretical basis. </a:t>
            </a:r>
          </a:p>
          <a:p>
            <a:pPr marL="0" indent="0">
              <a:buNone/>
            </a:pPr>
            <a:endParaRPr lang="en-US" dirty="0" smtClean="0"/>
          </a:p>
          <a:p>
            <a:pPr marL="0" indent="0">
              <a:buNone/>
            </a:pPr>
            <a:r>
              <a:rPr lang="en-US" dirty="0" smtClean="0"/>
              <a:t>Another </a:t>
            </a:r>
            <a:r>
              <a:rPr lang="en-US" dirty="0"/>
              <a:t>important aspect of validity involves </a:t>
            </a:r>
            <a:r>
              <a:rPr lang="en-US" b="1" dirty="0"/>
              <a:t>criterion validity</a:t>
            </a:r>
            <a:r>
              <a:rPr lang="en-US" dirty="0"/>
              <a:t> --  Use test scores to make predictions:</a:t>
            </a:r>
          </a:p>
          <a:p>
            <a:pPr marL="0" indent="0">
              <a:buNone/>
            </a:pPr>
            <a:endParaRPr lang="en-US" dirty="0" smtClean="0"/>
          </a:p>
          <a:p>
            <a:pPr marL="0" indent="0">
              <a:buNone/>
            </a:pPr>
            <a:r>
              <a:rPr lang="en-US" u="sng" dirty="0" smtClean="0"/>
              <a:t>Examples</a:t>
            </a:r>
            <a:r>
              <a:rPr lang="en-US" dirty="0"/>
              <a:t>: predict success on job; predict success in college.</a:t>
            </a:r>
          </a:p>
          <a:p>
            <a:pPr marL="0" indent="0">
              <a:buNone/>
            </a:pPr>
            <a:endParaRPr lang="en-US" dirty="0"/>
          </a:p>
          <a:p>
            <a:pPr marL="0" indent="0">
              <a:lnSpc>
                <a:spcPct val="15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340457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276976"/>
          </a:xfrm>
        </p:spPr>
        <p:txBody>
          <a:bodyPr>
            <a:normAutofit/>
          </a:bodyPr>
          <a:lstStyle/>
          <a:p>
            <a:pPr marL="0" indent="0">
              <a:buNone/>
            </a:pPr>
            <a:r>
              <a:rPr lang="en-US" dirty="0"/>
              <a:t>Here the focus is not a particular psychological construct the test might be measuring, but on the test’s ability to differentiate good employees from poor employees, for example. </a:t>
            </a:r>
          </a:p>
          <a:p>
            <a:pPr marL="0" indent="0">
              <a:buNone/>
            </a:pPr>
            <a:endParaRPr lang="en-US" dirty="0" smtClean="0"/>
          </a:p>
          <a:p>
            <a:pPr marL="0" indent="0">
              <a:buNone/>
            </a:pPr>
            <a:r>
              <a:rPr lang="en-US" dirty="0" smtClean="0"/>
              <a:t>If </a:t>
            </a:r>
            <a:r>
              <a:rPr lang="en-US" dirty="0"/>
              <a:t>a test does this well, then the test is valid for this purpose. </a:t>
            </a:r>
          </a:p>
          <a:p>
            <a:pPr marL="0" indent="0">
              <a:buNone/>
            </a:pPr>
            <a:endParaRPr lang="en-US" dirty="0" smtClean="0"/>
          </a:p>
          <a:p>
            <a:pPr marL="0" indent="0">
              <a:buNone/>
            </a:pPr>
            <a:r>
              <a:rPr lang="en-US" dirty="0" smtClean="0"/>
              <a:t>To </a:t>
            </a:r>
            <a:r>
              <a:rPr lang="en-US" dirty="0"/>
              <a:t>realize criterion validity you look at the empirical associations between test scores and scores on the relevant criterion variable – regression analysis.</a:t>
            </a:r>
          </a:p>
          <a:p>
            <a:pPr marL="0" indent="0">
              <a:buNone/>
            </a:pPr>
            <a:r>
              <a:rPr lang="en-US" dirty="0"/>
              <a:t>Two types of criterion validity: Concurrent validity and Predictive validity</a:t>
            </a:r>
          </a:p>
          <a:p>
            <a:pPr marL="0" indent="0">
              <a:buNone/>
            </a:pPr>
            <a:endParaRPr lang="en-US" dirty="0" smtClean="0"/>
          </a:p>
          <a:p>
            <a:pPr marL="0" indent="0">
              <a:buNone/>
            </a:pPr>
            <a:r>
              <a:rPr lang="en-US" dirty="0" smtClean="0"/>
              <a:t>Again </a:t>
            </a:r>
            <a:r>
              <a:rPr lang="en-US" dirty="0"/>
              <a:t>contemporary perspective on validity suggests that evidence of criterion association should be sub-assumed within the larger context of construct validity. </a:t>
            </a:r>
          </a:p>
          <a:p>
            <a:pPr marL="0" indent="0">
              <a:lnSpc>
                <a:spcPct val="100000"/>
              </a:lnSpc>
              <a:spcBef>
                <a:spcPts val="0"/>
              </a:spcBef>
              <a:buNone/>
            </a:pP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203686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11925300" cy="6276976"/>
          </a:xfrm>
        </p:spPr>
        <p:txBody>
          <a:bodyPr>
            <a:normAutofit/>
          </a:bodyPr>
          <a:lstStyle/>
          <a:p>
            <a:pPr marL="0" indent="0">
              <a:lnSpc>
                <a:spcPct val="100000"/>
              </a:lnSpc>
              <a:spcBef>
                <a:spcPts val="0"/>
              </a:spcBef>
              <a:buNone/>
            </a:pPr>
            <a:r>
              <a:rPr lang="en-US" b="1" dirty="0" smtClean="0"/>
              <a:t>Contrasting Reliability and Validity</a:t>
            </a:r>
            <a:endParaRPr lang="en-US" dirty="0" smtClean="0"/>
          </a:p>
          <a:p>
            <a:pPr marL="0" indent="0">
              <a:lnSpc>
                <a:spcPct val="100000"/>
              </a:lnSpc>
              <a:spcBef>
                <a:spcPts val="0"/>
              </a:spcBef>
              <a:buNone/>
            </a:pPr>
            <a:endParaRPr lang="en-US" b="1" dirty="0"/>
          </a:p>
          <a:p>
            <a:pPr marL="0" indent="0">
              <a:lnSpc>
                <a:spcPct val="100000"/>
              </a:lnSpc>
              <a:spcBef>
                <a:spcPts val="0"/>
              </a:spcBef>
              <a:buNone/>
            </a:pPr>
            <a:r>
              <a:rPr lang="en-US" dirty="0" smtClean="0"/>
              <a:t>Both are fundamental concepts in psychometrics.</a:t>
            </a:r>
          </a:p>
          <a:p>
            <a:pPr marL="0" indent="0">
              <a:buNone/>
            </a:pPr>
            <a:endParaRPr lang="en-US" dirty="0" smtClean="0"/>
          </a:p>
          <a:p>
            <a:pPr marL="0" indent="0">
              <a:buNone/>
            </a:pPr>
            <a:r>
              <a:rPr lang="en-US" dirty="0" smtClean="0"/>
              <a:t>Reliability of a test can be assessed without concern for test score interpretation. </a:t>
            </a:r>
          </a:p>
          <a:p>
            <a:pPr marL="0" indent="0">
              <a:buNone/>
            </a:pPr>
            <a:r>
              <a:rPr lang="en-US" dirty="0" smtClean="0"/>
              <a:t>However, validity is intrinsically tied to the interpretation of test scores.</a:t>
            </a:r>
          </a:p>
          <a:p>
            <a:pPr marL="0" indent="0">
              <a:buNone/>
            </a:pPr>
            <a:endParaRPr lang="en-US" dirty="0" smtClean="0"/>
          </a:p>
          <a:p>
            <a:pPr marL="0" indent="0">
              <a:buNone/>
            </a:pPr>
            <a:r>
              <a:rPr lang="en-US" dirty="0" smtClean="0"/>
              <a:t>Reliability is a prerequisite to validity;</a:t>
            </a:r>
          </a:p>
          <a:p>
            <a:pPr marL="0" indent="0">
              <a:buNone/>
            </a:pPr>
            <a:r>
              <a:rPr lang="en-US" dirty="0" smtClean="0"/>
              <a:t>Validity requires reliability.</a:t>
            </a:r>
          </a:p>
          <a:p>
            <a:pPr marL="0" indent="0">
              <a:buNone/>
            </a:pPr>
            <a:r>
              <a:rPr lang="en-US"/>
              <a:t> </a:t>
            </a:r>
            <a:endParaRPr lang="en-US" smtClean="0"/>
          </a:p>
          <a:p>
            <a:pPr marL="0" indent="0">
              <a:buNone/>
            </a:pPr>
            <a:r>
              <a:rPr lang="en-US" smtClean="0"/>
              <a:t>A </a:t>
            </a:r>
            <a:r>
              <a:rPr lang="en-US" dirty="0" smtClean="0"/>
              <a:t>measure might have excellent internal consistency reliability and very high test-retest reliability, but may not be able to interpret test scores in a valid manner.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734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31" y="160817"/>
            <a:ext cx="11772900" cy="6184899"/>
          </a:xfrm>
        </p:spPr>
        <p:txBody>
          <a:bodyPr>
            <a:normAutofit/>
          </a:bodyPr>
          <a:lstStyle/>
          <a:p>
            <a:pPr marL="0" indent="0" algn="ctr">
              <a:lnSpc>
                <a:spcPct val="150000"/>
              </a:lnSpc>
              <a:spcBef>
                <a:spcPts val="0"/>
              </a:spcBef>
              <a:buNone/>
            </a:pPr>
            <a:r>
              <a:rPr lang="en-US" dirty="0" smtClean="0"/>
              <a:t>Validity of</a:t>
            </a:r>
            <a:r>
              <a:rPr lang="en-US" b="1" dirty="0" smtClean="0"/>
              <a:t> </a:t>
            </a:r>
            <a:r>
              <a:rPr lang="en-US" dirty="0" smtClean="0">
                <a:cs typeface="Arial" panose="020B0604020202020204" pitchFamily="34" charset="0"/>
              </a:rPr>
              <a:t>NEO-PI-R Conscientiousness</a:t>
            </a:r>
            <a:endParaRPr lang="en-US" b="1" dirty="0" smtClean="0"/>
          </a:p>
          <a:p>
            <a:pPr marL="0" indent="0">
              <a:lnSpc>
                <a:spcPct val="150000"/>
              </a:lnSpc>
              <a:spcBef>
                <a:spcPts val="0"/>
              </a:spcBef>
              <a:buNone/>
            </a:pPr>
            <a:r>
              <a:rPr lang="en-US" dirty="0" smtClean="0"/>
              <a:t>This set of 48 items is neither valid nor invalid. </a:t>
            </a:r>
          </a:p>
          <a:p>
            <a:pPr marL="0" indent="0">
              <a:lnSpc>
                <a:spcPct val="150000"/>
              </a:lnSpc>
              <a:spcBef>
                <a:spcPts val="0"/>
              </a:spcBef>
              <a:buNone/>
            </a:pPr>
            <a:r>
              <a:rPr lang="en-US" dirty="0" smtClean="0"/>
              <a:t>The scores derived from the 48 items are </a:t>
            </a:r>
            <a:r>
              <a:rPr lang="en-US" dirty="0"/>
              <a:t>neither valid nor invalid. </a:t>
            </a:r>
            <a:endParaRPr lang="en-US" dirty="0" smtClean="0"/>
          </a:p>
          <a:p>
            <a:pPr marL="0" indent="0">
              <a:lnSpc>
                <a:spcPct val="100000"/>
              </a:lnSpc>
              <a:spcBef>
                <a:spcPts val="0"/>
              </a:spcBef>
              <a:buNone/>
            </a:pPr>
            <a:r>
              <a:rPr lang="en-US" dirty="0" smtClean="0"/>
              <a:t>However, one’s </a:t>
            </a:r>
            <a:r>
              <a:rPr lang="en-US" u="sng" dirty="0" smtClean="0"/>
              <a:t>interpretation of scores </a:t>
            </a:r>
            <a:r>
              <a:rPr lang="en-US" dirty="0" smtClean="0"/>
              <a:t> might be valid or invalid. </a:t>
            </a:r>
          </a:p>
          <a:p>
            <a:pPr marL="0" indent="0">
              <a:lnSpc>
                <a:spcPct val="100000"/>
              </a:lnSpc>
              <a:spcBef>
                <a:spcPts val="0"/>
              </a:spcBef>
              <a:buNone/>
            </a:pPr>
            <a:endParaRPr lang="en-US" dirty="0" smtClean="0"/>
          </a:p>
          <a:p>
            <a:pPr marL="0" indent="0">
              <a:lnSpc>
                <a:spcPct val="100000"/>
              </a:lnSpc>
              <a:spcBef>
                <a:spcPts val="0"/>
              </a:spcBef>
              <a:buNone/>
            </a:pPr>
            <a:r>
              <a:rPr lang="en-US" dirty="0" smtClean="0"/>
              <a:t>Authors of NEO offer clear interpretation of test scores. </a:t>
            </a:r>
          </a:p>
          <a:p>
            <a:pPr marL="0" indent="0">
              <a:lnSpc>
                <a:spcPct val="100000"/>
              </a:lnSpc>
              <a:spcBef>
                <a:spcPts val="0"/>
              </a:spcBef>
              <a:buNone/>
            </a:pPr>
            <a:endParaRPr lang="en-US" dirty="0"/>
          </a:p>
          <a:p>
            <a:pPr marL="0" indent="0">
              <a:lnSpc>
                <a:spcPct val="100000"/>
              </a:lnSpc>
              <a:spcBef>
                <a:spcPts val="0"/>
              </a:spcBef>
              <a:buNone/>
            </a:pPr>
            <a:r>
              <a:rPr lang="en-US" dirty="0" smtClean="0"/>
              <a:t>They claim, people with high scores on the test  are: “purposeful, strong willed, and determined.”</a:t>
            </a:r>
          </a:p>
          <a:p>
            <a:pPr marL="0" indent="0">
              <a:lnSpc>
                <a:spcPct val="110000"/>
              </a:lnSpc>
              <a:spcBef>
                <a:spcPts val="0"/>
              </a:spcBef>
              <a:buNone/>
            </a:pPr>
            <a:endParaRPr lang="en-US" dirty="0" smtClean="0"/>
          </a:p>
          <a:p>
            <a:pPr marL="0" indent="0">
              <a:lnSpc>
                <a:spcPct val="110000"/>
              </a:lnSpc>
              <a:spcBef>
                <a:spcPts val="0"/>
              </a:spcBef>
              <a:buNone/>
            </a:pPr>
            <a:r>
              <a:rPr lang="en-US" dirty="0" smtClean="0"/>
              <a:t>Are the authors’ interpretation of scores correct?</a:t>
            </a:r>
          </a:p>
          <a:p>
            <a:pPr marL="0" indent="0">
              <a:lnSpc>
                <a:spcPct val="110000"/>
              </a:lnSpc>
              <a:spcBef>
                <a:spcPts val="0"/>
              </a:spcBef>
              <a:buNone/>
            </a:pPr>
            <a:endParaRPr lang="en-US" sz="2600" dirty="0" smtClean="0"/>
          </a:p>
          <a:p>
            <a:pPr marL="0" indent="0">
              <a:lnSpc>
                <a:spcPct val="150000"/>
              </a:lnSpc>
              <a:spcBef>
                <a:spcPts val="0"/>
              </a:spcBef>
              <a:buNone/>
            </a:pPr>
            <a:endParaRPr lang="en-US" sz="2600" dirty="0"/>
          </a:p>
        </p:txBody>
      </p:sp>
    </p:spTree>
    <p:extLst>
      <p:ext uri="{BB962C8B-B14F-4D97-AF65-F5344CB8AC3E}">
        <p14:creationId xmlns:p14="http://schemas.microsoft.com/office/powerpoint/2010/main" val="303384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31" y="160817"/>
            <a:ext cx="11772900" cy="6184899"/>
          </a:xfrm>
        </p:spPr>
        <p:txBody>
          <a:bodyPr>
            <a:normAutofit/>
          </a:bodyPr>
          <a:lstStyle/>
          <a:p>
            <a:pPr marL="0" indent="0">
              <a:lnSpc>
                <a:spcPct val="100000"/>
              </a:lnSpc>
              <a:spcBef>
                <a:spcPts val="0"/>
              </a:spcBef>
              <a:buNone/>
            </a:pPr>
            <a:r>
              <a:rPr lang="en-US" dirty="0" smtClean="0"/>
              <a:t>Validity </a:t>
            </a:r>
            <a:r>
              <a:rPr lang="en-US" dirty="0"/>
              <a:t>is also about the accuracy of legitimacy of “</a:t>
            </a:r>
            <a:r>
              <a:rPr lang="en-US" u="sng" dirty="0"/>
              <a:t>proposed uses</a:t>
            </a:r>
            <a:r>
              <a:rPr lang="en-US" dirty="0"/>
              <a:t>” of the scores.</a:t>
            </a:r>
          </a:p>
          <a:p>
            <a:pPr marL="0" indent="0">
              <a:lnSpc>
                <a:spcPct val="100000"/>
              </a:lnSpc>
              <a:spcBef>
                <a:spcPts val="0"/>
              </a:spcBef>
              <a:buNone/>
            </a:pPr>
            <a:endParaRPr lang="en-US" dirty="0" smtClean="0"/>
          </a:p>
          <a:p>
            <a:pPr marL="0" indent="0">
              <a:lnSpc>
                <a:spcPct val="100000"/>
              </a:lnSpc>
              <a:spcBef>
                <a:spcPts val="0"/>
              </a:spcBef>
              <a:buNone/>
            </a:pPr>
            <a:r>
              <a:rPr lang="en-US" dirty="0" smtClean="0"/>
              <a:t>For </a:t>
            </a:r>
            <a:r>
              <a:rPr lang="en-US" dirty="0"/>
              <a:t>example, </a:t>
            </a:r>
            <a:r>
              <a:rPr lang="en-US" dirty="0" smtClean="0"/>
              <a:t>Conscientiousness </a:t>
            </a:r>
            <a:r>
              <a:rPr lang="en-US" dirty="0"/>
              <a:t>scale might be used for screening applicants by the HR office.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HR </a:t>
            </a:r>
            <a:r>
              <a:rPr lang="en-US" dirty="0"/>
              <a:t>may interpret that people with high scores on this subtest will be:</a:t>
            </a:r>
          </a:p>
          <a:p>
            <a:pPr marL="457200" lvl="1" indent="0">
              <a:lnSpc>
                <a:spcPct val="100000"/>
              </a:lnSpc>
              <a:spcBef>
                <a:spcPts val="0"/>
              </a:spcBef>
              <a:buNone/>
            </a:pPr>
            <a:r>
              <a:rPr lang="en-US" sz="2800" dirty="0"/>
              <a:t>Responsible,</a:t>
            </a:r>
          </a:p>
          <a:p>
            <a:pPr marL="457200" lvl="1" indent="0">
              <a:lnSpc>
                <a:spcPct val="100000"/>
              </a:lnSpc>
              <a:spcBef>
                <a:spcPts val="0"/>
              </a:spcBef>
              <a:buNone/>
            </a:pPr>
            <a:r>
              <a:rPr lang="en-US" sz="2800" dirty="0"/>
              <a:t>Hard working,</a:t>
            </a:r>
          </a:p>
          <a:p>
            <a:pPr marL="457200" lvl="1" indent="0">
              <a:lnSpc>
                <a:spcPct val="100000"/>
              </a:lnSpc>
              <a:spcBef>
                <a:spcPts val="0"/>
              </a:spcBef>
              <a:buNone/>
            </a:pPr>
            <a:r>
              <a:rPr lang="en-US" sz="2800" dirty="0" smtClean="0"/>
              <a:t>Motivated</a:t>
            </a:r>
            <a:r>
              <a:rPr lang="en-US" sz="2800" dirty="0"/>
              <a:t>,</a:t>
            </a:r>
          </a:p>
          <a:p>
            <a:pPr marL="457200" lvl="1" indent="0">
              <a:lnSpc>
                <a:spcPct val="100000"/>
              </a:lnSpc>
              <a:spcBef>
                <a:spcPts val="0"/>
              </a:spcBef>
              <a:buNone/>
            </a:pPr>
            <a:r>
              <a:rPr lang="en-US" sz="2800" dirty="0"/>
              <a:t>Dependable</a:t>
            </a:r>
          </a:p>
          <a:p>
            <a:pPr marL="0" indent="0">
              <a:lnSpc>
                <a:spcPct val="100000"/>
              </a:lnSpc>
              <a:spcBef>
                <a:spcPts val="0"/>
              </a:spcBef>
              <a:buNone/>
            </a:pPr>
            <a:endParaRPr lang="en-US" dirty="0"/>
          </a:p>
          <a:p>
            <a:pPr marL="0" indent="0">
              <a:lnSpc>
                <a:spcPct val="100000"/>
              </a:lnSpc>
              <a:spcBef>
                <a:spcPts val="0"/>
              </a:spcBef>
              <a:buNone/>
            </a:pPr>
            <a:r>
              <a:rPr lang="en-US" dirty="0" smtClean="0"/>
              <a:t>Are </a:t>
            </a:r>
            <a:r>
              <a:rPr lang="en-US" dirty="0"/>
              <a:t>scores on this subtest able to predict the performance of future employees</a:t>
            </a:r>
            <a:r>
              <a:rPr lang="en-US" dirty="0" smtClean="0"/>
              <a:t>? </a:t>
            </a:r>
          </a:p>
          <a:p>
            <a:pPr marL="0" indent="0">
              <a:lnSpc>
                <a:spcPct val="100000"/>
              </a:lnSpc>
              <a:spcBef>
                <a:spcPts val="0"/>
              </a:spcBef>
              <a:buNone/>
            </a:pPr>
            <a:r>
              <a:rPr lang="en-US" dirty="0" smtClean="0"/>
              <a:t>Discriminate potentially better &amp; worse employees?</a:t>
            </a:r>
            <a:endParaRPr lang="en-US" dirty="0"/>
          </a:p>
        </p:txBody>
      </p:sp>
    </p:spTree>
    <p:extLst>
      <p:ext uri="{BB962C8B-B14F-4D97-AF65-F5344CB8AC3E}">
        <p14:creationId xmlns:p14="http://schemas.microsoft.com/office/powerpoint/2010/main" val="358704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616" y="121741"/>
            <a:ext cx="11772900" cy="6576045"/>
          </a:xfrm>
        </p:spPr>
        <p:txBody>
          <a:bodyPr>
            <a:normAutofit/>
          </a:bodyPr>
          <a:lstStyle/>
          <a:p>
            <a:pPr marL="0" indent="0">
              <a:lnSpc>
                <a:spcPct val="150000"/>
              </a:lnSpc>
              <a:spcBef>
                <a:spcPts val="0"/>
              </a:spcBef>
              <a:buNone/>
            </a:pPr>
            <a:r>
              <a:rPr lang="en-US" dirty="0" smtClean="0"/>
              <a:t>“Psychological tests are like hammers.”</a:t>
            </a:r>
          </a:p>
          <a:p>
            <a:pPr marL="0" indent="0">
              <a:lnSpc>
                <a:spcPct val="150000"/>
              </a:lnSpc>
              <a:spcBef>
                <a:spcPts val="0"/>
              </a:spcBef>
              <a:buNone/>
            </a:pPr>
            <a:r>
              <a:rPr lang="en-US" dirty="0" smtClean="0"/>
              <a:t>Hammer is a useful tool to remove a nail, but not to change a lightbulb.</a:t>
            </a:r>
          </a:p>
          <a:p>
            <a:pPr marL="0" indent="0">
              <a:lnSpc>
                <a:spcPct val="150000"/>
              </a:lnSpc>
              <a:spcBef>
                <a:spcPts val="0"/>
              </a:spcBef>
              <a:buNone/>
            </a:pPr>
            <a:endParaRPr lang="en-US" dirty="0" smtClean="0"/>
          </a:p>
          <a:p>
            <a:pPr marL="0" indent="0">
              <a:lnSpc>
                <a:spcPct val="150000"/>
              </a:lnSpc>
              <a:spcBef>
                <a:spcPts val="0"/>
              </a:spcBef>
              <a:buNone/>
            </a:pPr>
            <a:r>
              <a:rPr lang="en-US" dirty="0" smtClean="0"/>
              <a:t>Similarly </a:t>
            </a:r>
            <a:r>
              <a:rPr lang="en-US" dirty="0" smtClean="0">
                <a:cs typeface="Arial" panose="020B0604020202020204" pitchFamily="34" charset="0"/>
              </a:rPr>
              <a:t>Conscientiousness scale may be appropriate and a valid scale to identify individuals who are conscientious, but scores may not be able to discriminate good/bad employees or indicate ‘intelligence’ or ‘extraversion.’</a:t>
            </a:r>
          </a:p>
        </p:txBody>
      </p:sp>
    </p:spTree>
    <p:extLst>
      <p:ext uri="{BB962C8B-B14F-4D97-AF65-F5344CB8AC3E}">
        <p14:creationId xmlns:p14="http://schemas.microsoft.com/office/powerpoint/2010/main" val="160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431" y="160817"/>
            <a:ext cx="11772900" cy="6599491"/>
          </a:xfrm>
        </p:spPr>
        <p:txBody>
          <a:bodyPr>
            <a:normAutofit/>
          </a:bodyPr>
          <a:lstStyle/>
          <a:p>
            <a:pPr>
              <a:lnSpc>
                <a:spcPct val="150000"/>
              </a:lnSpc>
              <a:spcBef>
                <a:spcPts val="0"/>
              </a:spcBef>
              <a:buFont typeface="Wingdings" panose="05000000000000000000" pitchFamily="2" charset="2"/>
              <a:buChar char="§"/>
            </a:pPr>
            <a:r>
              <a:rPr lang="en-US" dirty="0" smtClean="0">
                <a:latin typeface="Arial" panose="020B0604020202020204" pitchFamily="34" charset="0"/>
                <a:cs typeface="Arial" panose="020B0604020202020204" pitchFamily="34" charset="0"/>
              </a:rPr>
              <a:t>Look for empirical evidence (well conducted studies) supporting the test use and interpretation. </a:t>
            </a:r>
          </a:p>
          <a:p>
            <a:pPr>
              <a:lnSpc>
                <a:spcPct val="150000"/>
              </a:lnSpc>
              <a:spcBef>
                <a:spcPts val="0"/>
              </a:spcBef>
              <a:buFont typeface="Wingdings" panose="05000000000000000000" pitchFamily="2" charset="2"/>
              <a:buChar char="§"/>
            </a:pPr>
            <a:r>
              <a:rPr lang="en-US" dirty="0" smtClean="0">
                <a:latin typeface="Arial" panose="020B0604020202020204" pitchFamily="34" charset="0"/>
                <a:cs typeface="Arial" panose="020B0604020202020204" pitchFamily="34" charset="0"/>
              </a:rPr>
              <a:t>There should be evidence of connection (correlation) between the test use and interpretation with a strong psychological theory. </a:t>
            </a:r>
          </a:p>
          <a:p>
            <a:pPr>
              <a:lnSpc>
                <a:spcPct val="150000"/>
              </a:lnSpc>
              <a:spcBef>
                <a:spcPts val="0"/>
              </a:spcBef>
              <a:buFont typeface="Wingdings" panose="05000000000000000000" pitchFamily="2" charset="2"/>
              <a:buChar char="§"/>
            </a:pPr>
            <a:r>
              <a:rPr lang="en-US" dirty="0" smtClean="0">
                <a:latin typeface="Arial" panose="020B0604020202020204" pitchFamily="34" charset="0"/>
                <a:cs typeface="Arial" panose="020B0604020202020204" pitchFamily="34" charset="0"/>
              </a:rPr>
              <a:t>Although many well developed tests have strong evidence of validity, many more don’t.</a:t>
            </a:r>
          </a:p>
          <a:p>
            <a:pPr marL="0" indent="0">
              <a:lnSpc>
                <a:spcPct val="150000"/>
              </a:lnSpc>
              <a:spcBef>
                <a:spcPts val="0"/>
              </a:spcBef>
              <a:buNone/>
            </a:pPr>
            <a:r>
              <a:rPr lang="en-US" dirty="0" smtClean="0">
                <a:latin typeface="Arial" panose="020B0604020202020204" pitchFamily="34" charset="0"/>
                <a:cs typeface="Arial" panose="020B0604020202020204" pitchFamily="34" charset="0"/>
              </a:rPr>
              <a:t>Examples:</a:t>
            </a:r>
          </a:p>
          <a:p>
            <a:pPr marL="514350" indent="-514350">
              <a:lnSpc>
                <a:spcPct val="150000"/>
              </a:lnSpc>
              <a:spcBef>
                <a:spcPts val="0"/>
              </a:spcBef>
              <a:buAutoNum type="arabicPeriod"/>
            </a:pPr>
            <a:r>
              <a:rPr lang="en-US" dirty="0" smtClean="0">
                <a:latin typeface="Arial" panose="020B0604020202020204" pitchFamily="34" charset="0"/>
                <a:cs typeface="Arial" panose="020B0604020202020204" pitchFamily="34" charset="0"/>
              </a:rPr>
              <a:t>Handwriting analysis popularly used to assess personality.</a:t>
            </a:r>
          </a:p>
          <a:p>
            <a:pPr marL="514350" indent="-514350">
              <a:lnSpc>
                <a:spcPct val="150000"/>
              </a:lnSpc>
              <a:spcBef>
                <a:spcPts val="0"/>
              </a:spcBef>
              <a:buAutoNum type="arabicPeriod"/>
            </a:pPr>
            <a:r>
              <a:rPr lang="en-US" dirty="0" smtClean="0">
                <a:latin typeface="Arial" panose="020B0604020202020204" pitchFamily="34" charset="0"/>
                <a:cs typeface="Arial" panose="020B0604020202020204" pitchFamily="34" charset="0"/>
              </a:rPr>
              <a:t>Color preference as a measure of personality.</a:t>
            </a:r>
          </a:p>
          <a:p>
            <a:pPr marL="0" indent="0">
              <a:lnSpc>
                <a:spcPct val="150000"/>
              </a:lnSpc>
              <a:spcBef>
                <a:spcPts val="0"/>
              </a:spcBef>
              <a:buNone/>
            </a:pPr>
            <a:r>
              <a:rPr lang="en-US" dirty="0" smtClean="0">
                <a:latin typeface="Arial" panose="020B0604020202020204" pitchFamily="34" charset="0"/>
                <a:cs typeface="Arial" panose="020B0604020202020204" pitchFamily="34" charset="0"/>
              </a:rPr>
              <a:t>There is little scientific research evidence to support such associations. </a:t>
            </a:r>
            <a:endParaRPr lang="en-US" dirty="0"/>
          </a:p>
        </p:txBody>
      </p:sp>
    </p:spTree>
    <p:extLst>
      <p:ext uri="{BB962C8B-B14F-4D97-AF65-F5344CB8AC3E}">
        <p14:creationId xmlns:p14="http://schemas.microsoft.com/office/powerpoint/2010/main" val="1957420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215900"/>
            <a:ext cx="11772900" cy="6399213"/>
          </a:xfrm>
        </p:spPr>
        <p:txBody>
          <a:bodyPr>
            <a:normAutofit lnSpcReduction="10000"/>
          </a:bodyPr>
          <a:lstStyle/>
          <a:p>
            <a:pPr marL="0" indent="0">
              <a:lnSpc>
                <a:spcPct val="150000"/>
              </a:lnSpc>
              <a:spcBef>
                <a:spcPts val="0"/>
              </a:spcBef>
              <a:buNone/>
            </a:pPr>
            <a:r>
              <a:rPr lang="en-US" u="sng" dirty="0" smtClean="0">
                <a:latin typeface="Arial" panose="020B0604020202020204" pitchFamily="34" charset="0"/>
                <a:cs typeface="Arial" panose="020B0604020202020204" pitchFamily="34" charset="0"/>
              </a:rPr>
              <a:t>Implications </a:t>
            </a:r>
            <a:r>
              <a:rPr lang="en-US" u="sng" dirty="0">
                <a:latin typeface="Arial" panose="020B0604020202020204" pitchFamily="34" charset="0"/>
                <a:cs typeface="Arial" panose="020B0604020202020204" pitchFamily="34" charset="0"/>
              </a:rPr>
              <a:t>of </a:t>
            </a:r>
            <a:r>
              <a:rPr lang="en-US" u="sng" dirty="0" smtClean="0">
                <a:latin typeface="Arial" panose="020B0604020202020204" pitchFamily="34" charset="0"/>
                <a:cs typeface="Arial" panose="020B0604020202020204" pitchFamily="34" charset="0"/>
              </a:rPr>
              <a:t>the </a:t>
            </a:r>
            <a:r>
              <a:rPr lang="en-US" u="sng" dirty="0">
                <a:latin typeface="Arial" panose="020B0604020202020204" pitchFamily="34" charset="0"/>
                <a:cs typeface="Arial" panose="020B0604020202020204" pitchFamily="34" charset="0"/>
              </a:rPr>
              <a:t>newer definition</a:t>
            </a:r>
            <a:r>
              <a:rPr lang="en-US" dirty="0">
                <a:latin typeface="Arial" panose="020B0604020202020204" pitchFamily="34" charset="0"/>
                <a:cs typeface="Arial" panose="020B0604020202020204" pitchFamily="34" charset="0"/>
              </a:rPr>
              <a:t>: 	</a:t>
            </a:r>
          </a:p>
          <a:p>
            <a:pPr marL="514350" lvl="0" indent="-514350">
              <a:lnSpc>
                <a:spcPct val="100000"/>
              </a:lnSpc>
              <a:spcBef>
                <a:spcPts val="0"/>
              </a:spcBef>
              <a:buAutoNum type="arabicPeriod"/>
            </a:pPr>
            <a:r>
              <a:rPr lang="en-US" dirty="0" smtClean="0">
                <a:latin typeface="Arial" panose="020B0604020202020204" pitchFamily="34" charset="0"/>
                <a:cs typeface="Arial" panose="020B0604020202020204" pitchFamily="34" charset="0"/>
              </a:rPr>
              <a:t>A measurement in itself </a:t>
            </a:r>
            <a:r>
              <a:rPr lang="en-US" dirty="0">
                <a:latin typeface="Arial" panose="020B0604020202020204" pitchFamily="34" charset="0"/>
                <a:cs typeface="Arial" panose="020B0604020202020204" pitchFamily="34" charset="0"/>
              </a:rPr>
              <a:t>is neither valid nor invalid. It is the interpretations and uses of a measure’s scores that the validity is concerned with. </a:t>
            </a:r>
            <a:endParaRPr lang="en-US" dirty="0" smtClean="0">
              <a:latin typeface="Arial" panose="020B0604020202020204" pitchFamily="34" charset="0"/>
              <a:cs typeface="Arial" panose="020B0604020202020204" pitchFamily="34" charset="0"/>
            </a:endParaRPr>
          </a:p>
          <a:p>
            <a:pPr marL="514350" lvl="0" indent="-514350">
              <a:lnSpc>
                <a:spcPct val="100000"/>
              </a:lnSpc>
              <a:spcBef>
                <a:spcPts val="0"/>
              </a:spcBef>
              <a:buAutoNum type="arabicPeriod"/>
            </a:pPr>
            <a:endParaRPr lang="en-US" dirty="0" smtClean="0">
              <a:latin typeface="Arial" panose="020B0604020202020204" pitchFamily="34" charset="0"/>
              <a:cs typeface="Arial" panose="020B0604020202020204" pitchFamily="34" charset="0"/>
            </a:endParaRPr>
          </a:p>
          <a:p>
            <a:pPr marL="514350" lvl="0" indent="-514350">
              <a:lnSpc>
                <a:spcPct val="150000"/>
              </a:lnSpc>
              <a:spcBef>
                <a:spcPts val="0"/>
              </a:spcBef>
              <a:buAutoNum type="arabicPeriod"/>
            </a:pPr>
            <a:r>
              <a:rPr lang="en-US" dirty="0" smtClean="0">
                <a:latin typeface="Arial" panose="020B0604020202020204" pitchFamily="34" charset="0"/>
                <a:cs typeface="Arial" panose="020B0604020202020204" pitchFamily="34" charset="0"/>
              </a:rPr>
              <a:t>Validity is a matter of degree, it is not all-or-none issue.</a:t>
            </a:r>
          </a:p>
          <a:p>
            <a:pPr marL="0" lvl="0" indent="0">
              <a:lnSpc>
                <a:spcPct val="100000"/>
              </a:lnSpc>
              <a:spcBef>
                <a:spcPts val="0"/>
              </a:spcBef>
              <a:buNone/>
            </a:pPr>
            <a:r>
              <a:rPr lang="en-US" sz="2400" dirty="0" smtClean="0">
                <a:latin typeface="Arial" panose="020B0604020202020204" pitchFamily="34" charset="0"/>
                <a:cs typeface="Arial" panose="020B0604020202020204" pitchFamily="34" charset="0"/>
              </a:rPr>
              <a:t>	A test score interpretation can be weak/strong instead of valid/invalid.</a:t>
            </a:r>
          </a:p>
          <a:p>
            <a:pPr marL="0" lvl="0" indent="0">
              <a:lnSpc>
                <a:spcPct val="100000"/>
              </a:lnSpc>
              <a:spcBef>
                <a:spcPts val="0"/>
              </a:spcBef>
              <a:buNone/>
            </a:pPr>
            <a:r>
              <a:rPr lang="en-US" sz="2400" dirty="0" smtClean="0">
                <a:latin typeface="Arial" panose="020B0604020202020204" pitchFamily="34" charset="0"/>
                <a:cs typeface="Arial" panose="020B0604020202020204" pitchFamily="34" charset="0"/>
              </a:rPr>
              <a:t>	No magical threshold to determine valid/invalid</a:t>
            </a:r>
          </a:p>
          <a:p>
            <a:pPr marL="0" lvl="0" indent="0">
              <a:lnSpc>
                <a:spcPct val="100000"/>
              </a:lnSpc>
              <a:spcBef>
                <a:spcPts val="0"/>
              </a:spcBef>
              <a:buNone/>
            </a:pPr>
            <a:endParaRPr lang="en-US" dirty="0" smtClean="0">
              <a:latin typeface="Arial" panose="020B0604020202020204" pitchFamily="34" charset="0"/>
              <a:cs typeface="Arial" panose="020B0604020202020204" pitchFamily="34" charset="0"/>
            </a:endParaRPr>
          </a:p>
          <a:p>
            <a:pPr marL="514350" lvl="0" indent="-514350">
              <a:lnSpc>
                <a:spcPct val="100000"/>
              </a:lnSpc>
              <a:spcBef>
                <a:spcPts val="0"/>
              </a:spcBef>
              <a:buFont typeface="+mj-lt"/>
              <a:buAutoNum type="arabicPeriod" startAt="3"/>
            </a:pPr>
            <a:r>
              <a:rPr lang="en-US" dirty="0" smtClean="0">
                <a:latin typeface="Arial" panose="020B0604020202020204" pitchFamily="34" charset="0"/>
                <a:cs typeface="Arial" panose="020B0604020202020204" pitchFamily="34" charset="0"/>
              </a:rPr>
              <a:t>Provide empirical evidence and theoretical basis for test use and interpretation. </a:t>
            </a:r>
          </a:p>
          <a:p>
            <a:pPr marL="514350" lvl="0" indent="-514350">
              <a:lnSpc>
                <a:spcPct val="100000"/>
              </a:lnSpc>
              <a:spcBef>
                <a:spcPts val="0"/>
              </a:spcBef>
              <a:buFont typeface="+mj-lt"/>
              <a:buAutoNum type="arabicPeriod" startAt="3"/>
            </a:pPr>
            <a:endParaRPr lang="en-US" dirty="0">
              <a:latin typeface="Arial" panose="020B0604020202020204" pitchFamily="34" charset="0"/>
              <a:cs typeface="Arial" panose="020B0604020202020204" pitchFamily="34" charset="0"/>
            </a:endParaRPr>
          </a:p>
          <a:p>
            <a:pPr marL="457200" lvl="1" indent="0">
              <a:buNone/>
            </a:pPr>
            <a:r>
              <a:rPr lang="en-US" sz="2200" u="sng" dirty="0"/>
              <a:t>Example</a:t>
            </a:r>
            <a:r>
              <a:rPr lang="en-US" sz="2200" dirty="0"/>
              <a:t>: the notion that one’s color preference reveals one’s personality is  an interesting idea; but is there any validity for this interpretation of color preference? </a:t>
            </a:r>
          </a:p>
          <a:p>
            <a:pPr marL="457200" lvl="1" indent="0">
              <a:buNone/>
            </a:pPr>
            <a:endParaRPr lang="en-US" sz="2200" dirty="0" smtClean="0"/>
          </a:p>
          <a:p>
            <a:pPr marL="457200" lvl="1" indent="0">
              <a:buNone/>
            </a:pPr>
            <a:r>
              <a:rPr lang="en-US" sz="2200" dirty="0" smtClean="0"/>
              <a:t>Literature </a:t>
            </a:r>
            <a:r>
              <a:rPr lang="en-US" sz="2200" dirty="0"/>
              <a:t>review on this subject </a:t>
            </a:r>
            <a:r>
              <a:rPr lang="en-US" sz="2200" dirty="0" smtClean="0"/>
              <a:t>could </a:t>
            </a:r>
            <a:r>
              <a:rPr lang="en-US" sz="2200" dirty="0"/>
              <a:t>inform you there is a support for this theory.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73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215900"/>
            <a:ext cx="11772900" cy="6113463"/>
          </a:xfrm>
        </p:spPr>
        <p:txBody>
          <a:bodyPr>
            <a:normAutofit/>
          </a:bodyPr>
          <a:lstStyle/>
          <a:p>
            <a:pPr marL="0" indent="0">
              <a:lnSpc>
                <a:spcPct val="100000"/>
              </a:lnSpc>
              <a:spcBef>
                <a:spcPts val="0"/>
              </a:spcBef>
              <a:buNone/>
            </a:pPr>
            <a:r>
              <a:rPr lang="en-US" b="1" dirty="0" smtClean="0">
                <a:latin typeface="Arial" panose="020B0604020202020204" pitchFamily="34" charset="0"/>
                <a:cs typeface="Arial" panose="020B0604020202020204" pitchFamily="34" charset="0"/>
              </a:rPr>
              <a:t>Validity</a:t>
            </a:r>
          </a:p>
          <a:p>
            <a:pPr marL="0" indent="0">
              <a:lnSpc>
                <a:spcPct val="100000"/>
              </a:lnSpc>
              <a:spcBef>
                <a:spcPts val="0"/>
              </a:spcBef>
              <a:buNone/>
            </a:pPr>
            <a:endParaRPr lang="en-US" b="1" dirty="0" smtClean="0">
              <a:latin typeface="Arial" panose="020B0604020202020204" pitchFamily="34" charset="0"/>
              <a:cs typeface="Arial" panose="020B0604020202020204" pitchFamily="34" charset="0"/>
            </a:endParaRPr>
          </a:p>
          <a:p>
            <a:pPr marL="0" indent="0">
              <a:lnSpc>
                <a:spcPct val="100000"/>
              </a:lnSpc>
              <a:spcBef>
                <a:spcPts val="0"/>
              </a:spcBef>
              <a:buNone/>
            </a:pPr>
            <a:r>
              <a:rPr lang="en-US" dirty="0" smtClean="0">
                <a:latin typeface="Arial" panose="020B0604020202020204" pitchFamily="34" charset="0"/>
                <a:cs typeface="Arial" panose="020B0604020202020204" pitchFamily="34" charset="0"/>
              </a:rPr>
              <a:t>For many years, validity has been seen as a three-faceted concept: </a:t>
            </a:r>
            <a:r>
              <a:rPr lang="en-US" b="1" dirty="0" smtClean="0">
                <a:latin typeface="Arial" panose="020B0604020202020204" pitchFamily="34" charset="0"/>
                <a:cs typeface="Arial" panose="020B0604020202020204" pitchFamily="34" charset="0"/>
              </a:rPr>
              <a:t>content validity, criterion validity, and construct validity</a:t>
            </a:r>
            <a:r>
              <a:rPr lang="en-US" dirty="0" smtClean="0">
                <a:latin typeface="Arial" panose="020B0604020202020204" pitchFamily="34" charset="0"/>
                <a:cs typeface="Arial" panose="020B0604020202020204" pitchFamily="34" charset="0"/>
              </a:rPr>
              <a:t>. </a:t>
            </a:r>
          </a:p>
          <a:p>
            <a:pPr marL="0" lvl="0" indent="0">
              <a:lnSpc>
                <a:spcPct val="100000"/>
              </a:lnSpc>
              <a:spcBef>
                <a:spcPts val="0"/>
              </a:spcBef>
              <a:buNone/>
            </a:pPr>
            <a:endParaRPr lang="en-US" dirty="0" smtClean="0">
              <a:latin typeface="Arial" panose="020B0604020202020204" pitchFamily="34" charset="0"/>
              <a:cs typeface="Arial" panose="020B0604020202020204" pitchFamily="34" charset="0"/>
            </a:endParaRPr>
          </a:p>
          <a:p>
            <a:pPr marL="0" lvl="0" indent="0">
              <a:lnSpc>
                <a:spcPct val="100000"/>
              </a:lnSpc>
              <a:spcBef>
                <a:spcPts val="0"/>
              </a:spcBef>
              <a:buNone/>
            </a:pPr>
            <a:r>
              <a:rPr lang="en-US" dirty="0" smtClean="0">
                <a:latin typeface="Arial" panose="020B0604020202020204" pitchFamily="34" charset="0"/>
                <a:cs typeface="Arial" panose="020B0604020202020204" pitchFamily="34" charset="0"/>
              </a:rPr>
              <a:t>The contemporary perspective highlights </a:t>
            </a:r>
            <a:r>
              <a:rPr lang="en-US" b="1" dirty="0" smtClean="0">
                <a:latin typeface="Arial" panose="020B0604020202020204" pitchFamily="34" charset="0"/>
                <a:cs typeface="Arial" panose="020B0604020202020204" pitchFamily="34" charset="0"/>
              </a:rPr>
              <a:t>construct validity</a:t>
            </a:r>
            <a:r>
              <a:rPr lang="en-US" dirty="0" smtClean="0">
                <a:latin typeface="Arial" panose="020B0604020202020204" pitchFamily="34" charset="0"/>
                <a:cs typeface="Arial" panose="020B0604020202020204" pitchFamily="34" charset="0"/>
              </a:rPr>
              <a:t> as the essential concept in validity (</a:t>
            </a:r>
            <a:r>
              <a:rPr lang="en-US" dirty="0" err="1" smtClean="0">
                <a:latin typeface="Arial" panose="020B0604020202020204" pitchFamily="34" charset="0"/>
                <a:cs typeface="Arial" panose="020B0604020202020204" pitchFamily="34" charset="0"/>
              </a:rPr>
              <a:t>Messick</a:t>
            </a:r>
            <a:r>
              <a:rPr lang="en-US" dirty="0" smtClean="0">
                <a:latin typeface="Arial" panose="020B0604020202020204" pitchFamily="34" charset="0"/>
                <a:cs typeface="Arial" panose="020B0604020202020204" pitchFamily="34" charset="0"/>
              </a:rPr>
              <a:t>, 1993).</a:t>
            </a:r>
          </a:p>
          <a:p>
            <a:pPr marL="0" lvl="0" indent="0">
              <a:lnSpc>
                <a:spcPct val="100000"/>
              </a:lnSpc>
              <a:spcBef>
                <a:spcPts val="0"/>
              </a:spcBef>
              <a:buNone/>
            </a:pPr>
            <a:endParaRPr lang="en-US" dirty="0" smtClean="0">
              <a:latin typeface="Arial" panose="020B0604020202020204" pitchFamily="34" charset="0"/>
              <a:cs typeface="Arial" panose="020B0604020202020204" pitchFamily="34" charset="0"/>
            </a:endParaRPr>
          </a:p>
          <a:p>
            <a:pPr marL="0" lvl="0" indent="0">
              <a:lnSpc>
                <a:spcPct val="100000"/>
              </a:lnSpc>
              <a:spcBef>
                <a:spcPts val="0"/>
              </a:spcBef>
              <a:buNone/>
            </a:pPr>
            <a:r>
              <a:rPr lang="en-US" dirty="0" smtClean="0">
                <a:latin typeface="Arial" panose="020B0604020202020204" pitchFamily="34" charset="0"/>
                <a:cs typeface="Arial" panose="020B0604020202020204" pitchFamily="34" charset="0"/>
              </a:rPr>
              <a:t>Construct validity refers to the degree to which </a:t>
            </a:r>
            <a:r>
              <a:rPr lang="en-US" u="sng" dirty="0" smtClean="0">
                <a:latin typeface="Arial" panose="020B0604020202020204" pitchFamily="34" charset="0"/>
                <a:cs typeface="Arial" panose="020B0604020202020204" pitchFamily="34" charset="0"/>
              </a:rPr>
              <a:t>test scores can be interpreted as reflecting a particular psychological construct</a:t>
            </a:r>
            <a:r>
              <a:rPr lang="en-US" dirty="0" smtClean="0">
                <a:latin typeface="Arial" panose="020B0604020202020204" pitchFamily="34" charset="0"/>
                <a:cs typeface="Arial" panose="020B0604020202020204" pitchFamily="34" charset="0"/>
              </a:rPr>
              <a:t>. </a:t>
            </a:r>
          </a:p>
          <a:p>
            <a:pPr marL="0" lvl="0" indent="0">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dirty="0"/>
          </a:p>
        </p:txBody>
      </p:sp>
    </p:spTree>
    <p:extLst>
      <p:ext uri="{BB962C8B-B14F-4D97-AF65-F5344CB8AC3E}">
        <p14:creationId xmlns:p14="http://schemas.microsoft.com/office/powerpoint/2010/main" val="5192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910" y="215900"/>
            <a:ext cx="11772900" cy="5984875"/>
          </a:xfrm>
        </p:spPr>
        <p:txBody>
          <a:bodyPr>
            <a:normAutofit/>
          </a:bodyPr>
          <a:lstStyle/>
          <a:p>
            <a:pPr marL="0" indent="0">
              <a:lnSpc>
                <a:spcPct val="100000"/>
              </a:lnSpc>
              <a:spcBef>
                <a:spcPts val="0"/>
              </a:spcBef>
              <a:buNone/>
            </a:pPr>
            <a:r>
              <a:rPr lang="en-US" dirty="0"/>
              <a:t>In 1999, three organizations, AERA, APA, and NCME published a revision of the </a:t>
            </a:r>
            <a:r>
              <a:rPr lang="en-US" i="1" dirty="0"/>
              <a:t>Standards for Educational and Psychological Testing</a:t>
            </a:r>
            <a:r>
              <a:rPr lang="en-US" dirty="0"/>
              <a:t>.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This </a:t>
            </a:r>
            <a:r>
              <a:rPr lang="en-US" dirty="0"/>
              <a:t>publication outlined </a:t>
            </a:r>
            <a:r>
              <a:rPr lang="en-US" b="1" dirty="0"/>
              <a:t>five types of evidence </a:t>
            </a:r>
            <a:r>
              <a:rPr lang="en-US" dirty="0"/>
              <a:t>relevant for establishing the validity of test </a:t>
            </a:r>
            <a:r>
              <a:rPr lang="en-US" dirty="0" smtClean="0"/>
              <a:t>score interpretations – construct validity</a:t>
            </a:r>
            <a:endParaRPr lang="en-US" dirty="0"/>
          </a:p>
          <a:p>
            <a:pPr marL="0" lvl="0" indent="0">
              <a:lnSpc>
                <a:spcPct val="150000"/>
              </a:lnSpc>
              <a:spcBef>
                <a:spcPts val="0"/>
              </a:spcBef>
              <a:buNone/>
            </a:pPr>
            <a:endParaRPr lang="en-US" dirty="0">
              <a:latin typeface="Arial" panose="020B0604020202020204" pitchFamily="34" charset="0"/>
              <a:cs typeface="Arial" panose="020B0604020202020204" pitchFamily="34" charset="0"/>
            </a:endParaRPr>
          </a:p>
          <a:p>
            <a:pPr marL="0" indent="0">
              <a:lnSpc>
                <a:spcPct val="150000"/>
              </a:lnSpc>
              <a:spcBef>
                <a:spcPts val="0"/>
              </a:spcBef>
              <a:buNone/>
            </a:pPr>
            <a:endParaRPr lang="en-US" u="sng" dirty="0"/>
          </a:p>
        </p:txBody>
      </p:sp>
      <p:sp>
        <p:nvSpPr>
          <p:cNvPr id="4" name="Regular Pentagon 3"/>
          <p:cNvSpPr/>
          <p:nvPr/>
        </p:nvSpPr>
        <p:spPr>
          <a:xfrm>
            <a:off x="981074" y="3128962"/>
            <a:ext cx="2962276" cy="2000250"/>
          </a:xfrm>
          <a:prstGeom prst="pentagon">
            <a:avLst/>
          </a:prstGeom>
          <a:noFill/>
          <a:ln w="19050" cmpd="db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800" dirty="0" smtClean="0">
                <a:ln>
                  <a:solidFill>
                    <a:srgbClr val="7030A0"/>
                  </a:solidFill>
                </a:ln>
                <a:effectLst/>
                <a:ea typeface="Calibri" panose="020F0502020204030204" pitchFamily="34" charset="0"/>
                <a:cs typeface="Times New Roman" panose="02020603050405020304" pitchFamily="18" charset="0"/>
              </a:rPr>
              <a:t>Construct</a:t>
            </a:r>
          </a:p>
          <a:p>
            <a:pPr marL="0" marR="0" algn="ctr">
              <a:lnSpc>
                <a:spcPct val="107000"/>
              </a:lnSpc>
              <a:spcBef>
                <a:spcPts val="0"/>
              </a:spcBef>
              <a:spcAft>
                <a:spcPts val="800"/>
              </a:spcAft>
            </a:pPr>
            <a:r>
              <a:rPr lang="en-US" sz="2800" dirty="0" smtClean="0">
                <a:ln>
                  <a:solidFill>
                    <a:srgbClr val="7030A0"/>
                  </a:solidFill>
                </a:ln>
                <a:ea typeface="Calibri" panose="020F0502020204030204" pitchFamily="34" charset="0"/>
                <a:cs typeface="Times New Roman" panose="02020603050405020304" pitchFamily="18" charset="0"/>
              </a:rPr>
              <a:t>Validity</a:t>
            </a:r>
            <a:endParaRPr lang="en-US" sz="2800" dirty="0">
              <a:ln>
                <a:solidFill>
                  <a:srgbClr val="7030A0"/>
                </a:solidFill>
              </a:ln>
              <a:effectLst/>
              <a:ea typeface="Calibri" panose="020F0502020204030204" pitchFamily="34" charset="0"/>
              <a:cs typeface="Times New Roman" panose="02020603050405020304" pitchFamily="18" charset="0"/>
            </a:endParaRPr>
          </a:p>
        </p:txBody>
      </p:sp>
      <p:sp>
        <p:nvSpPr>
          <p:cNvPr id="2" name="TextBox 1"/>
          <p:cNvSpPr txBox="1"/>
          <p:nvPr/>
        </p:nvSpPr>
        <p:spPr>
          <a:xfrm>
            <a:off x="5338762" y="3159591"/>
            <a:ext cx="4867276" cy="1938992"/>
          </a:xfrm>
          <a:prstGeom prst="rect">
            <a:avLst/>
          </a:prstGeom>
          <a:noFill/>
        </p:spPr>
        <p:txBody>
          <a:bodyPr wrap="square" rtlCol="0">
            <a:spAutoFit/>
          </a:bodyPr>
          <a:lstStyle/>
          <a:p>
            <a:pPr marL="342900" lvl="0" indent="-342900">
              <a:buFont typeface="+mj-lt"/>
              <a:buAutoNum type="arabicPeriod"/>
            </a:pPr>
            <a:r>
              <a:rPr lang="en-US" sz="2400" dirty="0"/>
              <a:t>Test content.</a:t>
            </a:r>
          </a:p>
          <a:p>
            <a:pPr marL="342900" lvl="0" indent="-342900">
              <a:buFont typeface="+mj-lt"/>
              <a:buAutoNum type="arabicPeriod"/>
            </a:pPr>
            <a:r>
              <a:rPr lang="en-US" sz="2400" dirty="0"/>
              <a:t>Internal structure of the test.</a:t>
            </a:r>
          </a:p>
          <a:p>
            <a:pPr marL="342900" lvl="0" indent="-342900">
              <a:buFont typeface="+mj-lt"/>
              <a:buAutoNum type="arabicPeriod"/>
            </a:pPr>
            <a:r>
              <a:rPr lang="en-US" sz="2400" dirty="0"/>
              <a:t>Response processes.</a:t>
            </a:r>
          </a:p>
          <a:p>
            <a:pPr marL="342900" lvl="0" indent="-342900">
              <a:buFont typeface="+mj-lt"/>
              <a:buAutoNum type="arabicPeriod"/>
            </a:pPr>
            <a:r>
              <a:rPr lang="en-US" sz="2400" dirty="0"/>
              <a:t>Association with other variables.</a:t>
            </a:r>
          </a:p>
          <a:p>
            <a:pPr marL="342900" indent="-342900">
              <a:buFont typeface="+mj-lt"/>
              <a:buAutoNum type="arabicPeriod"/>
            </a:pPr>
            <a:r>
              <a:rPr lang="en-US" sz="2400" dirty="0"/>
              <a:t>Consequences of test use. </a:t>
            </a:r>
          </a:p>
        </p:txBody>
      </p:sp>
    </p:spTree>
    <p:extLst>
      <p:ext uri="{BB962C8B-B14F-4D97-AF65-F5344CB8AC3E}">
        <p14:creationId xmlns:p14="http://schemas.microsoft.com/office/powerpoint/2010/main" val="3247832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1911</Words>
  <Application>Microsoft Office PowerPoint</Application>
  <PresentationFormat>Widescreen</PresentationFormat>
  <Paragraphs>238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Delaware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Validity</dc:title>
  <dc:creator>Ratna Nandakumar</dc:creator>
  <cp:lastModifiedBy>Ratna Nandakumar</cp:lastModifiedBy>
  <cp:revision>210</cp:revision>
  <dcterms:created xsi:type="dcterms:W3CDTF">2016-03-02T22:00:35Z</dcterms:created>
  <dcterms:modified xsi:type="dcterms:W3CDTF">2018-03-07T11:10:53Z</dcterms:modified>
</cp:coreProperties>
</file>