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9" r:id="rId3"/>
    <p:sldId id="270" r:id="rId4"/>
    <p:sldId id="259" r:id="rId5"/>
    <p:sldId id="271" r:id="rId6"/>
    <p:sldId id="260" r:id="rId7"/>
    <p:sldId id="261" r:id="rId8"/>
    <p:sldId id="272" r:id="rId9"/>
    <p:sldId id="265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36E274-A50B-46D7-979B-839544E6DDC2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271FB2-D56D-45DF-8B06-93CE25824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1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647BC4-1C4C-44A8-B503-F8BAF7505A3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72D1FD1-518C-4B38-A650-EB7991D1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6061DA-1C26-480E-970B-45B2C9365116}" type="slidenum">
              <a:rPr lang="en-US" altLang="en-US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8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6061DA-1C26-480E-970B-45B2C9365116}" type="slidenum">
              <a:rPr lang="en-US" altLang="en-US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86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D988C-07AB-46E0-905E-5C054BBC1291}" type="slidenum">
              <a:rPr lang="en-US" altLang="en-US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5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43CE72-5648-43D2-A046-FB15ADF777DD}" type="slidenum">
              <a:rPr lang="en-US" altLang="en-US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8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43CE72-5648-43D2-A046-FB15ADF777DD}" type="slidenum">
              <a:rPr lang="en-US" altLang="en-US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5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42FA97-EE2C-499A-90B0-9243610A7F78}" type="slidenum">
              <a:rPr lang="en-US" altLang="en-US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0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732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530352" indent="0">
              <a:buNone/>
              <a:defRPr/>
            </a:lvl2pPr>
            <a:lvl3pPr marL="987552" indent="0">
              <a:buNone/>
              <a:defRPr/>
            </a:lvl3pPr>
            <a:lvl4pPr marL="1444752" indent="0">
              <a:buNone/>
              <a:defRPr/>
            </a:lvl4pPr>
            <a:lvl5pPr marL="1901952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7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2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73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6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D87FC1-495C-4930-8DA5-812D2CB7056F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0C8E58-9AB6-46DC-B078-B525DF430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3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None/>
        <a:defRPr sz="24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5342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4269" y="86916"/>
            <a:ext cx="1116008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/>
              <a:t>Chapter 9: Estimating and Evaluating Convergent and </a:t>
            </a:r>
          </a:p>
          <a:p>
            <a:pPr algn="ctr"/>
            <a:r>
              <a:rPr lang="en-US" sz="2600" b="1" dirty="0"/>
              <a:t>Discriminant Validity </a:t>
            </a:r>
            <a:r>
              <a:rPr lang="en-US" sz="2600" b="1" dirty="0" smtClean="0"/>
              <a:t>Evidence</a:t>
            </a:r>
          </a:p>
          <a:p>
            <a:pPr algn="ctr"/>
            <a:endParaRPr lang="en-US" b="1" dirty="0" smtClean="0"/>
          </a:p>
          <a:p>
            <a:r>
              <a:rPr lang="en-US" sz="2600" dirty="0" smtClean="0"/>
              <a:t>Chapter 8 provided a holistic view of validity, conceptualized as Construct validity.</a:t>
            </a:r>
          </a:p>
          <a:p>
            <a:endParaRPr lang="en-US" sz="2600" dirty="0" smtClean="0"/>
          </a:p>
          <a:p>
            <a:r>
              <a:rPr lang="en-US" sz="2600" dirty="0" smtClean="0"/>
              <a:t>This conceptualization includes relationship of test scores with a variety of other psychological constructs. </a:t>
            </a:r>
          </a:p>
          <a:p>
            <a:endParaRPr lang="en-US" sz="2600" dirty="0" smtClean="0"/>
          </a:p>
          <a:p>
            <a:r>
              <a:rPr lang="en-US" sz="2600" dirty="0" smtClean="0"/>
              <a:t>A crucial part of validity evidence is establishing the degree to which test scores actually show predicted patterns of association with other constructs. </a:t>
            </a:r>
          </a:p>
          <a:p>
            <a:endParaRPr lang="en-US" sz="2600" dirty="0" smtClean="0"/>
          </a:p>
          <a:p>
            <a:r>
              <a:rPr lang="en-US" sz="2600" b="1" dirty="0" smtClean="0"/>
              <a:t>Convergent and Discriminant</a:t>
            </a:r>
            <a:r>
              <a:rPr lang="en-US" sz="2600" dirty="0" smtClean="0"/>
              <a:t> evidence are key in providing </a:t>
            </a:r>
            <a:r>
              <a:rPr lang="en-US" sz="2600" b="1" dirty="0" smtClean="0"/>
              <a:t>empirical evaluation</a:t>
            </a:r>
            <a:r>
              <a:rPr lang="en-US" sz="2600" dirty="0" smtClean="0"/>
              <a:t> of test validity. </a:t>
            </a:r>
          </a:p>
          <a:p>
            <a:endParaRPr lang="en-US" sz="2600" dirty="0" smtClean="0"/>
          </a:p>
          <a:p>
            <a:r>
              <a:rPr lang="en-US" sz="2600" dirty="0" smtClean="0"/>
              <a:t>This chapter presents issues related to the estimation and evaluation of these important forms of validity evidence.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5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5342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4269" y="136688"/>
            <a:ext cx="1041461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600" b="1" dirty="0"/>
              <a:t>Methods for evaluating Convergent and Discriminant Validity </a:t>
            </a:r>
            <a:r>
              <a:rPr lang="en-US" sz="2600" dirty="0"/>
              <a:t>(pp. 222-239)</a:t>
            </a:r>
          </a:p>
          <a:p>
            <a:endParaRPr lang="en-US" sz="2800" dirty="0"/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Focused Associations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Sets of Correlations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 err="1"/>
              <a:t>Multitrait</a:t>
            </a:r>
            <a:r>
              <a:rPr lang="en-US" sz="2800" dirty="0"/>
              <a:t>-Multimethod Matrices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Quantifying Construct </a:t>
            </a:r>
            <a:r>
              <a:rPr lang="en-US" sz="2800" dirty="0" smtClean="0"/>
              <a:t>Validity</a:t>
            </a:r>
          </a:p>
          <a:p>
            <a:pPr lvl="1"/>
            <a:endParaRPr lang="en-US" sz="2800" dirty="0" smtClean="0"/>
          </a:p>
          <a:p>
            <a:pPr lvl="1" indent="-457200"/>
            <a:r>
              <a:rPr lang="en-US" sz="2800" dirty="0" smtClean="0"/>
              <a:t>Lead discussion group members: </a:t>
            </a:r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0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269" y="136688"/>
            <a:ext cx="11203759" cy="65342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4269" y="136688"/>
            <a:ext cx="104146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Factors Affecting a Validity </a:t>
            </a:r>
            <a:r>
              <a:rPr lang="en-US" sz="2600" b="1" dirty="0" smtClean="0"/>
              <a:t>Coefficient </a:t>
            </a:r>
            <a:r>
              <a:rPr lang="en-US" sz="2800" dirty="0"/>
              <a:t>(pp. 239-253)</a:t>
            </a:r>
            <a:endParaRPr lang="en-US" sz="2600" b="1" dirty="0"/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Association between constructs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Measurement error and reliability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Restricted range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Skew and Relative proportions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Method Variance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Time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Prediction of single event</a:t>
            </a:r>
          </a:p>
          <a:p>
            <a:r>
              <a:rPr lang="en-US" sz="2600" b="1" dirty="0"/>
              <a:t> </a:t>
            </a:r>
            <a:endParaRPr lang="en-US" sz="2600" b="1" dirty="0" smtClean="0"/>
          </a:p>
          <a:p>
            <a:r>
              <a:rPr lang="en-US" sz="2400" dirty="0"/>
              <a:t>Lead discussion group members: </a:t>
            </a:r>
          </a:p>
          <a:p>
            <a:endParaRPr lang="en-US" sz="2600" b="1" dirty="0" smtClean="0"/>
          </a:p>
          <a:p>
            <a:r>
              <a:rPr lang="en-US" sz="2600" b="1" dirty="0" smtClean="0"/>
              <a:t>Interpreting </a:t>
            </a:r>
            <a:r>
              <a:rPr lang="en-US" sz="2600" b="1" dirty="0"/>
              <a:t>a validity </a:t>
            </a:r>
            <a:r>
              <a:rPr lang="en-US" sz="2600" b="1" dirty="0" smtClean="0"/>
              <a:t>coefficient </a:t>
            </a:r>
            <a:r>
              <a:rPr lang="en-US" sz="2800" dirty="0"/>
              <a:t>(pp. 253-267)</a:t>
            </a:r>
            <a:endParaRPr lang="en-US" sz="2600" b="1" dirty="0"/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Squared correlations and variance explained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Estimating Practical Effects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Guidelines or Norms for a Field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Statistical </a:t>
            </a:r>
            <a:r>
              <a:rPr lang="en-US" sz="2000" dirty="0" smtClean="0"/>
              <a:t>Significance</a:t>
            </a:r>
          </a:p>
          <a:p>
            <a:pPr lvl="1"/>
            <a:endParaRPr lang="en-US" sz="2400" dirty="0" smtClean="0"/>
          </a:p>
          <a:p>
            <a:pPr lvl="1" indent="-457200"/>
            <a:r>
              <a:rPr lang="en-US" sz="2400" dirty="0" smtClean="0"/>
              <a:t>Lead </a:t>
            </a:r>
            <a:r>
              <a:rPr lang="en-US" sz="2400" dirty="0"/>
              <a:t>discussion group members: </a:t>
            </a:r>
          </a:p>
        </p:txBody>
      </p:sp>
    </p:spTree>
    <p:extLst>
      <p:ext uri="{BB962C8B-B14F-4D97-AF65-F5344CB8AC3E}">
        <p14:creationId xmlns:p14="http://schemas.microsoft.com/office/powerpoint/2010/main" val="37679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7108" y="180054"/>
            <a:ext cx="10873601" cy="657855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en-US" sz="2800" dirty="0" err="1" smtClean="0"/>
              <a:t>Multitrait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Multimethod Matrix (MTMMM</a:t>
            </a:r>
            <a:r>
              <a:rPr lang="en-US" altLang="en-US" sz="2800" dirty="0" smtClean="0"/>
              <a:t>)</a:t>
            </a:r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Cronbach </a:t>
            </a:r>
            <a:r>
              <a:rPr lang="en-US" sz="2800" dirty="0"/>
              <a:t>and </a:t>
            </a:r>
            <a:r>
              <a:rPr lang="en-US" sz="2800" dirty="0" err="1"/>
              <a:t>Meehl</a:t>
            </a:r>
            <a:r>
              <a:rPr lang="en-US" sz="2800" dirty="0"/>
              <a:t> (1955) outlined </a:t>
            </a:r>
            <a:r>
              <a:rPr lang="en-US" sz="2800" dirty="0" smtClean="0"/>
              <a:t>conceptual </a:t>
            </a:r>
            <a:r>
              <a:rPr lang="en-US" sz="2800" dirty="0"/>
              <a:t>meaning of construct validity based on the notion of </a:t>
            </a:r>
            <a:r>
              <a:rPr lang="en-US" sz="2800" b="1" dirty="0" err="1"/>
              <a:t>monological</a:t>
            </a:r>
            <a:r>
              <a:rPr lang="en-US" sz="2800" b="1" dirty="0"/>
              <a:t> network</a:t>
            </a:r>
            <a:r>
              <a:rPr lang="en-US" sz="2800" dirty="0"/>
              <a:t> (interconnection between a construct and other related constructs</a:t>
            </a:r>
            <a:r>
              <a:rPr lang="en-US" sz="2800" dirty="0" smtClean="0"/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Campbell and Fiske (1959) developed the logic of MTMMM as a statistical expansion of the conceptual work by Cronbach and </a:t>
            </a:r>
            <a:r>
              <a:rPr lang="en-US" sz="2800" dirty="0" err="1"/>
              <a:t>Meehl</a:t>
            </a:r>
            <a:r>
              <a:rPr lang="en-US" sz="2800" dirty="0"/>
              <a:t>. 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Purpose of MTMMM analysis: to provide convergent and discriminant validity </a:t>
            </a:r>
            <a:r>
              <a:rPr lang="en-US" sz="2800" dirty="0" smtClean="0"/>
              <a:t>evidence.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Obtain </a:t>
            </a:r>
            <a:r>
              <a:rPr lang="en-US" sz="2800" dirty="0"/>
              <a:t>measures of several traits, each measured through several </a:t>
            </a:r>
            <a:r>
              <a:rPr lang="en-US" sz="2800" dirty="0" smtClean="0"/>
              <a:t>methods and compute correlation coefficients among these measures.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Evaluate the MTMMM for the expected patterns in the correlations.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351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685800"/>
            <a:ext cx="9601200" cy="44893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altLang="en-US" sz="2800" dirty="0" err="1"/>
              <a:t>Multitrait</a:t>
            </a:r>
            <a:r>
              <a:rPr lang="en-US" altLang="en-US" sz="2800" dirty="0"/>
              <a:t> Multimethod </a:t>
            </a:r>
            <a:r>
              <a:rPr lang="en-US" altLang="en-US" sz="2800" dirty="0" smtClean="0"/>
              <a:t>Matrix Example</a:t>
            </a:r>
            <a:endParaRPr lang="en-US" altLang="en-US" sz="2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058" y="1547870"/>
            <a:ext cx="9601200" cy="3581400"/>
          </a:xfrm>
        </p:spPr>
        <p:txBody>
          <a:bodyPr/>
          <a:lstStyle/>
          <a:p>
            <a:r>
              <a:rPr lang="en-US" altLang="en-US" dirty="0"/>
              <a:t>Assume you measure three constructs (or traits) using three different methods.</a:t>
            </a:r>
            <a:endParaRPr lang="en-US" altLang="en-US" b="1" dirty="0"/>
          </a:p>
          <a:p>
            <a:pPr lvl="1"/>
            <a:r>
              <a:rPr lang="en-US" altLang="en-US" sz="3200" b="1" dirty="0"/>
              <a:t>Traits</a:t>
            </a:r>
            <a:r>
              <a:rPr lang="en-US" altLang="en-US" sz="3200" dirty="0"/>
              <a:t>: Anger, Guilt, Depression</a:t>
            </a:r>
            <a:endParaRPr lang="en-US" altLang="en-US" sz="3200" b="1" dirty="0"/>
          </a:p>
          <a:p>
            <a:pPr lvl="1"/>
            <a:r>
              <a:rPr lang="en-US" altLang="en-US" sz="3200" b="1" dirty="0"/>
              <a:t>Measures</a:t>
            </a:r>
            <a:r>
              <a:rPr lang="en-US" altLang="en-US" sz="3200" dirty="0"/>
              <a:t>: Test, Clinical Rating, Self-report</a:t>
            </a:r>
            <a:r>
              <a:rPr lang="en-US" alt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1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74" name="Group 14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31399341"/>
              </p:ext>
            </p:extLst>
          </p:nvPr>
        </p:nvGraphicFramePr>
        <p:xfrm>
          <a:off x="906138" y="401199"/>
          <a:ext cx="7313613" cy="5493390"/>
        </p:xfrm>
        <a:graphic>
          <a:graphicData uri="http://schemas.openxmlformats.org/drawingml/2006/table">
            <a:tbl>
              <a:tblPr/>
              <a:tblGrid>
                <a:gridCol w="665163">
                  <a:extLst>
                    <a:ext uri="{9D8B030D-6E8A-4147-A177-3AD203B41FA5}">
                      <a16:colId xmlns:a16="http://schemas.microsoft.com/office/drawing/2014/main" xmlns="" val="3612682674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xmlns="" val="4044829957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xmlns="" val="3187668838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xmlns="" val="530730260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xmlns="" val="2379918668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xmlns="" val="4293283490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xmlns="" val="510869449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xmlns="" val="3403159393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xmlns="" val="410455009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xmlns="" val="1091025262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xmlns="" val="183477997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Psychological Test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Clinical Rating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Self Rating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5134679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20132768"/>
                  </a:ext>
                </a:extLst>
              </a:tr>
              <a:tr h="51276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Psychological Test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4985804"/>
                  </a:ext>
                </a:extLst>
              </a:tr>
              <a:tr h="512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595305"/>
                  </a:ext>
                </a:extLst>
              </a:tr>
              <a:tr h="512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9274438"/>
                  </a:ext>
                </a:extLst>
              </a:tr>
              <a:tr h="51276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Clinical Rating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1423099"/>
                  </a:ext>
                </a:extLst>
              </a:tr>
              <a:tr h="512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7714635"/>
                  </a:ext>
                </a:extLst>
              </a:tr>
              <a:tr h="512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3882073"/>
                  </a:ext>
                </a:extLst>
              </a:tr>
              <a:tr h="51276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Self Rating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1217456"/>
                  </a:ext>
                </a:extLst>
              </a:tr>
              <a:tr h="512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6675187"/>
                  </a:ext>
                </a:extLst>
              </a:tr>
              <a:tr h="512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442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5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0077" y="280929"/>
            <a:ext cx="9601200" cy="5040217"/>
          </a:xfrm>
        </p:spPr>
        <p:txBody>
          <a:bodyPr>
            <a:noAutofit/>
          </a:bodyPr>
          <a:lstStyle/>
          <a:p>
            <a:endParaRPr lang="en-US" altLang="en-US" sz="2200" dirty="0" smtClean="0"/>
          </a:p>
          <a:p>
            <a:endParaRPr lang="en-US" altLang="en-US" sz="2200" dirty="0"/>
          </a:p>
          <a:p>
            <a:r>
              <a:rPr lang="en-US" altLang="en-US" sz="2200" dirty="0" smtClean="0"/>
              <a:t>The </a:t>
            </a:r>
            <a:r>
              <a:rPr lang="en-US" altLang="en-US" sz="2200" dirty="0"/>
              <a:t>main diagonal is the correlation of the variable with itself and is by definition 1.0</a:t>
            </a:r>
            <a:r>
              <a:rPr lang="en-US" altLang="en-US" sz="2200" dirty="0" smtClean="0"/>
              <a:t>.</a:t>
            </a:r>
          </a:p>
          <a:p>
            <a:endParaRPr lang="en-US" altLang="en-US" sz="2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200" dirty="0"/>
              <a:t>It is common practice to replace the main diagonal entries with estimates of </a:t>
            </a:r>
            <a:r>
              <a:rPr lang="en-US" altLang="en-US" sz="2200" dirty="0">
                <a:solidFill>
                  <a:schemeClr val="tx1"/>
                </a:solidFill>
              </a:rPr>
              <a:t>reliability</a:t>
            </a:r>
            <a:r>
              <a:rPr lang="en-US" altLang="en-US" sz="2200" dirty="0"/>
              <a:t>, such as alpha or other estimates as appropriate</a:t>
            </a:r>
            <a:r>
              <a:rPr lang="en-US" altLang="en-US" sz="22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 sz="2200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1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0076" y="280929"/>
            <a:ext cx="10504583" cy="617495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200" b="1" dirty="0" smtClean="0"/>
              <a:t>Convergent validity </a:t>
            </a:r>
            <a:r>
              <a:rPr lang="en-US" altLang="en-US" sz="2200" dirty="0" smtClean="0"/>
              <a:t>(</a:t>
            </a:r>
            <a:r>
              <a:rPr lang="en-US" altLang="en-US" sz="2200" dirty="0" err="1" smtClean="0"/>
              <a:t>monotrait-heteromethod</a:t>
            </a:r>
            <a:r>
              <a:rPr lang="en-US" altLang="en-US" sz="2200" dirty="0" smtClean="0"/>
              <a:t>) (trait effect)</a:t>
            </a:r>
          </a:p>
          <a:p>
            <a:r>
              <a:rPr lang="en-US" altLang="en-US" sz="2200" dirty="0"/>
              <a:t>(different measures of the same construct </a:t>
            </a:r>
            <a:r>
              <a:rPr lang="en-US" altLang="en-US" sz="2200" i="1" dirty="0"/>
              <a:t>converge</a:t>
            </a:r>
            <a:r>
              <a:rPr lang="en-US" altLang="en-US" sz="2200" dirty="0"/>
              <a:t> and provide the same measurement</a:t>
            </a:r>
            <a:r>
              <a:rPr lang="en-US" altLang="en-US" sz="2200" dirty="0" smtClean="0"/>
              <a:t>)</a:t>
            </a:r>
          </a:p>
          <a:p>
            <a:r>
              <a:rPr lang="en-US" altLang="en-US" sz="2200" dirty="0"/>
              <a:t>These correlations should be moderately high (~ 0.5)</a:t>
            </a:r>
          </a:p>
          <a:p>
            <a:r>
              <a:rPr lang="en-US" altLang="en-US" sz="2200" dirty="0" smtClean="0"/>
              <a:t>The </a:t>
            </a:r>
            <a:r>
              <a:rPr lang="en-US" altLang="en-US" sz="2200" dirty="0">
                <a:solidFill>
                  <a:srgbClr val="0066FF"/>
                </a:solidFill>
              </a:rPr>
              <a:t>Blue diagonals</a:t>
            </a:r>
            <a:r>
              <a:rPr lang="en-US" altLang="en-US" sz="2200" dirty="0"/>
              <a:t> are </a:t>
            </a:r>
            <a:r>
              <a:rPr lang="en-US" altLang="en-US" sz="2200" dirty="0" err="1" smtClean="0"/>
              <a:t>monotrait-heteromethod</a:t>
            </a:r>
            <a:r>
              <a:rPr lang="en-US" altLang="en-US" sz="2200" dirty="0" smtClean="0"/>
              <a:t> correlations. </a:t>
            </a:r>
          </a:p>
          <a:p>
            <a:endParaRPr lang="en-US" altLang="en-US" sz="2200" b="1" dirty="0" smtClean="0"/>
          </a:p>
          <a:p>
            <a:r>
              <a:rPr lang="en-US" altLang="en-US" sz="2200" b="1" dirty="0" smtClean="0"/>
              <a:t>Discriminant validity (</a:t>
            </a:r>
            <a:r>
              <a:rPr lang="en-US" altLang="en-US" sz="2200" dirty="0" err="1" smtClean="0"/>
              <a:t>heterotrait-monomethod</a:t>
            </a:r>
            <a:r>
              <a:rPr lang="en-US" altLang="en-US" sz="2200" dirty="0" smtClean="0"/>
              <a:t>) </a:t>
            </a:r>
            <a:r>
              <a:rPr lang="en-US" altLang="en-US" sz="2200" dirty="0"/>
              <a:t>(method effects).</a:t>
            </a:r>
          </a:p>
          <a:p>
            <a:r>
              <a:rPr lang="en-US" altLang="en-US" sz="2200" dirty="0" smtClean="0"/>
              <a:t>(</a:t>
            </a:r>
            <a:r>
              <a:rPr lang="en-US" altLang="en-US" sz="2200" dirty="0"/>
              <a:t>measures of different traits should not be highly correlated</a:t>
            </a:r>
            <a:r>
              <a:rPr lang="en-US" altLang="en-US" sz="2200" dirty="0" smtClean="0"/>
              <a:t>)</a:t>
            </a:r>
          </a:p>
          <a:p>
            <a:r>
              <a:rPr lang="en-US" altLang="en-US" sz="2200" dirty="0" smtClean="0"/>
              <a:t>The </a:t>
            </a:r>
            <a:r>
              <a:rPr lang="en-US" altLang="en-US" sz="2200" dirty="0">
                <a:solidFill>
                  <a:srgbClr val="00FF00"/>
                </a:solidFill>
              </a:rPr>
              <a:t>Green blocks</a:t>
            </a:r>
            <a:r>
              <a:rPr lang="en-US" altLang="en-US" sz="2200" dirty="0"/>
              <a:t> are </a:t>
            </a:r>
            <a:r>
              <a:rPr lang="en-US" altLang="en-US" sz="2200" dirty="0" err="1" smtClean="0"/>
              <a:t>heterotrait-monomethod</a:t>
            </a:r>
            <a:r>
              <a:rPr lang="en-US" altLang="en-US" sz="2200" dirty="0"/>
              <a:t>, </a:t>
            </a:r>
            <a:r>
              <a:rPr lang="en-US" altLang="en-US" sz="2200" dirty="0" smtClean="0"/>
              <a:t>They </a:t>
            </a:r>
            <a:r>
              <a:rPr lang="en-US" altLang="en-US" sz="2200" dirty="0"/>
              <a:t>should be low (~ 0.2)</a:t>
            </a:r>
            <a:endParaRPr lang="en-US" altLang="en-US" sz="2200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>
                <a:solidFill>
                  <a:srgbClr val="FF66FF"/>
                </a:solidFill>
              </a:rPr>
              <a:t>Purple blocks</a:t>
            </a:r>
            <a:r>
              <a:rPr lang="en-US" altLang="en-US" dirty="0"/>
              <a:t> are </a:t>
            </a:r>
            <a:r>
              <a:rPr lang="en-US" altLang="en-US" dirty="0" err="1" smtClean="0"/>
              <a:t>heteromethod-heterotrait</a:t>
            </a:r>
            <a:r>
              <a:rPr lang="en-US" altLang="en-US" dirty="0" smtClean="0"/>
              <a:t> </a:t>
            </a:r>
            <a:r>
              <a:rPr lang="en-US" altLang="en-US" dirty="0"/>
              <a:t>correlations (nonsense correlations).</a:t>
            </a:r>
          </a:p>
          <a:p>
            <a:r>
              <a:rPr lang="en-US" altLang="en-US" dirty="0"/>
              <a:t>They should be very close to zero.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13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24000" y="6324601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>
                <a:solidFill>
                  <a:srgbClr val="FF9900"/>
                </a:solidFill>
              </a:rPr>
              <a:t>Reliabilities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66FF"/>
                </a:solidFill>
              </a:rPr>
              <a:t>Convergent validities</a:t>
            </a:r>
            <a:r>
              <a:rPr lang="en-US" altLang="en-US" sz="2000" dirty="0"/>
              <a:t>, </a:t>
            </a:r>
            <a:r>
              <a:rPr lang="en-US" altLang="en-US" sz="2000" smtClean="0">
                <a:solidFill>
                  <a:srgbClr val="00FF00"/>
                </a:solidFill>
              </a:rPr>
              <a:t>Discriminant validities</a:t>
            </a:r>
            <a:r>
              <a:rPr lang="en-US" altLang="en-US" sz="2000" smtClean="0"/>
              <a:t>, </a:t>
            </a:r>
            <a:r>
              <a:rPr lang="en-US" altLang="en-US" sz="2000" dirty="0">
                <a:solidFill>
                  <a:srgbClr val="FF66FF"/>
                </a:solidFill>
              </a:rPr>
              <a:t>Nonsense validities</a:t>
            </a:r>
            <a:r>
              <a:rPr lang="en-US" altLang="en-US" sz="2000" dirty="0"/>
              <a:t>  </a:t>
            </a:r>
          </a:p>
        </p:txBody>
      </p:sp>
      <p:graphicFrame>
        <p:nvGraphicFramePr>
          <p:cNvPr id="2778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63089"/>
              </p:ext>
            </p:extLst>
          </p:nvPr>
        </p:nvGraphicFramePr>
        <p:xfrm>
          <a:off x="1981200" y="0"/>
          <a:ext cx="8534400" cy="6249355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xmlns="" val="2107120928"/>
                    </a:ext>
                  </a:extLst>
                </a:gridCol>
                <a:gridCol w="705404">
                  <a:extLst>
                    <a:ext uri="{9D8B030D-6E8A-4147-A177-3AD203B41FA5}">
                      <a16:colId xmlns:a16="http://schemas.microsoft.com/office/drawing/2014/main" xmlns="" val="2828454815"/>
                    </a:ext>
                  </a:extLst>
                </a:gridCol>
                <a:gridCol w="602696">
                  <a:extLst>
                    <a:ext uri="{9D8B030D-6E8A-4147-A177-3AD203B41FA5}">
                      <a16:colId xmlns:a16="http://schemas.microsoft.com/office/drawing/2014/main" xmlns="" val="99553892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2942141929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xmlns="" val="2442505747"/>
                    </a:ext>
                  </a:extLst>
                </a:gridCol>
                <a:gridCol w="849313">
                  <a:extLst>
                    <a:ext uri="{9D8B030D-6E8A-4147-A177-3AD203B41FA5}">
                      <a16:colId xmlns:a16="http://schemas.microsoft.com/office/drawing/2014/main" xmlns="" val="4020368225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xmlns="" val="467487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xmlns="" val="288071826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1242635389"/>
                    </a:ext>
                  </a:extLst>
                </a:gridCol>
                <a:gridCol w="849312">
                  <a:extLst>
                    <a:ext uri="{9D8B030D-6E8A-4147-A177-3AD203B41FA5}">
                      <a16:colId xmlns:a16="http://schemas.microsoft.com/office/drawing/2014/main" xmlns="" val="288430961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3894717721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Psychological Test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Clinical Rating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Self Rating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6110175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0771540"/>
                  </a:ext>
                </a:extLst>
              </a:tr>
              <a:tr h="547688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Psychological Test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(.91)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49746467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.21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(.93)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9113414"/>
                  </a:ext>
                </a:extLst>
              </a:tr>
              <a:tr h="704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.22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.23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(.90)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5452070"/>
                  </a:ext>
                </a:extLst>
              </a:tr>
              <a:tr h="4000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Clinical Rating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.82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(.96)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5509523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.80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.23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(.93)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9151511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.06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.81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.21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.22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(.89)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8571823"/>
                  </a:ext>
                </a:extLst>
              </a:tr>
              <a:tr h="547688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Self Rating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vert="eaVert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A3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.80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.79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.05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(.92)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6906645"/>
                  </a:ext>
                </a:extLst>
              </a:tr>
              <a:tr h="584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G3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.81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.06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.82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.20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(.91)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0039030"/>
                  </a:ext>
                </a:extLst>
              </a:tr>
              <a:tr h="582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D3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.83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.04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.83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.19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.24</a:t>
                      </a:r>
                      <a:endParaRPr kumimoji="0" lang="en-US" alt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itchFamily="16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itchFamily="16" charset="-128"/>
                          <a:cs typeface="Times New Roman" panose="02020603050405020304" pitchFamily="18" charset="0"/>
                        </a:rPr>
                        <a:t>(.93)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itchFamily="16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53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6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603</Words>
  <Application>Microsoft Office PowerPoint</Application>
  <PresentationFormat>Widescreen</PresentationFormat>
  <Paragraphs>180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Osaka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Multitrait Multimethod Matrix Example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Validity</dc:title>
  <dc:creator>Ratna Nandakumar</dc:creator>
  <cp:lastModifiedBy>Ratna Nandakumar</cp:lastModifiedBy>
  <cp:revision>137</cp:revision>
  <cp:lastPrinted>2018-03-07T11:23:46Z</cp:lastPrinted>
  <dcterms:created xsi:type="dcterms:W3CDTF">2016-03-02T22:00:35Z</dcterms:created>
  <dcterms:modified xsi:type="dcterms:W3CDTF">2018-03-07T11:24:28Z</dcterms:modified>
</cp:coreProperties>
</file>