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0" r:id="rId5"/>
    <p:sldId id="261" r:id="rId6"/>
    <p:sldId id="264"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87" d="100"/>
          <a:sy n="87" d="100"/>
        </p:scale>
        <p:origin x="51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FC9B42-65B6-4A93-AF47-8EAF93EDF1B8}"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E7CBA-2C5A-446C-906B-55E52AD58834}" type="slidenum">
              <a:rPr lang="en-US" smtClean="0"/>
              <a:t>‹#›</a:t>
            </a:fld>
            <a:endParaRPr lang="en-US"/>
          </a:p>
        </p:txBody>
      </p:sp>
    </p:spTree>
    <p:extLst>
      <p:ext uri="{BB962C8B-B14F-4D97-AF65-F5344CB8AC3E}">
        <p14:creationId xmlns:p14="http://schemas.microsoft.com/office/powerpoint/2010/main" val="588828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FC9B42-65B6-4A93-AF47-8EAF93EDF1B8}"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E7CBA-2C5A-446C-906B-55E52AD58834}" type="slidenum">
              <a:rPr lang="en-US" smtClean="0"/>
              <a:t>‹#›</a:t>
            </a:fld>
            <a:endParaRPr lang="en-US"/>
          </a:p>
        </p:txBody>
      </p:sp>
    </p:spTree>
    <p:extLst>
      <p:ext uri="{BB962C8B-B14F-4D97-AF65-F5344CB8AC3E}">
        <p14:creationId xmlns:p14="http://schemas.microsoft.com/office/powerpoint/2010/main" val="2392900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FC9B42-65B6-4A93-AF47-8EAF93EDF1B8}"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E7CBA-2C5A-446C-906B-55E52AD58834}" type="slidenum">
              <a:rPr lang="en-US" smtClean="0"/>
              <a:t>‹#›</a:t>
            </a:fld>
            <a:endParaRPr lang="en-US"/>
          </a:p>
        </p:txBody>
      </p:sp>
    </p:spTree>
    <p:extLst>
      <p:ext uri="{BB962C8B-B14F-4D97-AF65-F5344CB8AC3E}">
        <p14:creationId xmlns:p14="http://schemas.microsoft.com/office/powerpoint/2010/main" val="200382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FC9B42-65B6-4A93-AF47-8EAF93EDF1B8}"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E7CBA-2C5A-446C-906B-55E52AD58834}" type="slidenum">
              <a:rPr lang="en-US" smtClean="0"/>
              <a:t>‹#›</a:t>
            </a:fld>
            <a:endParaRPr lang="en-US"/>
          </a:p>
        </p:txBody>
      </p:sp>
    </p:spTree>
    <p:extLst>
      <p:ext uri="{BB962C8B-B14F-4D97-AF65-F5344CB8AC3E}">
        <p14:creationId xmlns:p14="http://schemas.microsoft.com/office/powerpoint/2010/main" val="3404291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FC9B42-65B6-4A93-AF47-8EAF93EDF1B8}"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E7CBA-2C5A-446C-906B-55E52AD58834}" type="slidenum">
              <a:rPr lang="en-US" smtClean="0"/>
              <a:t>‹#›</a:t>
            </a:fld>
            <a:endParaRPr lang="en-US"/>
          </a:p>
        </p:txBody>
      </p:sp>
    </p:spTree>
    <p:extLst>
      <p:ext uri="{BB962C8B-B14F-4D97-AF65-F5344CB8AC3E}">
        <p14:creationId xmlns:p14="http://schemas.microsoft.com/office/powerpoint/2010/main" val="3071646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FC9B42-65B6-4A93-AF47-8EAF93EDF1B8}"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5E7CBA-2C5A-446C-906B-55E52AD58834}" type="slidenum">
              <a:rPr lang="en-US" smtClean="0"/>
              <a:t>‹#›</a:t>
            </a:fld>
            <a:endParaRPr lang="en-US"/>
          </a:p>
        </p:txBody>
      </p:sp>
    </p:spTree>
    <p:extLst>
      <p:ext uri="{BB962C8B-B14F-4D97-AF65-F5344CB8AC3E}">
        <p14:creationId xmlns:p14="http://schemas.microsoft.com/office/powerpoint/2010/main" val="4149417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FC9B42-65B6-4A93-AF47-8EAF93EDF1B8}" type="datetimeFigureOut">
              <a:rPr lang="en-US" smtClean="0"/>
              <a:t>3/6/2018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5E7CBA-2C5A-446C-906B-55E52AD58834}" type="slidenum">
              <a:rPr lang="en-US" smtClean="0"/>
              <a:t>‹#›</a:t>
            </a:fld>
            <a:endParaRPr lang="en-US"/>
          </a:p>
        </p:txBody>
      </p:sp>
    </p:spTree>
    <p:extLst>
      <p:ext uri="{BB962C8B-B14F-4D97-AF65-F5344CB8AC3E}">
        <p14:creationId xmlns:p14="http://schemas.microsoft.com/office/powerpoint/2010/main" val="1441538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FC9B42-65B6-4A93-AF47-8EAF93EDF1B8}" type="datetimeFigureOut">
              <a:rPr lang="en-US" smtClean="0"/>
              <a:t>3/6/2018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5E7CBA-2C5A-446C-906B-55E52AD58834}" type="slidenum">
              <a:rPr lang="en-US" smtClean="0"/>
              <a:t>‹#›</a:t>
            </a:fld>
            <a:endParaRPr lang="en-US"/>
          </a:p>
        </p:txBody>
      </p:sp>
    </p:spTree>
    <p:extLst>
      <p:ext uri="{BB962C8B-B14F-4D97-AF65-F5344CB8AC3E}">
        <p14:creationId xmlns:p14="http://schemas.microsoft.com/office/powerpoint/2010/main" val="1264286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FC9B42-65B6-4A93-AF47-8EAF93EDF1B8}" type="datetimeFigureOut">
              <a:rPr lang="en-US" smtClean="0"/>
              <a:t>3/6/2018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5E7CBA-2C5A-446C-906B-55E52AD58834}" type="slidenum">
              <a:rPr lang="en-US" smtClean="0"/>
              <a:t>‹#›</a:t>
            </a:fld>
            <a:endParaRPr lang="en-US"/>
          </a:p>
        </p:txBody>
      </p:sp>
    </p:spTree>
    <p:extLst>
      <p:ext uri="{BB962C8B-B14F-4D97-AF65-F5344CB8AC3E}">
        <p14:creationId xmlns:p14="http://schemas.microsoft.com/office/powerpoint/2010/main" val="2870178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FC9B42-65B6-4A93-AF47-8EAF93EDF1B8}"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5E7CBA-2C5A-446C-906B-55E52AD58834}" type="slidenum">
              <a:rPr lang="en-US" smtClean="0"/>
              <a:t>‹#›</a:t>
            </a:fld>
            <a:endParaRPr lang="en-US"/>
          </a:p>
        </p:txBody>
      </p:sp>
    </p:spTree>
    <p:extLst>
      <p:ext uri="{BB962C8B-B14F-4D97-AF65-F5344CB8AC3E}">
        <p14:creationId xmlns:p14="http://schemas.microsoft.com/office/powerpoint/2010/main" val="2406368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FC9B42-65B6-4A93-AF47-8EAF93EDF1B8}"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5E7CBA-2C5A-446C-906B-55E52AD58834}" type="slidenum">
              <a:rPr lang="en-US" smtClean="0"/>
              <a:t>‹#›</a:t>
            </a:fld>
            <a:endParaRPr lang="en-US"/>
          </a:p>
        </p:txBody>
      </p:sp>
    </p:spTree>
    <p:extLst>
      <p:ext uri="{BB962C8B-B14F-4D97-AF65-F5344CB8AC3E}">
        <p14:creationId xmlns:p14="http://schemas.microsoft.com/office/powerpoint/2010/main" val="1548209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FC9B42-65B6-4A93-AF47-8EAF93EDF1B8}" type="datetimeFigureOut">
              <a:rPr lang="en-US" smtClean="0"/>
              <a:t>3/6/2018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5E7CBA-2C5A-446C-906B-55E52AD58834}" type="slidenum">
              <a:rPr lang="en-US" smtClean="0"/>
              <a:t>‹#›</a:t>
            </a:fld>
            <a:endParaRPr lang="en-US"/>
          </a:p>
        </p:txBody>
      </p:sp>
    </p:spTree>
    <p:extLst>
      <p:ext uri="{BB962C8B-B14F-4D97-AF65-F5344CB8AC3E}">
        <p14:creationId xmlns:p14="http://schemas.microsoft.com/office/powerpoint/2010/main" val="1142497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11772900" cy="6636544"/>
          </a:xfrm>
        </p:spPr>
        <p:txBody>
          <a:bodyPr>
            <a:normAutofit lnSpcReduction="10000"/>
          </a:bodyPr>
          <a:lstStyle/>
          <a:p>
            <a:pPr marL="0" indent="0" algn="ctr">
              <a:lnSpc>
                <a:spcPct val="100000"/>
              </a:lnSpc>
              <a:spcBef>
                <a:spcPts val="0"/>
              </a:spcBef>
              <a:buNone/>
            </a:pPr>
            <a:r>
              <a:rPr lang="en-US" b="1" dirty="0" smtClean="0"/>
              <a:t>Item Respond Theory – Introduction </a:t>
            </a:r>
          </a:p>
          <a:p>
            <a:pPr marL="0" indent="0" algn="ctr">
              <a:lnSpc>
                <a:spcPct val="100000"/>
              </a:lnSpc>
              <a:spcBef>
                <a:spcPts val="0"/>
              </a:spcBef>
              <a:buNone/>
            </a:pPr>
            <a:r>
              <a:rPr lang="en-US" dirty="0"/>
              <a:t>Wright and Stone (1979</a:t>
            </a:r>
            <a:r>
              <a:rPr lang="en-US" dirty="0" smtClean="0"/>
              <a:t>)</a:t>
            </a:r>
          </a:p>
          <a:p>
            <a:pPr marL="0" indent="0" algn="ctr">
              <a:lnSpc>
                <a:spcPct val="100000"/>
              </a:lnSpc>
              <a:spcBef>
                <a:spcPts val="0"/>
              </a:spcBef>
              <a:buNone/>
            </a:pPr>
            <a:endParaRPr lang="en-US" dirty="0"/>
          </a:p>
          <a:p>
            <a:pPr>
              <a:lnSpc>
                <a:spcPct val="150000"/>
              </a:lnSpc>
              <a:spcBef>
                <a:spcPts val="0"/>
              </a:spcBef>
            </a:pPr>
            <a:r>
              <a:rPr lang="en-US" dirty="0" smtClean="0"/>
              <a:t>The </a:t>
            </a:r>
            <a:r>
              <a:rPr lang="en-US" dirty="0"/>
              <a:t>purpose of a test is to measure a </a:t>
            </a:r>
            <a:r>
              <a:rPr lang="en-US" i="1" dirty="0"/>
              <a:t>construct/variable/trait</a:t>
            </a:r>
            <a:r>
              <a:rPr lang="en-US" dirty="0"/>
              <a:t>.</a:t>
            </a:r>
          </a:p>
          <a:p>
            <a:pPr>
              <a:lnSpc>
                <a:spcPct val="150000"/>
              </a:lnSpc>
              <a:spcBef>
                <a:spcPts val="0"/>
              </a:spcBef>
            </a:pPr>
            <a:r>
              <a:rPr lang="en-US" dirty="0"/>
              <a:t> </a:t>
            </a:r>
            <a:r>
              <a:rPr lang="en-US" dirty="0" smtClean="0"/>
              <a:t>Items </a:t>
            </a:r>
            <a:r>
              <a:rPr lang="en-US" dirty="0"/>
              <a:t>are operational definition of this construct/variable. </a:t>
            </a:r>
          </a:p>
          <a:p>
            <a:pPr>
              <a:lnSpc>
                <a:spcPct val="150000"/>
              </a:lnSpc>
              <a:spcBef>
                <a:spcPts val="0"/>
              </a:spcBef>
            </a:pPr>
            <a:r>
              <a:rPr lang="en-US" dirty="0" smtClean="0"/>
              <a:t>We </a:t>
            </a:r>
            <a:r>
              <a:rPr lang="en-US" dirty="0"/>
              <a:t>need to establish that the intended </a:t>
            </a:r>
            <a:r>
              <a:rPr lang="en-US" dirty="0" smtClean="0"/>
              <a:t>construct </a:t>
            </a:r>
            <a:r>
              <a:rPr lang="en-US" dirty="0"/>
              <a:t>is in fact realized by the test items. </a:t>
            </a:r>
            <a:endParaRPr lang="en-US" dirty="0" smtClean="0"/>
          </a:p>
          <a:p>
            <a:pPr>
              <a:lnSpc>
                <a:spcPct val="150000"/>
              </a:lnSpc>
              <a:spcBef>
                <a:spcPts val="0"/>
              </a:spcBef>
            </a:pPr>
            <a:r>
              <a:rPr lang="en-US" dirty="0" smtClean="0"/>
              <a:t>In order to do this, give </a:t>
            </a:r>
            <a:r>
              <a:rPr lang="en-US" dirty="0"/>
              <a:t>the test to a sample of individuals and analyze responses to see if items fit together to define </a:t>
            </a:r>
            <a:r>
              <a:rPr lang="en-US" dirty="0" smtClean="0"/>
              <a:t>the construct of interest.</a:t>
            </a:r>
            <a:endParaRPr lang="en-US" dirty="0"/>
          </a:p>
          <a:p>
            <a:pPr>
              <a:lnSpc>
                <a:spcPct val="150000"/>
              </a:lnSpc>
              <a:spcBef>
                <a:spcPts val="0"/>
              </a:spcBef>
            </a:pPr>
            <a:r>
              <a:rPr lang="en-US" dirty="0"/>
              <a:t> </a:t>
            </a:r>
            <a:r>
              <a:rPr lang="en-US" dirty="0" smtClean="0"/>
              <a:t>And </a:t>
            </a:r>
            <a:r>
              <a:rPr lang="en-US" dirty="0"/>
              <a:t>locate an individual’s position on the latent continuum. </a:t>
            </a:r>
            <a:endParaRPr lang="en-US" dirty="0" smtClean="0"/>
          </a:p>
          <a:p>
            <a:pPr marL="0" indent="0">
              <a:buNone/>
            </a:pPr>
            <a:endParaRPr lang="en-US" dirty="0"/>
          </a:p>
          <a:p>
            <a:pPr marL="0" indent="0">
              <a:buNone/>
            </a:pPr>
            <a:r>
              <a:rPr lang="en-US" sz="1400" dirty="0" smtClean="0"/>
              <a:t>         _</a:t>
            </a:r>
            <a:r>
              <a:rPr lang="en-US" sz="1400" dirty="0" smtClean="0"/>
              <a:t>Low________________________________*</a:t>
            </a:r>
            <a:r>
              <a:rPr lang="en-US" sz="1400" u="sng" dirty="0" smtClean="0"/>
              <a:t>(individual)</a:t>
            </a:r>
            <a:r>
              <a:rPr lang="en-US" sz="1400" dirty="0" smtClean="0"/>
              <a:t>__________________________________________________High</a:t>
            </a:r>
            <a:r>
              <a:rPr lang="en-US" sz="1400" dirty="0" smtClean="0"/>
              <a:t>__</a:t>
            </a:r>
            <a:endParaRPr lang="en-US" sz="1400" dirty="0" smtClean="0"/>
          </a:p>
        </p:txBody>
      </p:sp>
    </p:spTree>
    <p:extLst>
      <p:ext uri="{BB962C8B-B14F-4D97-AF65-F5344CB8AC3E}">
        <p14:creationId xmlns:p14="http://schemas.microsoft.com/office/powerpoint/2010/main" val="4204530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9250" y="122305"/>
                <a:ext cx="11772900" cy="6636544"/>
              </a:xfrm>
            </p:spPr>
            <p:style>
              <a:lnRef idx="2">
                <a:schemeClr val="dk1"/>
              </a:lnRef>
              <a:fillRef idx="1">
                <a:schemeClr val="lt1"/>
              </a:fillRef>
              <a:effectRef idx="0">
                <a:schemeClr val="dk1"/>
              </a:effectRef>
              <a:fontRef idx="minor">
                <a:schemeClr val="dk1"/>
              </a:fontRef>
            </p:style>
            <p:txBody>
              <a:bodyPr>
                <a:noAutofit/>
              </a:bodyPr>
              <a:lstStyle/>
              <a:p>
                <a:pPr>
                  <a:lnSpc>
                    <a:spcPct val="100000"/>
                  </a:lnSpc>
                  <a:spcBef>
                    <a:spcPts val="0"/>
                  </a:spcBef>
                </a:pPr>
                <a:r>
                  <a:rPr lang="en-US" dirty="0" smtClean="0"/>
                  <a:t>So we need a method to convert persons responses </a:t>
                </a:r>
                <a:r>
                  <a:rPr lang="en-US" dirty="0" smtClean="0"/>
                  <a:t>into </a:t>
                </a:r>
                <a:r>
                  <a:rPr lang="en-US" dirty="0" smtClean="0"/>
                  <a:t>measures of persons and measures of items.</a:t>
                </a:r>
              </a:p>
              <a:p>
                <a:pPr marL="0" indent="0">
                  <a:lnSpc>
                    <a:spcPct val="100000"/>
                  </a:lnSpc>
                  <a:spcBef>
                    <a:spcPts val="0"/>
                  </a:spcBef>
                  <a:buNone/>
                </a:pPr>
                <a:endParaRPr lang="en-US" dirty="0"/>
              </a:p>
              <a:p>
                <a:pPr>
                  <a:lnSpc>
                    <a:spcPct val="100000"/>
                  </a:lnSpc>
                  <a:spcBef>
                    <a:spcPts val="0"/>
                  </a:spcBef>
                </a:pPr>
                <a:r>
                  <a:rPr lang="en-US" dirty="0"/>
                  <a:t>We will learn how to use test item responses to define a line </a:t>
                </a:r>
                <a:r>
                  <a:rPr lang="en-US" dirty="0" smtClean="0"/>
                  <a:t>(construct) and </a:t>
                </a:r>
                <a:r>
                  <a:rPr lang="en-US" dirty="0"/>
                  <a:t>to position </a:t>
                </a:r>
                <a:r>
                  <a:rPr lang="en-US" dirty="0" smtClean="0"/>
                  <a:t>persons and items </a:t>
                </a:r>
                <a:r>
                  <a:rPr lang="en-US" dirty="0"/>
                  <a:t>on this line.  </a:t>
                </a:r>
                <a:endParaRPr lang="en-US" dirty="0" smtClean="0"/>
              </a:p>
              <a:p>
                <a:pPr marL="0" indent="0">
                  <a:lnSpc>
                    <a:spcPct val="100000"/>
                  </a:lnSpc>
                  <a:spcBef>
                    <a:spcPts val="0"/>
                  </a:spcBef>
                  <a:buNone/>
                </a:pPr>
                <a:endParaRPr lang="en-US" u="sng" dirty="0" smtClean="0"/>
              </a:p>
              <a:p>
                <a:pPr marL="0" indent="0">
                  <a:buNone/>
                </a:pPr>
                <a:r>
                  <a:rPr lang="en-US" sz="1800" dirty="0" smtClean="0"/>
                  <a:t>   </a:t>
                </a:r>
                <a:r>
                  <a:rPr lang="en-US" sz="1600" dirty="0" smtClean="0"/>
                  <a:t>_low___________</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𝐷</m:t>
                        </m:r>
                      </m:e>
                      <m:sub>
                        <m:r>
                          <a:rPr lang="en-US" sz="1600" i="1">
                            <a:latin typeface="Cambria Math" panose="02040503050406030204" pitchFamily="18" charset="0"/>
                          </a:rPr>
                          <m:t>1</m:t>
                        </m:r>
                      </m:sub>
                    </m:sSub>
                  </m:oMath>
                </a14:m>
                <a:r>
                  <a:rPr lang="en-US" sz="1600" dirty="0"/>
                  <a:t>___________</a:t>
                </a:r>
                <a14:m>
                  <m:oMath xmlns:m="http://schemas.openxmlformats.org/officeDocument/2006/math">
                    <m:sSub>
                      <m:sSubPr>
                        <m:ctrlPr>
                          <a:rPr lang="en-US" sz="1600" i="1">
                            <a:latin typeface="Cambria Math" panose="02040503050406030204" pitchFamily="18" charset="0"/>
                          </a:rPr>
                        </m:ctrlPr>
                      </m:sSubPr>
                      <m:e>
                        <m:r>
                          <a:rPr lang="en-US" sz="1600" b="1" i="1">
                            <a:latin typeface="Cambria Math" panose="02040503050406030204" pitchFamily="18" charset="0"/>
                          </a:rPr>
                          <m:t>𝑩</m:t>
                        </m:r>
                      </m:e>
                      <m:sub>
                        <m:r>
                          <a:rPr lang="en-US" sz="1600" i="1">
                            <a:latin typeface="Cambria Math" panose="02040503050406030204" pitchFamily="18" charset="0"/>
                          </a:rPr>
                          <m:t>1</m:t>
                        </m:r>
                      </m:sub>
                    </m:sSub>
                    <m:r>
                      <a:rPr lang="en-US" sz="1600" i="1">
                        <a:latin typeface="Cambria Math" panose="02040503050406030204" pitchFamily="18" charset="0"/>
                      </a:rPr>
                      <m:t>______________</m:t>
                    </m:r>
                    <m:sSub>
                      <m:sSubPr>
                        <m:ctrlPr>
                          <a:rPr lang="en-US" sz="1600" i="1">
                            <a:latin typeface="Cambria Math" panose="02040503050406030204" pitchFamily="18" charset="0"/>
                          </a:rPr>
                        </m:ctrlPr>
                      </m:sSubPr>
                      <m:e>
                        <m:r>
                          <a:rPr lang="en-US" sz="1600" i="1">
                            <a:latin typeface="Cambria Math" panose="02040503050406030204" pitchFamily="18" charset="0"/>
                          </a:rPr>
                          <m:t>𝐷</m:t>
                        </m:r>
                      </m:e>
                      <m:sub>
                        <m:r>
                          <a:rPr lang="en-US" sz="1600" i="1">
                            <a:latin typeface="Cambria Math" panose="02040503050406030204" pitchFamily="18" charset="0"/>
                          </a:rPr>
                          <m:t>2</m:t>
                        </m:r>
                      </m:sub>
                    </m:sSub>
                    <m:r>
                      <a:rPr lang="en-US" sz="1600" i="1">
                        <a:latin typeface="Cambria Math" panose="02040503050406030204" pitchFamily="18" charset="0"/>
                      </a:rPr>
                      <m:t>________________</m:t>
                    </m:r>
                    <m:sSub>
                      <m:sSubPr>
                        <m:ctrlPr>
                          <a:rPr lang="en-US" sz="1600" i="1">
                            <a:latin typeface="Cambria Math" panose="02040503050406030204" pitchFamily="18" charset="0"/>
                          </a:rPr>
                        </m:ctrlPr>
                      </m:sSubPr>
                      <m:e>
                        <m:r>
                          <a:rPr lang="en-US" sz="1600" b="1" i="1">
                            <a:latin typeface="Cambria Math" panose="02040503050406030204" pitchFamily="18" charset="0"/>
                          </a:rPr>
                          <m:t>𝑩</m:t>
                        </m:r>
                      </m:e>
                      <m:sub>
                        <m:r>
                          <a:rPr lang="en-US" sz="1600" i="1">
                            <a:latin typeface="Cambria Math" panose="02040503050406030204" pitchFamily="18" charset="0"/>
                          </a:rPr>
                          <m:t>2</m:t>
                        </m:r>
                      </m:sub>
                    </m:sSub>
                    <m:r>
                      <a:rPr lang="en-US" sz="1600" i="1">
                        <a:latin typeface="Cambria Math" panose="02040503050406030204" pitchFamily="18" charset="0"/>
                      </a:rPr>
                      <m:t>___</m:t>
                    </m:r>
                    <m:r>
                      <a:rPr lang="en-US" sz="1600" b="0" i="1" smtClean="0">
                        <a:latin typeface="Cambria Math" panose="02040503050406030204" pitchFamily="18" charset="0"/>
                      </a:rPr>
                      <m:t>___________</m:t>
                    </m:r>
                    <m:r>
                      <a:rPr lang="en-US" sz="1600" i="1">
                        <a:latin typeface="Cambria Math" panose="02040503050406030204" pitchFamily="18" charset="0"/>
                      </a:rPr>
                      <m:t>__</m:t>
                    </m:r>
                    <m:r>
                      <a:rPr lang="en-US" sz="1600" i="1" smtClean="0">
                        <a:latin typeface="Cambria Math" panose="02040503050406030204" pitchFamily="18" charset="0"/>
                      </a:rPr>
                      <m:t>__</m:t>
                    </m:r>
                    <m:sSub>
                      <m:sSubPr>
                        <m:ctrlPr>
                          <a:rPr lang="en-US" sz="1600" i="1" smtClean="0">
                            <a:latin typeface="Cambria Math" panose="02040503050406030204" pitchFamily="18" charset="0"/>
                          </a:rPr>
                        </m:ctrlPr>
                      </m:sSubPr>
                      <m:e>
                        <m:r>
                          <a:rPr lang="en-US" sz="1600" i="1">
                            <a:latin typeface="Cambria Math" panose="02040503050406030204" pitchFamily="18" charset="0"/>
                          </a:rPr>
                          <m:t>𝐷</m:t>
                        </m:r>
                      </m:e>
                      <m:sub>
                        <m:r>
                          <a:rPr lang="en-US" sz="1600" i="1">
                            <a:latin typeface="Cambria Math" panose="02040503050406030204" pitchFamily="18" charset="0"/>
                          </a:rPr>
                          <m:t>3</m:t>
                        </m:r>
                      </m:sub>
                    </m:sSub>
                  </m:oMath>
                </a14:m>
                <a:r>
                  <a:rPr lang="en-US" sz="1600" dirty="0" smtClean="0"/>
                  <a:t>________________________high_________</a:t>
                </a:r>
                <a:endParaRPr lang="en-US" sz="1600" dirty="0"/>
              </a:p>
              <a:p>
                <a:pPr marL="0" indent="0">
                  <a:buNone/>
                </a:pPr>
                <a:r>
                  <a:rPr lang="en-US" sz="1800" dirty="0"/>
                  <a:t>										</a:t>
                </a:r>
                <a:r>
                  <a:rPr lang="en-US" sz="1200" dirty="0"/>
                  <a:t>(construct/variable)</a:t>
                </a:r>
              </a:p>
              <a:p>
                <a:pPr marL="0" indent="0">
                  <a:lnSpc>
                    <a:spcPct val="100000"/>
                  </a:lnSpc>
                  <a:spcBef>
                    <a:spcPts val="0"/>
                  </a:spcBef>
                  <a:buNone/>
                </a:pPr>
                <a:endParaRPr lang="en-US" u="sng" dirty="0" smtClean="0"/>
              </a:p>
              <a:p>
                <a:pPr marL="0" indent="0">
                  <a:lnSpc>
                    <a:spcPct val="100000"/>
                  </a:lnSpc>
                  <a:spcBef>
                    <a:spcPts val="0"/>
                  </a:spcBef>
                  <a:buNone/>
                </a:pPr>
                <a:r>
                  <a:rPr lang="en-US" u="sng" dirty="0" smtClean="0"/>
                  <a:t>Assumptions</a:t>
                </a:r>
              </a:p>
              <a:p>
                <a:pPr marL="0" indent="0">
                  <a:lnSpc>
                    <a:spcPct val="100000"/>
                  </a:lnSpc>
                  <a:spcBef>
                    <a:spcPts val="0"/>
                  </a:spcBef>
                  <a:buNone/>
                </a:pPr>
                <a:endParaRPr lang="en-US" dirty="0" smtClean="0"/>
              </a:p>
              <a:p>
                <a:pPr lvl="0">
                  <a:lnSpc>
                    <a:spcPct val="100000"/>
                  </a:lnSpc>
                  <a:spcBef>
                    <a:spcPts val="0"/>
                  </a:spcBef>
                </a:pPr>
                <a:r>
                  <a:rPr lang="en-US" dirty="0" smtClean="0"/>
                  <a:t>Each </a:t>
                </a:r>
                <a:r>
                  <a:rPr lang="en-US" dirty="0"/>
                  <a:t>person is characterized by an </a:t>
                </a:r>
                <a:r>
                  <a:rPr lang="en-US" dirty="0" smtClean="0"/>
                  <a:t>ability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𝐵</m:t>
                        </m:r>
                      </m:e>
                      <m:sub>
                        <m:r>
                          <m:rPr>
                            <m:nor/>
                          </m:rPr>
                          <a:rPr lang="en-US" b="0" i="0" smtClean="0">
                            <a:ea typeface="Cambria Math" panose="02040503050406030204" pitchFamily="18" charset="0"/>
                          </a:rPr>
                          <m:t>n</m:t>
                        </m:r>
                      </m:sub>
                    </m:sSub>
                    <m:r>
                      <a:rPr lang="en-US" b="0" i="1" smtClean="0">
                        <a:latin typeface="Cambria Math" panose="02040503050406030204" pitchFamily="18" charset="0"/>
                        <a:ea typeface="Cambria Math" panose="02040503050406030204" pitchFamily="18" charset="0"/>
                      </a:rPr>
                      <m:t>)</m:t>
                    </m:r>
                  </m:oMath>
                </a14:m>
                <a:r>
                  <a:rPr lang="en-US" dirty="0" smtClean="0"/>
                  <a:t> on this line.</a:t>
                </a:r>
                <a:endParaRPr lang="en-US" dirty="0"/>
              </a:p>
              <a:p>
                <a:pPr lvl="0">
                  <a:lnSpc>
                    <a:spcPct val="100000"/>
                  </a:lnSpc>
                  <a:spcBef>
                    <a:spcPts val="0"/>
                  </a:spcBef>
                </a:pPr>
                <a:r>
                  <a:rPr lang="en-US" dirty="0"/>
                  <a:t>Each items is characterized by </a:t>
                </a:r>
                <a:r>
                  <a:rPr lang="en-US" dirty="0" smtClean="0"/>
                  <a:t>difficulty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𝐷</m:t>
                        </m:r>
                      </m:e>
                      <m:sub>
                        <m:r>
                          <m:rPr>
                            <m:nor/>
                          </m:rPr>
                          <a:rPr lang="en-US" b="0" i="0" smtClean="0">
                            <a:ea typeface="Cambria Math" panose="02040503050406030204" pitchFamily="18" charset="0"/>
                          </a:rPr>
                          <m:t>i</m:t>
                        </m:r>
                      </m:sub>
                    </m:sSub>
                  </m:oMath>
                </a14:m>
                <a:r>
                  <a:rPr lang="en-US" dirty="0" smtClean="0"/>
                  <a:t>) </a:t>
                </a:r>
                <a:r>
                  <a:rPr lang="en-US" dirty="0"/>
                  <a:t>on this line</a:t>
                </a:r>
                <a:r>
                  <a:rPr lang="en-US" dirty="0" smtClean="0"/>
                  <a:t>.</a:t>
                </a:r>
                <a:endParaRPr lang="en-US" dirty="0"/>
              </a:p>
              <a:p>
                <a:pPr lvl="0">
                  <a:lnSpc>
                    <a:spcPct val="100000"/>
                  </a:lnSpc>
                  <a:spcBef>
                    <a:spcPts val="0"/>
                  </a:spcBef>
                </a:pPr>
                <a:r>
                  <a:rPr lang="en-US" dirty="0" smtClean="0"/>
                  <a:t>The </a:t>
                </a:r>
                <a:r>
                  <a:rPr lang="en-US" dirty="0"/>
                  <a:t>difference between ability and </a:t>
                </a:r>
                <a:r>
                  <a:rPr lang="en-US" dirty="0" smtClean="0"/>
                  <a:t>difficulty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m:rPr>
                            <m:nor/>
                          </m:rPr>
                          <a:rPr lang="en-US">
                            <a:ea typeface="Cambria Math" panose="02040503050406030204" pitchFamily="18" charset="0"/>
                          </a:rPr>
                          <m:t>n</m:t>
                        </m:r>
                      </m:sub>
                    </m:sSub>
                  </m:oMath>
                </a14:m>
                <a:r>
                  <a:rPr lang="en-US" dirty="0" smtClean="0"/>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𝐷</m:t>
                        </m:r>
                      </m:e>
                      <m:sub>
                        <m:r>
                          <m:rPr>
                            <m:nor/>
                          </m:rPr>
                          <a:rPr lang="en-US">
                            <a:ea typeface="Cambria Math" panose="02040503050406030204" pitchFamily="18" charset="0"/>
                          </a:rPr>
                          <m:t>i</m:t>
                        </m:r>
                      </m:sub>
                    </m:sSub>
                  </m:oMath>
                </a14:m>
                <a:r>
                  <a:rPr lang="en-US" dirty="0" smtClean="0"/>
                  <a:t>) determines </a:t>
                </a:r>
                <a:r>
                  <a:rPr lang="en-US" dirty="0"/>
                  <a:t>the probability of passing an item.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9250" y="122305"/>
                <a:ext cx="11772900" cy="6636544"/>
              </a:xfrm>
              <a:blipFill>
                <a:blip r:embed="rId3"/>
                <a:stretch>
                  <a:fillRect l="-1035" t="-733" r="-1604"/>
                </a:stretch>
              </a:blipFill>
            </p:spPr>
            <p:txBody>
              <a:bodyPr/>
              <a:lstStyle/>
              <a:p>
                <a:r>
                  <a:rPr lang="en-US">
                    <a:noFill/>
                  </a:rPr>
                  <a:t> </a:t>
                </a:r>
              </a:p>
            </p:txBody>
          </p:sp>
        </mc:Fallback>
      </mc:AlternateContent>
    </p:spTree>
    <p:extLst>
      <p:ext uri="{BB962C8B-B14F-4D97-AF65-F5344CB8AC3E}">
        <p14:creationId xmlns:p14="http://schemas.microsoft.com/office/powerpoint/2010/main" val="142591269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574" y="0"/>
                <a:ext cx="11772900" cy="6636544"/>
              </a:xfrm>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en-US" sz="2600" dirty="0" smtClean="0"/>
                  <a:t>George </a:t>
                </a:r>
                <a:r>
                  <a:rPr lang="en-US" sz="2600" dirty="0" err="1"/>
                  <a:t>Rasch’s</a:t>
                </a:r>
                <a:r>
                  <a:rPr lang="en-US" sz="2600" dirty="0"/>
                  <a:t> (1960) principle assumption in the formulation of probabilistic models for test data is given (on page </a:t>
                </a:r>
                <a:r>
                  <a:rPr lang="en-US" sz="2600" dirty="0" smtClean="0"/>
                  <a:t>11, </a:t>
                </a:r>
                <a:r>
                  <a:rPr lang="en-US" sz="2600" dirty="0" err="1"/>
                  <a:t>Bond&amp;Fox</a:t>
                </a:r>
                <a:r>
                  <a:rPr lang="en-US" sz="2600" dirty="0"/>
                  <a:t>): </a:t>
                </a:r>
              </a:p>
              <a:p>
                <a:pPr marL="0" indent="0">
                  <a:buNone/>
                </a:pPr>
                <a:endParaRPr lang="en-US" sz="2600" dirty="0"/>
              </a:p>
              <a:p>
                <a:pPr marL="0" indent="0">
                  <a:buNone/>
                </a:pPr>
                <a:r>
                  <a:rPr lang="en-US" sz="2600" dirty="0"/>
                  <a:t>“</a:t>
                </a:r>
                <a:r>
                  <a:rPr lang="en-US" sz="2600" i="1" dirty="0"/>
                  <a:t>a person having a greater ability than another person should have the greater probability of solving any item of the type in question, and similarly, one item being more difficult than another means that for any person the probability of solving the second item is the greater one</a:t>
                </a:r>
                <a:r>
                  <a:rPr lang="en-US" sz="2600" dirty="0" smtClean="0"/>
                  <a:t>.”</a:t>
                </a:r>
              </a:p>
              <a:p>
                <a:pPr marL="0" indent="0">
                  <a:buNone/>
                </a:pPr>
                <a:endParaRPr lang="en-US" dirty="0"/>
              </a:p>
              <a:p>
                <a:pPr marL="0" indent="0">
                  <a:lnSpc>
                    <a:spcPct val="100000"/>
                  </a:lnSpc>
                  <a:spcBef>
                    <a:spcPts val="0"/>
                  </a:spcBef>
                  <a:buNone/>
                </a:pPr>
                <a:r>
                  <a:rPr lang="en-US" sz="2000" dirty="0" smtClean="0"/>
                  <a:t>_______</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𝐷</m:t>
                        </m:r>
                      </m:e>
                      <m:sub>
                        <m:r>
                          <a:rPr lang="en-US" sz="2000" i="1">
                            <a:latin typeface="Cambria Math" panose="02040503050406030204" pitchFamily="18" charset="0"/>
                          </a:rPr>
                          <m:t>1</m:t>
                        </m:r>
                      </m:sub>
                    </m:sSub>
                  </m:oMath>
                </a14:m>
                <a:r>
                  <a:rPr lang="en-US" sz="2000" dirty="0" smtClean="0"/>
                  <a:t>___________</a:t>
                </a:r>
                <a14:m>
                  <m:oMath xmlns:m="http://schemas.openxmlformats.org/officeDocument/2006/math">
                    <m:sSub>
                      <m:sSubPr>
                        <m:ctrlPr>
                          <a:rPr lang="en-US" sz="2000" i="1">
                            <a:latin typeface="Cambria Math" panose="02040503050406030204" pitchFamily="18" charset="0"/>
                          </a:rPr>
                        </m:ctrlPr>
                      </m:sSubPr>
                      <m:e>
                        <m:r>
                          <a:rPr lang="en-US" sz="2000" b="1" i="1">
                            <a:latin typeface="Cambria Math" panose="02040503050406030204" pitchFamily="18" charset="0"/>
                          </a:rPr>
                          <m:t>𝑩</m:t>
                        </m:r>
                      </m:e>
                      <m:sub>
                        <m:r>
                          <a:rPr lang="en-US" sz="2000" i="1">
                            <a:latin typeface="Cambria Math" panose="02040503050406030204" pitchFamily="18" charset="0"/>
                          </a:rPr>
                          <m:t>1</m:t>
                        </m:r>
                      </m:sub>
                    </m:sSub>
                    <m:r>
                      <a:rPr lang="en-US" sz="2000" i="1">
                        <a:latin typeface="Cambria Math" panose="02040503050406030204" pitchFamily="18" charset="0"/>
                      </a:rPr>
                      <m:t>______________</m:t>
                    </m:r>
                    <m:sSub>
                      <m:sSubPr>
                        <m:ctrlPr>
                          <a:rPr lang="en-US" sz="2000" i="1">
                            <a:latin typeface="Cambria Math" panose="02040503050406030204" pitchFamily="18" charset="0"/>
                          </a:rPr>
                        </m:ctrlPr>
                      </m:sSubPr>
                      <m:e>
                        <m:r>
                          <a:rPr lang="en-US" sz="2000" i="1">
                            <a:latin typeface="Cambria Math" panose="02040503050406030204" pitchFamily="18" charset="0"/>
                          </a:rPr>
                          <m:t>𝐷</m:t>
                        </m:r>
                      </m:e>
                      <m:sub>
                        <m:r>
                          <a:rPr lang="en-US" sz="2000" i="1">
                            <a:latin typeface="Cambria Math" panose="02040503050406030204" pitchFamily="18" charset="0"/>
                          </a:rPr>
                          <m:t>2</m:t>
                        </m:r>
                      </m:sub>
                    </m:sSub>
                    <m:r>
                      <a:rPr lang="en-US" sz="2000" i="1">
                        <a:latin typeface="Cambria Math" panose="02040503050406030204" pitchFamily="18" charset="0"/>
                      </a:rPr>
                      <m:t>________________</m:t>
                    </m:r>
                    <m:sSub>
                      <m:sSubPr>
                        <m:ctrlPr>
                          <a:rPr lang="en-US" sz="2000" i="1">
                            <a:latin typeface="Cambria Math" panose="02040503050406030204" pitchFamily="18" charset="0"/>
                          </a:rPr>
                        </m:ctrlPr>
                      </m:sSubPr>
                      <m:e>
                        <m:r>
                          <a:rPr lang="en-US" sz="2000" b="1" i="1">
                            <a:latin typeface="Cambria Math" panose="02040503050406030204" pitchFamily="18" charset="0"/>
                          </a:rPr>
                          <m:t>𝑩</m:t>
                        </m:r>
                      </m:e>
                      <m:sub>
                        <m:r>
                          <a:rPr lang="en-US" sz="2000" i="1">
                            <a:latin typeface="Cambria Math" panose="02040503050406030204" pitchFamily="18" charset="0"/>
                          </a:rPr>
                          <m:t>2</m:t>
                        </m:r>
                      </m:sub>
                    </m:sSub>
                    <m:r>
                      <a:rPr lang="en-US" sz="2000" i="1">
                        <a:latin typeface="Cambria Math" panose="02040503050406030204" pitchFamily="18" charset="0"/>
                      </a:rPr>
                      <m:t>_____</m:t>
                    </m:r>
                    <m:r>
                      <a:rPr lang="en-US" sz="2000" b="0" i="1" smtClean="0">
                        <a:latin typeface="Cambria Math" panose="02040503050406030204" pitchFamily="18" charset="0"/>
                      </a:rPr>
                      <m:t>_______</m:t>
                    </m:r>
                    <m:r>
                      <a:rPr lang="en-US" sz="2000" i="1">
                        <a:latin typeface="Cambria Math" panose="02040503050406030204" pitchFamily="18" charset="0"/>
                      </a:rPr>
                      <m:t>__</m:t>
                    </m:r>
                    <m:sSub>
                      <m:sSubPr>
                        <m:ctrlPr>
                          <a:rPr lang="en-US" sz="2000" i="1">
                            <a:latin typeface="Cambria Math" panose="02040503050406030204" pitchFamily="18" charset="0"/>
                          </a:rPr>
                        </m:ctrlPr>
                      </m:sSubPr>
                      <m:e>
                        <m:r>
                          <a:rPr lang="en-US" sz="2000" i="1">
                            <a:latin typeface="Cambria Math" panose="02040503050406030204" pitchFamily="18" charset="0"/>
                          </a:rPr>
                          <m:t>𝐷</m:t>
                        </m:r>
                      </m:e>
                      <m:sub>
                        <m:r>
                          <a:rPr lang="en-US" sz="2000" b="0" i="1" smtClean="0">
                            <a:latin typeface="Cambria Math" panose="02040503050406030204" pitchFamily="18" charset="0"/>
                          </a:rPr>
                          <m:t>3</m:t>
                        </m:r>
                      </m:sub>
                    </m:sSub>
                  </m:oMath>
                </a14:m>
                <a:r>
                  <a:rPr lang="en-US" sz="2000" dirty="0" smtClean="0"/>
                  <a:t>____________________</a:t>
                </a:r>
                <a:endParaRPr lang="en-US" sz="2000" dirty="0"/>
              </a:p>
              <a:p>
                <a:pPr marL="0" indent="0">
                  <a:lnSpc>
                    <a:spcPct val="100000"/>
                  </a:lnSpc>
                  <a:spcBef>
                    <a:spcPts val="0"/>
                  </a:spcBef>
                  <a:buNone/>
                </a:pPr>
                <a:r>
                  <a:rPr lang="en-US" dirty="0" smtClean="0"/>
                  <a:t>										</a:t>
                </a:r>
                <a:r>
                  <a:rPr lang="en-US" sz="1800" dirty="0" smtClean="0"/>
                  <a:t>(construct/variable)</a:t>
                </a:r>
                <a:endParaRPr lang="en-US" sz="1800" dirty="0"/>
              </a:p>
              <a:p>
                <a:pPr marL="0" indent="0">
                  <a:buNone/>
                </a:pPr>
                <a:r>
                  <a:rPr lang="en-US" sz="2200" dirty="0" smtClean="0"/>
                  <a:t>Consider item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𝐷</m:t>
                        </m:r>
                      </m:e>
                      <m:sub>
                        <m:r>
                          <a:rPr lang="en-US" sz="2200" i="1">
                            <a:latin typeface="Cambria Math" panose="02040503050406030204" pitchFamily="18" charset="0"/>
                          </a:rPr>
                          <m:t>1</m:t>
                        </m:r>
                      </m:sub>
                    </m:sSub>
                  </m:oMath>
                </a14:m>
                <a:r>
                  <a:rPr lang="en-US" sz="2200" dirty="0" smtClean="0"/>
                  <a:t>: 	Person </a:t>
                </a:r>
                <a14:m>
                  <m:oMath xmlns:m="http://schemas.openxmlformats.org/officeDocument/2006/math">
                    <m:sSub>
                      <m:sSubPr>
                        <m:ctrlPr>
                          <a:rPr lang="en-US" sz="2200" i="1">
                            <a:latin typeface="Cambria Math" panose="02040503050406030204" pitchFamily="18" charset="0"/>
                          </a:rPr>
                        </m:ctrlPr>
                      </m:sSubPr>
                      <m:e>
                        <m:r>
                          <a:rPr lang="en-US" sz="2200" b="0" i="1">
                            <a:latin typeface="Cambria Math" panose="02040503050406030204" pitchFamily="18" charset="0"/>
                          </a:rPr>
                          <m:t>𝐵</m:t>
                        </m:r>
                      </m:e>
                      <m:sub>
                        <m:r>
                          <a:rPr lang="en-US" sz="2200" b="0" i="1">
                            <a:latin typeface="Cambria Math" panose="02040503050406030204" pitchFamily="18" charset="0"/>
                          </a:rPr>
                          <m:t>2</m:t>
                        </m:r>
                      </m:sub>
                    </m:sSub>
                  </m:oMath>
                </a14:m>
                <a:r>
                  <a:rPr lang="en-US" sz="2200" dirty="0" smtClean="0"/>
                  <a:t> has higher </a:t>
                </a:r>
                <a:r>
                  <a:rPr lang="en-US" sz="2200" dirty="0" err="1" smtClean="0"/>
                  <a:t>prob</a:t>
                </a:r>
                <a:r>
                  <a:rPr lang="en-US" sz="2200" dirty="0" smtClean="0"/>
                  <a:t> than Person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𝐵</m:t>
                        </m:r>
                      </m:e>
                      <m:sub>
                        <m:r>
                          <a:rPr lang="en-US" sz="2200" b="0" i="1" smtClean="0">
                            <a:latin typeface="Cambria Math" panose="02040503050406030204" pitchFamily="18" charset="0"/>
                          </a:rPr>
                          <m:t>1</m:t>
                        </m:r>
                      </m:sub>
                    </m:sSub>
                  </m:oMath>
                </a14:m>
                <a:r>
                  <a:rPr lang="en-US" sz="2200" dirty="0" smtClean="0"/>
                  <a:t>of getting item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𝐷</m:t>
                        </m:r>
                      </m:e>
                      <m:sub>
                        <m:r>
                          <a:rPr lang="en-US" sz="2200" i="1">
                            <a:latin typeface="Cambria Math" panose="02040503050406030204" pitchFamily="18" charset="0"/>
                          </a:rPr>
                          <m:t>1</m:t>
                        </m:r>
                      </m:sub>
                    </m:sSub>
                  </m:oMath>
                </a14:m>
                <a:r>
                  <a:rPr lang="en-US" sz="2200" dirty="0" smtClean="0"/>
                  <a:t>correct</a:t>
                </a:r>
              </a:p>
              <a:p>
                <a:pPr marL="0" indent="0">
                  <a:buNone/>
                </a:pPr>
                <a:r>
                  <a:rPr lang="en-US" sz="2200" dirty="0" smtClean="0"/>
                  <a:t>Consider Person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𝐵</m:t>
                        </m:r>
                      </m:e>
                      <m:sub>
                        <m:r>
                          <a:rPr lang="en-US" sz="2200" i="1">
                            <a:latin typeface="Cambria Math" panose="02040503050406030204" pitchFamily="18" charset="0"/>
                          </a:rPr>
                          <m:t>1</m:t>
                        </m:r>
                      </m:sub>
                    </m:sSub>
                  </m:oMath>
                </a14:m>
                <a:r>
                  <a:rPr lang="en-US" sz="2200" dirty="0" smtClean="0"/>
                  <a:t>: 	has higher </a:t>
                </a:r>
                <a:r>
                  <a:rPr lang="en-US" sz="2200" dirty="0" err="1" smtClean="0"/>
                  <a:t>prob</a:t>
                </a:r>
                <a:r>
                  <a:rPr lang="en-US" sz="2200" dirty="0" smtClean="0"/>
                  <a:t> of getting item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𝐷</m:t>
                        </m:r>
                      </m:e>
                      <m:sub>
                        <m:r>
                          <a:rPr lang="en-US" sz="2200" i="1">
                            <a:latin typeface="Cambria Math" panose="02040503050406030204" pitchFamily="18" charset="0"/>
                          </a:rPr>
                          <m:t>1</m:t>
                        </m:r>
                      </m:sub>
                    </m:sSub>
                  </m:oMath>
                </a14:m>
                <a:r>
                  <a:rPr lang="en-US" sz="2200" dirty="0" smtClean="0"/>
                  <a:t>correct than item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𝐷</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 </m:t>
                    </m:r>
                  </m:oMath>
                </a14:m>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574" y="0"/>
                <a:ext cx="11772900" cy="6636544"/>
              </a:xfrm>
              <a:blipFill>
                <a:blip r:embed="rId3"/>
                <a:stretch>
                  <a:fillRect l="-879" t="-1283" r="-466"/>
                </a:stretch>
              </a:blipFill>
            </p:spPr>
            <p:txBody>
              <a:bodyPr/>
              <a:lstStyle/>
              <a:p>
                <a:r>
                  <a:rPr lang="en-US">
                    <a:noFill/>
                  </a:rPr>
                  <a:t> </a:t>
                </a:r>
              </a:p>
            </p:txBody>
          </p:sp>
        </mc:Fallback>
      </mc:AlternateContent>
    </p:spTree>
    <p:extLst>
      <p:ext uri="{BB962C8B-B14F-4D97-AF65-F5344CB8AC3E}">
        <p14:creationId xmlns:p14="http://schemas.microsoft.com/office/powerpoint/2010/main" val="34328799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5607" y="0"/>
                <a:ext cx="11772900" cy="6636544"/>
              </a:xfrm>
            </p:spPr>
            <p:style>
              <a:lnRef idx="2">
                <a:schemeClr val="dk1"/>
              </a:lnRef>
              <a:fillRef idx="1">
                <a:schemeClr val="lt1"/>
              </a:fillRef>
              <a:effectRef idx="0">
                <a:schemeClr val="dk1"/>
              </a:effectRef>
              <a:fontRef idx="minor">
                <a:schemeClr val="dk1"/>
              </a:fontRef>
            </p:style>
            <p:txBody>
              <a:bodyPr>
                <a:noAutofit/>
              </a:bodyPr>
              <a:lstStyle/>
              <a:p>
                <a:pPr marL="0" indent="0">
                  <a:lnSpc>
                    <a:spcPct val="100000"/>
                  </a:lnSpc>
                  <a:spcBef>
                    <a:spcPts val="0"/>
                  </a:spcBef>
                  <a:buNone/>
                </a:pPr>
                <a:r>
                  <a:rPr lang="en-US" sz="2600" dirty="0" smtClean="0"/>
                  <a:t>Person location on the variable </a:t>
                </a:r>
                <a:r>
                  <a:rPr lang="en-US" sz="2600" dirty="0"/>
                  <a:t>(</a:t>
                </a:r>
                <a14:m>
                  <m:oMath xmlns:m="http://schemas.openxmlformats.org/officeDocument/2006/math">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𝐵</m:t>
                        </m:r>
                      </m:e>
                      <m:sub>
                        <m:r>
                          <m:rPr>
                            <m:nor/>
                          </m:rPr>
                          <a:rPr lang="en-US" sz="2600">
                            <a:ea typeface="Cambria Math" panose="02040503050406030204" pitchFamily="18" charset="0"/>
                          </a:rPr>
                          <m:t>n</m:t>
                        </m:r>
                      </m:sub>
                    </m:sSub>
                    <m:r>
                      <a:rPr lang="en-US" sz="2600" i="1">
                        <a:latin typeface="Cambria Math" panose="02040503050406030204" pitchFamily="18" charset="0"/>
                        <a:ea typeface="Cambria Math" panose="02040503050406030204" pitchFamily="18" charset="0"/>
                      </a:rPr>
                      <m:t>)</m:t>
                    </m:r>
                  </m:oMath>
                </a14:m>
                <a:r>
                  <a:rPr lang="en-US" sz="2600" dirty="0" smtClean="0"/>
                  <a:t> and </a:t>
                </a:r>
                <a:r>
                  <a:rPr lang="en-US" sz="2600" dirty="0"/>
                  <a:t>item </a:t>
                </a:r>
                <a:r>
                  <a:rPr lang="en-US" sz="2600" dirty="0" smtClean="0"/>
                  <a:t>location on the variable (</a:t>
                </a:r>
                <a14:m>
                  <m:oMath xmlns:m="http://schemas.openxmlformats.org/officeDocument/2006/math">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𝐷</m:t>
                        </m:r>
                      </m:e>
                      <m:sub>
                        <m:r>
                          <m:rPr>
                            <m:nor/>
                          </m:rPr>
                          <a:rPr lang="en-US" sz="2600">
                            <a:ea typeface="Cambria Math" panose="02040503050406030204" pitchFamily="18" charset="0"/>
                          </a:rPr>
                          <m:t>i</m:t>
                        </m:r>
                      </m:sub>
                    </m:sSub>
                  </m:oMath>
                </a14:m>
                <a:r>
                  <a:rPr lang="en-US" sz="2600" dirty="0" smtClean="0"/>
                  <a:t>) together govern </a:t>
                </a:r>
                <a:r>
                  <a:rPr lang="en-US" sz="2600" dirty="0"/>
                  <a:t>the response to item. </a:t>
                </a:r>
                <a:endParaRPr lang="en-US" sz="2600" dirty="0" smtClean="0"/>
              </a:p>
              <a:p>
                <a:pPr marL="0" indent="0">
                  <a:lnSpc>
                    <a:spcPct val="100000"/>
                  </a:lnSpc>
                  <a:spcBef>
                    <a:spcPts val="0"/>
                  </a:spcBef>
                  <a:buNone/>
                </a:pPr>
                <a:endParaRPr lang="en-US" sz="2600" dirty="0"/>
              </a:p>
              <a:p>
                <a:pPr marL="0" indent="0">
                  <a:lnSpc>
                    <a:spcPct val="100000"/>
                  </a:lnSpc>
                  <a:spcBef>
                    <a:spcPts val="0"/>
                  </a:spcBef>
                  <a:buNone/>
                </a:pPr>
                <a:r>
                  <a:rPr lang="en-US" sz="2600" dirty="0" smtClean="0"/>
                  <a:t>Interaction </a:t>
                </a:r>
                <a:r>
                  <a:rPr lang="en-US" sz="2600" dirty="0"/>
                  <a:t>of the person with  the item produces  a response</a:t>
                </a:r>
                <a:r>
                  <a:rPr lang="en-US" sz="2600" dirty="0" smtClean="0"/>
                  <a:t>, </a:t>
                </a:r>
                <a14:m>
                  <m:oMath xmlns:m="http://schemas.openxmlformats.org/officeDocument/2006/math">
                    <m:sSub>
                      <m:sSubPr>
                        <m:ctrlPr>
                          <a:rPr lang="en-US" sz="2600" i="1">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𝑋</m:t>
                        </m:r>
                      </m:e>
                      <m:sub>
                        <m:r>
                          <m:rPr>
                            <m:nor/>
                          </m:rPr>
                          <a:rPr lang="en-US" sz="2600" b="0" i="0" smtClean="0">
                            <a:latin typeface="Cambria Math" panose="02040503050406030204" pitchFamily="18" charset="0"/>
                            <a:ea typeface="Cambria Math" panose="02040503050406030204" pitchFamily="18" charset="0"/>
                          </a:rPr>
                          <m:t>n</m:t>
                        </m:r>
                        <m:r>
                          <m:rPr>
                            <m:nor/>
                          </m:rPr>
                          <a:rPr lang="en-US" sz="2600">
                            <a:ea typeface="Cambria Math" panose="02040503050406030204" pitchFamily="18" charset="0"/>
                          </a:rPr>
                          <m:t>i</m:t>
                        </m:r>
                      </m:sub>
                    </m:sSub>
                  </m:oMath>
                </a14:m>
                <a:r>
                  <a:rPr lang="en-US" sz="2600" dirty="0" smtClean="0"/>
                  <a:t> (0 or 1). </a:t>
                </a:r>
              </a:p>
              <a:p>
                <a:pPr marL="0" indent="0">
                  <a:lnSpc>
                    <a:spcPct val="100000"/>
                  </a:lnSpc>
                  <a:spcBef>
                    <a:spcPts val="0"/>
                  </a:spcBef>
                  <a:buNone/>
                </a:pPr>
                <a:endParaRPr lang="en-US" dirty="0" smtClean="0"/>
              </a:p>
              <a:p>
                <a:pPr marL="0" indent="0">
                  <a:lnSpc>
                    <a:spcPct val="100000"/>
                  </a:lnSpc>
                  <a:spcBef>
                    <a:spcPts val="0"/>
                  </a:spcBef>
                  <a:buNone/>
                </a:pPr>
                <a:r>
                  <a:rPr lang="en-US" dirty="0" smtClean="0"/>
                  <a:t> </a:t>
                </a:r>
                <a:r>
                  <a:rPr lang="en-US" sz="2200" dirty="0"/>
                  <a:t>_______</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𝐷</m:t>
                        </m:r>
                      </m:e>
                      <m:sub>
                        <m:r>
                          <a:rPr lang="en-US" sz="2200" i="1">
                            <a:latin typeface="Cambria Math" panose="02040503050406030204" pitchFamily="18" charset="0"/>
                          </a:rPr>
                          <m:t>1</m:t>
                        </m:r>
                      </m:sub>
                    </m:sSub>
                  </m:oMath>
                </a14:m>
                <a:r>
                  <a:rPr lang="en-US" sz="2200" dirty="0"/>
                  <a:t>___________</a:t>
                </a:r>
                <a14:m>
                  <m:oMath xmlns:m="http://schemas.openxmlformats.org/officeDocument/2006/math">
                    <m:sSub>
                      <m:sSubPr>
                        <m:ctrlPr>
                          <a:rPr lang="en-US" sz="2200" i="1">
                            <a:latin typeface="Cambria Math" panose="02040503050406030204" pitchFamily="18" charset="0"/>
                          </a:rPr>
                        </m:ctrlPr>
                      </m:sSubPr>
                      <m:e>
                        <m:r>
                          <a:rPr lang="en-US" sz="2200" b="1" i="1">
                            <a:latin typeface="Cambria Math" panose="02040503050406030204" pitchFamily="18" charset="0"/>
                          </a:rPr>
                          <m:t>𝑩</m:t>
                        </m:r>
                      </m:e>
                      <m:sub>
                        <m:r>
                          <a:rPr lang="en-US" sz="2200" i="1">
                            <a:latin typeface="Cambria Math" panose="02040503050406030204" pitchFamily="18" charset="0"/>
                          </a:rPr>
                          <m:t>1</m:t>
                        </m:r>
                      </m:sub>
                    </m:sSub>
                    <m:r>
                      <a:rPr lang="en-US" sz="2200" i="1">
                        <a:latin typeface="Cambria Math" panose="02040503050406030204" pitchFamily="18" charset="0"/>
                      </a:rPr>
                      <m:t>______________</m:t>
                    </m:r>
                    <m:sSub>
                      <m:sSubPr>
                        <m:ctrlPr>
                          <a:rPr lang="en-US" sz="2200" i="1">
                            <a:latin typeface="Cambria Math" panose="02040503050406030204" pitchFamily="18" charset="0"/>
                          </a:rPr>
                        </m:ctrlPr>
                      </m:sSubPr>
                      <m:e>
                        <m:r>
                          <a:rPr lang="en-US" sz="2200" i="1">
                            <a:latin typeface="Cambria Math" panose="02040503050406030204" pitchFamily="18" charset="0"/>
                          </a:rPr>
                          <m:t>𝐷</m:t>
                        </m:r>
                      </m:e>
                      <m:sub>
                        <m:r>
                          <a:rPr lang="en-US" sz="2200" i="1">
                            <a:latin typeface="Cambria Math" panose="02040503050406030204" pitchFamily="18" charset="0"/>
                          </a:rPr>
                          <m:t>2</m:t>
                        </m:r>
                      </m:sub>
                    </m:sSub>
                    <m:r>
                      <a:rPr lang="en-US" sz="2200" i="1">
                        <a:latin typeface="Cambria Math" panose="02040503050406030204" pitchFamily="18" charset="0"/>
                      </a:rPr>
                      <m:t>________________</m:t>
                    </m:r>
                    <m:sSub>
                      <m:sSubPr>
                        <m:ctrlPr>
                          <a:rPr lang="en-US" sz="2200" i="1">
                            <a:latin typeface="Cambria Math" panose="02040503050406030204" pitchFamily="18" charset="0"/>
                          </a:rPr>
                        </m:ctrlPr>
                      </m:sSubPr>
                      <m:e>
                        <m:r>
                          <a:rPr lang="en-US" sz="2200" b="1" i="1">
                            <a:latin typeface="Cambria Math" panose="02040503050406030204" pitchFamily="18" charset="0"/>
                          </a:rPr>
                          <m:t>𝑩</m:t>
                        </m:r>
                      </m:e>
                      <m:sub>
                        <m:r>
                          <a:rPr lang="en-US" sz="2200" i="1">
                            <a:latin typeface="Cambria Math" panose="02040503050406030204" pitchFamily="18" charset="0"/>
                          </a:rPr>
                          <m:t>2</m:t>
                        </m:r>
                      </m:sub>
                    </m:sSub>
                    <m:r>
                      <a:rPr lang="en-US" sz="2200" i="1">
                        <a:latin typeface="Cambria Math" panose="02040503050406030204" pitchFamily="18" charset="0"/>
                      </a:rPr>
                      <m:t>______________</m:t>
                    </m:r>
                    <m:sSub>
                      <m:sSubPr>
                        <m:ctrlPr>
                          <a:rPr lang="en-US" sz="2200" i="1">
                            <a:latin typeface="Cambria Math" panose="02040503050406030204" pitchFamily="18" charset="0"/>
                          </a:rPr>
                        </m:ctrlPr>
                      </m:sSubPr>
                      <m:e>
                        <m:r>
                          <a:rPr lang="en-US" sz="2200" i="1">
                            <a:latin typeface="Cambria Math" panose="02040503050406030204" pitchFamily="18" charset="0"/>
                          </a:rPr>
                          <m:t>𝐷</m:t>
                        </m:r>
                      </m:e>
                      <m:sub>
                        <m:r>
                          <a:rPr lang="en-US" sz="2200" i="1">
                            <a:latin typeface="Cambria Math" panose="02040503050406030204" pitchFamily="18" charset="0"/>
                          </a:rPr>
                          <m:t>3</m:t>
                        </m:r>
                      </m:sub>
                    </m:sSub>
                  </m:oMath>
                </a14:m>
                <a:r>
                  <a:rPr lang="en-US" sz="2200" dirty="0"/>
                  <a:t>____________________</a:t>
                </a:r>
              </a:p>
              <a:p>
                <a:pPr marL="0" indent="0">
                  <a:lnSpc>
                    <a:spcPct val="100000"/>
                  </a:lnSpc>
                  <a:spcBef>
                    <a:spcPts val="0"/>
                  </a:spcBef>
                  <a:buNone/>
                </a:pPr>
                <a:r>
                  <a:rPr lang="en-US" sz="2200" dirty="0"/>
                  <a:t>										(construct/variable)</a:t>
                </a:r>
              </a:p>
              <a:p>
                <a:pPr marL="0" indent="0">
                  <a:lnSpc>
                    <a:spcPct val="100000"/>
                  </a:lnSpc>
                  <a:spcBef>
                    <a:spcPts val="0"/>
                  </a:spcBef>
                  <a:buNone/>
                </a:pPr>
                <a:r>
                  <a:rPr lang="en-US" sz="2600" dirty="0" smtClean="0"/>
                  <a:t>The difference </a:t>
                </a:r>
                <a14:m>
                  <m:oMath xmlns:m="http://schemas.openxmlformats.org/officeDocument/2006/math">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𝐵</m:t>
                        </m:r>
                      </m:e>
                      <m:sub>
                        <m:r>
                          <m:rPr>
                            <m:nor/>
                          </m:rPr>
                          <a:rPr lang="en-US" sz="2600">
                            <a:ea typeface="Cambria Math" panose="02040503050406030204" pitchFamily="18" charset="0"/>
                          </a:rPr>
                          <m:t>n</m:t>
                        </m:r>
                      </m:sub>
                    </m:sSub>
                  </m:oMath>
                </a14:m>
                <a:r>
                  <a:rPr lang="en-US" sz="2600" dirty="0" smtClean="0"/>
                  <a:t>-</a:t>
                </a:r>
                <a14:m>
                  <m:oMath xmlns:m="http://schemas.openxmlformats.org/officeDocument/2006/math">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𝐷</m:t>
                        </m:r>
                      </m:e>
                      <m:sub>
                        <m:r>
                          <m:rPr>
                            <m:nor/>
                          </m:rPr>
                          <a:rPr lang="en-US" sz="2600">
                            <a:ea typeface="Cambria Math" panose="02040503050406030204" pitchFamily="18" charset="0"/>
                          </a:rPr>
                          <m:t>i</m:t>
                        </m:r>
                      </m:sub>
                    </m:sSub>
                  </m:oMath>
                </a14:m>
                <a:r>
                  <a:rPr lang="en-US" sz="2600" dirty="0" smtClean="0"/>
                  <a:t> governs the response to the item. </a:t>
                </a:r>
                <a:endParaRPr lang="en-US" sz="2600" dirty="0" smtClean="0"/>
              </a:p>
              <a:p>
                <a:pPr marL="0" indent="0">
                  <a:lnSpc>
                    <a:spcPct val="100000"/>
                  </a:lnSpc>
                  <a:spcBef>
                    <a:spcPts val="0"/>
                  </a:spcBef>
                  <a:buNone/>
                </a:pPr>
                <a:r>
                  <a:rPr lang="en-US" sz="2600" dirty="0" smtClean="0"/>
                  <a:t>This </a:t>
                </a:r>
                <a:r>
                  <a:rPr lang="en-US" sz="2600" dirty="0" smtClean="0"/>
                  <a:t>difference influences the response to the item in a probabilistic way:</a:t>
                </a:r>
              </a:p>
              <a:p>
                <a:pPr marL="0" indent="0">
                  <a:lnSpc>
                    <a:spcPct val="100000"/>
                  </a:lnSpc>
                  <a:spcBef>
                    <a:spcPts val="0"/>
                  </a:spcBef>
                  <a:buNone/>
                </a:pPr>
                <a:endParaRPr lang="en-US" sz="2600" dirty="0" smtClean="0"/>
              </a:p>
              <a:p>
                <a:pPr marL="0" indent="0">
                  <a:lnSpc>
                    <a:spcPct val="100000"/>
                  </a:lnSpc>
                  <a:spcBef>
                    <a:spcPts val="0"/>
                  </a:spcBef>
                  <a:buNone/>
                </a:pPr>
                <a:r>
                  <a:rPr lang="en-US" dirty="0" smtClean="0"/>
                  <a:t>If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m:rPr>
                            <m:nor/>
                          </m:rPr>
                          <a:rPr lang="en-US">
                            <a:ea typeface="Cambria Math" panose="02040503050406030204" pitchFamily="18" charset="0"/>
                          </a:rPr>
                          <m:t>n</m:t>
                        </m:r>
                      </m:sub>
                    </m:sSub>
                  </m:oMath>
                </a14:m>
                <a:r>
                  <a:rPr lang="en-US" dirty="0"/>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𝐷</m:t>
                        </m:r>
                      </m:e>
                      <m:sub>
                        <m:r>
                          <m:rPr>
                            <m:nor/>
                          </m:rPr>
                          <a:rPr lang="en-US">
                            <a:ea typeface="Cambria Math" panose="02040503050406030204" pitchFamily="18" charset="0"/>
                          </a:rPr>
                          <m:t>i</m:t>
                        </m:r>
                      </m:sub>
                    </m:sSub>
                    <m:r>
                      <a:rPr lang="en-US" b="0" i="0" smtClean="0">
                        <a:latin typeface="Cambria Math" panose="02040503050406030204" pitchFamily="18" charset="0"/>
                        <a:ea typeface="Cambria Math" panose="02040503050406030204" pitchFamily="18" charset="0"/>
                      </a:rPr>
                      <m:t>&gt;0</m:t>
                    </m:r>
                  </m:oMath>
                </a14:m>
                <a:r>
                  <a:rPr lang="en-US" sz="2400" dirty="0" smtClean="0"/>
                  <a:t>, </a:t>
                </a:r>
                <a:r>
                  <a:rPr lang="en-US" sz="2000" dirty="0"/>
                  <a:t>ability is higher than </a:t>
                </a:r>
                <a:r>
                  <a:rPr lang="en-US" sz="2000" dirty="0" smtClean="0"/>
                  <a:t>the difficulty of the item</a:t>
                </a:r>
                <a:r>
                  <a:rPr lang="en-US" sz="2400" dirty="0" smtClean="0"/>
                  <a:t>, </a:t>
                </a:r>
                <a:r>
                  <a:rPr lang="en-US" dirty="0" err="1"/>
                  <a:t>prob</a:t>
                </a:r>
                <a:r>
                  <a:rPr lang="en-US" dirty="0"/>
                  <a:t> of correct response &gt; ½.</a:t>
                </a:r>
              </a:p>
              <a:p>
                <a:pPr marL="0" indent="0">
                  <a:lnSpc>
                    <a:spcPct val="100000"/>
                  </a:lnSpc>
                  <a:spcBef>
                    <a:spcPts val="0"/>
                  </a:spcBef>
                  <a:buNone/>
                </a:pPr>
                <a:r>
                  <a:rPr lang="en-US" dirty="0"/>
                  <a:t>If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m:rPr>
                            <m:nor/>
                          </m:rPr>
                          <a:rPr lang="en-US">
                            <a:ea typeface="Cambria Math" panose="02040503050406030204" pitchFamily="18" charset="0"/>
                          </a:rPr>
                          <m:t>n</m:t>
                        </m:r>
                      </m:sub>
                    </m:sSub>
                  </m:oMath>
                </a14:m>
                <a:r>
                  <a:rPr lang="en-US" dirty="0"/>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𝐷</m:t>
                        </m:r>
                      </m:e>
                      <m:sub>
                        <m:r>
                          <m:rPr>
                            <m:nor/>
                          </m:rPr>
                          <a:rPr lang="en-US">
                            <a:ea typeface="Cambria Math" panose="02040503050406030204" pitchFamily="18" charset="0"/>
                          </a:rPr>
                          <m:t>i</m:t>
                        </m:r>
                      </m:sub>
                    </m:sSub>
                    <m:r>
                      <a:rPr lang="en-US" b="0" i="0" smtClean="0">
                        <a:latin typeface="Cambria Math" panose="02040503050406030204" pitchFamily="18" charset="0"/>
                        <a:ea typeface="Cambria Math" panose="02040503050406030204" pitchFamily="18" charset="0"/>
                      </a:rPr>
                      <m:t>&lt;</m:t>
                    </m:r>
                    <m:r>
                      <a:rPr lang="en-US">
                        <a:latin typeface="Cambria Math" panose="02040503050406030204" pitchFamily="18" charset="0"/>
                        <a:ea typeface="Cambria Math" panose="02040503050406030204" pitchFamily="18" charset="0"/>
                      </a:rPr>
                      <m:t>0</m:t>
                    </m:r>
                  </m:oMath>
                </a14:m>
                <a:r>
                  <a:rPr lang="en-US" dirty="0"/>
                  <a:t>, </a:t>
                </a:r>
                <a:r>
                  <a:rPr lang="en-US" sz="2000" dirty="0"/>
                  <a:t>ability is </a:t>
                </a:r>
                <a:r>
                  <a:rPr lang="en-US" sz="2000" dirty="0" smtClean="0"/>
                  <a:t>lower </a:t>
                </a:r>
                <a:r>
                  <a:rPr lang="en-US" sz="2000" dirty="0"/>
                  <a:t>than the difficulty </a:t>
                </a:r>
                <a:r>
                  <a:rPr lang="en-US" sz="2000" dirty="0" smtClean="0"/>
                  <a:t>level of the item</a:t>
                </a:r>
                <a:r>
                  <a:rPr lang="en-US" dirty="0" smtClean="0"/>
                  <a:t>, </a:t>
                </a:r>
                <a:r>
                  <a:rPr lang="en-US" dirty="0" err="1"/>
                  <a:t>prob</a:t>
                </a:r>
                <a:r>
                  <a:rPr lang="en-US" dirty="0"/>
                  <a:t> of correct response &gt; </a:t>
                </a:r>
                <a:r>
                  <a:rPr lang="en-US" dirty="0" smtClean="0"/>
                  <a:t>½</a:t>
                </a:r>
              </a:p>
              <a:p>
                <a:pPr marL="0" indent="0">
                  <a:lnSpc>
                    <a:spcPct val="100000"/>
                  </a:lnSpc>
                  <a:spcBef>
                    <a:spcPts val="0"/>
                  </a:spcBef>
                  <a:buNone/>
                </a:pPr>
                <a:r>
                  <a:rPr lang="en-US" dirty="0"/>
                  <a:t>If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m:rPr>
                            <m:nor/>
                          </m:rPr>
                          <a:rPr lang="en-US">
                            <a:ea typeface="Cambria Math" panose="02040503050406030204" pitchFamily="18" charset="0"/>
                          </a:rPr>
                          <m:t>n</m:t>
                        </m:r>
                      </m:sub>
                    </m:sSub>
                  </m:oMath>
                </a14:m>
                <a:r>
                  <a:rPr lang="en-US" dirty="0"/>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𝐷</m:t>
                        </m:r>
                      </m:e>
                      <m:sub>
                        <m:r>
                          <m:rPr>
                            <m:nor/>
                          </m:rPr>
                          <a:rPr lang="en-US">
                            <a:ea typeface="Cambria Math" panose="02040503050406030204" pitchFamily="18" charset="0"/>
                          </a:rPr>
                          <m:t>i</m:t>
                        </m:r>
                      </m:sub>
                    </m:sSub>
                    <m:r>
                      <a:rPr lang="en-US" b="0" i="0" smtClean="0">
                        <a:latin typeface="Cambria Math" panose="02040503050406030204" pitchFamily="18" charset="0"/>
                        <a:ea typeface="Cambria Math" panose="02040503050406030204" pitchFamily="18" charset="0"/>
                      </a:rPr>
                      <m:t>=</m:t>
                    </m:r>
                    <m:r>
                      <a:rPr lang="en-US">
                        <a:latin typeface="Cambria Math" panose="02040503050406030204" pitchFamily="18" charset="0"/>
                        <a:ea typeface="Cambria Math" panose="02040503050406030204" pitchFamily="18" charset="0"/>
                      </a:rPr>
                      <m:t>0</m:t>
                    </m:r>
                  </m:oMath>
                </a14:m>
                <a:r>
                  <a:rPr lang="en-US" dirty="0"/>
                  <a:t>, </a:t>
                </a:r>
                <a:r>
                  <a:rPr lang="en-US" sz="2000" dirty="0"/>
                  <a:t>ability is </a:t>
                </a:r>
                <a:r>
                  <a:rPr lang="en-US" sz="2000" dirty="0" smtClean="0"/>
                  <a:t>same as the </a:t>
                </a:r>
                <a:r>
                  <a:rPr lang="en-US" sz="2000" dirty="0"/>
                  <a:t>difficulty level of the item</a:t>
                </a:r>
                <a:r>
                  <a:rPr lang="en-US" dirty="0"/>
                  <a:t>, </a:t>
                </a:r>
                <a:r>
                  <a:rPr lang="en-US" dirty="0" err="1"/>
                  <a:t>prob</a:t>
                </a:r>
                <a:r>
                  <a:rPr lang="en-US" dirty="0"/>
                  <a:t> of correct response =</a:t>
                </a:r>
                <a:r>
                  <a:rPr lang="en-US" dirty="0" smtClean="0"/>
                  <a:t> ½</a:t>
                </a:r>
                <a:endParaRPr lang="en-US" dirty="0"/>
              </a:p>
              <a:p>
                <a:pPr marL="0" indent="0">
                  <a:lnSpc>
                    <a:spcPct val="100000"/>
                  </a:lnSpc>
                  <a:spcBef>
                    <a:spcPts val="0"/>
                  </a:spcBef>
                  <a:buNone/>
                </a:pPr>
                <a:endParaRPr lang="en-US" dirty="0" smtClean="0"/>
              </a:p>
              <a:p>
                <a:pPr marL="0" indent="0">
                  <a:lnSpc>
                    <a:spcPct val="100000"/>
                  </a:lnSpc>
                  <a:spcBef>
                    <a:spcPts val="0"/>
                  </a:spcBef>
                  <a:buNone/>
                </a:pPr>
                <a:r>
                  <a:rPr lang="en-US" sz="2600" dirty="0" smtClean="0"/>
                  <a:t>The difference </a:t>
                </a:r>
                <a14:m>
                  <m:oMath xmlns:m="http://schemas.openxmlformats.org/officeDocument/2006/math">
                    <m:sSub>
                      <m:sSubPr>
                        <m:ctrlPr>
                          <a:rPr lang="en-US" sz="2600" i="1">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𝐵</m:t>
                        </m:r>
                      </m:e>
                      <m:sub>
                        <m:r>
                          <m:rPr>
                            <m:nor/>
                          </m:rPr>
                          <a:rPr lang="en-US" sz="2600">
                            <a:ea typeface="Cambria Math" panose="02040503050406030204" pitchFamily="18" charset="0"/>
                          </a:rPr>
                          <m:t>n</m:t>
                        </m:r>
                      </m:sub>
                    </m:sSub>
                  </m:oMath>
                </a14:m>
                <a:r>
                  <a:rPr lang="en-US" sz="2600" dirty="0"/>
                  <a:t>-</a:t>
                </a:r>
                <a14:m>
                  <m:oMath xmlns:m="http://schemas.openxmlformats.org/officeDocument/2006/math">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𝐷</m:t>
                        </m:r>
                      </m:e>
                      <m:sub>
                        <m:r>
                          <m:rPr>
                            <m:nor/>
                          </m:rPr>
                          <a:rPr lang="en-US" sz="2600">
                            <a:ea typeface="Cambria Math" panose="02040503050406030204" pitchFamily="18" charset="0"/>
                          </a:rPr>
                          <m:t>i</m:t>
                        </m:r>
                      </m:sub>
                    </m:sSub>
                  </m:oMath>
                </a14:m>
                <a:r>
                  <a:rPr lang="en-US" sz="2600" dirty="0" smtClean="0"/>
                  <a:t>) varies between -∞ and +</a:t>
                </a:r>
                <a:r>
                  <a:rPr lang="en-US" sz="2600" dirty="0"/>
                  <a:t> </a:t>
                </a:r>
                <a:r>
                  <a:rPr lang="en-US" sz="2600" dirty="0" smtClean="0"/>
                  <a:t>∞, whereas probability of passing an items varies between 0 and 1</a:t>
                </a:r>
                <a:r>
                  <a:rPr lang="en-US" sz="2600" dirty="0" smtClean="0"/>
                  <a:t>.</a:t>
                </a:r>
                <a:endParaRPr lang="en-US" sz="26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5607" y="0"/>
                <a:ext cx="11772900" cy="6636544"/>
              </a:xfrm>
              <a:blipFill>
                <a:blip r:embed="rId3"/>
                <a:stretch>
                  <a:fillRect l="-982" t="-642" r="-155" b="-2016"/>
                </a:stretch>
              </a:blipFill>
            </p:spPr>
            <p:txBody>
              <a:bodyPr/>
              <a:lstStyle/>
              <a:p>
                <a:r>
                  <a:rPr lang="en-US">
                    <a:noFill/>
                  </a:rPr>
                  <a:t> </a:t>
                </a:r>
              </a:p>
            </p:txBody>
          </p:sp>
        </mc:Fallback>
      </mc:AlternateContent>
    </p:spTree>
    <p:extLst>
      <p:ext uri="{BB962C8B-B14F-4D97-AF65-F5344CB8AC3E}">
        <p14:creationId xmlns:p14="http://schemas.microsoft.com/office/powerpoint/2010/main" val="90226882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8658" y="121186"/>
                <a:ext cx="11772900" cy="6636544"/>
              </a:xfrm>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en-US" dirty="0" smtClean="0"/>
                  <a:t>The mathematical relation ship between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e>
                      <m:sub>
                        <m:r>
                          <m:rPr>
                            <m:nor/>
                          </m:rPr>
                          <a:rPr lang="en-US">
                            <a:ea typeface="Cambria Math" panose="02040503050406030204" pitchFamily="18" charset="0"/>
                          </a:rPr>
                          <m:t>n</m:t>
                        </m:r>
                      </m:sub>
                    </m:sSub>
                  </m:oMath>
                </a14:m>
                <a:r>
                  <a:rPr lang="en-US" dirty="0"/>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𝐷</m:t>
                        </m:r>
                      </m:e>
                      <m:sub>
                        <m:r>
                          <m:rPr>
                            <m:nor/>
                          </m:rPr>
                          <a:rPr lang="en-US">
                            <a:ea typeface="Cambria Math" panose="02040503050406030204" pitchFamily="18" charset="0"/>
                          </a:rPr>
                          <m:t>i</m:t>
                        </m:r>
                      </m:sub>
                    </m:sSub>
                  </m:oMath>
                </a14:m>
                <a:r>
                  <a:rPr lang="en-US" dirty="0" smtClean="0"/>
                  <a:t>) and the probability of correct response is given as:</a:t>
                </a:r>
              </a:p>
              <a:p>
                <a:endParaRPr lang="en-US" dirty="0"/>
              </a:p>
              <a:p>
                <a:pPr marL="0" indent="0">
                  <a:buNone/>
                </a:pPr>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𝑛𝑖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𝑛𝑖</m:t>
                        </m:r>
                      </m:sub>
                    </m:sSub>
                    <m:r>
                      <a:rPr lang="en-US" b="0" i="1" smtClean="0">
                        <a:latin typeface="Cambria Math" panose="02040503050406030204" pitchFamily="18" charset="0"/>
                      </a:rPr>
                      <m:t>=1)</m:t>
                    </m:r>
                    <m:r>
                      <a:rPr lang="en-US" b="0" i="0"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𝑛</m:t>
                                </m:r>
                              </m:sub>
                            </m:sSub>
                            <m:r>
                              <m:rPr>
                                <m:nor/>
                              </m:rPr>
                              <a:rPr lang="en-US" dirty="0"/>
                              <m:t>−</m:t>
                            </m:r>
                            <m:sSub>
                              <m:sSubPr>
                                <m:ctrlPr>
                                  <a:rPr lang="en-US" i="1">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𝐷</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up>
                        </m:sSup>
                      </m:num>
                      <m:den>
                        <m:r>
                          <a:rPr lang="en-US" b="0" i="1" smtClean="0">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𝑛</m:t>
                                </m:r>
                              </m:sub>
                            </m:sSub>
                            <m:r>
                              <m:rPr>
                                <m:nor/>
                              </m:rPr>
                              <a:rPr lang="en-US" b="0" i="0"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𝐷</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up>
                        </m:sSup>
                      </m:den>
                    </m:f>
                  </m:oMath>
                </a14:m>
                <a:endParaRPr lang="en-US" dirty="0"/>
              </a:p>
              <a:p>
                <a:pPr marL="0" indent="0">
                  <a:buNone/>
                </a:pPr>
                <a:endParaRPr lang="en-US" dirty="0" smtClean="0"/>
              </a:p>
              <a:p>
                <a:pPr marL="0" indent="0">
                  <a:lnSpc>
                    <a:spcPct val="100000"/>
                  </a:lnSpc>
                  <a:spcBef>
                    <a:spcPts val="0"/>
                  </a:spcBef>
                  <a:buNone/>
                </a:pPr>
                <a:r>
                  <a:rPr lang="en-US" dirty="0" smtClean="0"/>
                  <a:t>We need to estimate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m:rPr>
                            <m:nor/>
                          </m:rPr>
                          <a:rPr lang="en-US">
                            <a:ea typeface="Cambria Math" panose="02040503050406030204" pitchFamily="18" charset="0"/>
                          </a:rPr>
                          <m:t>n</m:t>
                        </m:r>
                      </m:sub>
                    </m:sSub>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and</m:t>
                    </m:r>
                    <m:r>
                      <a:rPr lang="en-US" b="0" i="0" smtClean="0">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𝐷</m:t>
                        </m:r>
                      </m:e>
                      <m:sub>
                        <m:r>
                          <m:rPr>
                            <m:nor/>
                          </m:rPr>
                          <a:rPr lang="en-US">
                            <a:ea typeface="Cambria Math" panose="02040503050406030204" pitchFamily="18" charset="0"/>
                          </a:rPr>
                          <m:t>i</m:t>
                        </m:r>
                      </m:sub>
                    </m:sSub>
                  </m:oMath>
                </a14:m>
                <a:r>
                  <a:rPr lang="en-US" dirty="0" smtClean="0"/>
                  <a:t> from item</a:t>
                </a:r>
              </a:p>
              <a:p>
                <a:pPr marL="0" indent="0">
                  <a:lnSpc>
                    <a:spcPct val="100000"/>
                  </a:lnSpc>
                  <a:spcBef>
                    <a:spcPts val="0"/>
                  </a:spcBef>
                  <a:buNone/>
                </a:pPr>
                <a:r>
                  <a:rPr lang="en-US" dirty="0" smtClean="0"/>
                  <a:t>responses.</a:t>
                </a:r>
              </a:p>
              <a:p>
                <a:pPr marL="0" indent="0">
                  <a:lnSpc>
                    <a:spcPct val="100000"/>
                  </a:lnSpc>
                  <a:spcBef>
                    <a:spcPts val="0"/>
                  </a:spcBef>
                  <a:buNone/>
                </a:pPr>
                <a:endParaRPr lang="en-US" dirty="0" smtClean="0"/>
              </a:p>
              <a:p>
                <a:pPr marL="0" indent="0">
                  <a:lnSpc>
                    <a:spcPct val="100000"/>
                  </a:lnSpc>
                  <a:spcBef>
                    <a:spcPts val="0"/>
                  </a:spcBef>
                  <a:buNone/>
                </a:pPr>
                <a:r>
                  <a:rPr lang="en-US" u="sng" dirty="0" smtClean="0"/>
                  <a:t>Example</a:t>
                </a:r>
                <a:r>
                  <a:rPr lang="en-US" dirty="0" smtClean="0"/>
                  <a:t>: Test </a:t>
                </a:r>
                <a:r>
                  <a:rPr lang="en-US" dirty="0"/>
                  <a:t>of </a:t>
                </a:r>
                <a:r>
                  <a:rPr lang="en-US" dirty="0" smtClean="0"/>
                  <a:t>numerical computations</a:t>
                </a:r>
              </a:p>
              <a:p>
                <a:pPr marL="0" indent="0">
                  <a:lnSpc>
                    <a:spcPct val="100000"/>
                  </a:lnSpc>
                  <a:spcBef>
                    <a:spcPts val="0"/>
                  </a:spcBef>
                  <a:buNone/>
                </a:pPr>
                <a:r>
                  <a:rPr lang="en-US" b="1" dirty="0"/>
                  <a:t>Table 1.3</a:t>
                </a:r>
                <a:r>
                  <a:rPr lang="en-US" dirty="0"/>
                  <a:t> </a:t>
                </a:r>
                <a:r>
                  <a:rPr lang="en-US" dirty="0" smtClean="0"/>
                  <a:t>(p. 12) – expected probabilities</a:t>
                </a:r>
                <a:endParaRPr lang="en-US" dirty="0"/>
              </a:p>
              <a:p>
                <a:pPr marL="0" indent="0">
                  <a:lnSpc>
                    <a:spcPct val="100000"/>
                  </a:lnSpc>
                  <a:spcBef>
                    <a:spcPts val="0"/>
                  </a:spcBef>
                  <a:buNone/>
                </a:pPr>
                <a:endParaRPr lang="en-US" dirty="0"/>
              </a:p>
              <a:p>
                <a:pPr marL="0" indent="0">
                  <a:lnSpc>
                    <a:spcPct val="100000"/>
                  </a:lnSpc>
                  <a:spcBef>
                    <a:spcPts val="0"/>
                  </a:spcBef>
                  <a:buNone/>
                </a:pPr>
                <a:r>
                  <a:rPr lang="en-US" dirty="0"/>
                  <a:t>In Table 1.3 persons are ordered according to the ability and items are ordered according to easiness. </a:t>
                </a:r>
                <a:r>
                  <a:rPr lang="en-US" u="sng" dirty="0"/>
                  <a:t>See the increasing probabilities left to right and bottom to top</a:t>
                </a:r>
                <a:r>
                  <a:rPr lang="en-US" dirty="0"/>
                  <a:t>. </a:t>
                </a:r>
                <a:endParaRPr lang="en-US" u="sng"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8658" y="121186"/>
                <a:ext cx="11772900" cy="6636544"/>
              </a:xfrm>
              <a:blipFill>
                <a:blip r:embed="rId3"/>
                <a:stretch>
                  <a:fillRect l="-1035" t="-1467" b="-550"/>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7600634" y="866335"/>
            <a:ext cx="4086118" cy="4114799"/>
          </a:xfrm>
          <a:prstGeom prst="rect">
            <a:avLst/>
          </a:prstGeom>
        </p:spPr>
      </p:pic>
    </p:spTree>
    <p:extLst>
      <p:ext uri="{BB962C8B-B14F-4D97-AF65-F5344CB8AC3E}">
        <p14:creationId xmlns:p14="http://schemas.microsoft.com/office/powerpoint/2010/main" val="9689110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574" y="-1"/>
            <a:ext cx="11772900" cy="6673645"/>
          </a:xfrm>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en-US" b="1" dirty="0" err="1" smtClean="0"/>
              <a:t>Rasch</a:t>
            </a:r>
            <a:r>
              <a:rPr lang="en-US" b="1" dirty="0" smtClean="0"/>
              <a:t> </a:t>
            </a:r>
            <a:r>
              <a:rPr lang="en-US" b="1" dirty="0" smtClean="0"/>
              <a:t>Principle</a:t>
            </a:r>
          </a:p>
          <a:p>
            <a:pPr marL="0" indent="0">
              <a:lnSpc>
                <a:spcPct val="100000"/>
              </a:lnSpc>
              <a:spcBef>
                <a:spcPts val="0"/>
              </a:spcBef>
              <a:buNone/>
            </a:pPr>
            <a:r>
              <a:rPr lang="en-US" dirty="0" smtClean="0"/>
              <a:t>Interval-level measurement can be derived when the levels of some attribute increases with increases in the value of two other attributes.</a:t>
            </a:r>
          </a:p>
          <a:p>
            <a:pPr marL="0" indent="0">
              <a:lnSpc>
                <a:spcPct val="100000"/>
              </a:lnSpc>
              <a:spcBef>
                <a:spcPts val="0"/>
              </a:spcBef>
              <a:buNone/>
            </a:pPr>
            <a:endParaRPr lang="en-US" dirty="0"/>
          </a:p>
          <a:p>
            <a:pPr marL="0" indent="0">
              <a:lnSpc>
                <a:spcPct val="100000"/>
              </a:lnSpc>
              <a:spcBef>
                <a:spcPts val="0"/>
              </a:spcBef>
              <a:buNone/>
            </a:pPr>
            <a:r>
              <a:rPr lang="en-US" dirty="0" smtClean="0"/>
              <a:t>That is, probability </a:t>
            </a:r>
            <a:r>
              <a:rPr lang="en-US" dirty="0" smtClean="0"/>
              <a:t>of correct response increases with increases in person ability and item easiness. </a:t>
            </a:r>
            <a:endParaRPr lang="en-US" dirty="0" smtClean="0"/>
          </a:p>
          <a:p>
            <a:pPr marL="0" indent="0">
              <a:lnSpc>
                <a:spcPct val="100000"/>
              </a:lnSpc>
              <a:spcBef>
                <a:spcPts val="0"/>
              </a:spcBef>
              <a:buNone/>
            </a:pPr>
            <a:endParaRPr lang="en-US" dirty="0"/>
          </a:p>
          <a:p>
            <a:pPr marL="0" indent="0">
              <a:lnSpc>
                <a:spcPct val="100000"/>
              </a:lnSpc>
              <a:spcBef>
                <a:spcPts val="0"/>
              </a:spcBef>
              <a:buNone/>
            </a:pPr>
            <a:r>
              <a:rPr lang="en-US" b="1" dirty="0" err="1"/>
              <a:t>Rasch</a:t>
            </a:r>
            <a:r>
              <a:rPr lang="en-US" b="1" dirty="0"/>
              <a:t> Measurement -- </a:t>
            </a:r>
            <a:r>
              <a:rPr lang="en-US" sz="2600" dirty="0"/>
              <a:t>Focus is on the </a:t>
            </a:r>
            <a:r>
              <a:rPr lang="en-US" sz="2600" dirty="0" smtClean="0"/>
              <a:t>construction </a:t>
            </a:r>
            <a:r>
              <a:rPr lang="en-US" sz="2600" dirty="0"/>
              <a:t>of a unidimensional scale that</a:t>
            </a:r>
          </a:p>
          <a:p>
            <a:pPr marL="0" indent="0">
              <a:lnSpc>
                <a:spcPct val="100000"/>
              </a:lnSpc>
              <a:spcBef>
                <a:spcPts val="0"/>
              </a:spcBef>
              <a:buNone/>
            </a:pPr>
            <a:r>
              <a:rPr lang="en-US" sz="2600" dirty="0"/>
              <a:t>follows </a:t>
            </a:r>
            <a:r>
              <a:rPr lang="en-US" sz="2600" b="1" dirty="0"/>
              <a:t>interval-level measurement</a:t>
            </a:r>
            <a:r>
              <a:rPr lang="en-US" sz="2600" dirty="0"/>
              <a:t>. </a:t>
            </a:r>
          </a:p>
          <a:p>
            <a:pPr marL="0" indent="0">
              <a:lnSpc>
                <a:spcPct val="100000"/>
              </a:lnSpc>
              <a:spcBef>
                <a:spcPts val="0"/>
              </a:spcBef>
              <a:buNone/>
            </a:pPr>
            <a:endParaRPr lang="en-US" dirty="0"/>
          </a:p>
          <a:p>
            <a:pPr marL="0" indent="0">
              <a:lnSpc>
                <a:spcPct val="100000"/>
              </a:lnSpc>
              <a:spcBef>
                <a:spcPts val="0"/>
              </a:spcBef>
              <a:buNone/>
            </a:pPr>
            <a:r>
              <a:rPr lang="en-US" dirty="0"/>
              <a:t>Person abilities are free of items; and item difficulties are free of the sample.</a:t>
            </a:r>
          </a:p>
          <a:p>
            <a:pPr marL="0" indent="0">
              <a:buNone/>
            </a:pPr>
            <a:endParaRPr lang="en-US" dirty="0" smtClean="0"/>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0743766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574" y="0"/>
            <a:ext cx="11772900" cy="6452420"/>
          </a:xfrm>
        </p:spPr>
        <p:style>
          <a:lnRef idx="2">
            <a:schemeClr val="dk1"/>
          </a:lnRef>
          <a:fillRef idx="1">
            <a:schemeClr val="lt1"/>
          </a:fillRef>
          <a:effectRef idx="0">
            <a:schemeClr val="dk1"/>
          </a:effectRef>
          <a:fontRef idx="minor">
            <a:schemeClr val="dk1"/>
          </a:fontRef>
        </p:style>
        <p:txBody>
          <a:bodyPr>
            <a:noAutofit/>
          </a:bodyPr>
          <a:lstStyle/>
          <a:p>
            <a:pPr marL="0" indent="0">
              <a:lnSpc>
                <a:spcPct val="100000"/>
              </a:lnSpc>
              <a:spcBef>
                <a:spcPts val="0"/>
              </a:spcBef>
              <a:buNone/>
            </a:pPr>
            <a:r>
              <a:rPr lang="en-US" b="1" dirty="0" smtClean="0"/>
              <a:t>Estimation </a:t>
            </a:r>
            <a:r>
              <a:rPr lang="en-US" b="1" dirty="0" smtClean="0"/>
              <a:t>of person ability level</a:t>
            </a:r>
          </a:p>
          <a:p>
            <a:pPr marL="0">
              <a:lnSpc>
                <a:spcPct val="100000"/>
              </a:lnSpc>
              <a:spcBef>
                <a:spcPts val="0"/>
              </a:spcBef>
            </a:pPr>
            <a:endParaRPr lang="en-US" dirty="0"/>
          </a:p>
          <a:p>
            <a:pPr marL="0">
              <a:lnSpc>
                <a:spcPct val="100000"/>
              </a:lnSpc>
              <a:spcBef>
                <a:spcPts val="0"/>
              </a:spcBef>
            </a:pPr>
            <a:r>
              <a:rPr lang="en-US" dirty="0" smtClean="0"/>
              <a:t>We need to know where a person is located on a variable of interest.</a:t>
            </a:r>
          </a:p>
          <a:p>
            <a:pPr marL="0">
              <a:lnSpc>
                <a:spcPct val="100000"/>
              </a:lnSpc>
              <a:spcBef>
                <a:spcPts val="0"/>
              </a:spcBef>
            </a:pPr>
            <a:endParaRPr lang="en-US" dirty="0" smtClean="0"/>
          </a:p>
          <a:p>
            <a:pPr marL="0">
              <a:lnSpc>
                <a:spcPct val="100000"/>
              </a:lnSpc>
              <a:spcBef>
                <a:spcPts val="0"/>
              </a:spcBef>
            </a:pPr>
            <a:r>
              <a:rPr lang="en-US" dirty="0" smtClean="0"/>
              <a:t>A </a:t>
            </a:r>
            <a:r>
              <a:rPr lang="en-US" dirty="0"/>
              <a:t>reasonable place to estimate the person’s location is in the region where the responses shift from mostly correct on easier items to mostly incorrect on harder items. </a:t>
            </a:r>
            <a:endParaRPr lang="en-US" dirty="0" smtClean="0"/>
          </a:p>
          <a:p>
            <a:pPr marL="0" indent="0">
              <a:lnSpc>
                <a:spcPct val="100000"/>
              </a:lnSpc>
              <a:spcBef>
                <a:spcPts val="0"/>
              </a:spcBef>
              <a:buNone/>
            </a:pPr>
            <a:endParaRPr lang="en-US" dirty="0"/>
          </a:p>
          <a:p>
            <a:pPr marL="0">
              <a:lnSpc>
                <a:spcPct val="100000"/>
              </a:lnSpc>
              <a:spcBef>
                <a:spcPts val="0"/>
              </a:spcBef>
            </a:pPr>
            <a:r>
              <a:rPr lang="en-US" dirty="0" smtClean="0"/>
              <a:t>So </a:t>
            </a:r>
            <a:r>
              <a:rPr lang="en-US" dirty="0"/>
              <a:t>first we need to examine the pattern of responses and see if the pattern is consistent with how we expect. </a:t>
            </a:r>
            <a:endParaRPr lang="en-US" dirty="0" smtClean="0"/>
          </a:p>
          <a:p>
            <a:pPr marL="0">
              <a:lnSpc>
                <a:spcPct val="100000"/>
              </a:lnSpc>
              <a:spcBef>
                <a:spcPts val="0"/>
              </a:spcBef>
            </a:pPr>
            <a:endParaRPr lang="en-US" dirty="0"/>
          </a:p>
          <a:p>
            <a:pPr marL="0" indent="0">
              <a:buNone/>
            </a:pPr>
            <a:r>
              <a:rPr lang="en-US" dirty="0" smtClean="0"/>
              <a:t> </a:t>
            </a: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8484454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585</TotalTime>
  <Words>311</Words>
  <Application>Microsoft Office PowerPoint</Application>
  <PresentationFormat>Widescreen</PresentationFormat>
  <Paragraphs>83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Delaware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Validity</dc:title>
  <dc:creator>Ratna Nandakumar</dc:creator>
  <cp:lastModifiedBy>Ratna Nandakumar</cp:lastModifiedBy>
  <cp:revision>182</cp:revision>
  <dcterms:created xsi:type="dcterms:W3CDTF">2016-03-02T22:00:35Z</dcterms:created>
  <dcterms:modified xsi:type="dcterms:W3CDTF">2018-03-06T18:59:49Z</dcterms:modified>
</cp:coreProperties>
</file>