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5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0109B51-D1B3-49FE-994A-ED8855C7359B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2021/6/28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BE818DA-6BDD-4F58-B53E-88BC9FF39B63}" type="datetime1">
              <a:rPr lang="zh-CN" altLang="en-US" smtClean="0"/>
              <a:pPr/>
              <a:t>2021/6/28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24A772-5D94-4F12-8B86-44D4FB26368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任意多边形(F)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任意多边形(F)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任意多边形(F)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任意多边形(F)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任意多边形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任意多边形(F)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9F8E1F8-A8BE-49FC-9A82-6B2857FBA0F0}" type="datetime1">
              <a:rPr lang="zh-CN" altLang="en-US" smtClean="0"/>
              <a:pPr/>
              <a:t>2021/6/28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​​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C67066B-31E0-4112-88F9-9DAA3F4A465C}" type="datetime1">
              <a:rPr lang="zh-CN" altLang="en-US" smtClean="0"/>
              <a:pPr/>
              <a:t>2021/6/28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3F36956-CB91-42B4-B491-CB7EEC7E0AE2}" type="datetime1">
              <a:rPr lang="zh-CN" altLang="en-US" smtClean="0"/>
              <a:pPr/>
              <a:t>2021/6/28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sz="80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80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353B049-7907-4284-82C4-D842F22F9DD3}" type="datetime1">
              <a:rPr lang="zh-CN" altLang="en-US" smtClean="0"/>
              <a:pPr/>
              <a:t>2021/6/28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1C79E48-1925-446F-A0F9-DB7A4FE3089A}" type="datetime1">
              <a:rPr lang="zh-CN" altLang="en-US" smtClean="0"/>
              <a:pPr/>
              <a:t>2021/6/28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9F98E0-E4FE-40E6-9E47-86C717161B79}" type="datetime1">
              <a:rPr lang="zh-CN" altLang="en-US" smtClean="0"/>
              <a:pPr/>
              <a:t>2021/6/28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9FBF7EF-92FC-4F93-8E88-22F4308F0EBC}" type="datetime1">
              <a:rPr lang="zh-CN" altLang="en-US" smtClean="0"/>
              <a:pPr/>
              <a:t>2021/6/28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31C801B-FA2D-4784-B8E5-14EA750E9FAB}" type="datetime1">
              <a:rPr lang="zh-CN" altLang="en-US" smtClean="0"/>
              <a:pPr/>
              <a:t>2021/6/28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222149C-6823-4D32-81FE-47302ECF9F9B}" type="datetime1">
              <a:rPr lang="zh-CN" altLang="en-US" smtClean="0"/>
              <a:pPr/>
              <a:t>2021/6/28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409216D-0DA9-44E7-AC3A-218E676C4E5E}" type="datetime1">
              <a:rPr lang="zh-CN" altLang="en-US" smtClean="0"/>
              <a:pPr/>
              <a:t>2021/6/28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5A472D-82BE-4974-A945-BAAECE0CE663}" type="datetime1">
              <a:rPr lang="zh-CN" altLang="en-US" smtClean="0"/>
              <a:pPr/>
              <a:t>2021/6/28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36A7A4F-F053-499A-A852-61636B5804D7}" type="datetime1">
              <a:rPr lang="zh-CN" altLang="en-US" smtClean="0"/>
              <a:pPr/>
              <a:t>2021/6/28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1AFFF2-6028-428F-BB01-1436438344AA}" type="datetime1">
              <a:rPr lang="zh-CN" altLang="en-US" smtClean="0"/>
              <a:pPr/>
              <a:t>2021/6/28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16419B-B14C-49E4-B7FD-790E9916DEE0}" type="datetime1">
              <a:rPr lang="zh-CN" altLang="en-US" smtClean="0"/>
              <a:pPr/>
              <a:t>2021/6/28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C18F82-0346-4B73-A260-3D8388511B24}" type="datetime1">
              <a:rPr lang="zh-CN" altLang="en-US" smtClean="0"/>
              <a:pPr/>
              <a:t>2021/6/28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0D63BB9-AF2B-4ADD-AE32-0D1EAAB3AEE3}" type="datetime1">
              <a:rPr lang="zh-CN" altLang="en-US" smtClean="0"/>
              <a:pPr/>
              <a:t>2021/6/28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4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4EC027-5721-42A8-840B-1FE854106C69}" type="datetime1">
              <a:rPr lang="zh-CN" altLang="en-US" smtClean="0"/>
              <a:pPr/>
              <a:t>2021/6/28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任意多边形(F)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任意多边形(F)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任意多边形(F)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任意多边形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任意多边形(F)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任意多边形(F)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20B55C9-EEC0-4350-9C4F-40A1EE9DC5A0}" type="datetime1">
              <a:rPr lang="zh-CN" altLang="en-US" smtClean="0"/>
              <a:pPr/>
              <a:t>2021/6/28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长方形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  <a:cs typeface="Microsoft Uighur" panose="02000000000000000000" pitchFamily="2" charset="-78"/>
            </a:endParaRPr>
          </a:p>
        </p:txBody>
      </p:sp>
      <p:grpSp>
        <p:nvGrpSpPr>
          <p:cNvPr id="23" name="组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任意多边形(F)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任意多边形(F)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任意多边形(F)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任意多边形(F)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任意多边形(F)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任意多边形(F)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11091432" cy="3285866"/>
          </a:xfrm>
        </p:spPr>
        <p:txBody>
          <a:bodyPr rtlCol="0">
            <a:normAutofit/>
          </a:bodyPr>
          <a:lstStyle/>
          <a:p>
            <a:pPr algn="l"/>
            <a:r>
              <a:rPr lang="zh-CN" altLang="en-US" sz="6200" dirty="0">
                <a:latin typeface="幼圆" panose="02010509060101010101" pitchFamily="49" charset="-122"/>
                <a:ea typeface="幼圆" panose="02010509060101010101" pitchFamily="49" charset="-122"/>
                <a:cs typeface="Microsoft Uighur" panose="02000000000000000000" pitchFamily="2" charset="-78"/>
              </a:rPr>
              <a:t>面向对象编程</a:t>
            </a:r>
            <a:br>
              <a:rPr lang="en-US" altLang="zh-CN" sz="6200" dirty="0">
                <a:latin typeface="幼圆" panose="02010509060101010101" pitchFamily="49" charset="-122"/>
                <a:ea typeface="幼圆" panose="02010509060101010101" pitchFamily="49" charset="-122"/>
                <a:cs typeface="Microsoft Uighur" panose="02000000000000000000" pitchFamily="2" charset="-78"/>
              </a:rPr>
            </a:br>
            <a:r>
              <a:rPr lang="en-US" altLang="zh-CN" sz="5400" dirty="0">
                <a:latin typeface="Bahnschrift Light" panose="020B0502040204020203" pitchFamily="34" charset="0"/>
                <a:ea typeface="幼圆" panose="02010509060101010101" pitchFamily="49" charset="-122"/>
                <a:cs typeface="Microsoft Uighur" panose="02000000000000000000" pitchFamily="2" charset="-78"/>
              </a:rPr>
              <a:t>Object Oriented </a:t>
            </a:r>
            <a:br>
              <a:rPr lang="en-US" altLang="zh-CN" sz="5400" dirty="0">
                <a:latin typeface="Bahnschrift Light" panose="020B0502040204020203" pitchFamily="34" charset="0"/>
                <a:ea typeface="幼圆" panose="02010509060101010101" pitchFamily="49" charset="-122"/>
                <a:cs typeface="Microsoft Uighur" panose="02000000000000000000" pitchFamily="2" charset="-78"/>
              </a:rPr>
            </a:br>
            <a:r>
              <a:rPr lang="en-US" altLang="zh-CN" sz="5400" dirty="0">
                <a:latin typeface="Bahnschrift Light" panose="020B0502040204020203" pitchFamily="34" charset="0"/>
                <a:ea typeface="幼圆" panose="02010509060101010101" pitchFamily="49" charset="-122"/>
                <a:cs typeface="Microsoft Uighur" panose="02000000000000000000" pitchFamily="2" charset="-78"/>
              </a:rPr>
              <a:t>Programming</a:t>
            </a:r>
            <a:endParaRPr lang="en-US" altLang="zh-CN" sz="6200" dirty="0">
              <a:latin typeface="Bahnschrift Light" panose="020B0502040204020203" pitchFamily="34" charset="0"/>
              <a:ea typeface="幼圆" panose="02010509060101010101" pitchFamily="49" charset="-122"/>
              <a:cs typeface="Microsoft Uighur" panose="02000000000000000000" pitchFamily="2" charset="-78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89" y="5390168"/>
            <a:ext cx="7178070" cy="863348"/>
          </a:xfrm>
        </p:spPr>
        <p:txBody>
          <a:bodyPr rtlCol="0">
            <a:normAutofit/>
          </a:bodyPr>
          <a:lstStyle/>
          <a:p>
            <a:pPr algn="l" rtl="0"/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  <a:cs typeface="Microsoft Uighur" panose="02000000000000000000" pitchFamily="2" charset="-78"/>
              </a:rPr>
              <a:t>陈松奇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F67B7-F818-4FA4-86EA-0A65A94FF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497" y="2148839"/>
            <a:ext cx="10018713" cy="1752599"/>
          </a:xfrm>
        </p:spPr>
        <p:txBody>
          <a:bodyPr/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为什么要引入这个设计思想呢？</a:t>
            </a:r>
          </a:p>
        </p:txBody>
      </p:sp>
    </p:spTree>
    <p:extLst>
      <p:ext uri="{BB962C8B-B14F-4D97-AF65-F5344CB8AC3E}">
        <p14:creationId xmlns:p14="http://schemas.microsoft.com/office/powerpoint/2010/main" val="616286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0D93B-51D0-49E2-A729-AD117DCB2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858" y="2501053"/>
            <a:ext cx="10018713" cy="1752599"/>
          </a:xfrm>
        </p:spPr>
        <p:txBody>
          <a:bodyPr/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举个例子实际看一下吧</a:t>
            </a:r>
          </a:p>
        </p:txBody>
      </p:sp>
    </p:spTree>
    <p:extLst>
      <p:ext uri="{BB962C8B-B14F-4D97-AF65-F5344CB8AC3E}">
        <p14:creationId xmlns:p14="http://schemas.microsoft.com/office/powerpoint/2010/main" val="2802224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244D7F24-95C6-4438-A503-DBB89458A493}"/>
              </a:ext>
            </a:extLst>
          </p:cNvPr>
          <p:cNvSpPr/>
          <p:nvPr/>
        </p:nvSpPr>
        <p:spPr>
          <a:xfrm>
            <a:off x="2716107" y="1151467"/>
            <a:ext cx="2140373" cy="214037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4EFB1D-1A73-4A3A-9C9C-C7A391D43C71}"/>
              </a:ext>
            </a:extLst>
          </p:cNvPr>
          <p:cNvSpPr/>
          <p:nvPr/>
        </p:nvSpPr>
        <p:spPr>
          <a:xfrm>
            <a:off x="7064587" y="1388533"/>
            <a:ext cx="3528906" cy="184912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DA7AD7-A94D-4625-B948-DA53ED818907}"/>
              </a:ext>
            </a:extLst>
          </p:cNvPr>
          <p:cNvSpPr txBox="1"/>
          <p:nvPr/>
        </p:nvSpPr>
        <p:spPr>
          <a:xfrm>
            <a:off x="2716107" y="4463627"/>
            <a:ext cx="776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我们要分别计算园和长方形的面积和周长</a:t>
            </a:r>
          </a:p>
        </p:txBody>
      </p:sp>
    </p:spTree>
    <p:extLst>
      <p:ext uri="{BB962C8B-B14F-4D97-AF65-F5344CB8AC3E}">
        <p14:creationId xmlns:p14="http://schemas.microsoft.com/office/powerpoint/2010/main" val="2994209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752DDE2-1FA6-4F84-9870-12459CF29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424" y="1698097"/>
            <a:ext cx="3667125" cy="31908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45E2298-4E9F-4061-B08B-0D3EA1B8408B}"/>
              </a:ext>
            </a:extLst>
          </p:cNvPr>
          <p:cNvSpPr txBox="1"/>
          <p:nvPr/>
        </p:nvSpPr>
        <p:spPr>
          <a:xfrm>
            <a:off x="2621280" y="440267"/>
            <a:ext cx="5655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传统编程方式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F63C85A-BE82-4430-901B-97F513C2C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211" y="5055870"/>
            <a:ext cx="85915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7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1BCD9AC-9534-4E53-9FCB-4B7AF1663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8812" y="1197978"/>
            <a:ext cx="4607188" cy="576262"/>
          </a:xfrm>
        </p:spPr>
        <p:txBody>
          <a:bodyPr/>
          <a:lstStyle/>
          <a:p>
            <a:r>
              <a:rPr lang="en-US" altLang="zh-CN" dirty="0"/>
              <a:t>Circle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99C208-A745-4CD9-A396-552ADB8E6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938" y="2201069"/>
            <a:ext cx="4526935" cy="2455862"/>
          </a:xfrm>
          <a:prstGeom prst="rect">
            <a:avLst/>
          </a:prstGeom>
          <a:noFill/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B32A5F6-ABB9-43D8-9DB3-FD9FF1C68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05249" y="1197978"/>
            <a:ext cx="4622537" cy="576262"/>
          </a:xfrm>
        </p:spPr>
        <p:txBody>
          <a:bodyPr/>
          <a:lstStyle/>
          <a:p>
            <a:r>
              <a:rPr lang="en-US" altLang="zh-CN" dirty="0"/>
              <a:t>Rectangle</a:t>
            </a:r>
            <a:endParaRPr 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77630D5-EF81-4FFD-B7CE-B93667B377C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05249" y="2201069"/>
            <a:ext cx="3559716" cy="2455862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6D6CAEA-A219-4072-AF59-9020A7FA7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973" y="2513068"/>
            <a:ext cx="83058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3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3CFB51F-B389-4749-A6A6-6C97911B38FC}"/>
              </a:ext>
            </a:extLst>
          </p:cNvPr>
          <p:cNvSpPr txBox="1"/>
          <p:nvPr/>
        </p:nvSpPr>
        <p:spPr>
          <a:xfrm>
            <a:off x="4267200" y="2560321"/>
            <a:ext cx="65159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>
                <a:latin typeface="幼圆" panose="02010509060101010101" pitchFamily="49" charset="-122"/>
                <a:ea typeface="幼圆" panose="02010509060101010101" pitchFamily="49" charset="-122"/>
              </a:rPr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271879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96BFA-5000-4C4C-8291-97129B683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1077327"/>
            <a:ext cx="8574622" cy="2616199"/>
          </a:xfrm>
        </p:spPr>
        <p:txBody>
          <a:bodyPr/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什么是面向对象的编程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CB354D-A356-46D9-A7BE-34F907B93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7610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2DF64-7A1A-4380-BA2D-89815927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230" y="438665"/>
            <a:ext cx="10018713" cy="1752599"/>
          </a:xfrm>
        </p:spPr>
        <p:txBody>
          <a:bodyPr/>
          <a:lstStyle/>
          <a:p>
            <a:pPr algn="l"/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744B94-DD9D-4ED9-B54F-3C9F2D046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229" y="2487826"/>
            <a:ext cx="10018713" cy="3124201"/>
          </a:xfrm>
        </p:spPr>
        <p:txBody>
          <a:bodyPr>
            <a:normAutofit/>
          </a:bodyPr>
          <a:lstStyle/>
          <a:p>
            <a:r>
              <a:rPr lang="zh-CN" altLang="en-US" sz="3200" b="0" i="0" dirty="0"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一种程序设计思想。</a:t>
            </a:r>
            <a:endParaRPr lang="en-US" altLang="zh-CN" sz="3200" b="0" i="0" dirty="0"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3200" b="0" i="0" dirty="0"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OOP</a:t>
            </a:r>
            <a:r>
              <a:rPr lang="zh-CN" altLang="en-US" sz="3200" b="0" i="0" dirty="0"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把对象作为程序的基本单元，一个对象包含了数据和操作数据的函数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5340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30723-33A7-4850-9866-C328E9769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latin typeface="幼圆" panose="02010509060101010101" pitchFamily="49" charset="-122"/>
                <a:ea typeface="幼圆" panose="02010509060101010101" pitchFamily="49" charset="-122"/>
              </a:rPr>
              <a:t>做菜</a:t>
            </a:r>
          </a:p>
        </p:txBody>
      </p:sp>
      <p:pic>
        <p:nvPicPr>
          <p:cNvPr id="5" name="内容占位符 4" descr="盘子里放着一些蔬菜的特写&#10;&#10;描述已自动生成">
            <a:extLst>
              <a:ext uri="{FF2B5EF4-FFF2-40B4-BE49-F238E27FC236}">
                <a16:creationId xmlns:a16="http://schemas.microsoft.com/office/drawing/2014/main" id="{A1F4D437-66E1-49DD-A7D8-A5BAA186F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1569" y="2667000"/>
            <a:ext cx="3124200" cy="3124200"/>
          </a:xfrm>
        </p:spPr>
      </p:pic>
    </p:spTree>
    <p:extLst>
      <p:ext uri="{BB962C8B-B14F-4D97-AF65-F5344CB8AC3E}">
        <p14:creationId xmlns:p14="http://schemas.microsoft.com/office/powerpoint/2010/main" val="2258273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盘子里放着一些蔬菜的特写&#10;&#10;描述已自动生成">
            <a:extLst>
              <a:ext uri="{FF2B5EF4-FFF2-40B4-BE49-F238E27FC236}">
                <a16:creationId xmlns:a16="http://schemas.microsoft.com/office/drawing/2014/main" id="{A1F4D437-66E1-49DD-A7D8-A5BAA186F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1569" y="2667000"/>
            <a:ext cx="3124200" cy="3124200"/>
          </a:xfr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47C15FC-90A6-4269-896D-85D6026D19AA}"/>
              </a:ext>
            </a:extLst>
          </p:cNvPr>
          <p:cNvCxnSpPr/>
          <p:nvPr/>
        </p:nvCxnSpPr>
        <p:spPr>
          <a:xfrm flipH="1">
            <a:off x="3998634" y="2962532"/>
            <a:ext cx="932935" cy="9329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238287B-09F2-43AA-876E-E9D6D0EA108D}"/>
              </a:ext>
            </a:extLst>
          </p:cNvPr>
          <p:cNvCxnSpPr/>
          <p:nvPr/>
        </p:nvCxnSpPr>
        <p:spPr>
          <a:xfrm>
            <a:off x="6493669" y="2932852"/>
            <a:ext cx="0" cy="988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3AC56B5-C8E3-4AD8-8D5E-019152110E37}"/>
              </a:ext>
            </a:extLst>
          </p:cNvPr>
          <p:cNvCxnSpPr/>
          <p:nvPr/>
        </p:nvCxnSpPr>
        <p:spPr>
          <a:xfrm>
            <a:off x="8073813" y="2962532"/>
            <a:ext cx="925361" cy="9253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图片 14" descr="卡通人物&#10;&#10;中度可信度描述已自动生成">
            <a:extLst>
              <a:ext uri="{FF2B5EF4-FFF2-40B4-BE49-F238E27FC236}">
                <a16:creationId xmlns:a16="http://schemas.microsoft.com/office/drawing/2014/main" id="{3B27B756-B884-418A-B5B5-F1DB320B9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654" y="3921758"/>
            <a:ext cx="1905000" cy="1905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D95A601-5765-4CF9-89D7-129F8AC9D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190" y="4075628"/>
            <a:ext cx="1373739" cy="1373739"/>
          </a:xfrm>
          <a:prstGeom prst="rect">
            <a:avLst/>
          </a:prstGeom>
        </p:spPr>
      </p:pic>
      <p:pic>
        <p:nvPicPr>
          <p:cNvPr id="19" name="图片 18" descr="形状&#10;&#10;低可信度描述已自动生成">
            <a:extLst>
              <a:ext uri="{FF2B5EF4-FFF2-40B4-BE49-F238E27FC236}">
                <a16:creationId xmlns:a16="http://schemas.microsoft.com/office/drawing/2014/main" id="{2734EBDE-239C-4543-81E7-36BD4FAD98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3669" y="4113506"/>
            <a:ext cx="1373739" cy="1373739"/>
          </a:xfrm>
          <a:prstGeom prst="rect">
            <a:avLst/>
          </a:prstGeom>
        </p:spPr>
      </p:pic>
      <p:pic>
        <p:nvPicPr>
          <p:cNvPr id="21" name="图片 20" descr="图标&#10;&#10;描述已自动生成">
            <a:extLst>
              <a:ext uri="{FF2B5EF4-FFF2-40B4-BE49-F238E27FC236}">
                <a16:creationId xmlns:a16="http://schemas.microsoft.com/office/drawing/2014/main" id="{D2D4A81C-1CD9-4BD6-8A08-814B9DD8FE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0503" y="4014046"/>
            <a:ext cx="1590887" cy="159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4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33333E-6 L -2.29167E-6 -0.378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卡通人物&#10;&#10;描述已自动生成">
            <a:extLst>
              <a:ext uri="{FF2B5EF4-FFF2-40B4-BE49-F238E27FC236}">
                <a16:creationId xmlns:a16="http://schemas.microsoft.com/office/drawing/2014/main" id="{C5EC0C63-F4F3-4535-A6C5-71985F8C9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734" y="1877413"/>
            <a:ext cx="952500" cy="952500"/>
          </a:xfrm>
          <a:prstGeom prst="rect">
            <a:avLst/>
          </a:prstGeom>
        </p:spPr>
      </p:pic>
      <p:pic>
        <p:nvPicPr>
          <p:cNvPr id="7" name="图片 6" descr="卡通人物&#10;&#10;中度可信度描述已自动生成">
            <a:extLst>
              <a:ext uri="{FF2B5EF4-FFF2-40B4-BE49-F238E27FC236}">
                <a16:creationId xmlns:a16="http://schemas.microsoft.com/office/drawing/2014/main" id="{39502A94-9369-48B9-B2DC-8058BF7C6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060" y="3305739"/>
            <a:ext cx="1143847" cy="1143847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C6E6018-BCE9-4385-8FE0-226AEC2F4276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787984" y="2829913"/>
            <a:ext cx="0" cy="4758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5EA3E39-2B4F-408A-921A-992BBB2E501C}"/>
              </a:ext>
            </a:extLst>
          </p:cNvPr>
          <p:cNvSpPr txBox="1"/>
          <p:nvPr/>
        </p:nvSpPr>
        <p:spPr>
          <a:xfrm>
            <a:off x="2924383" y="4602246"/>
            <a:ext cx="172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挑选菜市场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挑选菜的品质</a:t>
            </a:r>
          </a:p>
        </p:txBody>
      </p:sp>
      <p:pic>
        <p:nvPicPr>
          <p:cNvPr id="13" name="图片 12" descr="卡通人物&#10;&#10;描述已自动生成">
            <a:extLst>
              <a:ext uri="{FF2B5EF4-FFF2-40B4-BE49-F238E27FC236}">
                <a16:creationId xmlns:a16="http://schemas.microsoft.com/office/drawing/2014/main" id="{B1D45ACD-0595-43DF-A94D-5F2647CC2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334" y="1877413"/>
            <a:ext cx="952500" cy="952500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A9EF008-ECCC-4E97-9055-B39F664039E2}"/>
              </a:ext>
            </a:extLst>
          </p:cNvPr>
          <p:cNvCxnSpPr>
            <a:stCxn id="13" idx="2"/>
          </p:cNvCxnSpPr>
          <p:nvPr/>
        </p:nvCxnSpPr>
        <p:spPr>
          <a:xfrm>
            <a:off x="6175584" y="2829913"/>
            <a:ext cx="0" cy="4758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EB2A0C97-A739-488A-9D71-679385A21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521" y="3374630"/>
            <a:ext cx="1006063" cy="1006063"/>
          </a:xfrm>
          <a:prstGeom prst="rect">
            <a:avLst/>
          </a:prstGeom>
        </p:spPr>
      </p:pic>
      <p:pic>
        <p:nvPicPr>
          <p:cNvPr id="16" name="图片 15" descr="形状&#10;&#10;低可信度描述已自动生成">
            <a:extLst>
              <a:ext uri="{FF2B5EF4-FFF2-40B4-BE49-F238E27FC236}">
                <a16:creationId xmlns:a16="http://schemas.microsoft.com/office/drawing/2014/main" id="{C5168F0C-9E54-464D-9391-D80A03B50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583" y="3347424"/>
            <a:ext cx="1006063" cy="100606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4CC7243-2950-4DA3-9B21-D068A74AA1E3}"/>
              </a:ext>
            </a:extLst>
          </p:cNvPr>
          <p:cNvSpPr txBox="1"/>
          <p:nvPr/>
        </p:nvSpPr>
        <p:spPr>
          <a:xfrm>
            <a:off x="5452534" y="4602244"/>
            <a:ext cx="188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如何处理蔬菜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—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切条？切块？</a:t>
            </a:r>
          </a:p>
        </p:txBody>
      </p:sp>
      <p:pic>
        <p:nvPicPr>
          <p:cNvPr id="18" name="图片 17" descr="卡通人物&#10;&#10;描述已自动生成">
            <a:extLst>
              <a:ext uri="{FF2B5EF4-FFF2-40B4-BE49-F238E27FC236}">
                <a16:creationId xmlns:a16="http://schemas.microsoft.com/office/drawing/2014/main" id="{C531106D-6D4C-4BD5-9E8E-1AB3246C3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547" y="1877413"/>
            <a:ext cx="952500" cy="952500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E817E36-C631-4698-A5F8-950877E7D14C}"/>
              </a:ext>
            </a:extLst>
          </p:cNvPr>
          <p:cNvCxnSpPr>
            <a:stCxn id="18" idx="2"/>
          </p:cNvCxnSpPr>
          <p:nvPr/>
        </p:nvCxnSpPr>
        <p:spPr>
          <a:xfrm>
            <a:off x="8813797" y="2829913"/>
            <a:ext cx="0" cy="4758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图片 19" descr="图标&#10;&#10;描述已自动生成">
            <a:extLst>
              <a:ext uri="{FF2B5EF4-FFF2-40B4-BE49-F238E27FC236}">
                <a16:creationId xmlns:a16="http://schemas.microsoft.com/office/drawing/2014/main" id="{D52F9C4F-753A-4889-8597-247574FC4D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1873" y="3332902"/>
            <a:ext cx="1143848" cy="114384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62E5727-50F2-4380-87D3-4E552DCEF305}"/>
              </a:ext>
            </a:extLst>
          </p:cNvPr>
          <p:cNvSpPr txBox="1"/>
          <p:nvPr/>
        </p:nvSpPr>
        <p:spPr>
          <a:xfrm>
            <a:off x="8241873" y="4686653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加工食材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4ADC753-9CAE-4F16-9747-6A5ECCCB3885}"/>
              </a:ext>
            </a:extLst>
          </p:cNvPr>
          <p:cNvSpPr txBox="1"/>
          <p:nvPr/>
        </p:nvSpPr>
        <p:spPr>
          <a:xfrm>
            <a:off x="3386667" y="638386"/>
            <a:ext cx="5999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可以把整个步骤分成三大类</a:t>
            </a:r>
          </a:p>
        </p:txBody>
      </p:sp>
    </p:spTree>
    <p:extLst>
      <p:ext uri="{BB962C8B-B14F-4D97-AF65-F5344CB8AC3E}">
        <p14:creationId xmlns:p14="http://schemas.microsoft.com/office/powerpoint/2010/main" val="3753386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10233DE3-AD00-488A-B21B-3564A26B5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734" y="1877413"/>
            <a:ext cx="952500" cy="952500"/>
          </a:xfrm>
          <a:prstGeom prst="rect">
            <a:avLst/>
          </a:prstGeom>
        </p:spPr>
      </p:pic>
      <p:pic>
        <p:nvPicPr>
          <p:cNvPr id="5" name="图片 4" descr="卡通人物&#10;&#10;中度可信度描述已自动生成">
            <a:extLst>
              <a:ext uri="{FF2B5EF4-FFF2-40B4-BE49-F238E27FC236}">
                <a16:creationId xmlns:a16="http://schemas.microsoft.com/office/drawing/2014/main" id="{30E4704A-5F4C-4D9B-95D6-B0B740FCC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060" y="3305739"/>
            <a:ext cx="1143847" cy="1143847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2DD64B9-7607-433D-8C27-B8FA6DAC26E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787984" y="2829913"/>
            <a:ext cx="0" cy="4758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图片 6" descr="卡通人物&#10;&#10;描述已自动生成">
            <a:extLst>
              <a:ext uri="{FF2B5EF4-FFF2-40B4-BE49-F238E27FC236}">
                <a16:creationId xmlns:a16="http://schemas.microsoft.com/office/drawing/2014/main" id="{219E5F64-61C8-42CA-8370-7D8B1FCFE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681" y="1877413"/>
            <a:ext cx="952500" cy="95250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6C983A3-54B2-4353-8929-EB00E1973F4B}"/>
              </a:ext>
            </a:extLst>
          </p:cNvPr>
          <p:cNvCxnSpPr>
            <a:stCxn id="7" idx="2"/>
          </p:cNvCxnSpPr>
          <p:nvPr/>
        </p:nvCxnSpPr>
        <p:spPr>
          <a:xfrm>
            <a:off x="8017931" y="2829913"/>
            <a:ext cx="0" cy="4758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E037D4F7-05EA-494F-81DC-465E4E46B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868" y="3374630"/>
            <a:ext cx="1006063" cy="1006063"/>
          </a:xfrm>
          <a:prstGeom prst="rect">
            <a:avLst/>
          </a:prstGeom>
        </p:spPr>
      </p:pic>
      <p:pic>
        <p:nvPicPr>
          <p:cNvPr id="10" name="图片 9" descr="形状&#10;&#10;低可信度描述已自动生成">
            <a:extLst>
              <a:ext uri="{FF2B5EF4-FFF2-40B4-BE49-F238E27FC236}">
                <a16:creationId xmlns:a16="http://schemas.microsoft.com/office/drawing/2014/main" id="{97EE5461-6B81-4F6E-880A-FA0CDCB50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0930" y="3347424"/>
            <a:ext cx="1006063" cy="100606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B494911-B2FE-452A-A468-936F2EB87BAC}"/>
              </a:ext>
            </a:extLst>
          </p:cNvPr>
          <p:cNvSpPr txBox="1"/>
          <p:nvPr/>
        </p:nvSpPr>
        <p:spPr>
          <a:xfrm>
            <a:off x="2648373" y="338667"/>
            <a:ext cx="51951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幼圆" panose="02010509060101010101" pitchFamily="49" charset="-122"/>
                <a:ea typeface="幼圆" panose="02010509060101010101" pitchFamily="49" charset="-122"/>
              </a:rPr>
              <a:t>单独看这</a:t>
            </a:r>
            <a:r>
              <a:rPr lang="en-US" altLang="zh-CN" sz="4400" dirty="0"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4400" dirty="0">
                <a:latin typeface="幼圆" panose="02010509060101010101" pitchFamily="49" charset="-122"/>
                <a:ea typeface="幼圆" panose="02010509060101010101" pitchFamily="49" charset="-122"/>
              </a:rPr>
              <a:t>类动作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BAFD816-D80D-4F61-AB0D-57AA7D14063B}"/>
              </a:ext>
            </a:extLst>
          </p:cNvPr>
          <p:cNvSpPr txBox="1"/>
          <p:nvPr/>
        </p:nvSpPr>
        <p:spPr>
          <a:xfrm>
            <a:off x="3095414" y="3415996"/>
            <a:ext cx="2959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如何去买菜的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那里去买的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花了多长时间买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B49700-0754-410F-A349-AB454CDDE655}"/>
              </a:ext>
            </a:extLst>
          </p:cNvPr>
          <p:cNvSpPr txBox="1"/>
          <p:nvPr/>
        </p:nvSpPr>
        <p:spPr>
          <a:xfrm>
            <a:off x="2617893" y="1247663"/>
            <a:ext cx="6956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幼圆" panose="02010509060101010101" pitchFamily="49" charset="-122"/>
                <a:ea typeface="幼圆" panose="02010509060101010101" pitchFamily="49" charset="-122"/>
              </a:rPr>
              <a:t>特征</a:t>
            </a:r>
            <a:r>
              <a:rPr lang="en-US" altLang="zh-CN" sz="4000" b="1" dirty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4000" b="1" dirty="0">
                <a:latin typeface="幼圆" panose="02010509060101010101" pitchFamily="49" charset="-122"/>
                <a:ea typeface="幼圆" panose="02010509060101010101" pitchFamily="49" charset="-122"/>
              </a:rPr>
              <a:t>： 封装 </a:t>
            </a:r>
            <a:r>
              <a:rPr lang="en-US" altLang="zh-CN" sz="4000" b="1" dirty="0">
                <a:latin typeface="幼圆" panose="02010509060101010101" pitchFamily="49" charset="-122"/>
                <a:ea typeface="幼圆" panose="02010509060101010101" pitchFamily="49" charset="-122"/>
              </a:rPr>
              <a:t>Encapsulation</a:t>
            </a:r>
            <a:endParaRPr lang="zh-CN" altLang="en-US" sz="40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4099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22222E-6 L 0.18086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22222E-6 L 2.91667E-6 0.2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22222E-6 L 2.91667E-6 0.2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C2AC3A-67F0-4ACF-ACB4-737A5F450470}"/>
              </a:ext>
            </a:extLst>
          </p:cNvPr>
          <p:cNvSpPr txBox="1"/>
          <p:nvPr/>
        </p:nvSpPr>
        <p:spPr>
          <a:xfrm>
            <a:off x="2777067" y="670560"/>
            <a:ext cx="705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单独看买菜这一类动作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AE3295F-28AC-484F-81B8-4A00A926CE55}"/>
              </a:ext>
            </a:extLst>
          </p:cNvPr>
          <p:cNvGrpSpPr/>
          <p:nvPr/>
        </p:nvGrpSpPr>
        <p:grpSpPr>
          <a:xfrm>
            <a:off x="5524076" y="2290586"/>
            <a:ext cx="1143847" cy="2572173"/>
            <a:chOff x="5524076" y="2290586"/>
            <a:chExt cx="1143847" cy="2572173"/>
          </a:xfrm>
        </p:grpSpPr>
        <p:pic>
          <p:nvPicPr>
            <p:cNvPr id="5" name="图片 4" descr="卡通人物&#10;&#10;描述已自动生成">
              <a:extLst>
                <a:ext uri="{FF2B5EF4-FFF2-40B4-BE49-F238E27FC236}">
                  <a16:creationId xmlns:a16="http://schemas.microsoft.com/office/drawing/2014/main" id="{2AB825EB-5BCE-46F1-B22D-A7A240821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19750" y="2290586"/>
              <a:ext cx="952500" cy="952500"/>
            </a:xfrm>
            <a:prstGeom prst="rect">
              <a:avLst/>
            </a:prstGeom>
          </p:spPr>
        </p:pic>
        <p:pic>
          <p:nvPicPr>
            <p:cNvPr id="6" name="图片 5" descr="卡通人物&#10;&#10;中度可信度描述已自动生成">
              <a:extLst>
                <a:ext uri="{FF2B5EF4-FFF2-40B4-BE49-F238E27FC236}">
                  <a16:creationId xmlns:a16="http://schemas.microsoft.com/office/drawing/2014/main" id="{7F3E92D8-4974-49AD-BA72-78F1C503C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4076" y="3718912"/>
              <a:ext cx="1143847" cy="1143847"/>
            </a:xfrm>
            <a:prstGeom prst="rect">
              <a:avLst/>
            </a:prstGeom>
          </p:spPr>
        </p:pic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2136FD1B-F22D-4807-8F8F-87C29B7E716A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6096000" y="3243086"/>
              <a:ext cx="0" cy="4758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1435A88-2946-412F-B9C0-488D84446602}"/>
              </a:ext>
            </a:extLst>
          </p:cNvPr>
          <p:cNvGrpSpPr/>
          <p:nvPr/>
        </p:nvGrpSpPr>
        <p:grpSpPr>
          <a:xfrm>
            <a:off x="7239847" y="3972486"/>
            <a:ext cx="2563917" cy="1311488"/>
            <a:chOff x="7535123" y="3931846"/>
            <a:chExt cx="2563917" cy="1311488"/>
          </a:xfrm>
        </p:grpSpPr>
        <p:pic>
          <p:nvPicPr>
            <p:cNvPr id="10" name="图片 9" descr="卡通人物&#10;&#10;中度可信度描述已自动生成">
              <a:extLst>
                <a:ext uri="{FF2B5EF4-FFF2-40B4-BE49-F238E27FC236}">
                  <a16:creationId xmlns:a16="http://schemas.microsoft.com/office/drawing/2014/main" id="{E6D2540E-AB0E-4E41-AECE-D62CBA98E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87553" y="3931847"/>
              <a:ext cx="1311487" cy="1311487"/>
            </a:xfrm>
            <a:prstGeom prst="rect">
              <a:avLst/>
            </a:prstGeom>
          </p:spPr>
        </p:pic>
        <p:pic>
          <p:nvPicPr>
            <p:cNvPr id="14" name="图片 13" descr="卡通人物&#10;&#10;中度可信度描述已自动生成">
              <a:extLst>
                <a:ext uri="{FF2B5EF4-FFF2-40B4-BE49-F238E27FC236}">
                  <a16:creationId xmlns:a16="http://schemas.microsoft.com/office/drawing/2014/main" id="{D1243276-904E-4562-B04F-1BB81CBE9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35123" y="3931846"/>
              <a:ext cx="1311488" cy="1311488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9C0E6BA-CABF-4173-AC19-86B1746CC48A}"/>
              </a:ext>
            </a:extLst>
          </p:cNvPr>
          <p:cNvGrpSpPr/>
          <p:nvPr/>
        </p:nvGrpSpPr>
        <p:grpSpPr>
          <a:xfrm>
            <a:off x="7239846" y="1836771"/>
            <a:ext cx="2563918" cy="1346737"/>
            <a:chOff x="7535122" y="1796131"/>
            <a:chExt cx="2563918" cy="1346737"/>
          </a:xfrm>
        </p:grpSpPr>
        <p:pic>
          <p:nvPicPr>
            <p:cNvPr id="12" name="图片 11" descr="卡通人物&#10;&#10;描述已自动生成">
              <a:extLst>
                <a:ext uri="{FF2B5EF4-FFF2-40B4-BE49-F238E27FC236}">
                  <a16:creationId xmlns:a16="http://schemas.microsoft.com/office/drawing/2014/main" id="{4EEB11E4-7E8E-489D-B9B5-CFEEF1321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87553" y="1796131"/>
              <a:ext cx="1311487" cy="1311487"/>
            </a:xfrm>
            <a:prstGeom prst="rect">
              <a:avLst/>
            </a:prstGeom>
          </p:spPr>
        </p:pic>
        <p:pic>
          <p:nvPicPr>
            <p:cNvPr id="16" name="图片 15" descr="图标&#10;&#10;描述已自动生成">
              <a:extLst>
                <a:ext uri="{FF2B5EF4-FFF2-40B4-BE49-F238E27FC236}">
                  <a16:creationId xmlns:a16="http://schemas.microsoft.com/office/drawing/2014/main" id="{8F2DEDB3-9B6D-498C-A270-D5F441E96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35122" y="1831379"/>
              <a:ext cx="1311489" cy="1311489"/>
            </a:xfrm>
            <a:prstGeom prst="rect">
              <a:avLst/>
            </a:prstGeom>
          </p:spPr>
        </p:pic>
      </p:grp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648D863-1582-4C4B-A5FB-DBC81B4296CA}"/>
              </a:ext>
            </a:extLst>
          </p:cNvPr>
          <p:cNvCxnSpPr>
            <a:endCxn id="16" idx="1"/>
          </p:cNvCxnSpPr>
          <p:nvPr/>
        </p:nvCxnSpPr>
        <p:spPr>
          <a:xfrm flipV="1">
            <a:off x="4748107" y="2527764"/>
            <a:ext cx="2491739" cy="5270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32AEE74-2E17-4726-B295-D81CA14F105F}"/>
              </a:ext>
            </a:extLst>
          </p:cNvPr>
          <p:cNvCxnSpPr>
            <a:endCxn id="14" idx="1"/>
          </p:cNvCxnSpPr>
          <p:nvPr/>
        </p:nvCxnSpPr>
        <p:spPr>
          <a:xfrm>
            <a:off x="4727787" y="3972485"/>
            <a:ext cx="2512060" cy="65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5337F8D-02F5-4678-83F6-BFCDB9476E1A}"/>
              </a:ext>
            </a:extLst>
          </p:cNvPr>
          <p:cNvSpPr txBox="1"/>
          <p:nvPr/>
        </p:nvSpPr>
        <p:spPr>
          <a:xfrm>
            <a:off x="2777067" y="576557"/>
            <a:ext cx="5943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特征</a:t>
            </a:r>
            <a: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： 继承 </a:t>
            </a:r>
            <a: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Inheritance</a:t>
            </a:r>
            <a:endParaRPr lang="zh-CN" altLang="en-US" sz="36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901F267-3D74-4009-9850-1488CFF686B4}"/>
              </a:ext>
            </a:extLst>
          </p:cNvPr>
          <p:cNvSpPr txBox="1"/>
          <p:nvPr/>
        </p:nvSpPr>
        <p:spPr>
          <a:xfrm>
            <a:off x="3224107" y="5554133"/>
            <a:ext cx="1311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父类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47D50E2-EB3B-4E77-8B94-E86FBC524146}"/>
              </a:ext>
            </a:extLst>
          </p:cNvPr>
          <p:cNvSpPr txBox="1"/>
          <p:nvPr/>
        </p:nvSpPr>
        <p:spPr>
          <a:xfrm>
            <a:off x="7667413" y="5609398"/>
            <a:ext cx="154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子类</a:t>
            </a:r>
          </a:p>
        </p:txBody>
      </p:sp>
    </p:spTree>
    <p:extLst>
      <p:ext uri="{BB962C8B-B14F-4D97-AF65-F5344CB8AC3E}">
        <p14:creationId xmlns:p14="http://schemas.microsoft.com/office/powerpoint/2010/main" val="3029000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-0.19727 0.00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7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A7648-CF04-419F-8FEB-603B00162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405" y="2297853"/>
            <a:ext cx="10018713" cy="1752599"/>
          </a:xfrm>
        </p:spPr>
        <p:txBody>
          <a:bodyPr/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让我们在回想一下定义</a:t>
            </a:r>
          </a:p>
        </p:txBody>
      </p:sp>
    </p:spTree>
    <p:extLst>
      <p:ext uri="{BB962C8B-B14F-4D97-AF65-F5344CB8AC3E}">
        <p14:creationId xmlns:p14="http://schemas.microsoft.com/office/powerpoint/2010/main" val="525533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151_TF22644756.potx" id="{9425BA10-07C0-45AA-B5B9-EF747E9CE728}" vid="{D989F09F-DBCF-4F45-B265-36D260FC16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视差设计</Template>
  <TotalTime>1374</TotalTime>
  <Words>150</Words>
  <Application>Microsoft Office PowerPoint</Application>
  <PresentationFormat>宽屏</PresentationFormat>
  <Paragraphs>30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Microsoft YaHei UI</vt:lpstr>
      <vt:lpstr>幼圆</vt:lpstr>
      <vt:lpstr>Arial</vt:lpstr>
      <vt:lpstr>Bahnschrift Light</vt:lpstr>
      <vt:lpstr>Corbel</vt:lpstr>
      <vt:lpstr>视差</vt:lpstr>
      <vt:lpstr>面向对象编程 Object Oriented  Programming</vt:lpstr>
      <vt:lpstr>什么是面向对象的编程</vt:lpstr>
      <vt:lpstr>定义</vt:lpstr>
      <vt:lpstr>做菜</vt:lpstr>
      <vt:lpstr>PowerPoint 演示文稿</vt:lpstr>
      <vt:lpstr>PowerPoint 演示文稿</vt:lpstr>
      <vt:lpstr>PowerPoint 演示文稿</vt:lpstr>
      <vt:lpstr>PowerPoint 演示文稿</vt:lpstr>
      <vt:lpstr>让我们在回想一下定义</vt:lpstr>
      <vt:lpstr>为什么要引入这个设计思想呢？</vt:lpstr>
      <vt:lpstr>举个例子实际看一下吧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面向对象编程 Object Oriented  Programming</dc:title>
  <dc:creator>松奇 陈</dc:creator>
  <cp:lastModifiedBy>松奇 陈</cp:lastModifiedBy>
  <cp:revision>21</cp:revision>
  <dcterms:created xsi:type="dcterms:W3CDTF">2021-06-28T08:30:31Z</dcterms:created>
  <dcterms:modified xsi:type="dcterms:W3CDTF">2021-06-29T07:24:41Z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