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7" r:id="rId6"/>
    <p:sldId id="259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3117-BA2B-4E30-8986-9F9D99B85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0B749-1DD0-4C82-BDEE-456BED25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BFA0-FEA5-417F-A0E7-5F4F15E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7CF8-1425-43DF-AB41-57BAC5A7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C06C-5379-4D2B-83D3-DC6C5956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2961-6144-444A-9D2D-87FD00CF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C71B-94F7-47C6-84B1-3597AA62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B1EC-2FCD-426A-B434-4DE71EEB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EFB3-7CA9-46C6-93F1-E2A5E953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6D48-0AD2-46D8-9E39-F681555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EDE87-3563-464E-B703-1EFC13B4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0BB0-77F0-4FCA-A101-BF6448F46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A68B-F8A0-458D-AA1E-F47730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89FB-3034-4823-B89C-83105BBB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D952-6278-478E-9303-16D1AE80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BE6-101E-4211-BCB4-A1594692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DB49-240C-4F87-9DD2-1CBFB7F6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CFA-FDAC-4F3F-B976-4284FA0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06BC-10C4-4407-91DE-C82AE139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58BC-50F8-4EB2-8B85-065029D6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6845-E71E-42C9-B8FE-3CA4ACF2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500C-21A8-48F6-BFA2-E2F793C7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9428-9BFB-4F9F-AC52-EF15A069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D815-8EEE-4BA7-BBDD-4C0B757D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2E9A-F9CB-45D0-9DF8-7F068CDB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9CA0-B75D-42A3-BC26-2FB0C6D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50EA-4D00-4904-9B89-C0D1B3F7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2548-5B81-45CD-BF52-1CBF920C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74F1-EBB0-4A70-B3F1-F4552EBB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23B7C-0067-4EF8-89E1-FABDBAB0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CD24-717E-4172-97E0-A4B17EA2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954-5982-449F-BAAF-D6F2718E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0F34-9F10-475D-BD2C-E1698F5D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F3919-2F17-438B-BB0A-812833F8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55E21-C8FE-4EB8-83D9-1C24A897F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101A3-1E35-40C8-883E-8B2DDBC32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2612-F2CB-4437-9AA3-20B131BB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9F69-0BBC-4FCC-BFC0-DB3663D5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06B6F-F513-4EC2-9257-03C28AF0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04AF-8989-47F4-B779-B50E3D95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A9561-F338-4F65-BA84-9D82EFDE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EC951-619E-4921-ABCF-11CAB37A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6EEA-FBE4-43DF-B41F-F59C1CD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8E746-30BE-4CEB-AA20-A129E7CD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E75BD-9099-4724-82B1-38DBD14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E0EBA-EAC6-4C13-A021-FE7AD916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8F9D-A14B-4F58-81B2-60EA461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7750-45A3-44F3-B24A-C54B8340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7FDC2-1367-4343-BA8C-3DAD8CDF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EF7A3-64E8-4E8D-9F9E-BDE05D4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9602-4ACD-4DD1-9469-344889A5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0FEE-9EE3-4212-ACB7-82C20E2A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1E23-9232-47D1-B185-B09D195C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7F20B-0922-4030-8B85-CD96E775B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3D4BC-E5FA-4562-B1A2-EF4AD110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B1B0D-285A-477C-BD88-E2A884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4B3A-1D35-4421-BEE3-A6EF65D2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C5B6-3465-4F4E-B77C-3850160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7DA47-3A68-4CC8-AAD1-87034681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CCDB-BB3A-4F8C-AACC-A2426B37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02A8-CF34-4299-B5F6-2FA29DA14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ABC5-8B5B-4432-A367-5C631C868E6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0867-F2B3-4954-9606-5486A86B6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4BBF-FC44-4234-BBFE-735D87D6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6FFD-741F-406B-BFA1-18E398B7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057-0BD6-4054-8449-6A333E3B3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A308-7125-4B2A-91F4-1F3DF5BB1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Before we get started</a:t>
            </a:r>
          </a:p>
        </p:txBody>
      </p:sp>
      <p:pic>
        <p:nvPicPr>
          <p:cNvPr id="1026" name="Picture 2" descr="Common Mistakes When Contacting Wholesale Distributors For ...">
            <a:extLst>
              <a:ext uri="{FF2B5EF4-FFF2-40B4-BE49-F238E27FC236}">
                <a16:creationId xmlns:a16="http://schemas.microsoft.com/office/drawing/2014/main" id="{2CCD442C-0E67-4F28-B72D-831ECFCC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698" y="1675227"/>
            <a:ext cx="987460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6321629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pic>
        <p:nvPicPr>
          <p:cNvPr id="2050" name="Picture 2" descr="https://scontent-ort2-1.xx.fbcdn.net/v/t1.0-9/82466158_10163197078230160_280541830641090560_o.jpg?_nc_cat=106&amp;_nc_sid=09cbfe&amp;_nc_ohc=4s5Yix8mI3MAX9frGll&amp;_nc_ht=scontent-ort2-1.xx&amp;oh=6892be2a3d10f67155c6803aa2173570&amp;oe=5E9AD1AA">
            <a:extLst>
              <a:ext uri="{FF2B5EF4-FFF2-40B4-BE49-F238E27FC236}">
                <a16:creationId xmlns:a16="http://schemas.microsoft.com/office/drawing/2014/main" id="{EA18A8D9-8311-4994-B907-8E32C902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66" y="3957320"/>
            <a:ext cx="2790767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D23A5-F142-46E6-967E-476E5B83CA00}"/>
              </a:ext>
            </a:extLst>
          </p:cNvPr>
          <p:cNvSpPr txBox="1"/>
          <p:nvPr/>
        </p:nvSpPr>
        <p:spPr>
          <a:xfrm>
            <a:off x="3883843" y="970960"/>
            <a:ext cx="3175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Manager Analytics, Krakow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of 8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~$4B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~10 years python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financial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Outside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Kayaking, hiking, cooking</a:t>
            </a:r>
          </a:p>
        </p:txBody>
      </p:sp>
      <p:pic>
        <p:nvPicPr>
          <p:cNvPr id="2052" name="Picture 4" descr="https://scontent-ort2-1.xx.fbcdn.net/v/t31.0-8/10497437_10154511733420160_6452279469894030001_o.jpg?_nc_cat=100&amp;_nc_sid=730e14&amp;_nc_ohc=sCUt9PEbtoEAX-eyVeM&amp;_nc_ht=scontent-ort2-1.xx&amp;oh=de8a7886f53ec9c78146f220b3336fea&amp;oe=5E9B89A6">
            <a:extLst>
              <a:ext uri="{FF2B5EF4-FFF2-40B4-BE49-F238E27FC236}">
                <a16:creationId xmlns:a16="http://schemas.microsoft.com/office/drawing/2014/main" id="{E89B2FFA-7462-46EF-9042-81B49DED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3" y="3429000"/>
            <a:ext cx="2614875" cy="19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being cropped">
            <a:extLst>
              <a:ext uri="{FF2B5EF4-FFF2-40B4-BE49-F238E27FC236}">
                <a16:creationId xmlns:a16="http://schemas.microsoft.com/office/drawing/2014/main" id="{BAC32199-9F4E-4494-8309-8BCCFB32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3" y="1081912"/>
            <a:ext cx="1612934" cy="206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8BA084-3FBC-4286-8623-0B18171E83C0}"/>
              </a:ext>
            </a:extLst>
          </p:cNvPr>
          <p:cNvSpPr txBox="1"/>
          <p:nvPr/>
        </p:nvSpPr>
        <p:spPr>
          <a:xfrm>
            <a:off x="7966640" y="970959"/>
            <a:ext cx="3441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Case for data products</a:t>
            </a:r>
          </a:p>
          <a:p>
            <a:r>
              <a:rPr lang="en-US" dirty="0"/>
              <a:t>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(git)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First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1D4DCA4-E03A-452F-9403-C5E35754D174}"/>
              </a:ext>
            </a:extLst>
          </p:cNvPr>
          <p:cNvSpPr txBox="1">
            <a:spLocks/>
          </p:cNvSpPr>
          <p:nvPr/>
        </p:nvSpPr>
        <p:spPr>
          <a:xfrm>
            <a:off x="7549266" y="243535"/>
            <a:ext cx="4469296" cy="555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767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87C6-CDCC-4F57-8C2F-434FA963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 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4A27-137F-4929-9134-CFC1C02A7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Incentive Plans</a:t>
            </a:r>
          </a:p>
          <a:p>
            <a:r>
              <a:rPr lang="en-US" dirty="0"/>
              <a:t>~1,000 participants</a:t>
            </a:r>
          </a:p>
          <a:p>
            <a:r>
              <a:rPr lang="en-US" dirty="0"/>
              <a:t>$$ costs in the millions</a:t>
            </a:r>
          </a:p>
        </p:txBody>
      </p:sp>
    </p:spTree>
    <p:extLst>
      <p:ext uri="{BB962C8B-B14F-4D97-AF65-F5344CB8AC3E}">
        <p14:creationId xmlns:p14="http://schemas.microsoft.com/office/powerpoint/2010/main" val="224003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Bonus Plans for ~1,000 people world wide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01F635F-E093-4CBE-91D9-47271D7CFF0C}"/>
              </a:ext>
            </a:extLst>
          </p:cNvPr>
          <p:cNvSpPr/>
          <p:nvPr/>
        </p:nvSpPr>
        <p:spPr>
          <a:xfrm rot="5400000">
            <a:off x="2777144" y="-614154"/>
            <a:ext cx="5486400" cy="8727658"/>
          </a:xfrm>
          <a:prstGeom prst="triangle">
            <a:avLst>
              <a:gd name="adj" fmla="val 494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6B08-5A02-461F-900C-8554A11FDD92}"/>
              </a:ext>
            </a:extLst>
          </p:cNvPr>
          <p:cNvSpPr txBox="1"/>
          <p:nvPr/>
        </p:nvSpPr>
        <p:spPr>
          <a:xfrm>
            <a:off x="2375120" y="2009291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TED Indirect Sales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TED Direct Sales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D49B-085A-4B7D-83DF-EEF72AB30FCC}"/>
              </a:ext>
            </a:extLst>
          </p:cNvPr>
          <p:cNvSpPr txBox="1"/>
          <p:nvPr/>
        </p:nvSpPr>
        <p:spPr>
          <a:xfrm>
            <a:off x="2333747" y="5194881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Salesforce pipeline and conversion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2" descr="Salesforce.com">
            <a:extLst>
              <a:ext uri="{FF2B5EF4-FFF2-40B4-BE49-F238E27FC236}">
                <a16:creationId xmlns:a16="http://schemas.microsoft.com/office/drawing/2014/main" id="{F2C775C7-AD22-4564-B6A1-50AF5CDD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/>
        </p:blipFill>
        <p:spPr bwMode="auto">
          <a:xfrm>
            <a:off x="1460225" y="5118932"/>
            <a:ext cx="8298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282B3-9770-4FF1-8A17-53BE3F8B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69" y="2006806"/>
            <a:ext cx="107277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2A8695-F136-48DF-8040-FF95278BB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8"/>
          <a:stretch/>
        </p:blipFill>
        <p:spPr>
          <a:xfrm>
            <a:off x="1567378" y="2966582"/>
            <a:ext cx="625249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F4D00-0A1D-4586-BDEF-B3331E282666}"/>
              </a:ext>
            </a:extLst>
          </p:cNvPr>
          <p:cNvSpPr txBox="1"/>
          <p:nvPr/>
        </p:nvSpPr>
        <p:spPr>
          <a:xfrm>
            <a:off x="2333747" y="2940536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Employees information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6" descr="Microsoft Excel | Logopedia | FANDOM powered by Wikia">
            <a:extLst>
              <a:ext uri="{FF2B5EF4-FFF2-40B4-BE49-F238E27FC236}">
                <a16:creationId xmlns:a16="http://schemas.microsoft.com/office/drawing/2014/main" id="{A5DE715D-4851-49B7-875D-DE11B5B0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39" y="3970021"/>
            <a:ext cx="618833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7148C1-4742-4DF5-BB26-4306B8B24308}"/>
              </a:ext>
            </a:extLst>
          </p:cNvPr>
          <p:cNvSpPr txBox="1"/>
          <p:nvPr/>
        </p:nvSpPr>
        <p:spPr>
          <a:xfrm>
            <a:off x="2333747" y="4150179"/>
            <a:ext cx="163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85008-C68F-47BB-AA1B-A18034890F4F}"/>
              </a:ext>
            </a:extLst>
          </p:cNvPr>
          <p:cNvCxnSpPr>
            <a:cxnSpLocks/>
            <a:stCxn id="5" idx="2"/>
            <a:endCxn id="26" idx="1"/>
          </p:cNvCxnSpPr>
          <p:nvPr/>
        </p:nvCxnSpPr>
        <p:spPr>
          <a:xfrm>
            <a:off x="3191626" y="2470956"/>
            <a:ext cx="2139951" cy="12335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72E00D-40A5-4630-B76C-B23FAC3629FD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>
            <a:off x="3150253" y="3402201"/>
            <a:ext cx="2181324" cy="30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56C475-CB3B-4801-85B5-C3CC601F9D90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3150253" y="3704509"/>
            <a:ext cx="2181324" cy="44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FA84CA-7CCB-458B-8B2D-FDD8FC6CAAFD}"/>
              </a:ext>
            </a:extLst>
          </p:cNvPr>
          <p:cNvCxnSpPr>
            <a:cxnSpLocks/>
            <a:stCxn id="6" idx="0"/>
            <a:endCxn id="26" idx="1"/>
          </p:cNvCxnSpPr>
          <p:nvPr/>
        </p:nvCxnSpPr>
        <p:spPr>
          <a:xfrm flipV="1">
            <a:off x="3150253" y="3704509"/>
            <a:ext cx="2181324" cy="1490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B787CF-BF87-4526-B250-CADE864732E8}"/>
              </a:ext>
            </a:extLst>
          </p:cNvPr>
          <p:cNvSpPr txBox="1"/>
          <p:nvPr/>
        </p:nvSpPr>
        <p:spPr>
          <a:xfrm>
            <a:off x="5014770" y="4319078"/>
            <a:ext cx="16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Calculate actuals vs 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BA76BA-FED6-4DFF-9599-5B3093E1089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5950410" y="3704509"/>
            <a:ext cx="540780" cy="2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4B1A5B-CA8A-4355-BBE4-8FE2932FD596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7743035" y="1979079"/>
            <a:ext cx="1664348" cy="1728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56B6D-70D4-466E-9E6D-2DF18F105D24}"/>
              </a:ext>
            </a:extLst>
          </p:cNvPr>
          <p:cNvSpPr txBox="1"/>
          <p:nvPr/>
        </p:nvSpPr>
        <p:spPr>
          <a:xfrm>
            <a:off x="9407383" y="1717469"/>
            <a:ext cx="1290543" cy="52322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Individual </a:t>
            </a:r>
            <a:r>
              <a:rPr lang="pl-PL" dirty="0"/>
              <a:t>Reporting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C111B-435D-470D-B86D-377785801AFE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7743035" y="3707485"/>
            <a:ext cx="1683696" cy="27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AC89A2-6EA9-48D0-B7C0-34F58B659D3A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7743035" y="3707485"/>
            <a:ext cx="1684398" cy="1182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684FFF-BE0B-409A-BAB3-7693EE560CCB}"/>
              </a:ext>
            </a:extLst>
          </p:cNvPr>
          <p:cNvSpPr txBox="1"/>
          <p:nvPr/>
        </p:nvSpPr>
        <p:spPr>
          <a:xfrm>
            <a:off x="9426731" y="3506684"/>
            <a:ext cx="1251845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Bonus Letters</a:t>
            </a:r>
            <a:endParaRPr lang="pl-P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3C9BF-F528-4EBD-93B5-A5A63ACC6E31}"/>
              </a:ext>
            </a:extLst>
          </p:cNvPr>
          <p:cNvSpPr/>
          <p:nvPr/>
        </p:nvSpPr>
        <p:spPr>
          <a:xfrm>
            <a:off x="9427433" y="4661732"/>
            <a:ext cx="1251845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+mj-lt"/>
              </a:rPr>
              <a:t>Payouts Calculations</a:t>
            </a:r>
            <a:endParaRPr 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C65447-6B74-4412-88FE-D5E9F1DBE2B7}"/>
              </a:ext>
            </a:extLst>
          </p:cNvPr>
          <p:cNvSpPr/>
          <p:nvPr/>
        </p:nvSpPr>
        <p:spPr>
          <a:xfrm>
            <a:off x="6491190" y="3384462"/>
            <a:ext cx="1251845" cy="64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Updated results</a:t>
            </a:r>
          </a:p>
        </p:txBody>
      </p:sp>
      <p:pic>
        <p:nvPicPr>
          <p:cNvPr id="26" name="Picture 6" descr="Microsoft Excel | Logopedia | FANDOM powered by Wikia">
            <a:extLst>
              <a:ext uri="{FF2B5EF4-FFF2-40B4-BE49-F238E27FC236}">
                <a16:creationId xmlns:a16="http://schemas.microsoft.com/office/drawing/2014/main" id="{4333639A-84AE-4539-BA22-05ED046B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77" y="3380332"/>
            <a:ext cx="618833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0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Blending datasets manually -&gt; errors and resource issues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295124C-66B7-441B-8F61-4539E4857CDD}"/>
              </a:ext>
            </a:extLst>
          </p:cNvPr>
          <p:cNvSpPr/>
          <p:nvPr/>
        </p:nvSpPr>
        <p:spPr>
          <a:xfrm rot="5400000">
            <a:off x="2909670" y="-602531"/>
            <a:ext cx="5459216" cy="8731595"/>
          </a:xfrm>
          <a:prstGeom prst="triangle">
            <a:avLst>
              <a:gd name="adj" fmla="val 494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8D804-39DD-4BB5-BE0C-6800D7777C2C}"/>
              </a:ext>
            </a:extLst>
          </p:cNvPr>
          <p:cNvSpPr txBox="1"/>
          <p:nvPr/>
        </p:nvSpPr>
        <p:spPr>
          <a:xfrm>
            <a:off x="2492084" y="2009291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TED Indirect Sales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TED Direct Sales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10BBA-69F7-4C19-B5D3-33A177B1F779}"/>
              </a:ext>
            </a:extLst>
          </p:cNvPr>
          <p:cNvSpPr txBox="1"/>
          <p:nvPr/>
        </p:nvSpPr>
        <p:spPr>
          <a:xfrm>
            <a:off x="2450711" y="5194881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Salesforce pipeline and conversion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" name="Picture 2" descr="Salesforce.com">
            <a:extLst>
              <a:ext uri="{FF2B5EF4-FFF2-40B4-BE49-F238E27FC236}">
                <a16:creationId xmlns:a16="http://schemas.microsoft.com/office/drawing/2014/main" id="{70433AD8-4449-4C16-9329-5CC19212F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/>
        </p:blipFill>
        <p:spPr bwMode="auto">
          <a:xfrm>
            <a:off x="1577189" y="5118932"/>
            <a:ext cx="86938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5DB158C-6A60-437A-AFF2-BE0495005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34" y="2006806"/>
            <a:ext cx="1123950" cy="3905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E1DC388-8E59-4FB8-9A6F-3874C85BB5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8"/>
          <a:stretch/>
        </p:blipFill>
        <p:spPr>
          <a:xfrm>
            <a:off x="1684343" y="2966582"/>
            <a:ext cx="655076" cy="4095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A83C0DA-DA42-4B66-A89A-08F44662F9E3}"/>
              </a:ext>
            </a:extLst>
          </p:cNvPr>
          <p:cNvSpPr txBox="1"/>
          <p:nvPr/>
        </p:nvSpPr>
        <p:spPr>
          <a:xfrm>
            <a:off x="2450711" y="2940536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Employees information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4" name="Picture 6" descr="Microsoft Excel | Logopedia | FANDOM powered by Wikia">
            <a:extLst>
              <a:ext uri="{FF2B5EF4-FFF2-40B4-BE49-F238E27FC236}">
                <a16:creationId xmlns:a16="http://schemas.microsoft.com/office/drawing/2014/main" id="{4E38E2DE-DDFF-40A1-96DA-2911297D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04" y="3970021"/>
            <a:ext cx="648354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D07DCB-619B-44E4-89F6-ADA64374A843}"/>
              </a:ext>
            </a:extLst>
          </p:cNvPr>
          <p:cNvSpPr txBox="1"/>
          <p:nvPr/>
        </p:nvSpPr>
        <p:spPr>
          <a:xfrm>
            <a:off x="2450711" y="4150179"/>
            <a:ext cx="17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F04753-C100-4D40-A1C4-FF92DB799502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>
            <a:off x="3347541" y="2470956"/>
            <a:ext cx="2101001" cy="12335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8A3AC9-9535-4B99-AF45-CEF378B05747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>
            <a:off x="3306168" y="3402201"/>
            <a:ext cx="2142374" cy="302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3DAECA-C2AB-482D-BE6D-F03F51D77A49}"/>
              </a:ext>
            </a:extLst>
          </p:cNvPr>
          <p:cNvCxnSpPr>
            <a:cxnSpLocks/>
            <a:stCxn id="35" idx="0"/>
            <a:endCxn id="47" idx="1"/>
          </p:cNvCxnSpPr>
          <p:nvPr/>
        </p:nvCxnSpPr>
        <p:spPr>
          <a:xfrm flipV="1">
            <a:off x="3306168" y="3704509"/>
            <a:ext cx="2142374" cy="44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7964CD-A456-46B7-8ABC-B8C601017C5C}"/>
              </a:ext>
            </a:extLst>
          </p:cNvPr>
          <p:cNvCxnSpPr>
            <a:cxnSpLocks/>
            <a:stCxn id="29" idx="0"/>
            <a:endCxn id="47" idx="1"/>
          </p:cNvCxnSpPr>
          <p:nvPr/>
        </p:nvCxnSpPr>
        <p:spPr>
          <a:xfrm flipV="1">
            <a:off x="3306168" y="3704509"/>
            <a:ext cx="2142374" cy="1490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44A683-49A6-4DA6-9EB9-3E8B83FAB3FF}"/>
              </a:ext>
            </a:extLst>
          </p:cNvPr>
          <p:cNvCxnSpPr>
            <a:cxnSpLocks/>
            <a:stCxn id="47" idx="3"/>
            <a:endCxn id="78" idx="1"/>
          </p:cNvCxnSpPr>
          <p:nvPr/>
        </p:nvCxnSpPr>
        <p:spPr>
          <a:xfrm>
            <a:off x="6096896" y="3704509"/>
            <a:ext cx="248476" cy="12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6DA306-6257-48A1-A909-40696187D8A0}"/>
              </a:ext>
            </a:extLst>
          </p:cNvPr>
          <p:cNvCxnSpPr>
            <a:cxnSpLocks/>
            <a:stCxn id="78" idx="3"/>
            <a:endCxn id="42" idx="1"/>
          </p:cNvCxnSpPr>
          <p:nvPr/>
        </p:nvCxnSpPr>
        <p:spPr>
          <a:xfrm flipV="1">
            <a:off x="7656935" y="1623505"/>
            <a:ext cx="1643350" cy="2093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5B0A67-3B67-43A7-BB98-390176B4EA2E}"/>
              </a:ext>
            </a:extLst>
          </p:cNvPr>
          <p:cNvSpPr txBox="1"/>
          <p:nvPr/>
        </p:nvSpPr>
        <p:spPr>
          <a:xfrm>
            <a:off x="9300285" y="1361895"/>
            <a:ext cx="1352107" cy="52322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Individual </a:t>
            </a:r>
            <a:r>
              <a:rPr lang="pl-PL" dirty="0"/>
              <a:t>Reporting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D9B9A-31F8-4EA1-89D9-6462A02D6C3F}"/>
              </a:ext>
            </a:extLst>
          </p:cNvPr>
          <p:cNvCxnSpPr>
            <a:cxnSpLocks/>
            <a:stCxn id="78" idx="3"/>
            <a:endCxn id="45" idx="1"/>
          </p:cNvCxnSpPr>
          <p:nvPr/>
        </p:nvCxnSpPr>
        <p:spPr>
          <a:xfrm flipV="1">
            <a:off x="7656935" y="3698744"/>
            <a:ext cx="2295404" cy="18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F7ACA0-CF6B-4746-90E9-61A2FA2D26ED}"/>
              </a:ext>
            </a:extLst>
          </p:cNvPr>
          <p:cNvCxnSpPr>
            <a:cxnSpLocks/>
            <a:stCxn id="78" idx="3"/>
            <a:endCxn id="46" idx="1"/>
          </p:cNvCxnSpPr>
          <p:nvPr/>
        </p:nvCxnSpPr>
        <p:spPr>
          <a:xfrm>
            <a:off x="7656935" y="3717178"/>
            <a:ext cx="2257315" cy="1264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58A7E4-9EC3-40B5-BD50-7BDA490F0AF7}"/>
              </a:ext>
            </a:extLst>
          </p:cNvPr>
          <p:cNvSpPr txBox="1"/>
          <p:nvPr/>
        </p:nvSpPr>
        <p:spPr>
          <a:xfrm>
            <a:off x="9952339" y="3470144"/>
            <a:ext cx="1311563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SIP Letters</a:t>
            </a:r>
            <a:endParaRPr lang="pl-PL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7315F8-23A5-4FD8-B4BC-9175F11A41F9}"/>
              </a:ext>
            </a:extLst>
          </p:cNvPr>
          <p:cNvSpPr/>
          <p:nvPr/>
        </p:nvSpPr>
        <p:spPr>
          <a:xfrm>
            <a:off x="9914250" y="4752909"/>
            <a:ext cx="1311563" cy="457200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+mj-lt"/>
              </a:rPr>
              <a:t>Payouts</a:t>
            </a:r>
            <a:endParaRPr 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47" name="Picture 6" descr="Microsoft Excel | Logopedia | FANDOM powered by Wikia">
            <a:extLst>
              <a:ext uri="{FF2B5EF4-FFF2-40B4-BE49-F238E27FC236}">
                <a16:creationId xmlns:a16="http://schemas.microsoft.com/office/drawing/2014/main" id="{A8C78B8B-4298-4096-B303-9CDBCA1E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42" y="3380332"/>
            <a:ext cx="648354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049E3BC-86CD-4BB8-AE4A-974DFEF69019}"/>
              </a:ext>
            </a:extLst>
          </p:cNvPr>
          <p:cNvCxnSpPr>
            <a:cxnSpLocks/>
            <a:stCxn id="52" idx="1"/>
            <a:endCxn id="54" idx="0"/>
          </p:cNvCxnSpPr>
          <p:nvPr/>
        </p:nvCxnSpPr>
        <p:spPr>
          <a:xfrm rot="10800000" flipH="1" flipV="1">
            <a:off x="4411517" y="2156273"/>
            <a:ext cx="78228" cy="996764"/>
          </a:xfrm>
          <a:prstGeom prst="curvedConnector5">
            <a:avLst>
              <a:gd name="adj1" fmla="val -292223"/>
              <a:gd name="adj2" fmla="val 61427"/>
              <a:gd name="adj3" fmla="val 3922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E3664-C5AE-4CAE-A1BC-6E7FBD13EF88}"/>
              </a:ext>
            </a:extLst>
          </p:cNvPr>
          <p:cNvCxnSpPr>
            <a:cxnSpLocks/>
          </p:cNvCxnSpPr>
          <p:nvPr/>
        </p:nvCxnSpPr>
        <p:spPr>
          <a:xfrm>
            <a:off x="5631564" y="4076127"/>
            <a:ext cx="2553" cy="789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0AE85-65E9-4466-B743-4243C101DDB6}"/>
              </a:ext>
            </a:extLst>
          </p:cNvPr>
          <p:cNvCxnSpPr>
            <a:cxnSpLocks/>
          </p:cNvCxnSpPr>
          <p:nvPr/>
        </p:nvCxnSpPr>
        <p:spPr>
          <a:xfrm flipV="1">
            <a:off x="5853892" y="4072838"/>
            <a:ext cx="0" cy="771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E4853B24-DC21-4A08-BC62-C01117D07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2932" y="4839830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5C6B416-4367-4CB6-BCB5-F4D54F4A7740}"/>
              </a:ext>
            </a:extLst>
          </p:cNvPr>
          <p:cNvSpPr txBox="1"/>
          <p:nvPr/>
        </p:nvSpPr>
        <p:spPr>
          <a:xfrm>
            <a:off x="4411517" y="1856191"/>
            <a:ext cx="2396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Multiple data sources to be consolidated and kept in sync </a:t>
            </a:r>
            <a:r>
              <a:rPr lang="en-US" sz="1100" b="1" u="sng" dirty="0">
                <a:solidFill>
                  <a:srgbClr val="FF0000"/>
                </a:solidFill>
              </a:rPr>
              <a:t>manually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ADCFB0-1CC2-4DE2-85FA-CDDA70E192FE}"/>
              </a:ext>
            </a:extLst>
          </p:cNvPr>
          <p:cNvGrpSpPr/>
          <p:nvPr/>
        </p:nvGrpSpPr>
        <p:grpSpPr>
          <a:xfrm rot="6016986">
            <a:off x="4248089" y="2936408"/>
            <a:ext cx="299904" cy="283231"/>
            <a:chOff x="3523695" y="1616765"/>
            <a:chExt cx="579912" cy="40555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5D2BAB5-1F4F-4128-AADE-4BF4D8A3160C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C7DEA4-C453-45ED-BE79-87F22F3A3CF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6307E4-9180-4D30-AF81-2E63ACAC3EF8}"/>
              </a:ext>
            </a:extLst>
          </p:cNvPr>
          <p:cNvGrpSpPr/>
          <p:nvPr/>
        </p:nvGrpSpPr>
        <p:grpSpPr>
          <a:xfrm rot="2157168">
            <a:off x="3693299" y="3916924"/>
            <a:ext cx="299904" cy="283231"/>
            <a:chOff x="3523695" y="1616765"/>
            <a:chExt cx="579912" cy="40555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6BFD1D-2185-4BC7-8304-F9592DBEB1E3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379A2-BBD4-447F-BCB8-42153EC27D9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FBA880-92C5-4727-9ACD-2552C5E1AB76}"/>
              </a:ext>
            </a:extLst>
          </p:cNvPr>
          <p:cNvGrpSpPr/>
          <p:nvPr/>
        </p:nvGrpSpPr>
        <p:grpSpPr>
          <a:xfrm rot="624796">
            <a:off x="4077345" y="4438470"/>
            <a:ext cx="299904" cy="283231"/>
            <a:chOff x="3523695" y="1616765"/>
            <a:chExt cx="579912" cy="4055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F62C69-0135-47AF-88BB-67F7181776E9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FFFB32-CFC4-4592-8D6F-B3EF1DCC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0BCD1E-BAF8-4220-A819-5701DF7B8B8D}"/>
              </a:ext>
            </a:extLst>
          </p:cNvPr>
          <p:cNvGrpSpPr/>
          <p:nvPr/>
        </p:nvGrpSpPr>
        <p:grpSpPr>
          <a:xfrm rot="3310605">
            <a:off x="3895184" y="3374478"/>
            <a:ext cx="299904" cy="283231"/>
            <a:chOff x="3523695" y="1616765"/>
            <a:chExt cx="579912" cy="40555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6E5E59-7C0C-454F-B031-493C78ED73D4}"/>
                </a:ext>
              </a:extLst>
            </p:cNvPr>
            <p:cNvSpPr/>
            <p:nvPr/>
          </p:nvSpPr>
          <p:spPr>
            <a:xfrm>
              <a:off x="3846411" y="1671169"/>
              <a:ext cx="156614" cy="175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DA6A906-5E4B-485B-8BEF-4F5242694AC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95" y="1616765"/>
              <a:ext cx="579912" cy="405555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D533615-F4F2-4B5E-9B8B-A9844BB0F8F0}"/>
              </a:ext>
            </a:extLst>
          </p:cNvPr>
          <p:cNvCxnSpPr>
            <a:cxnSpLocks/>
            <a:stCxn id="52" idx="1"/>
            <a:endCxn id="63" idx="2"/>
          </p:cNvCxnSpPr>
          <p:nvPr/>
        </p:nvCxnSpPr>
        <p:spPr>
          <a:xfrm rot="10800000" flipV="1">
            <a:off x="4062295" y="2156272"/>
            <a:ext cx="349222" cy="1417853"/>
          </a:xfrm>
          <a:prstGeom prst="curvedConnector3">
            <a:avLst>
              <a:gd name="adj1" fmla="val 162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BB2AB8B-E970-453E-8E78-6C66C7DEB7A3}"/>
              </a:ext>
            </a:extLst>
          </p:cNvPr>
          <p:cNvCxnSpPr>
            <a:cxnSpLocks/>
            <a:stCxn id="52" idx="1"/>
            <a:endCxn id="57" idx="0"/>
          </p:cNvCxnSpPr>
          <p:nvPr/>
        </p:nvCxnSpPr>
        <p:spPr>
          <a:xfrm rot="10800000" flipV="1">
            <a:off x="3950587" y="2156272"/>
            <a:ext cx="460931" cy="18521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0D4D221A-B7CD-4242-BC3E-AC867D793D0F}"/>
              </a:ext>
            </a:extLst>
          </p:cNvPr>
          <p:cNvCxnSpPr>
            <a:cxnSpLocks/>
            <a:stCxn id="52" idx="1"/>
            <a:endCxn id="60" idx="3"/>
          </p:cNvCxnSpPr>
          <p:nvPr/>
        </p:nvCxnSpPr>
        <p:spPr>
          <a:xfrm rot="10800000" flipV="1">
            <a:off x="4331263" y="2156272"/>
            <a:ext cx="80254" cy="23999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D71183B-F7B1-45CE-9CCF-FA7354847826}"/>
              </a:ext>
            </a:extLst>
          </p:cNvPr>
          <p:cNvSpPr txBox="1"/>
          <p:nvPr/>
        </p:nvSpPr>
        <p:spPr>
          <a:xfrm>
            <a:off x="3366122" y="1166359"/>
            <a:ext cx="2396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Multiple deliveries that are hard to manage due to the high number of sales people in the BU</a:t>
            </a:r>
            <a:endParaRPr lang="en-US" sz="1100" b="1" u="sng" dirty="0">
              <a:solidFill>
                <a:srgbClr val="FF0000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F700C14-E25E-49EB-A607-A596C758EF38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16200000" flipH="1">
            <a:off x="6910937" y="-1180286"/>
            <a:ext cx="718756" cy="5412047"/>
          </a:xfrm>
          <a:prstGeom prst="curvedConnector5">
            <a:avLst>
              <a:gd name="adj1" fmla="val -31805"/>
              <a:gd name="adj2" fmla="val 54824"/>
              <a:gd name="adj3" fmla="val 131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E50012E4-5A75-4165-BA62-C02239F1C8F5}"/>
              </a:ext>
            </a:extLst>
          </p:cNvPr>
          <p:cNvCxnSpPr>
            <a:cxnSpLocks/>
            <a:stCxn id="68" idx="0"/>
            <a:endCxn id="45" idx="2"/>
          </p:cNvCxnSpPr>
          <p:nvPr/>
        </p:nvCxnSpPr>
        <p:spPr>
          <a:xfrm rot="16200000" flipH="1">
            <a:off x="6205713" y="-475063"/>
            <a:ext cx="2760985" cy="6043829"/>
          </a:xfrm>
          <a:prstGeom prst="curvedConnector5">
            <a:avLst>
              <a:gd name="adj1" fmla="val -8280"/>
              <a:gd name="adj2" fmla="val 54487"/>
              <a:gd name="adj3" fmla="val 1082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3C3F210-D925-4B13-A149-7DA6696D10EC}"/>
              </a:ext>
            </a:extLst>
          </p:cNvPr>
          <p:cNvCxnSpPr>
            <a:cxnSpLocks/>
            <a:stCxn id="68" idx="0"/>
            <a:endCxn id="46" idx="2"/>
          </p:cNvCxnSpPr>
          <p:nvPr/>
        </p:nvCxnSpPr>
        <p:spPr>
          <a:xfrm rot="16200000" flipH="1">
            <a:off x="5545287" y="185364"/>
            <a:ext cx="4043750" cy="6005740"/>
          </a:xfrm>
          <a:prstGeom prst="curvedConnector5">
            <a:avLst>
              <a:gd name="adj1" fmla="val -5653"/>
              <a:gd name="adj2" fmla="val 54516"/>
              <a:gd name="adj3" fmla="val 1056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412C60-B662-4178-976F-9E6C6A7AC0F2}"/>
              </a:ext>
            </a:extLst>
          </p:cNvPr>
          <p:cNvSpPr txBox="1"/>
          <p:nvPr/>
        </p:nvSpPr>
        <p:spPr>
          <a:xfrm>
            <a:off x="4202997" y="5992148"/>
            <a:ext cx="2396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accent4"/>
                </a:solidFill>
              </a:defRPr>
            </a:lvl1pPr>
          </a:lstStyle>
          <a:p>
            <a:r>
              <a:rPr lang="pl-PL" dirty="0">
                <a:solidFill>
                  <a:srgbClr val="FF0000"/>
                </a:solidFill>
              </a:rPr>
              <a:t>Manually </a:t>
            </a:r>
            <a:r>
              <a:rPr lang="en-US" dirty="0">
                <a:solidFill>
                  <a:srgbClr val="FF0000"/>
                </a:solidFill>
              </a:rPr>
              <a:t>calculate actuals vs targets for each SIP/PMIP KPI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B996767-196B-4A3C-B73F-5BCECA0228E9}"/>
              </a:ext>
            </a:extLst>
          </p:cNvPr>
          <p:cNvCxnSpPr>
            <a:cxnSpLocks/>
            <a:stCxn id="72" idx="0"/>
            <a:endCxn id="51" idx="3"/>
          </p:cNvCxnSpPr>
          <p:nvPr/>
        </p:nvCxnSpPr>
        <p:spPr>
          <a:xfrm rot="5400000" flipH="1" flipV="1">
            <a:off x="5461690" y="5236507"/>
            <a:ext cx="695118" cy="816165"/>
          </a:xfrm>
          <a:prstGeom prst="curvedConnector4">
            <a:avLst>
              <a:gd name="adj1" fmla="val 17113"/>
              <a:gd name="adj2" fmla="val 12800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BDFF5622-4826-4286-8AA8-5BB5DE809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0105" y="4875335"/>
            <a:ext cx="2100919" cy="85100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38D734A-AA8B-4408-A1B7-56F42E4A195A}"/>
              </a:ext>
            </a:extLst>
          </p:cNvPr>
          <p:cNvSpPr/>
          <p:nvPr/>
        </p:nvSpPr>
        <p:spPr>
          <a:xfrm>
            <a:off x="6345372" y="3394155"/>
            <a:ext cx="1311563" cy="64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Updated results</a:t>
            </a:r>
          </a:p>
        </p:txBody>
      </p:sp>
    </p:spTree>
    <p:extLst>
      <p:ext uri="{BB962C8B-B14F-4D97-AF65-F5344CB8AC3E}">
        <p14:creationId xmlns:p14="http://schemas.microsoft.com/office/powerpoint/2010/main" val="2937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Product -&gt; automate, consolidate, avoid errors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F419BBE9-01A6-4F30-8E6C-D3C2CD0D11ED}"/>
              </a:ext>
            </a:extLst>
          </p:cNvPr>
          <p:cNvSpPr/>
          <p:nvPr/>
        </p:nvSpPr>
        <p:spPr>
          <a:xfrm rot="5400000">
            <a:off x="2853684" y="-651744"/>
            <a:ext cx="5486400" cy="8799376"/>
          </a:xfrm>
          <a:prstGeom prst="triangle">
            <a:avLst>
              <a:gd name="adj" fmla="val 494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7CBD84-D0A5-4D49-B394-AAC57A375A05}"/>
              </a:ext>
            </a:extLst>
          </p:cNvPr>
          <p:cNvSpPr txBox="1"/>
          <p:nvPr/>
        </p:nvSpPr>
        <p:spPr>
          <a:xfrm>
            <a:off x="2415800" y="2007560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TED Indirect Sales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TED Direct Sales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F2530-95BB-4ED2-A702-B1B35E29233C}"/>
              </a:ext>
            </a:extLst>
          </p:cNvPr>
          <p:cNvSpPr txBox="1"/>
          <p:nvPr/>
        </p:nvSpPr>
        <p:spPr>
          <a:xfrm>
            <a:off x="2374427" y="5193150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Salesforce pipeline and conversion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9" name="Picture 2" descr="Salesforce.com">
            <a:extLst>
              <a:ext uri="{FF2B5EF4-FFF2-40B4-BE49-F238E27FC236}">
                <a16:creationId xmlns:a16="http://schemas.microsoft.com/office/drawing/2014/main" id="{B6B5ABDF-0576-4744-B78D-5E13A816B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/>
        </p:blipFill>
        <p:spPr bwMode="auto">
          <a:xfrm>
            <a:off x="1500905" y="5117201"/>
            <a:ext cx="86938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5157FEA-DD51-4776-9B21-A607EC75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50" y="2005075"/>
            <a:ext cx="1123950" cy="3905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FF03650-D9B2-47FC-BB1C-421F66D1F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8"/>
          <a:stretch/>
        </p:blipFill>
        <p:spPr>
          <a:xfrm>
            <a:off x="1608059" y="2964851"/>
            <a:ext cx="655076" cy="40957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2BE1C0B-D6F4-42C7-8442-8DFAFC609A52}"/>
              </a:ext>
            </a:extLst>
          </p:cNvPr>
          <p:cNvSpPr txBox="1"/>
          <p:nvPr/>
        </p:nvSpPr>
        <p:spPr>
          <a:xfrm>
            <a:off x="2374427" y="2938805"/>
            <a:ext cx="171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Employees information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3" name="Picture 6" descr="Microsoft Excel | Logopedia | FANDOM powered by Wikia">
            <a:extLst>
              <a:ext uri="{FF2B5EF4-FFF2-40B4-BE49-F238E27FC236}">
                <a16:creationId xmlns:a16="http://schemas.microsoft.com/office/drawing/2014/main" id="{CF20E817-39ED-4997-BBEA-97CE03FD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20" y="3968290"/>
            <a:ext cx="648354" cy="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8D7F7FB-E7F3-4EDE-835A-96478C2410EB}"/>
              </a:ext>
            </a:extLst>
          </p:cNvPr>
          <p:cNvSpPr txBox="1"/>
          <p:nvPr/>
        </p:nvSpPr>
        <p:spPr>
          <a:xfrm>
            <a:off x="2374427" y="4148448"/>
            <a:ext cx="17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Targets</a:t>
            </a:r>
            <a:endParaRPr lang="pl-P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3F1FC6-E99C-4E99-9C24-3533D74E856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3271257" y="2469225"/>
            <a:ext cx="1836465" cy="1275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D138AF-6BA4-404E-AF8E-D430DFD38B55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229884" y="3400470"/>
            <a:ext cx="1877838" cy="343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ED0373-41B8-4C92-B4D7-218F266FC7B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229884" y="3744274"/>
            <a:ext cx="1877838" cy="404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87D2C9-3944-43D7-A48D-5686796AAE4A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3229884" y="3744274"/>
            <a:ext cx="1877838" cy="1448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12B9637-6982-4AB0-AA24-B6C91B46020F}"/>
              </a:ext>
            </a:extLst>
          </p:cNvPr>
          <p:cNvSpPr txBox="1"/>
          <p:nvPr/>
        </p:nvSpPr>
        <p:spPr>
          <a:xfrm>
            <a:off x="6087265" y="6007543"/>
            <a:ext cx="1925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rgbClr val="008000"/>
                </a:solidFill>
              </a:defRPr>
            </a:lvl1pPr>
          </a:lstStyle>
          <a:p>
            <a:r>
              <a:rPr lang="pl-PL" dirty="0"/>
              <a:t>Automatically </a:t>
            </a:r>
            <a:r>
              <a:rPr lang="en-US" dirty="0"/>
              <a:t>calculate actuals vs targets for each SIP/PMIP KPI</a:t>
            </a:r>
            <a:endParaRPr lang="pl-PL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2A5115-3AAA-488D-BF3F-CE33AA72FBE4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430669" y="3744274"/>
            <a:ext cx="392062" cy="7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51758D-DFC2-41F1-BCB1-3628760237CC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>
            <a:off x="8134294" y="3751920"/>
            <a:ext cx="2001472" cy="2016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73B144-B5DA-4FCB-A9EA-C14212B2EDDC}"/>
              </a:ext>
            </a:extLst>
          </p:cNvPr>
          <p:cNvSpPr/>
          <p:nvPr/>
        </p:nvSpPr>
        <p:spPr>
          <a:xfrm>
            <a:off x="6822731" y="3428897"/>
            <a:ext cx="1311563" cy="64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Updated results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B361B9A-4B99-43A7-9035-884A3150D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327" y="5260327"/>
            <a:ext cx="866834" cy="788975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FE65C5-ED40-47CF-9664-765A78AAAB8D}"/>
              </a:ext>
            </a:extLst>
          </p:cNvPr>
          <p:cNvCxnSpPr>
            <a:cxnSpLocks/>
          </p:cNvCxnSpPr>
          <p:nvPr/>
        </p:nvCxnSpPr>
        <p:spPr>
          <a:xfrm>
            <a:off x="5578148" y="4364283"/>
            <a:ext cx="2553" cy="789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0A8878-F72E-4F11-92B5-D725F340253B}"/>
              </a:ext>
            </a:extLst>
          </p:cNvPr>
          <p:cNvCxnSpPr>
            <a:cxnSpLocks/>
          </p:cNvCxnSpPr>
          <p:nvPr/>
        </p:nvCxnSpPr>
        <p:spPr>
          <a:xfrm flipV="1">
            <a:off x="5864982" y="4364284"/>
            <a:ext cx="0" cy="771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736E8DC-B3A1-4CB3-847C-191FA45AB8BE}"/>
              </a:ext>
            </a:extLst>
          </p:cNvPr>
          <p:cNvSpPr txBox="1"/>
          <p:nvPr/>
        </p:nvSpPr>
        <p:spPr>
          <a:xfrm>
            <a:off x="2877988" y="5761090"/>
            <a:ext cx="2396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8000"/>
                </a:solidFill>
              </a:rPr>
              <a:t>Data is consolidated and managed by application. </a:t>
            </a:r>
            <a:endParaRPr lang="pl-PL" sz="1100" b="1" dirty="0">
              <a:solidFill>
                <a:srgbClr val="008000"/>
              </a:solidFill>
            </a:endParaRPr>
          </a:p>
          <a:p>
            <a:pPr algn="ctr"/>
            <a:r>
              <a:rPr lang="en-US" sz="1100" b="1" dirty="0">
                <a:solidFill>
                  <a:srgbClr val="008000"/>
                </a:solidFill>
              </a:rPr>
              <a:t>No more manual updates</a:t>
            </a:r>
            <a:endParaRPr lang="en-US" sz="1100" b="1" u="sng" dirty="0">
              <a:solidFill>
                <a:srgbClr val="008000"/>
              </a:solidFill>
            </a:endParaRP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8BC97AD4-D9F8-41D3-A92F-8B948D1E5C24}"/>
              </a:ext>
            </a:extLst>
          </p:cNvPr>
          <p:cNvCxnSpPr>
            <a:cxnSpLocks/>
            <a:stCxn id="98" idx="0"/>
          </p:cNvCxnSpPr>
          <p:nvPr/>
        </p:nvCxnSpPr>
        <p:spPr>
          <a:xfrm rot="5400000" flipH="1" flipV="1">
            <a:off x="4200806" y="4192700"/>
            <a:ext cx="1443743" cy="169303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96C609FE-0C06-4FAE-94D9-2551C261643A}"/>
              </a:ext>
            </a:extLst>
          </p:cNvPr>
          <p:cNvCxnSpPr>
            <a:cxnSpLocks/>
            <a:stCxn id="98" idx="0"/>
            <a:endCxn id="95" idx="1"/>
          </p:cNvCxnSpPr>
          <p:nvPr/>
        </p:nvCxnSpPr>
        <p:spPr>
          <a:xfrm rot="5400000" flipH="1" flipV="1">
            <a:off x="4622105" y="5108869"/>
            <a:ext cx="106275" cy="1198169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A078737-90C9-4C65-B117-A9C9092B3ED5}"/>
              </a:ext>
            </a:extLst>
          </p:cNvPr>
          <p:cNvSpPr txBox="1"/>
          <p:nvPr/>
        </p:nvSpPr>
        <p:spPr>
          <a:xfrm>
            <a:off x="3858593" y="1843300"/>
            <a:ext cx="2396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8000"/>
                </a:solidFill>
              </a:rPr>
              <a:t>Individual reports are automatically refreshed</a:t>
            </a:r>
            <a:endParaRPr lang="en-US" sz="1100" b="1" u="sng" dirty="0">
              <a:solidFill>
                <a:srgbClr val="008000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9CA0581-6D93-4801-BD11-C6B096375BE5}"/>
              </a:ext>
            </a:extLst>
          </p:cNvPr>
          <p:cNvGrpSpPr/>
          <p:nvPr/>
        </p:nvGrpSpPr>
        <p:grpSpPr>
          <a:xfrm>
            <a:off x="9082177" y="1004661"/>
            <a:ext cx="2239213" cy="1630681"/>
            <a:chOff x="9556391" y="642089"/>
            <a:chExt cx="2239213" cy="163068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555BA8-9EA9-4C2C-A27D-C7DE44A04E7A}"/>
                </a:ext>
              </a:extLst>
            </p:cNvPr>
            <p:cNvSpPr txBox="1"/>
            <p:nvPr/>
          </p:nvSpPr>
          <p:spPr>
            <a:xfrm>
              <a:off x="9556391" y="661074"/>
              <a:ext cx="1894397" cy="271114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ysClr val="windowText" lastClr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Individual </a:t>
              </a:r>
              <a:r>
                <a:rPr lang="pl-PL" dirty="0"/>
                <a:t>Reporting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6669DC7-F293-4EC1-8516-5CCF17A6739F}"/>
                </a:ext>
              </a:extLst>
            </p:cNvPr>
            <p:cNvGrpSpPr/>
            <p:nvPr/>
          </p:nvGrpSpPr>
          <p:grpSpPr>
            <a:xfrm>
              <a:off x="9670098" y="992610"/>
              <a:ext cx="1645920" cy="1280160"/>
              <a:chOff x="5078183" y="541865"/>
              <a:chExt cx="5914691" cy="523028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53A917B8-33A7-4232-9D03-7463B541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8183" y="541865"/>
                <a:ext cx="5914691" cy="52302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ABB110E-8840-45F9-A58D-2E783509FA7A}"/>
                  </a:ext>
                </a:extLst>
              </p:cNvPr>
              <p:cNvSpPr/>
              <p:nvPr/>
            </p:nvSpPr>
            <p:spPr>
              <a:xfrm>
                <a:off x="5229225" y="1114426"/>
                <a:ext cx="4543425" cy="409575"/>
              </a:xfrm>
              <a:prstGeom prst="rect">
                <a:avLst/>
              </a:prstGeom>
              <a:solidFill>
                <a:schemeClr val="bg1">
                  <a:lumMod val="95000"/>
                  <a:alpha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AEAB697-E2F2-49CA-88DA-1DED989AF7FD}"/>
                  </a:ext>
                </a:extLst>
              </p:cNvPr>
              <p:cNvSpPr/>
              <p:nvPr/>
            </p:nvSpPr>
            <p:spPr>
              <a:xfrm>
                <a:off x="5924550" y="1638301"/>
                <a:ext cx="1066801" cy="200025"/>
              </a:xfrm>
              <a:prstGeom prst="rect">
                <a:avLst/>
              </a:prstGeom>
              <a:solidFill>
                <a:schemeClr val="bg1">
                  <a:lumMod val="95000"/>
                  <a:alpha val="99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3950A2F-1601-4BEB-A3B4-75F6FCD58D9C}"/>
                  </a:ext>
                </a:extLst>
              </p:cNvPr>
              <p:cNvSpPr/>
              <p:nvPr/>
            </p:nvSpPr>
            <p:spPr>
              <a:xfrm>
                <a:off x="5476876" y="1766888"/>
                <a:ext cx="1066801" cy="200025"/>
              </a:xfrm>
              <a:prstGeom prst="rect">
                <a:avLst/>
              </a:prstGeom>
              <a:solidFill>
                <a:schemeClr val="bg1">
                  <a:lumMod val="95000"/>
                  <a:alpha val="99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1BB151C-152B-482B-A5A0-21ADB82284F3}"/>
                  </a:ext>
                </a:extLst>
              </p:cNvPr>
              <p:cNvSpPr/>
              <p:nvPr/>
            </p:nvSpPr>
            <p:spPr>
              <a:xfrm>
                <a:off x="5164288" y="1524001"/>
                <a:ext cx="312587" cy="200025"/>
              </a:xfrm>
              <a:prstGeom prst="rect">
                <a:avLst/>
              </a:prstGeom>
              <a:solidFill>
                <a:schemeClr val="bg1">
                  <a:lumMod val="95000"/>
                  <a:alpha val="99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97D75AB-A8E7-43F3-AF4E-04E0AA17DA9A}"/>
                </a:ext>
              </a:extLst>
            </p:cNvPr>
            <p:cNvSpPr/>
            <p:nvPr/>
          </p:nvSpPr>
          <p:spPr>
            <a:xfrm>
              <a:off x="11452392" y="642089"/>
              <a:ext cx="343212" cy="290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52E5827-7694-420C-AFA6-F3ACD03853E1}"/>
              </a:ext>
            </a:extLst>
          </p:cNvPr>
          <p:cNvGrpSpPr/>
          <p:nvPr/>
        </p:nvGrpSpPr>
        <p:grpSpPr>
          <a:xfrm>
            <a:off x="10161981" y="3079535"/>
            <a:ext cx="1565426" cy="1329476"/>
            <a:chOff x="10141652" y="2803106"/>
            <a:chExt cx="1565426" cy="132947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FC85C37-1223-490C-94C0-1A2142416321}"/>
                </a:ext>
              </a:extLst>
            </p:cNvPr>
            <p:cNvSpPr txBox="1"/>
            <p:nvPr/>
          </p:nvSpPr>
          <p:spPr>
            <a:xfrm>
              <a:off x="10141652" y="2825934"/>
              <a:ext cx="1311563" cy="274320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ysClr val="windowText" lastClr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SIP Letters</a:t>
              </a:r>
              <a:endParaRPr lang="pl-PL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B9A3B4F-1424-4579-B461-40EE9C2A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4854" y="3126742"/>
              <a:ext cx="1023778" cy="1005840"/>
            </a:xfrm>
            <a:prstGeom prst="rect">
              <a:avLst/>
            </a:prstGeom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F79C4FC-AA21-49E3-BFCD-E09AAF5C61E9}"/>
                </a:ext>
              </a:extLst>
            </p:cNvPr>
            <p:cNvSpPr/>
            <p:nvPr/>
          </p:nvSpPr>
          <p:spPr>
            <a:xfrm>
              <a:off x="11363866" y="2803106"/>
              <a:ext cx="343212" cy="290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8983A3B-E199-4F5D-BD1B-273301073189}"/>
              </a:ext>
            </a:extLst>
          </p:cNvPr>
          <p:cNvCxnSpPr>
            <a:cxnSpLocks/>
            <a:stCxn id="93" idx="3"/>
            <a:endCxn id="106" idx="2"/>
          </p:cNvCxnSpPr>
          <p:nvPr/>
        </p:nvCxnSpPr>
        <p:spPr>
          <a:xfrm flipV="1">
            <a:off x="8134294" y="2635342"/>
            <a:ext cx="1884550" cy="1116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D39B62-914D-444E-B272-A6389D8FC2E5}"/>
              </a:ext>
            </a:extLst>
          </p:cNvPr>
          <p:cNvCxnSpPr>
            <a:cxnSpLocks/>
            <a:stCxn id="93" idx="3"/>
            <a:endCxn id="114" idx="1"/>
          </p:cNvCxnSpPr>
          <p:nvPr/>
        </p:nvCxnSpPr>
        <p:spPr>
          <a:xfrm>
            <a:off x="8134294" y="3751920"/>
            <a:ext cx="2130889" cy="154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C258A53-057F-4A6C-9992-90F1E71DEC9B}"/>
              </a:ext>
            </a:extLst>
          </p:cNvPr>
          <p:cNvGrpSpPr/>
          <p:nvPr/>
        </p:nvGrpSpPr>
        <p:grpSpPr>
          <a:xfrm>
            <a:off x="9159462" y="5429288"/>
            <a:ext cx="2396339" cy="886547"/>
            <a:chOff x="7724531" y="4866465"/>
            <a:chExt cx="2396339" cy="886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3B4AC4-63D3-4DAC-A547-10A1A1A883B0}"/>
                </a:ext>
              </a:extLst>
            </p:cNvPr>
            <p:cNvSpPr/>
            <p:nvPr/>
          </p:nvSpPr>
          <p:spPr>
            <a:xfrm>
              <a:off x="8700835" y="5068403"/>
              <a:ext cx="1311563" cy="274320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  <a:latin typeface="+mj-lt"/>
                </a:rPr>
                <a:t>Payouts</a:t>
              </a:r>
              <a:endParaRPr lang="en-US" sz="14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C07AB0-12FB-4923-B073-7C1FD42015A1}"/>
                </a:ext>
              </a:extLst>
            </p:cNvPr>
            <p:cNvSpPr txBox="1"/>
            <p:nvPr/>
          </p:nvSpPr>
          <p:spPr>
            <a:xfrm>
              <a:off x="7724531" y="5322125"/>
              <a:ext cx="2396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8000"/>
                  </a:solidFill>
                </a:rPr>
                <a:t>Letters are created and sent automatically</a:t>
              </a:r>
              <a:endParaRPr lang="en-US" sz="1100" b="1" u="sng" dirty="0">
                <a:solidFill>
                  <a:srgbClr val="00800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888570-D9B8-4C75-A175-DBE498D7E37A}"/>
                </a:ext>
              </a:extLst>
            </p:cNvPr>
            <p:cNvSpPr/>
            <p:nvPr/>
          </p:nvSpPr>
          <p:spPr>
            <a:xfrm>
              <a:off x="9701253" y="4866465"/>
              <a:ext cx="343212" cy="290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D8B9004D-C79F-4804-A8B8-BA3645F113E6}"/>
              </a:ext>
            </a:extLst>
          </p:cNvPr>
          <p:cNvCxnSpPr>
            <a:cxnSpLocks/>
            <a:stCxn id="89" idx="0"/>
            <a:endCxn id="95" idx="3"/>
          </p:cNvCxnSpPr>
          <p:nvPr/>
        </p:nvCxnSpPr>
        <p:spPr>
          <a:xfrm rot="16200000" flipV="1">
            <a:off x="6419165" y="5376811"/>
            <a:ext cx="352728" cy="908736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0F702B0-0BEB-4C97-9576-ED358FB8EB7A}"/>
              </a:ext>
            </a:extLst>
          </p:cNvPr>
          <p:cNvSpPr/>
          <p:nvPr/>
        </p:nvSpPr>
        <p:spPr>
          <a:xfrm>
            <a:off x="5108826" y="3148012"/>
            <a:ext cx="1341612" cy="11732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857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25D-663A-40F9-A40B-214B32C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243536"/>
            <a:ext cx="11353800" cy="555233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 is changing</a:t>
            </a:r>
          </a:p>
        </p:txBody>
      </p:sp>
      <p:pic>
        <p:nvPicPr>
          <p:cNvPr id="3074" name="Picture 2" descr="https://external-content.duckduckgo.com/iu/?u=https%3A%2F%2Ftse1.mm.bing.net%2Fth%3Fid%3DOIP.rRikbd2Js4CYSI6VZeJQzwHaFj%26pid%3DApi&amp;f=1">
            <a:extLst>
              <a:ext uri="{FF2B5EF4-FFF2-40B4-BE49-F238E27FC236}">
                <a16:creationId xmlns:a16="http://schemas.microsoft.com/office/drawing/2014/main" id="{EEAC4C7A-2B98-4F19-84D3-FAADD70B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03" y="1464250"/>
            <a:ext cx="2542433" cy="19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xternal-content.duckduckgo.com/iu/?u=https%3A%2F%2Fyourfirststep.org%2Fwp-content%2Fuploads%2F2016%2F09%2Fcar-map2.jpg&amp;f=1&amp;nofb=1">
            <a:extLst>
              <a:ext uri="{FF2B5EF4-FFF2-40B4-BE49-F238E27FC236}">
                <a16:creationId xmlns:a16="http://schemas.microsoft.com/office/drawing/2014/main" id="{FDD5AD38-BB5E-4A82-ABF7-76B0F35F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2" y="1464251"/>
            <a:ext cx="2542433" cy="19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551D1-200A-45D8-99AF-A25DFCC6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27" y="1464251"/>
            <a:ext cx="2747340" cy="1904143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1AF8BA7B-C830-4A0C-ABC8-AE2473C81342}"/>
              </a:ext>
            </a:extLst>
          </p:cNvPr>
          <p:cNvSpPr/>
          <p:nvPr/>
        </p:nvSpPr>
        <p:spPr>
          <a:xfrm>
            <a:off x="3749120" y="1979837"/>
            <a:ext cx="762000" cy="863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65AEFA-DFB5-4CAC-9E57-C9CD36B40AA8}"/>
              </a:ext>
            </a:extLst>
          </p:cNvPr>
          <p:cNvSpPr/>
          <p:nvPr/>
        </p:nvSpPr>
        <p:spPr>
          <a:xfrm>
            <a:off x="7688081" y="1979837"/>
            <a:ext cx="762000" cy="863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CC84945-CA9F-4CD4-93CF-099294F6D315}"/>
              </a:ext>
            </a:extLst>
          </p:cNvPr>
          <p:cNvSpPr/>
          <p:nvPr/>
        </p:nvSpPr>
        <p:spPr>
          <a:xfrm>
            <a:off x="848382" y="798769"/>
            <a:ext cx="10679985" cy="6654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Increasing data content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554A58-49B0-47AC-81B4-7F5593A6D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81" y="4183367"/>
            <a:ext cx="2542433" cy="19041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41314C-BDF7-4C61-8946-4EA8552A41B4}"/>
              </a:ext>
            </a:extLst>
          </p:cNvPr>
          <p:cNvSpPr/>
          <p:nvPr/>
        </p:nvSpPr>
        <p:spPr>
          <a:xfrm>
            <a:off x="848381" y="3749735"/>
            <a:ext cx="2542433" cy="405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much data!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93D84F-EF7D-4BB1-A5DD-5391276B78ED}"/>
              </a:ext>
            </a:extLst>
          </p:cNvPr>
          <p:cNvSpPr/>
          <p:nvPr/>
        </p:nvSpPr>
        <p:spPr>
          <a:xfrm>
            <a:off x="3543486" y="3749734"/>
            <a:ext cx="2542433" cy="23094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much data!</a:t>
            </a:r>
          </a:p>
        </p:txBody>
      </p:sp>
    </p:spTree>
    <p:extLst>
      <p:ext uri="{BB962C8B-B14F-4D97-AF65-F5344CB8AC3E}">
        <p14:creationId xmlns:p14="http://schemas.microsoft.com/office/powerpoint/2010/main" val="173549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Before we get started</vt:lpstr>
      <vt:lpstr>About me</vt:lpstr>
      <vt:lpstr>Data Product Business Case</vt:lpstr>
      <vt:lpstr>Calculating Bonus Plans for ~1,000 people world wide</vt:lpstr>
      <vt:lpstr>Blending datasets manually -&gt; errors and resource issues</vt:lpstr>
      <vt:lpstr>Data Product -&gt; automate, consolidate, avoid errors</vt:lpstr>
      <vt:lpstr>The world is changing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Civitillo, Alessio</dc:creator>
  <cp:lastModifiedBy>Civitillo, Alessio</cp:lastModifiedBy>
  <cp:revision>10</cp:revision>
  <dcterms:created xsi:type="dcterms:W3CDTF">2020-03-21T07:58:28Z</dcterms:created>
  <dcterms:modified xsi:type="dcterms:W3CDTF">2020-03-21T09:19:15Z</dcterms:modified>
</cp:coreProperties>
</file>