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95" r:id="rId5"/>
    <p:sldId id="294" r:id="rId6"/>
    <p:sldId id="296" r:id="rId7"/>
    <p:sldId id="260" r:id="rId8"/>
    <p:sldId id="298" r:id="rId9"/>
    <p:sldId id="299" r:id="rId10"/>
    <p:sldId id="302" r:id="rId11"/>
    <p:sldId id="301" r:id="rId12"/>
    <p:sldId id="300" r:id="rId13"/>
    <p:sldId id="317" r:id="rId14"/>
    <p:sldId id="303" r:id="rId15"/>
    <p:sldId id="263" r:id="rId16"/>
    <p:sldId id="304" r:id="rId17"/>
    <p:sldId id="305" r:id="rId18"/>
    <p:sldId id="264" r:id="rId19"/>
    <p:sldId id="310" r:id="rId20"/>
    <p:sldId id="309" r:id="rId21"/>
    <p:sldId id="306" r:id="rId22"/>
    <p:sldId id="313" r:id="rId23"/>
    <p:sldId id="312" r:id="rId24"/>
    <p:sldId id="307" r:id="rId25"/>
    <p:sldId id="311" r:id="rId26"/>
    <p:sldId id="314" r:id="rId27"/>
    <p:sldId id="308" r:id="rId28"/>
    <p:sldId id="315" r:id="rId29"/>
    <p:sldId id="316" r:id="rId30"/>
    <p:sldId id="318" r:id="rId31"/>
    <p:sldId id="320" r:id="rId32"/>
  </p:sldIdLst>
  <p:sldSz cx="9144000" cy="5143500" type="screen16x9"/>
  <p:notesSz cx="6858000" cy="9144000"/>
  <p:embeddedFontLst>
    <p:embeddedFont>
      <p:font typeface="Helvetica Neue" panose="020B0604020202020204" charset="0"/>
      <p:regular r:id="rId34"/>
      <p:bold r:id="rId35"/>
      <p:italic r:id="rId36"/>
      <p:boldItalic r:id="rId37"/>
    </p:embeddedFont>
    <p:embeddedFont>
      <p:font typeface="Proxima Nova"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a:srgbClr val="FFFFFF"/>
    <a:srgbClr val="D35251"/>
    <a:srgbClr val="CCFFFF"/>
    <a:srgbClr val="FFCCFF"/>
    <a:srgbClr val="F9C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638538-1D7D-4C1F-8B47-850489800F9E}">
  <a:tblStyle styleId="{EA638538-1D7D-4C1F-8B47-850489800F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15" autoAdjust="0"/>
  </p:normalViewPr>
  <p:slideViewPr>
    <p:cSldViewPr snapToGrid="0">
      <p:cViewPr varScale="1">
        <p:scale>
          <a:sx n="117" d="100"/>
          <a:sy n="117"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When we look at a typical database, we have different tables that contain different data,</a:t>
            </a:r>
            <a:r>
              <a:rPr lang="en-US" baseline="0" dirty="0"/>
              <a:t> but there is often a connection between them based on particular variables/columns. We call these particular columns keys.</a:t>
            </a:r>
          </a:p>
          <a:p>
            <a:pPr marL="0" lvl="0" indent="0" algn="l" rtl="0">
              <a:lnSpc>
                <a:spcPct val="100000"/>
              </a:lnSpc>
              <a:spcBef>
                <a:spcPts val="0"/>
              </a:spcBef>
              <a:spcAft>
                <a:spcPts val="0"/>
              </a:spcAft>
              <a:buSzPts val="1400"/>
              <a:buNone/>
            </a:pPr>
            <a:endParaRPr lang="en-US" baseline="0" dirty="0"/>
          </a:p>
          <a:p>
            <a:pPr marL="0" lvl="0" indent="0" algn="l" rtl="0">
              <a:lnSpc>
                <a:spcPct val="100000"/>
              </a:lnSpc>
              <a:spcBef>
                <a:spcPts val="0"/>
              </a:spcBef>
              <a:spcAft>
                <a:spcPts val="0"/>
              </a:spcAft>
              <a:buSzPts val="1400"/>
              <a:buNone/>
            </a:pPr>
            <a:r>
              <a:rPr lang="en-US" baseline="0" dirty="0"/>
              <a:t>Take a look at the 3 tables here representing an auto garage’s data: we have a “services” table that lists different unique transactions or invoices for services provided, a “customers” table that lists information for each unique customer, and a “vehicles” table that lists information for each unique vehicle.</a:t>
            </a:r>
            <a:endParaRPr lang="en-US" dirty="0"/>
          </a:p>
        </p:txBody>
      </p:sp>
    </p:spTree>
    <p:extLst>
      <p:ext uri="{BB962C8B-B14F-4D97-AF65-F5344CB8AC3E}">
        <p14:creationId xmlns:p14="http://schemas.microsoft.com/office/powerpoint/2010/main" val="243498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Notice I used the word unique when referring to each table? That’s because each table has something unique about it even if you see that some data is repeated. Services are listed for the same car – maybe one day a customer came in for an oil change and then later they had their brake pads fixed – but the invoice number itself will be unique. Vehicles themselves are unique but maybe you have a particular customer who owns more than one. Customers in this case is a purely unique table with nothing being repeated.</a:t>
            </a:r>
          </a:p>
          <a:p>
            <a:pPr marL="0" lvl="0" indent="0" algn="l" rtl="0">
              <a:spcBef>
                <a:spcPts val="0"/>
              </a:spcBef>
              <a:spcAft>
                <a:spcPts val="0"/>
              </a:spcAft>
              <a:buNone/>
            </a:pPr>
            <a:endParaRPr lang="en-US" baseline="0" dirty="0">
              <a:latin typeface="Helvetica Neue"/>
              <a:ea typeface="Helvetica Neue"/>
              <a:cs typeface="Helvetica Neue"/>
              <a:sym typeface="Helvetica Neue"/>
            </a:endParaRPr>
          </a:p>
          <a:p>
            <a:pPr marL="0" lvl="0" indent="0" algn="l" rtl="0">
              <a:spcBef>
                <a:spcPts val="0"/>
              </a:spcBef>
              <a:spcAft>
                <a:spcPts val="0"/>
              </a:spcAft>
              <a:buNone/>
            </a:pPr>
            <a:r>
              <a:rPr lang="en-US" baseline="0" dirty="0">
                <a:latin typeface="Helvetica Neue"/>
                <a:ea typeface="Helvetica Neue"/>
                <a:cs typeface="Helvetica Neue"/>
                <a:sym typeface="Helvetica Neue"/>
              </a:rPr>
              <a:t>So here you can see that the services table is linked to the vehicles table through the VIN number and the vehicles table is linked to the customers table through the customer ID number.</a:t>
            </a: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2683781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a:latin typeface="Helvetica Neue"/>
                <a:ea typeface="Helvetica Neue"/>
                <a:cs typeface="Helvetica Neue"/>
                <a:sym typeface="Helvetica Neue"/>
              </a:rPr>
              <a:t>Joining</a:t>
            </a:r>
            <a:r>
              <a:rPr lang="en-CA" b="0" baseline="0" dirty="0">
                <a:latin typeface="Helvetica Neue"/>
                <a:ea typeface="Helvetica Neue"/>
                <a:cs typeface="Helvetica Neue"/>
                <a:sym typeface="Helvetica Neue"/>
              </a:rPr>
              <a:t> the tables all together in the most general way creates one big table like you can see here. Each line is representing a different service invoice but it also includes the vehicle information as well as that vehicle’s customer information. You can see some “null” values where it wasn’t possible to match data across the tables but we still show whatever we can anyway. For example, we might be missing customer information even though we have the vehicle information, or we might be missing the vehicle information which includes the customer ID meaning we’ll also be missing the customer information, or it’s possible that we might have vehicle information and matching customer information but they haven’t purchased any services.</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2946306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a:latin typeface="Helvetica Neue"/>
                <a:ea typeface="Helvetica Neue"/>
                <a:cs typeface="Helvetica Neue"/>
                <a:sym typeface="Helvetica Neue"/>
              </a:rPr>
              <a:t>Joining</a:t>
            </a:r>
            <a:r>
              <a:rPr lang="en-CA" b="0" baseline="0" dirty="0">
                <a:latin typeface="Helvetica Neue"/>
                <a:ea typeface="Helvetica Neue"/>
                <a:cs typeface="Helvetica Neue"/>
                <a:sym typeface="Helvetica Neue"/>
              </a:rPr>
              <a:t> the tables all together in the most general way creates one big table like you can see here. Each line is representing a different service invoice but it also includes the vehicle information as well as that vehicle’s customer information. You can see some “null” values where it wasn’t possible to match data across the tables but we still show whatever we can anyway. For example, we might be missing customer information even though we have the vehicle information, or we might be missing the vehicle information which includes the customer ID meaning we’ll also be missing the customer information, or it’s possible that we might have vehicle information and matching customer information but they haven’t purchased any services.</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122728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When we talk about keys linking tables together we can divide them into two categories: primary keys and foreign keys. A primary key is the unique identifier in a table – each row of data has its own key value without any repeats. A foreign key is just a primary key from a different table, it doesn’t have to be unique. In our example here you can see that in the services table we have the invoice column as a primary key – each row listed has a unique invoice number. But the services table also include the VIN column which is the primary key in the vehicles table – so the VIN column in the services table is a foreign key. Our vehicles table also has the customer ID column as a foreign key, linking it to the customers table in which customer ID is the primary key. Note the customers table does not have any foreign keys.</a:t>
            </a: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3256494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how do</a:t>
            </a:r>
            <a:r>
              <a:rPr lang="en-CA" baseline="0" dirty="0"/>
              <a:t> we actually perform a join in SQL? We put together a query statement like you see here where we use the JOIN command between two table names and then we also use the ON command where we set the key column names linking the tables together. Note that we access the column names using [table name].[column name] syntax so we can be clear about what column is coming from what table. To reduce the overall length of our query code we can use aliases for the table names by specifying the AS command after the table name and then giving a new short-form name. It’s also important to note that keys don’t need to have the same column name in different tables.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is an example</a:t>
            </a:r>
            <a:r>
              <a:rPr lang="en-CA" baseline="0" dirty="0"/>
              <a:t> where we join together the vehicles and customers tables on the customer ID key. Note that since we’re specifying * in the SELECT statement we get all columns from both tables, including the customer ID being repeated.</a:t>
            </a:r>
            <a:endParaRPr dirty="0"/>
          </a:p>
        </p:txBody>
      </p:sp>
    </p:spTree>
    <p:extLst>
      <p:ext uri="{BB962C8B-B14F-4D97-AF65-F5344CB8AC3E}">
        <p14:creationId xmlns:p14="http://schemas.microsoft.com/office/powerpoint/2010/main" val="3811826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But what happened to this vehicle right here? VYT4NT42?</a:t>
            </a:r>
            <a:r>
              <a:rPr lang="en-CA" baseline="0" dirty="0"/>
              <a:t> And what happened to this customer? Homer Simpson? Join by default only gives back data that was matched in both tables. Since our missing vehicle has a customer ID that is not listed in the customers table, it doesn’t show up in the joined table. And, since the missing customer does not seem to have a vehicle in the vehicles table they also do not show up in the joined table.</a:t>
            </a:r>
            <a:endParaRPr dirty="0"/>
          </a:p>
        </p:txBody>
      </p:sp>
    </p:spTree>
    <p:extLst>
      <p:ext uri="{BB962C8B-B14F-4D97-AF65-F5344CB8AC3E}">
        <p14:creationId xmlns:p14="http://schemas.microsoft.com/office/powerpoint/2010/main" val="185043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9f602ffe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69f602ffe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a:t>
            </a:r>
            <a:r>
              <a:rPr lang="en-CA" baseline="0" dirty="0"/>
              <a:t> actually have a number of different join types that we can use. We just saw an example of the default JOIN command which only gets data that is matched across both tables. But we can also use an outer join which will give us all the data including matched across both tables and existing in one table but not the other. Note an outer join is performed using the command FULL OUTER JOIN.</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already saw this</a:t>
            </a:r>
            <a:r>
              <a:rPr lang="en-CA" baseline="0" dirty="0"/>
              <a:t> example of a simple join, but here it is again – remember, we are only keeping data that is matched in both tables.</a:t>
            </a:r>
            <a:endParaRPr dirty="0"/>
          </a:p>
        </p:txBody>
      </p:sp>
    </p:spTree>
    <p:extLst>
      <p:ext uri="{BB962C8B-B14F-4D97-AF65-F5344CB8AC3E}">
        <p14:creationId xmlns:p14="http://schemas.microsoft.com/office/powerpoint/2010/main" val="130507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CA" dirty="0"/>
              <a:t>In this lecture we’ll first talk broadly</a:t>
            </a:r>
            <a:r>
              <a:rPr lang="en-CA" baseline="0" dirty="0"/>
              <a:t> about how data is being accessed when we use SQL, then we’ll go into detail about how to join tables together using the JOIN command. After going through the lecture slides we’ll jump over to </a:t>
            </a:r>
            <a:r>
              <a:rPr lang="en-CA" baseline="0" dirty="0" err="1"/>
              <a:t>pgAdmin</a:t>
            </a:r>
            <a:r>
              <a:rPr lang="en-CA" baseline="0" dirty="0"/>
              <a:t> and run through some demos.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Here’s what an</a:t>
            </a:r>
            <a:r>
              <a:rPr lang="en-CA" baseline="0" dirty="0"/>
              <a:t> outer join would like for our vehicles and customers tables. You can see that now we actually do have the previously missing vehicle and customer – they just have null values in the columns for which we don’t have data (null customer information for the unmatched vehicle, and null vehicle information for the unmatched customer).</a:t>
            </a:r>
            <a:endParaRPr dirty="0"/>
          </a:p>
        </p:txBody>
      </p:sp>
    </p:spTree>
    <p:extLst>
      <p:ext uri="{BB962C8B-B14F-4D97-AF65-F5344CB8AC3E}">
        <p14:creationId xmlns:p14="http://schemas.microsoft.com/office/powerpoint/2010/main" val="175731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9f602ffe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69f602ffe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can perform</a:t>
            </a:r>
            <a:r>
              <a:rPr lang="en-CA" baseline="0" dirty="0"/>
              <a:t> both left and right joins, which include data matched in both tables and data matched in one table but not the other (but not vice versa). So a left join includes matched data and data from table A that is unmatched, but not data in table B that is unmatched. A right join does the opposite: matched data from both tables and unmatched data from table B.</a:t>
            </a:r>
            <a:endParaRPr dirty="0"/>
          </a:p>
        </p:txBody>
      </p:sp>
    </p:spTree>
    <p:extLst>
      <p:ext uri="{BB962C8B-B14F-4D97-AF65-F5344CB8AC3E}">
        <p14:creationId xmlns:p14="http://schemas.microsoft.com/office/powerpoint/2010/main" val="729798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Here’s a left join on our vehicles</a:t>
            </a:r>
            <a:r>
              <a:rPr lang="en-CA" baseline="0" dirty="0"/>
              <a:t> and customers table. You can see we have all the matched data, and the unmatched vehicle data, but not the unmatched customer data.</a:t>
            </a:r>
            <a:endParaRPr dirty="0"/>
          </a:p>
        </p:txBody>
      </p:sp>
    </p:spTree>
    <p:extLst>
      <p:ext uri="{BB962C8B-B14F-4D97-AF65-F5344CB8AC3E}">
        <p14:creationId xmlns:p14="http://schemas.microsoft.com/office/powerpoint/2010/main" val="584437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Here’s a right join on our vehicles</a:t>
            </a:r>
            <a:r>
              <a:rPr lang="en-US" baseline="0" dirty="0"/>
              <a:t> and customers table. You can see we have all the matched data, and the unmatched customer data, but not the unmatched vehicle data.</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268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9f602ffe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69f602ffe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can also perform exclusive left and right joins, where we only get back unmatched</a:t>
            </a:r>
            <a:r>
              <a:rPr lang="en-CA" baseline="0" dirty="0"/>
              <a:t> data from either table A (with a left excluding join) or table B (with a right excluding join). To do this, we just perform a left or right join but then specify a filter using WHERE to get the rows that have null keys in the other table.</a:t>
            </a:r>
            <a:endParaRPr dirty="0"/>
          </a:p>
        </p:txBody>
      </p:sp>
    </p:spTree>
    <p:extLst>
      <p:ext uri="{BB962C8B-B14F-4D97-AF65-F5344CB8AC3E}">
        <p14:creationId xmlns:p14="http://schemas.microsoft.com/office/powerpoint/2010/main" val="2161581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Here’s an excluding left join on vehicles and customers – we get</a:t>
            </a:r>
            <a:r>
              <a:rPr lang="en-CA" baseline="0" dirty="0"/>
              <a:t> back only the unmatched vehicle data.</a:t>
            </a:r>
            <a:endParaRPr dirty="0"/>
          </a:p>
        </p:txBody>
      </p:sp>
    </p:spTree>
    <p:extLst>
      <p:ext uri="{BB962C8B-B14F-4D97-AF65-F5344CB8AC3E}">
        <p14:creationId xmlns:p14="http://schemas.microsoft.com/office/powerpoint/2010/main" val="3918323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Here’s an excluding right join on vehicles and customers – we get</a:t>
            </a:r>
            <a:r>
              <a:rPr lang="en-US" baseline="0" dirty="0"/>
              <a:t> back only the unmatched customer data.</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59943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69f602ffe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69f602ffe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And</a:t>
            </a:r>
            <a:r>
              <a:rPr lang="en-CA" baseline="0" dirty="0"/>
              <a:t> finally, we can perform an outer excluding join using a FULL OUTER JOIN but with a WHERE filtering where either key is null.</a:t>
            </a:r>
            <a:endParaRPr dirty="0"/>
          </a:p>
        </p:txBody>
      </p:sp>
    </p:spTree>
    <p:extLst>
      <p:ext uri="{BB962C8B-B14F-4D97-AF65-F5344CB8AC3E}">
        <p14:creationId xmlns:p14="http://schemas.microsoft.com/office/powerpoint/2010/main" val="253594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is an example of an</a:t>
            </a:r>
            <a:r>
              <a:rPr lang="en-CA" baseline="0" dirty="0"/>
              <a:t> outer excluding join on the vehicles and customers tables – we get back only the unmatched data from both tables.</a:t>
            </a:r>
            <a:endParaRPr dirty="0"/>
          </a:p>
        </p:txBody>
      </p:sp>
    </p:spTree>
    <p:extLst>
      <p:ext uri="{BB962C8B-B14F-4D97-AF65-F5344CB8AC3E}">
        <p14:creationId xmlns:p14="http://schemas.microsoft.com/office/powerpoint/2010/main" val="2120779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One last thing</a:t>
            </a:r>
            <a:r>
              <a:rPr lang="en-CA" baseline="0" dirty="0"/>
              <a:t> we’ll address: you can get back the same results as a simple join by just asking for columns from multiple tables with a regular SELECT statement and then using WHERE to filter where the keys are equal. But, it is highly recommended you always use JOIN and ON to join data because in some cases you can get unexpected results and in fact ON and WHERE are doing different things. ON is controlling how keys are matched and WHERE is filtering data afterwards. If you only use WHERE and you want to do more than just match (as in, you want to match and filter afterwards), then combining the logical statements in a single WHERE (or even a single ON) will produce different results. So, avoid the confusion and just always use JOIN with </a:t>
            </a:r>
            <a:r>
              <a:rPr lang="en-CA" baseline="0"/>
              <a:t>ON followed by WHERE.</a:t>
            </a:r>
            <a:endParaRPr dirty="0"/>
          </a:p>
        </p:txBody>
      </p:sp>
    </p:spTree>
    <p:extLst>
      <p:ext uri="{BB962C8B-B14F-4D97-AF65-F5344CB8AC3E}">
        <p14:creationId xmlns:p14="http://schemas.microsoft.com/office/powerpoint/2010/main" val="32818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3310c12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7c3310c12b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let’s start off</a:t>
            </a:r>
            <a:r>
              <a:rPr lang="en-US" baseline="0" dirty="0"/>
              <a:t> by talking about accessing data using SQL.</a:t>
            </a:r>
            <a:endParaRPr b="0" dirty="0">
              <a:latin typeface="Helvetica Neue"/>
              <a:ea typeface="Helvetica Neue"/>
              <a:cs typeface="Helvetica Neue"/>
              <a:sym typeface="Helvetica Neue"/>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9f602ff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69f602ffe7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Okay, let’s move on to talk in detail about joining data.</a:t>
            </a:r>
            <a:endParaRPr dirty="0">
              <a:latin typeface="Helvetica Neue"/>
              <a:ea typeface="Helvetica Neue"/>
              <a:cs typeface="Helvetica Neue"/>
              <a:sym typeface="Helvetica Neue"/>
            </a:endParaRPr>
          </a:p>
        </p:txBody>
      </p:sp>
    </p:spTree>
    <p:extLst>
      <p:ext uri="{BB962C8B-B14F-4D97-AF65-F5344CB8AC3E}">
        <p14:creationId xmlns:p14="http://schemas.microsoft.com/office/powerpoint/2010/main" val="1870287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9f602ffe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9f602ffe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0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a:latin typeface="Helvetica Neue"/>
                <a:ea typeface="Helvetica Neue"/>
                <a:cs typeface="Helvetica Neue"/>
                <a:sym typeface="Helvetica Neue"/>
              </a:rPr>
              <a:t>When</a:t>
            </a:r>
            <a:r>
              <a:rPr lang="en-CA" b="0" baseline="0" dirty="0">
                <a:latin typeface="Helvetica Neue"/>
                <a:ea typeface="Helvetica Neue"/>
                <a:cs typeface="Helvetica Neue"/>
                <a:sym typeface="Helvetica Neue"/>
              </a:rPr>
              <a:t> we talk about accessing data the first thing we need to keep in mind is how the data is stored in the first place. There are many different file types and folder structures for how we might actually store data digitally. But, more importantly, we should consider where those files are stored: on your computer, on another computer or server on your local network, on a remote server connected over the internet, or remotely over the cloud. What’s the difference between a remote server and the cloud? Cloud data storage tends to be spread across multiple servers to ensure redundancy, among other differences.</a:t>
            </a:r>
          </a:p>
          <a:p>
            <a:pPr marL="0" lvl="0" indent="0" algn="l" rtl="0">
              <a:spcBef>
                <a:spcPts val="0"/>
              </a:spcBef>
              <a:spcAft>
                <a:spcPts val="0"/>
              </a:spcAft>
              <a:buNone/>
            </a:pPr>
            <a:endParaRPr lang="en-CA" b="0" baseline="0" dirty="0">
              <a:latin typeface="Helvetica Neue"/>
              <a:ea typeface="Helvetica Neue"/>
              <a:cs typeface="Helvetica Neue"/>
              <a:sym typeface="Helvetica Neue"/>
            </a:endParaRPr>
          </a:p>
          <a:p>
            <a:pPr marL="0" lvl="0" indent="0" algn="l" rtl="0">
              <a:spcBef>
                <a:spcPts val="0"/>
              </a:spcBef>
              <a:spcAft>
                <a:spcPts val="0"/>
              </a:spcAft>
              <a:buNone/>
            </a:pPr>
            <a:r>
              <a:rPr lang="en-CA" b="0" baseline="0" dirty="0">
                <a:latin typeface="Helvetica Neue"/>
                <a:ea typeface="Helvetica Neue"/>
                <a:cs typeface="Helvetica Neue"/>
                <a:sym typeface="Helvetica Neue"/>
              </a:rPr>
              <a:t>With SQL, we use a particular software platform to interact with the data files through particular communication protocols such as TCP and then present them to a user within a database structure. There are quite a few different platforms out there including the ones you can see here, and note that there are different flavours of SQL used by each platform. For this boot camp we’ll be using PostgreSQL as the language and </a:t>
            </a:r>
            <a:r>
              <a:rPr lang="en-CA" b="0" baseline="0" dirty="0" err="1">
                <a:latin typeface="Helvetica Neue"/>
                <a:ea typeface="Helvetica Neue"/>
                <a:cs typeface="Helvetica Neue"/>
                <a:sym typeface="Helvetica Neue"/>
              </a:rPr>
              <a:t>pgAdmin</a:t>
            </a:r>
            <a:r>
              <a:rPr lang="en-CA" b="0" baseline="0" dirty="0">
                <a:latin typeface="Helvetica Neue"/>
                <a:ea typeface="Helvetica Neue"/>
                <a:cs typeface="Helvetica Neue"/>
                <a:sym typeface="Helvetica Neue"/>
              </a:rPr>
              <a:t> as the software platform.</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8006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a:latin typeface="Helvetica Neue"/>
                <a:ea typeface="Helvetica Neue"/>
                <a:cs typeface="Helvetica Neue"/>
                <a:sym typeface="Helvetica Neue"/>
              </a:rPr>
              <a:t>Here’s a visual representation</a:t>
            </a:r>
            <a:r>
              <a:rPr lang="en-CA" b="0" baseline="0" dirty="0">
                <a:latin typeface="Helvetica Neue"/>
                <a:ea typeface="Helvetica Neue"/>
                <a:cs typeface="Helvetica Neue"/>
                <a:sym typeface="Helvetica Neue"/>
              </a:rPr>
              <a:t> of that data access process I just talked about: we have data stored somewhere across one or more files, and then we have our software platform communicating with the data, presenting it within some kind of database object, and providing us results when we execute SQL queries.</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380977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b="0" dirty="0">
                <a:latin typeface="Helvetica Neue"/>
                <a:ea typeface="Helvetica Neue"/>
                <a:cs typeface="Helvetica Neue"/>
                <a:sym typeface="Helvetica Neue"/>
              </a:rPr>
              <a:t>How</a:t>
            </a:r>
            <a:r>
              <a:rPr lang="en-CA" b="0" baseline="0" dirty="0">
                <a:latin typeface="Helvetica Neue"/>
                <a:ea typeface="Helvetica Neue"/>
                <a:cs typeface="Helvetica Neue"/>
                <a:sym typeface="Helvetica Neue"/>
              </a:rPr>
              <a:t> the data is presented to us as set of database objects within our software platform generally looks like this. We can have various databases (each connecting to its own data file source), and within a database we have various schemas. Schemas are basically a mapping of various data tables and how they connect to each other, and then within each table we have a series of columns of data. Note that in SQL we can specify exactly what column in what table in what schema with the syntax you can see here.</a:t>
            </a:r>
            <a:endParaRPr b="0" dirty="0">
              <a:latin typeface="Helvetica Neue"/>
              <a:ea typeface="Helvetica Neue"/>
              <a:cs typeface="Helvetica Neue"/>
              <a:sym typeface="Helvetica Neue"/>
            </a:endParaRPr>
          </a:p>
        </p:txBody>
      </p:sp>
    </p:spTree>
    <p:extLst>
      <p:ext uri="{BB962C8B-B14F-4D97-AF65-F5344CB8AC3E}">
        <p14:creationId xmlns:p14="http://schemas.microsoft.com/office/powerpoint/2010/main" val="249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9f602ff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69f602ffe7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Okay, let’s move on to talk in detail about joining data.</a:t>
            </a:r>
            <a:endParaRPr dirty="0">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If I ask most of you to take two</a:t>
            </a:r>
            <a:r>
              <a:rPr lang="en-US" baseline="0" dirty="0"/>
              <a:t> tables of data and join them together then I bet you’re going to try and do one of two things: either add the rows from one table below the rows of other (assuming you have the same columns), or add the columns from one table next to the columns of the other (assuming you have the same rows). In fact, this is called concatenation – you’ll see this in later parts of the boot camp.</a:t>
            </a:r>
          </a:p>
        </p:txBody>
      </p:sp>
    </p:spTree>
    <p:extLst>
      <p:ext uri="{BB962C8B-B14F-4D97-AF65-F5344CB8AC3E}">
        <p14:creationId xmlns:p14="http://schemas.microsoft.com/office/powerpoint/2010/main" val="97553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9f602ffe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9f602ff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But</a:t>
            </a:r>
            <a:r>
              <a:rPr lang="en-US" baseline="0" dirty="0"/>
              <a:t> that is NOT what we mean when we talk about joining tables. Adding the rows from table below those of another table is a different process called UNION. Adding the columns from one table beside those of another is very close to what we mean by joining tables, but we’ll see that it isn’t done with the assumption that the rows are the same (what we’ll do with joining tables is much better and more flexible).</a:t>
            </a:r>
            <a:endParaRPr lang="en-US" dirty="0"/>
          </a:p>
        </p:txBody>
      </p:sp>
    </p:spTree>
    <p:extLst>
      <p:ext uri="{BB962C8B-B14F-4D97-AF65-F5344CB8AC3E}">
        <p14:creationId xmlns:p14="http://schemas.microsoft.com/office/powerpoint/2010/main" val="179819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6" name="Google Shape;26;p5"/>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ACCESSING DATA</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5" y="1169278"/>
            <a:ext cx="8437930"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Information in our database is often separated into different tables that are connected through certain variables (keys).</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2" name="Table 1"/>
          <p:cNvGraphicFramePr>
            <a:graphicFrameLocks noGrp="1"/>
          </p:cNvGraphicFramePr>
          <p:nvPr>
            <p:extLst>
              <p:ext uri="{D42A27DB-BD31-4B8C-83A1-F6EECF244321}">
                <p14:modId xmlns:p14="http://schemas.microsoft.com/office/powerpoint/2010/main" val="2603724471"/>
              </p:ext>
            </p:extLst>
          </p:nvPr>
        </p:nvGraphicFramePr>
        <p:xfrm>
          <a:off x="567525" y="2522075"/>
          <a:ext cx="3491857" cy="1600801"/>
        </p:xfrm>
        <a:graphic>
          <a:graphicData uri="http://schemas.openxmlformats.org/drawingml/2006/table">
            <a:tbl>
              <a:tblPr firstRow="1" bandRow="1">
                <a:tableStyleId>{284E427A-3D55-4303-BF80-6455036E1DE7}</a:tableStyleId>
              </a:tblPr>
              <a:tblGrid>
                <a:gridCol w="651675">
                  <a:extLst>
                    <a:ext uri="{9D8B030D-6E8A-4147-A177-3AD203B41FA5}">
                      <a16:colId xmlns:a16="http://schemas.microsoft.com/office/drawing/2014/main" val="765086778"/>
                    </a:ext>
                  </a:extLst>
                </a:gridCol>
                <a:gridCol w="734291">
                  <a:extLst>
                    <a:ext uri="{9D8B030D-6E8A-4147-A177-3AD203B41FA5}">
                      <a16:colId xmlns:a16="http://schemas.microsoft.com/office/drawing/2014/main" val="3093992168"/>
                    </a:ext>
                  </a:extLst>
                </a:gridCol>
                <a:gridCol w="727364">
                  <a:extLst>
                    <a:ext uri="{9D8B030D-6E8A-4147-A177-3AD203B41FA5}">
                      <a16:colId xmlns:a16="http://schemas.microsoft.com/office/drawing/2014/main" val="2677687486"/>
                    </a:ext>
                  </a:extLst>
                </a:gridCol>
                <a:gridCol w="782781">
                  <a:extLst>
                    <a:ext uri="{9D8B030D-6E8A-4147-A177-3AD203B41FA5}">
                      <a16:colId xmlns:a16="http://schemas.microsoft.com/office/drawing/2014/main" val="774792589"/>
                    </a:ext>
                  </a:extLst>
                </a:gridCol>
                <a:gridCol w="595746">
                  <a:extLst>
                    <a:ext uri="{9D8B030D-6E8A-4147-A177-3AD203B41FA5}">
                      <a16:colId xmlns:a16="http://schemas.microsoft.com/office/drawing/2014/main" val="1163803173"/>
                    </a:ext>
                  </a:extLst>
                </a:gridCol>
              </a:tblGrid>
              <a:tr h="320641">
                <a:tc>
                  <a:txBody>
                    <a:bodyPr/>
                    <a:lstStyle/>
                    <a:p>
                      <a:r>
                        <a:rPr lang="en-CA" sz="800" dirty="0"/>
                        <a:t>Invoice</a:t>
                      </a:r>
                    </a:p>
                  </a:txBody>
                  <a:tcPr/>
                </a:tc>
                <a:tc>
                  <a:txBody>
                    <a:bodyPr/>
                    <a:lstStyle/>
                    <a:p>
                      <a:r>
                        <a:rPr lang="en-CA" sz="800" dirty="0"/>
                        <a:t>Date</a:t>
                      </a:r>
                    </a:p>
                  </a:txBody>
                  <a:tcPr/>
                </a:tc>
                <a:tc>
                  <a:txBody>
                    <a:bodyPr/>
                    <a:lstStyle/>
                    <a:p>
                      <a:r>
                        <a:rPr lang="en-CA" sz="800" dirty="0"/>
                        <a:t>VIN</a:t>
                      </a:r>
                    </a:p>
                  </a:txBody>
                  <a:tcPr/>
                </a:tc>
                <a:tc>
                  <a:txBody>
                    <a:bodyPr/>
                    <a:lstStyle/>
                    <a:p>
                      <a:r>
                        <a:rPr lang="en-CA" sz="800" dirty="0"/>
                        <a:t>Service</a:t>
                      </a:r>
                    </a:p>
                  </a:txBody>
                  <a:tcPr/>
                </a:tc>
                <a:tc>
                  <a:txBody>
                    <a:bodyPr/>
                    <a:lstStyle/>
                    <a:p>
                      <a:r>
                        <a:rPr lang="en-CA" sz="800" dirty="0"/>
                        <a:t>Amount</a:t>
                      </a:r>
                    </a:p>
                  </a:txBody>
                  <a:tcPr/>
                </a:tc>
                <a:extLst>
                  <a:ext uri="{0D108BD9-81ED-4DB2-BD59-A6C34878D82A}">
                    <a16:rowId xmlns:a16="http://schemas.microsoft.com/office/drawing/2014/main" val="3803372564"/>
                  </a:ext>
                </a:extLst>
              </a:tr>
              <a:tr h="212923">
                <a:tc>
                  <a:txBody>
                    <a:bodyPr/>
                    <a:lstStyle/>
                    <a:p>
                      <a:r>
                        <a:rPr lang="en-CA" sz="800" dirty="0"/>
                        <a:t>20220544</a:t>
                      </a:r>
                    </a:p>
                  </a:txBody>
                  <a:tcPr/>
                </a:tc>
                <a:tc>
                  <a:txBody>
                    <a:bodyPr/>
                    <a:lstStyle/>
                    <a:p>
                      <a:r>
                        <a:rPr lang="en-CA" sz="800" dirty="0"/>
                        <a:t>2022-02-07</a:t>
                      </a:r>
                    </a:p>
                  </a:txBody>
                  <a:tcPr/>
                </a:tc>
                <a:tc>
                  <a:txBody>
                    <a:bodyPr/>
                    <a:lstStyle/>
                    <a:p>
                      <a:r>
                        <a:rPr lang="en-CA" sz="800" dirty="0"/>
                        <a:t>B7X82R41</a:t>
                      </a:r>
                    </a:p>
                  </a:txBody>
                  <a:tcPr/>
                </a:tc>
                <a:tc>
                  <a:txBody>
                    <a:bodyPr/>
                    <a:lstStyle/>
                    <a:p>
                      <a:r>
                        <a:rPr lang="en-CA" sz="800" dirty="0"/>
                        <a:t>Oil change</a:t>
                      </a:r>
                    </a:p>
                  </a:txBody>
                  <a:tcPr/>
                </a:tc>
                <a:tc>
                  <a:txBody>
                    <a:bodyPr/>
                    <a:lstStyle/>
                    <a:p>
                      <a:r>
                        <a:rPr lang="en-CA" sz="800" dirty="0"/>
                        <a:t>$75.46</a:t>
                      </a:r>
                    </a:p>
                  </a:txBody>
                  <a:tcPr/>
                </a:tc>
                <a:extLst>
                  <a:ext uri="{0D108BD9-81ED-4DB2-BD59-A6C34878D82A}">
                    <a16:rowId xmlns:a16="http://schemas.microsoft.com/office/drawing/2014/main" val="1840975307"/>
                  </a:ext>
                </a:extLst>
              </a:tr>
              <a:tr h="212923">
                <a:tc>
                  <a:txBody>
                    <a:bodyPr/>
                    <a:lstStyle/>
                    <a:p>
                      <a:r>
                        <a:rPr lang="en-CA" sz="800" dirty="0"/>
                        <a:t>20220545</a:t>
                      </a:r>
                    </a:p>
                  </a:txBody>
                  <a:tcPr/>
                </a:tc>
                <a:tc>
                  <a:txBody>
                    <a:bodyPr/>
                    <a:lstStyle/>
                    <a:p>
                      <a:r>
                        <a:rPr lang="en-CA" sz="800" dirty="0"/>
                        <a:t>2022-04-10</a:t>
                      </a:r>
                    </a:p>
                  </a:txBody>
                  <a:tcPr/>
                </a:tc>
                <a:tc>
                  <a:txBody>
                    <a:bodyPr/>
                    <a:lstStyle/>
                    <a:p>
                      <a:r>
                        <a:rPr lang="en-CA" sz="800" dirty="0"/>
                        <a:t>8R91MA8U</a:t>
                      </a:r>
                    </a:p>
                  </a:txBody>
                  <a:tcPr/>
                </a:tc>
                <a:tc>
                  <a:txBody>
                    <a:bodyPr/>
                    <a:lstStyle/>
                    <a:p>
                      <a:r>
                        <a:rPr lang="en-CA" sz="800" dirty="0"/>
                        <a:t>Safety check</a:t>
                      </a:r>
                    </a:p>
                  </a:txBody>
                  <a:tcPr/>
                </a:tc>
                <a:tc>
                  <a:txBody>
                    <a:bodyPr/>
                    <a:lstStyle/>
                    <a:p>
                      <a:r>
                        <a:rPr lang="en-CA" sz="800" dirty="0"/>
                        <a:t>$120.51</a:t>
                      </a:r>
                    </a:p>
                  </a:txBody>
                  <a:tcPr/>
                </a:tc>
                <a:extLst>
                  <a:ext uri="{0D108BD9-81ED-4DB2-BD59-A6C34878D82A}">
                    <a16:rowId xmlns:a16="http://schemas.microsoft.com/office/drawing/2014/main" val="1535823446"/>
                  </a:ext>
                </a:extLst>
              </a:tr>
              <a:tr h="212923">
                <a:tc>
                  <a:txBody>
                    <a:bodyPr/>
                    <a:lstStyle/>
                    <a:p>
                      <a:r>
                        <a:rPr lang="en-CA" sz="800" dirty="0"/>
                        <a:t>20220546</a:t>
                      </a:r>
                    </a:p>
                  </a:txBody>
                  <a:tcPr/>
                </a:tc>
                <a:tc>
                  <a:txBody>
                    <a:bodyPr/>
                    <a:lstStyle/>
                    <a:p>
                      <a:r>
                        <a:rPr lang="en-CA" sz="800" dirty="0"/>
                        <a:t>2022-05-17</a:t>
                      </a:r>
                    </a:p>
                  </a:txBody>
                  <a:tcPr/>
                </a:tc>
                <a:tc>
                  <a:txBody>
                    <a:bodyPr/>
                    <a:lstStyle/>
                    <a:p>
                      <a:r>
                        <a:rPr lang="en-CA" sz="800" dirty="0"/>
                        <a:t>B7X82R41</a:t>
                      </a:r>
                    </a:p>
                  </a:txBody>
                  <a:tcPr/>
                </a:tc>
                <a:tc>
                  <a:txBody>
                    <a:bodyPr/>
                    <a:lstStyle/>
                    <a:p>
                      <a:r>
                        <a:rPr lang="en-CA" sz="800" dirty="0"/>
                        <a:t>Brake</a:t>
                      </a:r>
                      <a:r>
                        <a:rPr lang="en-CA" sz="800" baseline="0" dirty="0"/>
                        <a:t> pads</a:t>
                      </a:r>
                      <a:endParaRPr lang="en-CA" sz="800" dirty="0"/>
                    </a:p>
                  </a:txBody>
                  <a:tcPr/>
                </a:tc>
                <a:tc>
                  <a:txBody>
                    <a:bodyPr/>
                    <a:lstStyle/>
                    <a:p>
                      <a:r>
                        <a:rPr lang="en-CA" sz="800" dirty="0"/>
                        <a:t>$309.28</a:t>
                      </a:r>
                    </a:p>
                  </a:txBody>
                  <a:tcPr/>
                </a:tc>
                <a:extLst>
                  <a:ext uri="{0D108BD9-81ED-4DB2-BD59-A6C34878D82A}">
                    <a16:rowId xmlns:a16="http://schemas.microsoft.com/office/drawing/2014/main" val="2273395508"/>
                  </a:ext>
                </a:extLst>
              </a:tr>
              <a:tr h="212923">
                <a:tc>
                  <a:txBody>
                    <a:bodyPr/>
                    <a:lstStyle/>
                    <a:p>
                      <a:r>
                        <a:rPr lang="en-CA" sz="800" dirty="0"/>
                        <a:t>20220547</a:t>
                      </a:r>
                    </a:p>
                  </a:txBody>
                  <a:tcPr/>
                </a:tc>
                <a:tc>
                  <a:txBody>
                    <a:bodyPr/>
                    <a:lstStyle/>
                    <a:p>
                      <a:r>
                        <a:rPr lang="en-CA" sz="800" dirty="0"/>
                        <a:t>2022-07-30</a:t>
                      </a:r>
                    </a:p>
                  </a:txBody>
                  <a:tcPr/>
                </a:tc>
                <a:tc>
                  <a:txBody>
                    <a:bodyPr/>
                    <a:lstStyle/>
                    <a:p>
                      <a:r>
                        <a:rPr lang="en-CA" sz="800" dirty="0"/>
                        <a:t>VYT4NT42</a:t>
                      </a:r>
                    </a:p>
                  </a:txBody>
                  <a:tcPr/>
                </a:tc>
                <a:tc>
                  <a:txBody>
                    <a:bodyPr/>
                    <a:lstStyle/>
                    <a:p>
                      <a:r>
                        <a:rPr lang="en-CA" sz="800" dirty="0"/>
                        <a:t>Oil change</a:t>
                      </a:r>
                    </a:p>
                  </a:txBody>
                  <a:tcPr/>
                </a:tc>
                <a:tc>
                  <a:txBody>
                    <a:bodyPr/>
                    <a:lstStyle/>
                    <a:p>
                      <a:r>
                        <a:rPr lang="en-CA" sz="800" dirty="0"/>
                        <a:t>$75.46</a:t>
                      </a:r>
                    </a:p>
                  </a:txBody>
                  <a:tcPr/>
                </a:tc>
                <a:extLst>
                  <a:ext uri="{0D108BD9-81ED-4DB2-BD59-A6C34878D82A}">
                    <a16:rowId xmlns:a16="http://schemas.microsoft.com/office/drawing/2014/main" val="4110296743"/>
                  </a:ext>
                </a:extLst>
              </a:tr>
              <a:tr h="212923">
                <a:tc>
                  <a:txBody>
                    <a:bodyPr/>
                    <a:lstStyle/>
                    <a:p>
                      <a:r>
                        <a:rPr lang="en-CA" sz="800" dirty="0"/>
                        <a:t>20220548</a:t>
                      </a:r>
                    </a:p>
                  </a:txBody>
                  <a:tcPr/>
                </a:tc>
                <a:tc>
                  <a:txBody>
                    <a:bodyPr/>
                    <a:lstStyle/>
                    <a:p>
                      <a:r>
                        <a:rPr lang="en-CA" sz="800" dirty="0"/>
                        <a:t>2022-08-27</a:t>
                      </a:r>
                    </a:p>
                  </a:txBody>
                  <a:tcPr/>
                </a:tc>
                <a:tc>
                  <a:txBody>
                    <a:bodyPr/>
                    <a:lstStyle/>
                    <a:p>
                      <a:r>
                        <a:rPr lang="en-CA" sz="800" dirty="0"/>
                        <a:t>PF43EW5D</a:t>
                      </a:r>
                    </a:p>
                  </a:txBody>
                  <a:tcPr/>
                </a:tc>
                <a:tc>
                  <a:txBody>
                    <a:bodyPr/>
                    <a:lstStyle/>
                    <a:p>
                      <a:r>
                        <a:rPr lang="en-CA" sz="800" dirty="0"/>
                        <a:t>Package 2</a:t>
                      </a:r>
                    </a:p>
                  </a:txBody>
                  <a:tcPr/>
                </a:tc>
                <a:tc>
                  <a:txBody>
                    <a:bodyPr/>
                    <a:lstStyle/>
                    <a:p>
                      <a:r>
                        <a:rPr lang="en-CA" sz="800" dirty="0"/>
                        <a:t>$211.73</a:t>
                      </a:r>
                    </a:p>
                  </a:txBody>
                  <a:tcPr/>
                </a:tc>
                <a:extLst>
                  <a:ext uri="{0D108BD9-81ED-4DB2-BD59-A6C34878D82A}">
                    <a16:rowId xmlns:a16="http://schemas.microsoft.com/office/drawing/2014/main" val="4221447883"/>
                  </a:ext>
                </a:extLst>
              </a:tr>
              <a:tr h="212923">
                <a:tc>
                  <a:txBody>
                    <a:bodyPr/>
                    <a:lstStyle/>
                    <a:p>
                      <a:r>
                        <a:rPr lang="en-CA" sz="800" dirty="0"/>
                        <a:t>20220549</a:t>
                      </a:r>
                    </a:p>
                  </a:txBody>
                  <a:tcPr/>
                </a:tc>
                <a:tc>
                  <a:txBody>
                    <a:bodyPr/>
                    <a:lstStyle/>
                    <a:p>
                      <a:r>
                        <a:rPr lang="en-CA" sz="800" dirty="0"/>
                        <a:t>2022-11-04</a:t>
                      </a:r>
                    </a:p>
                  </a:txBody>
                  <a:tcPr/>
                </a:tc>
                <a:tc>
                  <a:txBody>
                    <a:bodyPr/>
                    <a:lstStyle/>
                    <a:p>
                      <a:r>
                        <a:rPr lang="en-CA" sz="800" dirty="0"/>
                        <a:t>J314ACK9</a:t>
                      </a:r>
                    </a:p>
                  </a:txBody>
                  <a:tcPr/>
                </a:tc>
                <a:tc>
                  <a:txBody>
                    <a:bodyPr/>
                    <a:lstStyle/>
                    <a:p>
                      <a:r>
                        <a:rPr lang="en-CA" sz="800" dirty="0"/>
                        <a:t>Winter tires</a:t>
                      </a:r>
                    </a:p>
                  </a:txBody>
                  <a:tcPr/>
                </a:tc>
                <a:tc>
                  <a:txBody>
                    <a:bodyPr/>
                    <a:lstStyle/>
                    <a:p>
                      <a:r>
                        <a:rPr lang="en-CA" sz="800" dirty="0"/>
                        <a:t>$58.41</a:t>
                      </a:r>
                    </a:p>
                  </a:txBody>
                  <a:tcPr/>
                </a:tc>
                <a:extLst>
                  <a:ext uri="{0D108BD9-81ED-4DB2-BD59-A6C34878D82A}">
                    <a16:rowId xmlns:a16="http://schemas.microsoft.com/office/drawing/2014/main" val="23095796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66946500"/>
              </p:ext>
            </p:extLst>
          </p:nvPr>
        </p:nvGraphicFramePr>
        <p:xfrm>
          <a:off x="5203970" y="3580347"/>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07738979"/>
              </p:ext>
            </p:extLst>
          </p:nvPr>
        </p:nvGraphicFramePr>
        <p:xfrm>
          <a:off x="5203970" y="1923532"/>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5" name="TextBox 4"/>
          <p:cNvSpPr txBox="1"/>
          <p:nvPr/>
        </p:nvSpPr>
        <p:spPr>
          <a:xfrm>
            <a:off x="567525" y="22604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services</a:t>
            </a:r>
          </a:p>
        </p:txBody>
      </p:sp>
      <p:sp>
        <p:nvSpPr>
          <p:cNvPr id="9" name="TextBox 8"/>
          <p:cNvSpPr txBox="1"/>
          <p:nvPr/>
        </p:nvSpPr>
        <p:spPr>
          <a:xfrm>
            <a:off x="5164770" y="1661922"/>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0" name="TextBox 9"/>
          <p:cNvSpPr txBox="1"/>
          <p:nvPr/>
        </p:nvSpPr>
        <p:spPr>
          <a:xfrm>
            <a:off x="5164770" y="3318737"/>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Tree>
    <p:extLst>
      <p:ext uri="{BB962C8B-B14F-4D97-AF65-F5344CB8AC3E}">
        <p14:creationId xmlns:p14="http://schemas.microsoft.com/office/powerpoint/2010/main" val="138714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5" y="1169278"/>
            <a:ext cx="8437930"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Information in our database is often separated into different tables that are connected through certain variables (keys).</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2" name="Table 1"/>
          <p:cNvGraphicFramePr>
            <a:graphicFrameLocks noGrp="1"/>
          </p:cNvGraphicFramePr>
          <p:nvPr>
            <p:extLst>
              <p:ext uri="{D42A27DB-BD31-4B8C-83A1-F6EECF244321}">
                <p14:modId xmlns:p14="http://schemas.microsoft.com/office/powerpoint/2010/main" val="2901767629"/>
              </p:ext>
            </p:extLst>
          </p:nvPr>
        </p:nvGraphicFramePr>
        <p:xfrm>
          <a:off x="567525" y="2522075"/>
          <a:ext cx="3491857" cy="1600801"/>
        </p:xfrm>
        <a:graphic>
          <a:graphicData uri="http://schemas.openxmlformats.org/drawingml/2006/table">
            <a:tbl>
              <a:tblPr firstRow="1" bandRow="1">
                <a:tableStyleId>{284E427A-3D55-4303-BF80-6455036E1DE7}</a:tableStyleId>
              </a:tblPr>
              <a:tblGrid>
                <a:gridCol w="651675">
                  <a:extLst>
                    <a:ext uri="{9D8B030D-6E8A-4147-A177-3AD203B41FA5}">
                      <a16:colId xmlns:a16="http://schemas.microsoft.com/office/drawing/2014/main" val="765086778"/>
                    </a:ext>
                  </a:extLst>
                </a:gridCol>
                <a:gridCol w="734291">
                  <a:extLst>
                    <a:ext uri="{9D8B030D-6E8A-4147-A177-3AD203B41FA5}">
                      <a16:colId xmlns:a16="http://schemas.microsoft.com/office/drawing/2014/main" val="3093992168"/>
                    </a:ext>
                  </a:extLst>
                </a:gridCol>
                <a:gridCol w="727364">
                  <a:extLst>
                    <a:ext uri="{9D8B030D-6E8A-4147-A177-3AD203B41FA5}">
                      <a16:colId xmlns:a16="http://schemas.microsoft.com/office/drawing/2014/main" val="2677687486"/>
                    </a:ext>
                  </a:extLst>
                </a:gridCol>
                <a:gridCol w="782781">
                  <a:extLst>
                    <a:ext uri="{9D8B030D-6E8A-4147-A177-3AD203B41FA5}">
                      <a16:colId xmlns:a16="http://schemas.microsoft.com/office/drawing/2014/main" val="774792589"/>
                    </a:ext>
                  </a:extLst>
                </a:gridCol>
                <a:gridCol w="595746">
                  <a:extLst>
                    <a:ext uri="{9D8B030D-6E8A-4147-A177-3AD203B41FA5}">
                      <a16:colId xmlns:a16="http://schemas.microsoft.com/office/drawing/2014/main" val="1163803173"/>
                    </a:ext>
                  </a:extLst>
                </a:gridCol>
              </a:tblGrid>
              <a:tr h="320641">
                <a:tc>
                  <a:txBody>
                    <a:bodyPr/>
                    <a:lstStyle/>
                    <a:p>
                      <a:r>
                        <a:rPr lang="en-CA" sz="800" dirty="0"/>
                        <a:t>Invoice</a:t>
                      </a:r>
                    </a:p>
                  </a:txBody>
                  <a:tcPr/>
                </a:tc>
                <a:tc>
                  <a:txBody>
                    <a:bodyPr/>
                    <a:lstStyle/>
                    <a:p>
                      <a:r>
                        <a:rPr lang="en-CA" sz="800" dirty="0"/>
                        <a:t>Date</a:t>
                      </a:r>
                    </a:p>
                  </a:txBody>
                  <a:tcPr/>
                </a:tc>
                <a:tc>
                  <a:txBody>
                    <a:bodyPr/>
                    <a:lstStyle/>
                    <a:p>
                      <a:r>
                        <a:rPr lang="en-CA" sz="800" dirty="0"/>
                        <a:t>VIN</a:t>
                      </a:r>
                    </a:p>
                  </a:txBody>
                  <a:tcPr/>
                </a:tc>
                <a:tc>
                  <a:txBody>
                    <a:bodyPr/>
                    <a:lstStyle/>
                    <a:p>
                      <a:r>
                        <a:rPr lang="en-CA" sz="800" dirty="0"/>
                        <a:t>Service</a:t>
                      </a:r>
                    </a:p>
                  </a:txBody>
                  <a:tcPr/>
                </a:tc>
                <a:tc>
                  <a:txBody>
                    <a:bodyPr/>
                    <a:lstStyle/>
                    <a:p>
                      <a:r>
                        <a:rPr lang="en-CA" sz="800" dirty="0"/>
                        <a:t>Amount</a:t>
                      </a:r>
                    </a:p>
                  </a:txBody>
                  <a:tcPr/>
                </a:tc>
                <a:extLst>
                  <a:ext uri="{0D108BD9-81ED-4DB2-BD59-A6C34878D82A}">
                    <a16:rowId xmlns:a16="http://schemas.microsoft.com/office/drawing/2014/main" val="3803372564"/>
                  </a:ext>
                </a:extLst>
              </a:tr>
              <a:tr h="212923">
                <a:tc>
                  <a:txBody>
                    <a:bodyPr/>
                    <a:lstStyle/>
                    <a:p>
                      <a:r>
                        <a:rPr lang="en-CA" sz="800" dirty="0"/>
                        <a:t>20220544</a:t>
                      </a:r>
                    </a:p>
                  </a:txBody>
                  <a:tcPr/>
                </a:tc>
                <a:tc>
                  <a:txBody>
                    <a:bodyPr/>
                    <a:lstStyle/>
                    <a:p>
                      <a:r>
                        <a:rPr lang="en-CA" sz="800" dirty="0"/>
                        <a:t>2022-02-07</a:t>
                      </a:r>
                    </a:p>
                  </a:txBody>
                  <a:tcPr/>
                </a:tc>
                <a:tc>
                  <a:txBody>
                    <a:bodyPr/>
                    <a:lstStyle/>
                    <a:p>
                      <a:r>
                        <a:rPr lang="en-CA" sz="800" dirty="0"/>
                        <a:t>B7X82R41</a:t>
                      </a:r>
                    </a:p>
                  </a:txBody>
                  <a:tcPr/>
                </a:tc>
                <a:tc>
                  <a:txBody>
                    <a:bodyPr/>
                    <a:lstStyle/>
                    <a:p>
                      <a:r>
                        <a:rPr lang="en-CA" sz="800" dirty="0"/>
                        <a:t>Oil change</a:t>
                      </a:r>
                    </a:p>
                  </a:txBody>
                  <a:tcPr/>
                </a:tc>
                <a:tc>
                  <a:txBody>
                    <a:bodyPr/>
                    <a:lstStyle/>
                    <a:p>
                      <a:r>
                        <a:rPr lang="en-CA" sz="800" dirty="0"/>
                        <a:t>$75.46</a:t>
                      </a:r>
                    </a:p>
                  </a:txBody>
                  <a:tcPr/>
                </a:tc>
                <a:extLst>
                  <a:ext uri="{0D108BD9-81ED-4DB2-BD59-A6C34878D82A}">
                    <a16:rowId xmlns:a16="http://schemas.microsoft.com/office/drawing/2014/main" val="1840975307"/>
                  </a:ext>
                </a:extLst>
              </a:tr>
              <a:tr h="212923">
                <a:tc>
                  <a:txBody>
                    <a:bodyPr/>
                    <a:lstStyle/>
                    <a:p>
                      <a:r>
                        <a:rPr lang="en-CA" sz="800" dirty="0"/>
                        <a:t>20220545</a:t>
                      </a:r>
                    </a:p>
                  </a:txBody>
                  <a:tcPr/>
                </a:tc>
                <a:tc>
                  <a:txBody>
                    <a:bodyPr/>
                    <a:lstStyle/>
                    <a:p>
                      <a:r>
                        <a:rPr lang="en-CA" sz="800" dirty="0"/>
                        <a:t>2022-04-10</a:t>
                      </a:r>
                    </a:p>
                  </a:txBody>
                  <a:tcPr/>
                </a:tc>
                <a:tc>
                  <a:txBody>
                    <a:bodyPr/>
                    <a:lstStyle/>
                    <a:p>
                      <a:r>
                        <a:rPr lang="en-CA" sz="800" dirty="0"/>
                        <a:t>8R91MA8U</a:t>
                      </a:r>
                    </a:p>
                  </a:txBody>
                  <a:tcPr/>
                </a:tc>
                <a:tc>
                  <a:txBody>
                    <a:bodyPr/>
                    <a:lstStyle/>
                    <a:p>
                      <a:r>
                        <a:rPr lang="en-CA" sz="800" dirty="0"/>
                        <a:t>Safety check</a:t>
                      </a:r>
                    </a:p>
                  </a:txBody>
                  <a:tcPr/>
                </a:tc>
                <a:tc>
                  <a:txBody>
                    <a:bodyPr/>
                    <a:lstStyle/>
                    <a:p>
                      <a:r>
                        <a:rPr lang="en-CA" sz="800" dirty="0"/>
                        <a:t>$120.51</a:t>
                      </a:r>
                    </a:p>
                  </a:txBody>
                  <a:tcPr/>
                </a:tc>
                <a:extLst>
                  <a:ext uri="{0D108BD9-81ED-4DB2-BD59-A6C34878D82A}">
                    <a16:rowId xmlns:a16="http://schemas.microsoft.com/office/drawing/2014/main" val="1535823446"/>
                  </a:ext>
                </a:extLst>
              </a:tr>
              <a:tr h="212923">
                <a:tc>
                  <a:txBody>
                    <a:bodyPr/>
                    <a:lstStyle/>
                    <a:p>
                      <a:r>
                        <a:rPr lang="en-CA" sz="800" dirty="0"/>
                        <a:t>20220546</a:t>
                      </a:r>
                    </a:p>
                  </a:txBody>
                  <a:tcPr/>
                </a:tc>
                <a:tc>
                  <a:txBody>
                    <a:bodyPr/>
                    <a:lstStyle/>
                    <a:p>
                      <a:r>
                        <a:rPr lang="en-CA" sz="800" dirty="0"/>
                        <a:t>2022-05-17</a:t>
                      </a:r>
                    </a:p>
                  </a:txBody>
                  <a:tcPr/>
                </a:tc>
                <a:tc>
                  <a:txBody>
                    <a:bodyPr/>
                    <a:lstStyle/>
                    <a:p>
                      <a:r>
                        <a:rPr lang="en-CA" sz="800" dirty="0"/>
                        <a:t>B7X82R41</a:t>
                      </a:r>
                    </a:p>
                  </a:txBody>
                  <a:tcPr/>
                </a:tc>
                <a:tc>
                  <a:txBody>
                    <a:bodyPr/>
                    <a:lstStyle/>
                    <a:p>
                      <a:r>
                        <a:rPr lang="en-CA" sz="800" dirty="0"/>
                        <a:t>Brake</a:t>
                      </a:r>
                      <a:r>
                        <a:rPr lang="en-CA" sz="800" baseline="0" dirty="0"/>
                        <a:t> pads</a:t>
                      </a:r>
                      <a:endParaRPr lang="en-CA" sz="800" dirty="0"/>
                    </a:p>
                  </a:txBody>
                  <a:tcPr/>
                </a:tc>
                <a:tc>
                  <a:txBody>
                    <a:bodyPr/>
                    <a:lstStyle/>
                    <a:p>
                      <a:r>
                        <a:rPr lang="en-CA" sz="800" dirty="0"/>
                        <a:t>$309.28</a:t>
                      </a:r>
                    </a:p>
                  </a:txBody>
                  <a:tcPr/>
                </a:tc>
                <a:extLst>
                  <a:ext uri="{0D108BD9-81ED-4DB2-BD59-A6C34878D82A}">
                    <a16:rowId xmlns:a16="http://schemas.microsoft.com/office/drawing/2014/main" val="2273395508"/>
                  </a:ext>
                </a:extLst>
              </a:tr>
              <a:tr h="212923">
                <a:tc>
                  <a:txBody>
                    <a:bodyPr/>
                    <a:lstStyle/>
                    <a:p>
                      <a:r>
                        <a:rPr lang="en-CA" sz="800" dirty="0"/>
                        <a:t>20220547</a:t>
                      </a:r>
                    </a:p>
                  </a:txBody>
                  <a:tcPr/>
                </a:tc>
                <a:tc>
                  <a:txBody>
                    <a:bodyPr/>
                    <a:lstStyle/>
                    <a:p>
                      <a:r>
                        <a:rPr lang="en-CA" sz="800" dirty="0"/>
                        <a:t>2022-07-30</a:t>
                      </a:r>
                    </a:p>
                  </a:txBody>
                  <a:tcPr/>
                </a:tc>
                <a:tc>
                  <a:txBody>
                    <a:bodyPr/>
                    <a:lstStyle/>
                    <a:p>
                      <a:r>
                        <a:rPr lang="en-CA" sz="800" dirty="0"/>
                        <a:t>VYT4NT42</a:t>
                      </a:r>
                    </a:p>
                  </a:txBody>
                  <a:tcPr/>
                </a:tc>
                <a:tc>
                  <a:txBody>
                    <a:bodyPr/>
                    <a:lstStyle/>
                    <a:p>
                      <a:r>
                        <a:rPr lang="en-CA" sz="800" dirty="0"/>
                        <a:t>Oil change</a:t>
                      </a:r>
                    </a:p>
                  </a:txBody>
                  <a:tcPr/>
                </a:tc>
                <a:tc>
                  <a:txBody>
                    <a:bodyPr/>
                    <a:lstStyle/>
                    <a:p>
                      <a:r>
                        <a:rPr lang="en-CA" sz="800" dirty="0"/>
                        <a:t>$75.46</a:t>
                      </a:r>
                    </a:p>
                  </a:txBody>
                  <a:tcPr/>
                </a:tc>
                <a:extLst>
                  <a:ext uri="{0D108BD9-81ED-4DB2-BD59-A6C34878D82A}">
                    <a16:rowId xmlns:a16="http://schemas.microsoft.com/office/drawing/2014/main" val="4110296743"/>
                  </a:ext>
                </a:extLst>
              </a:tr>
              <a:tr h="212923">
                <a:tc>
                  <a:txBody>
                    <a:bodyPr/>
                    <a:lstStyle/>
                    <a:p>
                      <a:r>
                        <a:rPr lang="en-CA" sz="800" dirty="0"/>
                        <a:t>20220548</a:t>
                      </a:r>
                    </a:p>
                  </a:txBody>
                  <a:tcPr/>
                </a:tc>
                <a:tc>
                  <a:txBody>
                    <a:bodyPr/>
                    <a:lstStyle/>
                    <a:p>
                      <a:r>
                        <a:rPr lang="en-CA" sz="800" dirty="0"/>
                        <a:t>2022-08-27</a:t>
                      </a:r>
                    </a:p>
                  </a:txBody>
                  <a:tcPr/>
                </a:tc>
                <a:tc>
                  <a:txBody>
                    <a:bodyPr/>
                    <a:lstStyle/>
                    <a:p>
                      <a:r>
                        <a:rPr lang="en-CA" sz="800" dirty="0"/>
                        <a:t>PF43EW5D</a:t>
                      </a:r>
                    </a:p>
                  </a:txBody>
                  <a:tcPr/>
                </a:tc>
                <a:tc>
                  <a:txBody>
                    <a:bodyPr/>
                    <a:lstStyle/>
                    <a:p>
                      <a:r>
                        <a:rPr lang="en-CA" sz="800" dirty="0"/>
                        <a:t>Package 2</a:t>
                      </a:r>
                    </a:p>
                  </a:txBody>
                  <a:tcPr/>
                </a:tc>
                <a:tc>
                  <a:txBody>
                    <a:bodyPr/>
                    <a:lstStyle/>
                    <a:p>
                      <a:r>
                        <a:rPr lang="en-CA" sz="800" dirty="0"/>
                        <a:t>$211.73</a:t>
                      </a:r>
                    </a:p>
                  </a:txBody>
                  <a:tcPr/>
                </a:tc>
                <a:extLst>
                  <a:ext uri="{0D108BD9-81ED-4DB2-BD59-A6C34878D82A}">
                    <a16:rowId xmlns:a16="http://schemas.microsoft.com/office/drawing/2014/main" val="4221447883"/>
                  </a:ext>
                </a:extLst>
              </a:tr>
              <a:tr h="212923">
                <a:tc>
                  <a:txBody>
                    <a:bodyPr/>
                    <a:lstStyle/>
                    <a:p>
                      <a:r>
                        <a:rPr lang="en-CA" sz="800" dirty="0"/>
                        <a:t>20220549</a:t>
                      </a:r>
                    </a:p>
                  </a:txBody>
                  <a:tcPr/>
                </a:tc>
                <a:tc>
                  <a:txBody>
                    <a:bodyPr/>
                    <a:lstStyle/>
                    <a:p>
                      <a:r>
                        <a:rPr lang="en-CA" sz="800" dirty="0"/>
                        <a:t>2022-11-04</a:t>
                      </a:r>
                    </a:p>
                  </a:txBody>
                  <a:tcPr/>
                </a:tc>
                <a:tc>
                  <a:txBody>
                    <a:bodyPr/>
                    <a:lstStyle/>
                    <a:p>
                      <a:r>
                        <a:rPr lang="en-CA" sz="800" dirty="0"/>
                        <a:t>J314ACK9</a:t>
                      </a:r>
                    </a:p>
                  </a:txBody>
                  <a:tcPr/>
                </a:tc>
                <a:tc>
                  <a:txBody>
                    <a:bodyPr/>
                    <a:lstStyle/>
                    <a:p>
                      <a:r>
                        <a:rPr lang="en-CA" sz="800" dirty="0"/>
                        <a:t>Winter tires</a:t>
                      </a:r>
                    </a:p>
                  </a:txBody>
                  <a:tcPr/>
                </a:tc>
                <a:tc>
                  <a:txBody>
                    <a:bodyPr/>
                    <a:lstStyle/>
                    <a:p>
                      <a:r>
                        <a:rPr lang="en-CA" sz="800" dirty="0"/>
                        <a:t>$58.41</a:t>
                      </a:r>
                    </a:p>
                  </a:txBody>
                  <a:tcPr/>
                </a:tc>
                <a:extLst>
                  <a:ext uri="{0D108BD9-81ED-4DB2-BD59-A6C34878D82A}">
                    <a16:rowId xmlns:a16="http://schemas.microsoft.com/office/drawing/2014/main" val="23095796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86828187"/>
              </p:ext>
            </p:extLst>
          </p:nvPr>
        </p:nvGraphicFramePr>
        <p:xfrm>
          <a:off x="5203970" y="3580347"/>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33257208"/>
              </p:ext>
            </p:extLst>
          </p:nvPr>
        </p:nvGraphicFramePr>
        <p:xfrm>
          <a:off x="5203970" y="1923532"/>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5" name="TextBox 4"/>
          <p:cNvSpPr txBox="1"/>
          <p:nvPr/>
        </p:nvSpPr>
        <p:spPr>
          <a:xfrm>
            <a:off x="567525" y="22604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services</a:t>
            </a:r>
          </a:p>
        </p:txBody>
      </p:sp>
      <p:sp>
        <p:nvSpPr>
          <p:cNvPr id="9" name="TextBox 8"/>
          <p:cNvSpPr txBox="1"/>
          <p:nvPr/>
        </p:nvSpPr>
        <p:spPr>
          <a:xfrm>
            <a:off x="5164770" y="1661922"/>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0" name="TextBox 9"/>
          <p:cNvSpPr txBox="1"/>
          <p:nvPr/>
        </p:nvSpPr>
        <p:spPr>
          <a:xfrm>
            <a:off x="5164770" y="3318737"/>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11" name="Rectangle 10"/>
          <p:cNvSpPr/>
          <p:nvPr/>
        </p:nvSpPr>
        <p:spPr>
          <a:xfrm>
            <a:off x="1936336" y="2522406"/>
            <a:ext cx="748145" cy="16151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5203970" y="3579693"/>
            <a:ext cx="748145" cy="12808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Curved Connector 12"/>
          <p:cNvCxnSpPr>
            <a:stCxn id="11" idx="2"/>
            <a:endCxn id="12" idx="2"/>
          </p:cNvCxnSpPr>
          <p:nvPr/>
        </p:nvCxnSpPr>
        <p:spPr>
          <a:xfrm rot="16200000" flipH="1">
            <a:off x="3582730" y="2865194"/>
            <a:ext cx="722992" cy="3267634"/>
          </a:xfrm>
          <a:prstGeom prst="curvedConnector3">
            <a:avLst>
              <a:gd name="adj1" fmla="val 131619"/>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91315" y="3575337"/>
            <a:ext cx="769677" cy="12851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5203970" y="1935783"/>
            <a:ext cx="825139" cy="10545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Curved Connector 18"/>
          <p:cNvCxnSpPr>
            <a:stCxn id="18" idx="2"/>
            <a:endCxn id="17" idx="0"/>
          </p:cNvCxnSpPr>
          <p:nvPr/>
        </p:nvCxnSpPr>
        <p:spPr>
          <a:xfrm rot="16200000" flipH="1">
            <a:off x="5703845" y="2903028"/>
            <a:ext cx="585004" cy="759614"/>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19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4" y="1169278"/>
            <a:ext cx="8195475"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When we join tables, we are combining different columns but not simply by row number – we join on the keys.</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2" name="Table 1"/>
          <p:cNvGraphicFramePr>
            <a:graphicFrameLocks noGrp="1"/>
          </p:cNvGraphicFramePr>
          <p:nvPr>
            <p:extLst>
              <p:ext uri="{D42A27DB-BD31-4B8C-83A1-F6EECF244321}">
                <p14:modId xmlns:p14="http://schemas.microsoft.com/office/powerpoint/2010/main" val="1573043053"/>
              </p:ext>
            </p:extLst>
          </p:nvPr>
        </p:nvGraphicFramePr>
        <p:xfrm>
          <a:off x="270643" y="2261920"/>
          <a:ext cx="8605174" cy="1814161"/>
        </p:xfrm>
        <a:graphic>
          <a:graphicData uri="http://schemas.openxmlformats.org/drawingml/2006/table">
            <a:tbl>
              <a:tblPr firstRow="1" bandRow="1">
                <a:tableStyleId>{3C2FFA5D-87B4-456A-9821-1D502468CF0F}</a:tableStyleId>
              </a:tblPr>
              <a:tblGrid>
                <a:gridCol w="731887">
                  <a:extLst>
                    <a:ext uri="{9D8B030D-6E8A-4147-A177-3AD203B41FA5}">
                      <a16:colId xmlns:a16="http://schemas.microsoft.com/office/drawing/2014/main" val="765086778"/>
                    </a:ext>
                  </a:extLst>
                </a:gridCol>
                <a:gridCol w="824672">
                  <a:extLst>
                    <a:ext uri="{9D8B030D-6E8A-4147-A177-3AD203B41FA5}">
                      <a16:colId xmlns:a16="http://schemas.microsoft.com/office/drawing/2014/main" val="3093992168"/>
                    </a:ext>
                  </a:extLst>
                </a:gridCol>
                <a:gridCol w="816893">
                  <a:extLst>
                    <a:ext uri="{9D8B030D-6E8A-4147-A177-3AD203B41FA5}">
                      <a16:colId xmlns:a16="http://schemas.microsoft.com/office/drawing/2014/main" val="2677687486"/>
                    </a:ext>
                  </a:extLst>
                </a:gridCol>
                <a:gridCol w="879130">
                  <a:extLst>
                    <a:ext uri="{9D8B030D-6E8A-4147-A177-3AD203B41FA5}">
                      <a16:colId xmlns:a16="http://schemas.microsoft.com/office/drawing/2014/main" val="774792589"/>
                    </a:ext>
                  </a:extLst>
                </a:gridCol>
                <a:gridCol w="669074">
                  <a:extLst>
                    <a:ext uri="{9D8B030D-6E8A-4147-A177-3AD203B41FA5}">
                      <a16:colId xmlns:a16="http://schemas.microsoft.com/office/drawing/2014/main" val="1163803173"/>
                    </a:ext>
                  </a:extLst>
                </a:gridCol>
                <a:gridCol w="669074">
                  <a:extLst>
                    <a:ext uri="{9D8B030D-6E8A-4147-A177-3AD203B41FA5}">
                      <a16:colId xmlns:a16="http://schemas.microsoft.com/office/drawing/2014/main" val="1045428121"/>
                    </a:ext>
                  </a:extLst>
                </a:gridCol>
                <a:gridCol w="669074">
                  <a:extLst>
                    <a:ext uri="{9D8B030D-6E8A-4147-A177-3AD203B41FA5}">
                      <a16:colId xmlns:a16="http://schemas.microsoft.com/office/drawing/2014/main" val="1876995573"/>
                    </a:ext>
                  </a:extLst>
                </a:gridCol>
                <a:gridCol w="525971">
                  <a:extLst>
                    <a:ext uri="{9D8B030D-6E8A-4147-A177-3AD203B41FA5}">
                      <a16:colId xmlns:a16="http://schemas.microsoft.com/office/drawing/2014/main" val="3919625512"/>
                    </a:ext>
                  </a:extLst>
                </a:gridCol>
                <a:gridCol w="812177">
                  <a:extLst>
                    <a:ext uri="{9D8B030D-6E8A-4147-A177-3AD203B41FA5}">
                      <a16:colId xmlns:a16="http://schemas.microsoft.com/office/drawing/2014/main" val="2655500246"/>
                    </a:ext>
                  </a:extLst>
                </a:gridCol>
                <a:gridCol w="684114">
                  <a:extLst>
                    <a:ext uri="{9D8B030D-6E8A-4147-A177-3AD203B41FA5}">
                      <a16:colId xmlns:a16="http://schemas.microsoft.com/office/drawing/2014/main" val="202049352"/>
                    </a:ext>
                  </a:extLst>
                </a:gridCol>
                <a:gridCol w="706581">
                  <a:extLst>
                    <a:ext uri="{9D8B030D-6E8A-4147-A177-3AD203B41FA5}">
                      <a16:colId xmlns:a16="http://schemas.microsoft.com/office/drawing/2014/main" val="2992449971"/>
                    </a:ext>
                  </a:extLst>
                </a:gridCol>
                <a:gridCol w="616527">
                  <a:extLst>
                    <a:ext uri="{9D8B030D-6E8A-4147-A177-3AD203B41FA5}">
                      <a16:colId xmlns:a16="http://schemas.microsoft.com/office/drawing/2014/main" val="3791307056"/>
                    </a:ext>
                  </a:extLst>
                </a:gridCol>
              </a:tblGrid>
              <a:tr h="320641">
                <a:tc>
                  <a:txBody>
                    <a:bodyPr/>
                    <a:lstStyle/>
                    <a:p>
                      <a:r>
                        <a:rPr lang="en-CA" sz="800" dirty="0"/>
                        <a:t>Invoice</a:t>
                      </a:r>
                    </a:p>
                  </a:txBody>
                  <a:tcPr/>
                </a:tc>
                <a:tc>
                  <a:txBody>
                    <a:bodyPr/>
                    <a:lstStyle/>
                    <a:p>
                      <a:r>
                        <a:rPr lang="en-CA" sz="800" dirty="0"/>
                        <a:t>Date</a:t>
                      </a:r>
                    </a:p>
                  </a:txBody>
                  <a:tcPr/>
                </a:tc>
                <a:tc>
                  <a:txBody>
                    <a:bodyPr/>
                    <a:lstStyle/>
                    <a:p>
                      <a:r>
                        <a:rPr lang="en-CA" sz="800" dirty="0"/>
                        <a:t>VIN</a:t>
                      </a:r>
                    </a:p>
                  </a:txBody>
                  <a:tcPr/>
                </a:tc>
                <a:tc>
                  <a:txBody>
                    <a:bodyPr/>
                    <a:lstStyle/>
                    <a:p>
                      <a:r>
                        <a:rPr lang="en-CA" sz="800" dirty="0"/>
                        <a:t>Service</a:t>
                      </a:r>
                    </a:p>
                  </a:txBody>
                  <a:tcPr/>
                </a:tc>
                <a:tc>
                  <a:txBody>
                    <a:bodyPr/>
                    <a:lstStyle/>
                    <a:p>
                      <a:r>
                        <a:rPr lang="en-CA" sz="800" dirty="0"/>
                        <a:t>Amount</a:t>
                      </a:r>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CustomerID</a:t>
                      </a:r>
                      <a:endParaRPr lang="en-CA" sz="800" dirty="0"/>
                    </a:p>
                  </a:txBody>
                  <a:tcPr/>
                </a:tc>
                <a:tc>
                  <a:txBody>
                    <a:bodyPr/>
                    <a:lstStyle/>
                    <a:p>
                      <a:r>
                        <a:rPr lang="en-CA" sz="800" dirty="0" err="1"/>
                        <a:t>FirstName</a:t>
                      </a:r>
                      <a:endParaRPr lang="en-CA" sz="800" dirty="0"/>
                    </a:p>
                  </a:txBody>
                  <a:tcPr/>
                </a:tc>
                <a:tc>
                  <a:txBody>
                    <a:bodyPr/>
                    <a:lstStyle/>
                    <a:p>
                      <a:r>
                        <a:rPr lang="en-CA" sz="800" dirty="0" err="1"/>
                        <a:t>LastName</a:t>
                      </a:r>
                      <a:endParaRPr lang="en-CA" sz="800" dirty="0"/>
                    </a:p>
                  </a:txBody>
                  <a:tcPr/>
                </a:tc>
                <a:tc>
                  <a:txBody>
                    <a:bodyPr/>
                    <a:lstStyle/>
                    <a:p>
                      <a:r>
                        <a:rPr lang="en-CA" sz="800" dirty="0"/>
                        <a:t>Phone</a:t>
                      </a:r>
                    </a:p>
                  </a:txBody>
                  <a:tcPr/>
                </a:tc>
                <a:extLst>
                  <a:ext uri="{0D108BD9-81ED-4DB2-BD59-A6C34878D82A}">
                    <a16:rowId xmlns:a16="http://schemas.microsoft.com/office/drawing/2014/main" val="3803372564"/>
                  </a:ext>
                </a:extLst>
              </a:tr>
              <a:tr h="212923">
                <a:tc>
                  <a:txBody>
                    <a:bodyPr/>
                    <a:lstStyle/>
                    <a:p>
                      <a:r>
                        <a:rPr lang="en-CA" sz="800" dirty="0"/>
                        <a:t>20220544</a:t>
                      </a:r>
                    </a:p>
                  </a:txBody>
                  <a:tcPr/>
                </a:tc>
                <a:tc>
                  <a:txBody>
                    <a:bodyPr/>
                    <a:lstStyle/>
                    <a:p>
                      <a:r>
                        <a:rPr lang="en-CA" sz="800" dirty="0"/>
                        <a:t>2022-02-07</a:t>
                      </a:r>
                    </a:p>
                  </a:txBody>
                  <a:tcPr/>
                </a:tc>
                <a:tc>
                  <a:txBody>
                    <a:bodyPr/>
                    <a:lstStyle/>
                    <a:p>
                      <a:r>
                        <a:rPr lang="en-CA" sz="800" dirty="0"/>
                        <a:t>B7X82R41</a:t>
                      </a:r>
                    </a:p>
                  </a:txBody>
                  <a:tcPr/>
                </a:tc>
                <a:tc>
                  <a:txBody>
                    <a:bodyPr/>
                    <a:lstStyle/>
                    <a:p>
                      <a:r>
                        <a:rPr lang="en-CA" sz="800" dirty="0"/>
                        <a:t>Oil change</a:t>
                      </a:r>
                    </a:p>
                  </a:txBody>
                  <a:tcPr/>
                </a:tc>
                <a:tc>
                  <a:txBody>
                    <a:bodyPr/>
                    <a:lstStyle/>
                    <a:p>
                      <a:r>
                        <a:rPr lang="en-CA" sz="800" dirty="0"/>
                        <a:t>$75.46</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840975307"/>
                  </a:ext>
                </a:extLst>
              </a:tr>
              <a:tr h="212923">
                <a:tc>
                  <a:txBody>
                    <a:bodyPr/>
                    <a:lstStyle/>
                    <a:p>
                      <a:r>
                        <a:rPr lang="en-CA" sz="800" dirty="0"/>
                        <a:t>20220545</a:t>
                      </a:r>
                    </a:p>
                  </a:txBody>
                  <a:tcPr/>
                </a:tc>
                <a:tc>
                  <a:txBody>
                    <a:bodyPr/>
                    <a:lstStyle/>
                    <a:p>
                      <a:r>
                        <a:rPr lang="en-CA" sz="800" dirty="0"/>
                        <a:t>2022-04-10</a:t>
                      </a:r>
                    </a:p>
                  </a:txBody>
                  <a:tcPr/>
                </a:tc>
                <a:tc>
                  <a:txBody>
                    <a:bodyPr/>
                    <a:lstStyle/>
                    <a:p>
                      <a:r>
                        <a:rPr lang="en-CA" sz="800" dirty="0"/>
                        <a:t>8R91MA8U</a:t>
                      </a:r>
                    </a:p>
                  </a:txBody>
                  <a:tcPr/>
                </a:tc>
                <a:tc>
                  <a:txBody>
                    <a:bodyPr/>
                    <a:lstStyle/>
                    <a:p>
                      <a:r>
                        <a:rPr lang="en-CA" sz="800" dirty="0"/>
                        <a:t>Safety check</a:t>
                      </a:r>
                    </a:p>
                  </a:txBody>
                  <a:tcPr/>
                </a:tc>
                <a:tc>
                  <a:txBody>
                    <a:bodyPr/>
                    <a:lstStyle/>
                    <a:p>
                      <a:r>
                        <a:rPr lang="en-CA" sz="800" dirty="0"/>
                        <a:t>$120.51</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35823446"/>
                  </a:ext>
                </a:extLst>
              </a:tr>
              <a:tr h="212923">
                <a:tc>
                  <a:txBody>
                    <a:bodyPr/>
                    <a:lstStyle/>
                    <a:p>
                      <a:r>
                        <a:rPr lang="en-CA" sz="800" dirty="0"/>
                        <a:t>20220546</a:t>
                      </a:r>
                    </a:p>
                  </a:txBody>
                  <a:tcPr/>
                </a:tc>
                <a:tc>
                  <a:txBody>
                    <a:bodyPr/>
                    <a:lstStyle/>
                    <a:p>
                      <a:r>
                        <a:rPr lang="en-CA" sz="800" dirty="0"/>
                        <a:t>2022-05-17</a:t>
                      </a:r>
                    </a:p>
                  </a:txBody>
                  <a:tcPr/>
                </a:tc>
                <a:tc>
                  <a:txBody>
                    <a:bodyPr/>
                    <a:lstStyle/>
                    <a:p>
                      <a:r>
                        <a:rPr lang="en-CA" sz="800" dirty="0"/>
                        <a:t>B7X82R41</a:t>
                      </a:r>
                    </a:p>
                  </a:txBody>
                  <a:tcPr/>
                </a:tc>
                <a:tc>
                  <a:txBody>
                    <a:bodyPr/>
                    <a:lstStyle/>
                    <a:p>
                      <a:r>
                        <a:rPr lang="en-CA" sz="800" dirty="0"/>
                        <a:t>Brake</a:t>
                      </a:r>
                      <a:r>
                        <a:rPr lang="en-CA" sz="800" baseline="0" dirty="0"/>
                        <a:t> pads</a:t>
                      </a:r>
                      <a:endParaRPr lang="en-CA" sz="800" dirty="0"/>
                    </a:p>
                  </a:txBody>
                  <a:tcPr/>
                </a:tc>
                <a:tc>
                  <a:txBody>
                    <a:bodyPr/>
                    <a:lstStyle/>
                    <a:p>
                      <a:r>
                        <a:rPr lang="en-CA" sz="800" dirty="0"/>
                        <a:t>$309.28</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273395508"/>
                  </a:ext>
                </a:extLst>
              </a:tr>
              <a:tr h="212923">
                <a:tc>
                  <a:txBody>
                    <a:bodyPr/>
                    <a:lstStyle/>
                    <a:p>
                      <a:r>
                        <a:rPr lang="en-CA" sz="800" dirty="0"/>
                        <a:t>20220547</a:t>
                      </a:r>
                    </a:p>
                  </a:txBody>
                  <a:tcPr/>
                </a:tc>
                <a:tc>
                  <a:txBody>
                    <a:bodyPr/>
                    <a:lstStyle/>
                    <a:p>
                      <a:r>
                        <a:rPr lang="en-CA" sz="800" dirty="0"/>
                        <a:t>2022-07-30</a:t>
                      </a:r>
                    </a:p>
                  </a:txBody>
                  <a:tcPr/>
                </a:tc>
                <a:tc>
                  <a:txBody>
                    <a:bodyPr/>
                    <a:lstStyle/>
                    <a:p>
                      <a:r>
                        <a:rPr lang="en-CA" sz="800" dirty="0"/>
                        <a:t>VYT4NT42</a:t>
                      </a:r>
                    </a:p>
                  </a:txBody>
                  <a:tcPr/>
                </a:tc>
                <a:tc>
                  <a:txBody>
                    <a:bodyPr/>
                    <a:lstStyle/>
                    <a:p>
                      <a:r>
                        <a:rPr lang="en-CA" sz="800" dirty="0"/>
                        <a:t>Oil change</a:t>
                      </a:r>
                    </a:p>
                  </a:txBody>
                  <a:tcPr/>
                </a:tc>
                <a:tc>
                  <a:txBody>
                    <a:bodyPr/>
                    <a:lstStyle/>
                    <a:p>
                      <a:r>
                        <a:rPr lang="en-CA" sz="800" dirty="0"/>
                        <a:t>$75.46</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tc>
                  <a:txBody>
                    <a:bodyPr/>
                    <a:lstStyle/>
                    <a:p>
                      <a:r>
                        <a:rPr lang="en-CA" sz="800" dirty="0"/>
                        <a:t>C000965</a:t>
                      </a:r>
                    </a:p>
                  </a:txBody>
                  <a:tcPr/>
                </a:tc>
                <a:tc>
                  <a:txBody>
                    <a:bodyPr/>
                    <a:lstStyle/>
                    <a:p>
                      <a:r>
                        <a:rPr lang="en-CA" sz="800" dirty="0">
                          <a:solidFill>
                            <a:schemeClr val="bg1">
                              <a:lumMod val="50000"/>
                            </a:schemeClr>
                          </a:solidFill>
                        </a:rPr>
                        <a:t>null</a:t>
                      </a:r>
                      <a:endParaRPr lang="en-CA" sz="800" dirty="0"/>
                    </a:p>
                  </a:txBody>
                  <a:tcPr/>
                </a:tc>
                <a:tc>
                  <a:txBody>
                    <a:bodyPr/>
                    <a:lstStyle/>
                    <a:p>
                      <a:r>
                        <a:rPr lang="en-CA" sz="800" dirty="0">
                          <a:solidFill>
                            <a:schemeClr val="bg1">
                              <a:lumMod val="50000"/>
                            </a:schemeClr>
                          </a:solidFill>
                        </a:rPr>
                        <a:t>null</a:t>
                      </a:r>
                      <a:endParaRPr lang="en-CA" sz="800" dirty="0"/>
                    </a:p>
                  </a:txBody>
                  <a:tcPr/>
                </a:tc>
                <a:tc>
                  <a:txBody>
                    <a:bodyPr/>
                    <a:lstStyle/>
                    <a:p>
                      <a:r>
                        <a:rPr lang="en-CA" sz="800" dirty="0">
                          <a:solidFill>
                            <a:schemeClr val="bg1">
                              <a:lumMod val="50000"/>
                            </a:schemeClr>
                          </a:solidFill>
                        </a:rPr>
                        <a:t>null</a:t>
                      </a:r>
                      <a:endParaRPr lang="en-CA" sz="800" dirty="0"/>
                    </a:p>
                  </a:txBody>
                  <a:tcPr/>
                </a:tc>
                <a:extLst>
                  <a:ext uri="{0D108BD9-81ED-4DB2-BD59-A6C34878D82A}">
                    <a16:rowId xmlns:a16="http://schemas.microsoft.com/office/drawing/2014/main" val="4110296743"/>
                  </a:ext>
                </a:extLst>
              </a:tr>
              <a:tr h="212923">
                <a:tc>
                  <a:txBody>
                    <a:bodyPr/>
                    <a:lstStyle/>
                    <a:p>
                      <a:r>
                        <a:rPr lang="en-CA" sz="800" dirty="0"/>
                        <a:t>20220548</a:t>
                      </a:r>
                    </a:p>
                  </a:txBody>
                  <a:tcPr/>
                </a:tc>
                <a:tc>
                  <a:txBody>
                    <a:bodyPr/>
                    <a:lstStyle/>
                    <a:p>
                      <a:r>
                        <a:rPr lang="en-CA" sz="800" dirty="0"/>
                        <a:t>2022-08-27</a:t>
                      </a:r>
                    </a:p>
                  </a:txBody>
                  <a:tcPr/>
                </a:tc>
                <a:tc>
                  <a:txBody>
                    <a:bodyPr/>
                    <a:lstStyle/>
                    <a:p>
                      <a:r>
                        <a:rPr lang="en-CA" sz="800" dirty="0"/>
                        <a:t>PF43EW5D</a:t>
                      </a:r>
                    </a:p>
                  </a:txBody>
                  <a:tcPr/>
                </a:tc>
                <a:tc>
                  <a:txBody>
                    <a:bodyPr/>
                    <a:lstStyle/>
                    <a:p>
                      <a:r>
                        <a:rPr lang="en-CA" sz="800" dirty="0"/>
                        <a:t>Package 2</a:t>
                      </a:r>
                    </a:p>
                  </a:txBody>
                  <a:tcPr/>
                </a:tc>
                <a:tc>
                  <a:txBody>
                    <a:bodyPr/>
                    <a:lstStyle/>
                    <a:p>
                      <a:r>
                        <a:rPr lang="en-CA" sz="800" dirty="0"/>
                        <a:t>$211.73</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extLst>
                  <a:ext uri="{0D108BD9-81ED-4DB2-BD59-A6C34878D82A}">
                    <a16:rowId xmlns:a16="http://schemas.microsoft.com/office/drawing/2014/main" val="4221447883"/>
                  </a:ext>
                </a:extLst>
              </a:tr>
              <a:tr h="212923">
                <a:tc>
                  <a:txBody>
                    <a:bodyPr/>
                    <a:lstStyle/>
                    <a:p>
                      <a:r>
                        <a:rPr lang="en-CA" sz="800" dirty="0"/>
                        <a:t>20220549</a:t>
                      </a:r>
                    </a:p>
                  </a:txBody>
                  <a:tcPr/>
                </a:tc>
                <a:tc>
                  <a:txBody>
                    <a:bodyPr/>
                    <a:lstStyle/>
                    <a:p>
                      <a:r>
                        <a:rPr lang="en-CA" sz="800" dirty="0"/>
                        <a:t>2022-11-04</a:t>
                      </a:r>
                    </a:p>
                  </a:txBody>
                  <a:tcPr/>
                </a:tc>
                <a:tc>
                  <a:txBody>
                    <a:bodyPr/>
                    <a:lstStyle/>
                    <a:p>
                      <a:r>
                        <a:rPr lang="en-CA" sz="800" dirty="0"/>
                        <a:t>J314ACK9</a:t>
                      </a:r>
                    </a:p>
                  </a:txBody>
                  <a:tcPr/>
                </a:tc>
                <a:tc>
                  <a:txBody>
                    <a:bodyPr/>
                    <a:lstStyle/>
                    <a:p>
                      <a:r>
                        <a:rPr lang="en-CA" sz="800" dirty="0"/>
                        <a:t>Winter tires</a:t>
                      </a:r>
                    </a:p>
                  </a:txBody>
                  <a:tcPr/>
                </a:tc>
                <a:tc>
                  <a:txBody>
                    <a:bodyPr/>
                    <a:lstStyle/>
                    <a:p>
                      <a:r>
                        <a:rPr lang="en-CA" sz="800" dirty="0"/>
                        <a:t>$58.41</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309579601"/>
                  </a:ext>
                </a:extLst>
              </a:tr>
              <a:tr h="212923">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t>GF328WT9</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2965705391"/>
                  </a:ext>
                </a:extLst>
              </a:tr>
            </a:tbl>
          </a:graphicData>
        </a:graphic>
      </p:graphicFrame>
    </p:spTree>
    <p:extLst>
      <p:ext uri="{BB962C8B-B14F-4D97-AF65-F5344CB8AC3E}">
        <p14:creationId xmlns:p14="http://schemas.microsoft.com/office/powerpoint/2010/main" val="354755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4" y="1169278"/>
            <a:ext cx="8195475"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When we join tables, we are combining different columns but not simply by row number – we join on the keys.</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3" name="Table 2">
            <a:extLst>
              <a:ext uri="{FF2B5EF4-FFF2-40B4-BE49-F238E27FC236}">
                <a16:creationId xmlns:a16="http://schemas.microsoft.com/office/drawing/2014/main" id="{9EC70C8C-495A-F4F9-4B78-FF3272EDE23D}"/>
              </a:ext>
            </a:extLst>
          </p:cNvPr>
          <p:cNvGraphicFramePr>
            <a:graphicFrameLocks noGrp="1"/>
          </p:cNvGraphicFramePr>
          <p:nvPr>
            <p:extLst>
              <p:ext uri="{D42A27DB-BD31-4B8C-83A1-F6EECF244321}">
                <p14:modId xmlns:p14="http://schemas.microsoft.com/office/powerpoint/2010/main" val="4211011704"/>
              </p:ext>
            </p:extLst>
          </p:nvPr>
        </p:nvGraphicFramePr>
        <p:xfrm>
          <a:off x="269413" y="2262806"/>
          <a:ext cx="8605174" cy="1814161"/>
        </p:xfrm>
        <a:graphic>
          <a:graphicData uri="http://schemas.openxmlformats.org/drawingml/2006/table">
            <a:tbl>
              <a:tblPr firstRow="1" bandRow="1">
                <a:tableStyleId>{3C2FFA5D-87B4-456A-9821-1D502468CF0F}</a:tableStyleId>
              </a:tblPr>
              <a:tblGrid>
                <a:gridCol w="731887">
                  <a:extLst>
                    <a:ext uri="{9D8B030D-6E8A-4147-A177-3AD203B41FA5}">
                      <a16:colId xmlns:a16="http://schemas.microsoft.com/office/drawing/2014/main" val="765086778"/>
                    </a:ext>
                  </a:extLst>
                </a:gridCol>
                <a:gridCol w="824672">
                  <a:extLst>
                    <a:ext uri="{9D8B030D-6E8A-4147-A177-3AD203B41FA5}">
                      <a16:colId xmlns:a16="http://schemas.microsoft.com/office/drawing/2014/main" val="3093992168"/>
                    </a:ext>
                  </a:extLst>
                </a:gridCol>
                <a:gridCol w="816893">
                  <a:extLst>
                    <a:ext uri="{9D8B030D-6E8A-4147-A177-3AD203B41FA5}">
                      <a16:colId xmlns:a16="http://schemas.microsoft.com/office/drawing/2014/main" val="2677687486"/>
                    </a:ext>
                  </a:extLst>
                </a:gridCol>
                <a:gridCol w="879130">
                  <a:extLst>
                    <a:ext uri="{9D8B030D-6E8A-4147-A177-3AD203B41FA5}">
                      <a16:colId xmlns:a16="http://schemas.microsoft.com/office/drawing/2014/main" val="774792589"/>
                    </a:ext>
                  </a:extLst>
                </a:gridCol>
                <a:gridCol w="669074">
                  <a:extLst>
                    <a:ext uri="{9D8B030D-6E8A-4147-A177-3AD203B41FA5}">
                      <a16:colId xmlns:a16="http://schemas.microsoft.com/office/drawing/2014/main" val="1163803173"/>
                    </a:ext>
                  </a:extLst>
                </a:gridCol>
                <a:gridCol w="669074">
                  <a:extLst>
                    <a:ext uri="{9D8B030D-6E8A-4147-A177-3AD203B41FA5}">
                      <a16:colId xmlns:a16="http://schemas.microsoft.com/office/drawing/2014/main" val="1045428121"/>
                    </a:ext>
                  </a:extLst>
                </a:gridCol>
                <a:gridCol w="669074">
                  <a:extLst>
                    <a:ext uri="{9D8B030D-6E8A-4147-A177-3AD203B41FA5}">
                      <a16:colId xmlns:a16="http://schemas.microsoft.com/office/drawing/2014/main" val="1876995573"/>
                    </a:ext>
                  </a:extLst>
                </a:gridCol>
                <a:gridCol w="525971">
                  <a:extLst>
                    <a:ext uri="{9D8B030D-6E8A-4147-A177-3AD203B41FA5}">
                      <a16:colId xmlns:a16="http://schemas.microsoft.com/office/drawing/2014/main" val="3919625512"/>
                    </a:ext>
                  </a:extLst>
                </a:gridCol>
                <a:gridCol w="812177">
                  <a:extLst>
                    <a:ext uri="{9D8B030D-6E8A-4147-A177-3AD203B41FA5}">
                      <a16:colId xmlns:a16="http://schemas.microsoft.com/office/drawing/2014/main" val="2655500246"/>
                    </a:ext>
                  </a:extLst>
                </a:gridCol>
                <a:gridCol w="684114">
                  <a:extLst>
                    <a:ext uri="{9D8B030D-6E8A-4147-A177-3AD203B41FA5}">
                      <a16:colId xmlns:a16="http://schemas.microsoft.com/office/drawing/2014/main" val="202049352"/>
                    </a:ext>
                  </a:extLst>
                </a:gridCol>
                <a:gridCol w="706581">
                  <a:extLst>
                    <a:ext uri="{9D8B030D-6E8A-4147-A177-3AD203B41FA5}">
                      <a16:colId xmlns:a16="http://schemas.microsoft.com/office/drawing/2014/main" val="2992449971"/>
                    </a:ext>
                  </a:extLst>
                </a:gridCol>
                <a:gridCol w="616527">
                  <a:extLst>
                    <a:ext uri="{9D8B030D-6E8A-4147-A177-3AD203B41FA5}">
                      <a16:colId xmlns:a16="http://schemas.microsoft.com/office/drawing/2014/main" val="3791307056"/>
                    </a:ext>
                  </a:extLst>
                </a:gridCol>
              </a:tblGrid>
              <a:tr h="320641">
                <a:tc>
                  <a:txBody>
                    <a:bodyPr/>
                    <a:lstStyle/>
                    <a:p>
                      <a:r>
                        <a:rPr lang="en-CA" sz="800" dirty="0"/>
                        <a:t>Invoice</a:t>
                      </a:r>
                    </a:p>
                  </a:txBody>
                  <a:tcPr/>
                </a:tc>
                <a:tc>
                  <a:txBody>
                    <a:bodyPr/>
                    <a:lstStyle/>
                    <a:p>
                      <a:r>
                        <a:rPr lang="en-CA" sz="800" dirty="0"/>
                        <a:t>Date</a:t>
                      </a:r>
                    </a:p>
                  </a:txBody>
                  <a:tcPr/>
                </a:tc>
                <a:tc>
                  <a:txBody>
                    <a:bodyPr/>
                    <a:lstStyle/>
                    <a:p>
                      <a:r>
                        <a:rPr lang="en-CA" sz="800" dirty="0"/>
                        <a:t>VIN</a:t>
                      </a:r>
                    </a:p>
                  </a:txBody>
                  <a:tcPr/>
                </a:tc>
                <a:tc>
                  <a:txBody>
                    <a:bodyPr/>
                    <a:lstStyle/>
                    <a:p>
                      <a:r>
                        <a:rPr lang="en-CA" sz="800" dirty="0"/>
                        <a:t>Service</a:t>
                      </a:r>
                    </a:p>
                  </a:txBody>
                  <a:tcPr/>
                </a:tc>
                <a:tc>
                  <a:txBody>
                    <a:bodyPr/>
                    <a:lstStyle/>
                    <a:p>
                      <a:r>
                        <a:rPr lang="en-CA" sz="800" dirty="0"/>
                        <a:t>Amount</a:t>
                      </a:r>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CustomerID</a:t>
                      </a:r>
                      <a:endParaRPr lang="en-CA" sz="800" dirty="0"/>
                    </a:p>
                  </a:txBody>
                  <a:tcPr/>
                </a:tc>
                <a:tc>
                  <a:txBody>
                    <a:bodyPr/>
                    <a:lstStyle/>
                    <a:p>
                      <a:r>
                        <a:rPr lang="en-CA" sz="800" dirty="0" err="1"/>
                        <a:t>FirstName</a:t>
                      </a:r>
                      <a:endParaRPr lang="en-CA" sz="800" dirty="0"/>
                    </a:p>
                  </a:txBody>
                  <a:tcPr/>
                </a:tc>
                <a:tc>
                  <a:txBody>
                    <a:bodyPr/>
                    <a:lstStyle/>
                    <a:p>
                      <a:r>
                        <a:rPr lang="en-CA" sz="800" dirty="0" err="1"/>
                        <a:t>LastName</a:t>
                      </a:r>
                      <a:endParaRPr lang="en-CA" sz="800" dirty="0"/>
                    </a:p>
                  </a:txBody>
                  <a:tcPr/>
                </a:tc>
                <a:tc>
                  <a:txBody>
                    <a:bodyPr/>
                    <a:lstStyle/>
                    <a:p>
                      <a:r>
                        <a:rPr lang="en-CA" sz="800" dirty="0"/>
                        <a:t>Phone</a:t>
                      </a:r>
                    </a:p>
                  </a:txBody>
                  <a:tcPr/>
                </a:tc>
                <a:extLst>
                  <a:ext uri="{0D108BD9-81ED-4DB2-BD59-A6C34878D82A}">
                    <a16:rowId xmlns:a16="http://schemas.microsoft.com/office/drawing/2014/main" val="3803372564"/>
                  </a:ext>
                </a:extLst>
              </a:tr>
              <a:tr h="212923">
                <a:tc>
                  <a:txBody>
                    <a:bodyPr/>
                    <a:lstStyle/>
                    <a:p>
                      <a:r>
                        <a:rPr lang="en-CA" sz="800" dirty="0"/>
                        <a:t>20220544</a:t>
                      </a:r>
                    </a:p>
                  </a:txBody>
                  <a:tcPr/>
                </a:tc>
                <a:tc>
                  <a:txBody>
                    <a:bodyPr/>
                    <a:lstStyle/>
                    <a:p>
                      <a:r>
                        <a:rPr lang="en-CA" sz="800" dirty="0"/>
                        <a:t>2022-02-07</a:t>
                      </a:r>
                    </a:p>
                  </a:txBody>
                  <a:tcPr/>
                </a:tc>
                <a:tc>
                  <a:txBody>
                    <a:bodyPr/>
                    <a:lstStyle/>
                    <a:p>
                      <a:r>
                        <a:rPr lang="en-CA" sz="800" dirty="0"/>
                        <a:t>B7X82R41</a:t>
                      </a:r>
                    </a:p>
                  </a:txBody>
                  <a:tcPr/>
                </a:tc>
                <a:tc>
                  <a:txBody>
                    <a:bodyPr/>
                    <a:lstStyle/>
                    <a:p>
                      <a:r>
                        <a:rPr lang="en-CA" sz="800" dirty="0"/>
                        <a:t>Oil change</a:t>
                      </a:r>
                    </a:p>
                  </a:txBody>
                  <a:tcPr/>
                </a:tc>
                <a:tc>
                  <a:txBody>
                    <a:bodyPr/>
                    <a:lstStyle/>
                    <a:p>
                      <a:r>
                        <a:rPr lang="en-CA" sz="800" dirty="0"/>
                        <a:t>$75.46</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840975307"/>
                  </a:ext>
                </a:extLst>
              </a:tr>
              <a:tr h="212923">
                <a:tc>
                  <a:txBody>
                    <a:bodyPr/>
                    <a:lstStyle/>
                    <a:p>
                      <a:r>
                        <a:rPr lang="en-CA" sz="800" dirty="0"/>
                        <a:t>20220545</a:t>
                      </a:r>
                    </a:p>
                  </a:txBody>
                  <a:tcPr/>
                </a:tc>
                <a:tc>
                  <a:txBody>
                    <a:bodyPr/>
                    <a:lstStyle/>
                    <a:p>
                      <a:r>
                        <a:rPr lang="en-CA" sz="800" dirty="0"/>
                        <a:t>2022-04-10</a:t>
                      </a:r>
                    </a:p>
                  </a:txBody>
                  <a:tcPr/>
                </a:tc>
                <a:tc>
                  <a:txBody>
                    <a:bodyPr/>
                    <a:lstStyle/>
                    <a:p>
                      <a:r>
                        <a:rPr lang="en-CA" sz="800" dirty="0"/>
                        <a:t>8R91MA8U</a:t>
                      </a:r>
                    </a:p>
                  </a:txBody>
                  <a:tcPr/>
                </a:tc>
                <a:tc>
                  <a:txBody>
                    <a:bodyPr/>
                    <a:lstStyle/>
                    <a:p>
                      <a:r>
                        <a:rPr lang="en-CA" sz="800" dirty="0"/>
                        <a:t>Safety check</a:t>
                      </a:r>
                    </a:p>
                  </a:txBody>
                  <a:tcPr/>
                </a:tc>
                <a:tc>
                  <a:txBody>
                    <a:bodyPr/>
                    <a:lstStyle/>
                    <a:p>
                      <a:r>
                        <a:rPr lang="en-CA" sz="800" dirty="0"/>
                        <a:t>$120.51</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35823446"/>
                  </a:ext>
                </a:extLst>
              </a:tr>
              <a:tr h="212923">
                <a:tc>
                  <a:txBody>
                    <a:bodyPr/>
                    <a:lstStyle/>
                    <a:p>
                      <a:r>
                        <a:rPr lang="en-CA" sz="800" dirty="0"/>
                        <a:t>20220546</a:t>
                      </a:r>
                    </a:p>
                  </a:txBody>
                  <a:tcPr/>
                </a:tc>
                <a:tc>
                  <a:txBody>
                    <a:bodyPr/>
                    <a:lstStyle/>
                    <a:p>
                      <a:r>
                        <a:rPr lang="en-CA" sz="800" dirty="0"/>
                        <a:t>2022-05-17</a:t>
                      </a:r>
                    </a:p>
                  </a:txBody>
                  <a:tcPr/>
                </a:tc>
                <a:tc>
                  <a:txBody>
                    <a:bodyPr/>
                    <a:lstStyle/>
                    <a:p>
                      <a:r>
                        <a:rPr lang="en-CA" sz="800" dirty="0"/>
                        <a:t>B7X82R41</a:t>
                      </a:r>
                    </a:p>
                  </a:txBody>
                  <a:tcPr/>
                </a:tc>
                <a:tc>
                  <a:txBody>
                    <a:bodyPr/>
                    <a:lstStyle/>
                    <a:p>
                      <a:r>
                        <a:rPr lang="en-CA" sz="800" dirty="0"/>
                        <a:t>Brake</a:t>
                      </a:r>
                      <a:r>
                        <a:rPr lang="en-CA" sz="800" baseline="0" dirty="0"/>
                        <a:t> pads</a:t>
                      </a:r>
                      <a:endParaRPr lang="en-CA" sz="800" dirty="0"/>
                    </a:p>
                  </a:txBody>
                  <a:tcPr/>
                </a:tc>
                <a:tc>
                  <a:txBody>
                    <a:bodyPr/>
                    <a:lstStyle/>
                    <a:p>
                      <a:r>
                        <a:rPr lang="en-CA" sz="800" dirty="0"/>
                        <a:t>$309.28</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273395508"/>
                  </a:ext>
                </a:extLst>
              </a:tr>
              <a:tr h="212923">
                <a:tc>
                  <a:txBody>
                    <a:bodyPr/>
                    <a:lstStyle/>
                    <a:p>
                      <a:r>
                        <a:rPr lang="en-CA" sz="800" dirty="0"/>
                        <a:t>20220547</a:t>
                      </a:r>
                    </a:p>
                  </a:txBody>
                  <a:tcPr/>
                </a:tc>
                <a:tc>
                  <a:txBody>
                    <a:bodyPr/>
                    <a:lstStyle/>
                    <a:p>
                      <a:r>
                        <a:rPr lang="en-CA" sz="800" dirty="0"/>
                        <a:t>2022-07-30</a:t>
                      </a:r>
                    </a:p>
                  </a:txBody>
                  <a:tcPr/>
                </a:tc>
                <a:tc>
                  <a:txBody>
                    <a:bodyPr/>
                    <a:lstStyle/>
                    <a:p>
                      <a:r>
                        <a:rPr lang="en-CA" sz="800" dirty="0"/>
                        <a:t>VYT4NT42</a:t>
                      </a:r>
                    </a:p>
                  </a:txBody>
                  <a:tcPr/>
                </a:tc>
                <a:tc>
                  <a:txBody>
                    <a:bodyPr/>
                    <a:lstStyle/>
                    <a:p>
                      <a:r>
                        <a:rPr lang="en-CA" sz="800" dirty="0"/>
                        <a:t>Oil change</a:t>
                      </a:r>
                    </a:p>
                  </a:txBody>
                  <a:tcPr/>
                </a:tc>
                <a:tc>
                  <a:txBody>
                    <a:bodyPr/>
                    <a:lstStyle/>
                    <a:p>
                      <a:r>
                        <a:rPr lang="en-CA" sz="800" dirty="0"/>
                        <a:t>$75.46</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tc>
                  <a:txBody>
                    <a:bodyPr/>
                    <a:lstStyle/>
                    <a:p>
                      <a:r>
                        <a:rPr lang="en-CA" sz="800" dirty="0"/>
                        <a:t>C000965</a:t>
                      </a:r>
                    </a:p>
                  </a:txBody>
                  <a:tcPr/>
                </a:tc>
                <a:tc>
                  <a:txBody>
                    <a:bodyPr/>
                    <a:lstStyle/>
                    <a:p>
                      <a:r>
                        <a:rPr lang="en-CA" sz="800" dirty="0">
                          <a:solidFill>
                            <a:schemeClr val="bg1">
                              <a:lumMod val="50000"/>
                            </a:schemeClr>
                          </a:solidFill>
                        </a:rPr>
                        <a:t>null</a:t>
                      </a:r>
                      <a:endParaRPr lang="en-CA" sz="800" dirty="0"/>
                    </a:p>
                  </a:txBody>
                  <a:tcPr/>
                </a:tc>
                <a:tc>
                  <a:txBody>
                    <a:bodyPr/>
                    <a:lstStyle/>
                    <a:p>
                      <a:r>
                        <a:rPr lang="en-CA" sz="800" dirty="0">
                          <a:solidFill>
                            <a:schemeClr val="bg1">
                              <a:lumMod val="50000"/>
                            </a:schemeClr>
                          </a:solidFill>
                        </a:rPr>
                        <a:t>null</a:t>
                      </a:r>
                      <a:endParaRPr lang="en-CA" sz="800" dirty="0"/>
                    </a:p>
                  </a:txBody>
                  <a:tcPr/>
                </a:tc>
                <a:tc>
                  <a:txBody>
                    <a:bodyPr/>
                    <a:lstStyle/>
                    <a:p>
                      <a:r>
                        <a:rPr lang="en-CA" sz="800" dirty="0">
                          <a:solidFill>
                            <a:schemeClr val="bg1">
                              <a:lumMod val="50000"/>
                            </a:schemeClr>
                          </a:solidFill>
                        </a:rPr>
                        <a:t>null</a:t>
                      </a:r>
                      <a:endParaRPr lang="en-CA" sz="800" dirty="0"/>
                    </a:p>
                  </a:txBody>
                  <a:tcPr/>
                </a:tc>
                <a:extLst>
                  <a:ext uri="{0D108BD9-81ED-4DB2-BD59-A6C34878D82A}">
                    <a16:rowId xmlns:a16="http://schemas.microsoft.com/office/drawing/2014/main" val="4110296743"/>
                  </a:ext>
                </a:extLst>
              </a:tr>
              <a:tr h="212923">
                <a:tc>
                  <a:txBody>
                    <a:bodyPr/>
                    <a:lstStyle/>
                    <a:p>
                      <a:r>
                        <a:rPr lang="en-CA" sz="800" dirty="0"/>
                        <a:t>20220548</a:t>
                      </a:r>
                    </a:p>
                  </a:txBody>
                  <a:tcPr/>
                </a:tc>
                <a:tc>
                  <a:txBody>
                    <a:bodyPr/>
                    <a:lstStyle/>
                    <a:p>
                      <a:r>
                        <a:rPr lang="en-CA" sz="800" dirty="0"/>
                        <a:t>2022-08-27</a:t>
                      </a:r>
                    </a:p>
                  </a:txBody>
                  <a:tcPr/>
                </a:tc>
                <a:tc>
                  <a:txBody>
                    <a:bodyPr/>
                    <a:lstStyle/>
                    <a:p>
                      <a:r>
                        <a:rPr lang="en-CA" sz="800" dirty="0"/>
                        <a:t>PF43EW5D</a:t>
                      </a:r>
                    </a:p>
                  </a:txBody>
                  <a:tcPr/>
                </a:tc>
                <a:tc>
                  <a:txBody>
                    <a:bodyPr/>
                    <a:lstStyle/>
                    <a:p>
                      <a:r>
                        <a:rPr lang="en-CA" sz="800" dirty="0"/>
                        <a:t>Package 2</a:t>
                      </a:r>
                    </a:p>
                  </a:txBody>
                  <a:tcPr/>
                </a:tc>
                <a:tc>
                  <a:txBody>
                    <a:bodyPr/>
                    <a:lstStyle/>
                    <a:p>
                      <a:r>
                        <a:rPr lang="en-CA" sz="800" dirty="0"/>
                        <a:t>$211.73</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extLst>
                  <a:ext uri="{0D108BD9-81ED-4DB2-BD59-A6C34878D82A}">
                    <a16:rowId xmlns:a16="http://schemas.microsoft.com/office/drawing/2014/main" val="4221447883"/>
                  </a:ext>
                </a:extLst>
              </a:tr>
              <a:tr h="212923">
                <a:tc>
                  <a:txBody>
                    <a:bodyPr/>
                    <a:lstStyle/>
                    <a:p>
                      <a:r>
                        <a:rPr lang="en-CA" sz="800" dirty="0"/>
                        <a:t>20220549</a:t>
                      </a:r>
                    </a:p>
                  </a:txBody>
                  <a:tcPr/>
                </a:tc>
                <a:tc>
                  <a:txBody>
                    <a:bodyPr/>
                    <a:lstStyle/>
                    <a:p>
                      <a:r>
                        <a:rPr lang="en-CA" sz="800" dirty="0"/>
                        <a:t>2022-11-04</a:t>
                      </a:r>
                    </a:p>
                  </a:txBody>
                  <a:tcPr/>
                </a:tc>
                <a:tc>
                  <a:txBody>
                    <a:bodyPr/>
                    <a:lstStyle/>
                    <a:p>
                      <a:r>
                        <a:rPr lang="en-CA" sz="800" dirty="0"/>
                        <a:t>J314ACK9</a:t>
                      </a:r>
                    </a:p>
                  </a:txBody>
                  <a:tcPr/>
                </a:tc>
                <a:tc>
                  <a:txBody>
                    <a:bodyPr/>
                    <a:lstStyle/>
                    <a:p>
                      <a:r>
                        <a:rPr lang="en-CA" sz="800" dirty="0"/>
                        <a:t>Winter tires</a:t>
                      </a:r>
                    </a:p>
                  </a:txBody>
                  <a:tcPr/>
                </a:tc>
                <a:tc>
                  <a:txBody>
                    <a:bodyPr/>
                    <a:lstStyle/>
                    <a:p>
                      <a:r>
                        <a:rPr lang="en-CA" sz="800" dirty="0"/>
                        <a:t>$58.41</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309579601"/>
                  </a:ext>
                </a:extLst>
              </a:tr>
              <a:tr h="212923">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t>GF328WT9</a:t>
                      </a:r>
                    </a:p>
                  </a:txBody>
                  <a:tcPr/>
                </a:tc>
                <a:tc>
                  <a:txBody>
                    <a:bodyPr/>
                    <a:lstStyle/>
                    <a:p>
                      <a:r>
                        <a:rPr lang="en-CA" sz="800" dirty="0">
                          <a:solidFill>
                            <a:schemeClr val="bg1">
                              <a:lumMod val="50000"/>
                            </a:schemeClr>
                          </a:solidFill>
                        </a:rPr>
                        <a:t>null</a:t>
                      </a:r>
                    </a:p>
                  </a:txBody>
                  <a:tcPr/>
                </a:tc>
                <a:tc>
                  <a:txBody>
                    <a:bodyPr/>
                    <a:lstStyle/>
                    <a:p>
                      <a:r>
                        <a:rPr lang="en-CA" sz="800" dirty="0">
                          <a:solidFill>
                            <a:schemeClr val="bg1">
                              <a:lumMod val="50000"/>
                            </a:schemeClr>
                          </a:solidFill>
                        </a:rPr>
                        <a:t>null</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2965705391"/>
                  </a:ext>
                </a:extLst>
              </a:tr>
            </a:tbl>
          </a:graphicData>
        </a:graphic>
      </p:graphicFrame>
      <p:sp>
        <p:nvSpPr>
          <p:cNvPr id="4" name="Rectangle 3">
            <a:extLst>
              <a:ext uri="{FF2B5EF4-FFF2-40B4-BE49-F238E27FC236}">
                <a16:creationId xmlns:a16="http://schemas.microsoft.com/office/drawing/2014/main" id="{86B3EDCB-FEC7-4137-17CD-979A20BE2357}"/>
              </a:ext>
            </a:extLst>
          </p:cNvPr>
          <p:cNvSpPr/>
          <p:nvPr/>
        </p:nvSpPr>
        <p:spPr>
          <a:xfrm>
            <a:off x="269413" y="2283454"/>
            <a:ext cx="3952353" cy="18527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98311C0A-ED60-0E98-AF71-F292B9D978ED}"/>
              </a:ext>
            </a:extLst>
          </p:cNvPr>
          <p:cNvSpPr txBox="1"/>
          <p:nvPr/>
        </p:nvSpPr>
        <p:spPr>
          <a:xfrm>
            <a:off x="545719" y="1981877"/>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services</a:t>
            </a:r>
          </a:p>
        </p:txBody>
      </p:sp>
      <p:sp>
        <p:nvSpPr>
          <p:cNvPr id="6" name="Rectangle 5">
            <a:extLst>
              <a:ext uri="{FF2B5EF4-FFF2-40B4-BE49-F238E27FC236}">
                <a16:creationId xmlns:a16="http://schemas.microsoft.com/office/drawing/2014/main" id="{5F171839-7686-C79F-D426-2B7890BF1188}"/>
              </a:ext>
            </a:extLst>
          </p:cNvPr>
          <p:cNvSpPr/>
          <p:nvPr/>
        </p:nvSpPr>
        <p:spPr>
          <a:xfrm>
            <a:off x="4144907" y="2222839"/>
            <a:ext cx="2745005" cy="1873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A85BE92F-DFA6-8129-E0A6-36DC833F9FCA}"/>
              </a:ext>
            </a:extLst>
          </p:cNvPr>
          <p:cNvSpPr/>
          <p:nvPr/>
        </p:nvSpPr>
        <p:spPr>
          <a:xfrm>
            <a:off x="1813420" y="2222840"/>
            <a:ext cx="864339" cy="1852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30EF6CB2-FDF2-6EE5-0226-ABC05BDF5CA5}"/>
              </a:ext>
            </a:extLst>
          </p:cNvPr>
          <p:cNvSpPr txBox="1"/>
          <p:nvPr/>
        </p:nvSpPr>
        <p:spPr>
          <a:xfrm>
            <a:off x="4824575" y="1967684"/>
            <a:ext cx="864339" cy="261610"/>
          </a:xfrm>
          <a:prstGeom prst="rect">
            <a:avLst/>
          </a:prstGeom>
          <a:noFill/>
        </p:spPr>
        <p:txBody>
          <a:bodyPr wrap="none" rtlCol="0">
            <a:spAutoFit/>
          </a:bodyPr>
          <a:lstStyle/>
          <a:p>
            <a:r>
              <a:rPr lang="en-CA" sz="1100" b="1" dirty="0">
                <a:solidFill>
                  <a:srgbClr val="FF0000"/>
                </a:solidFill>
                <a:latin typeface="Courier New" panose="02070309020205020404" pitchFamily="49" charset="0"/>
                <a:cs typeface="Courier New" panose="02070309020205020404" pitchFamily="49" charset="0"/>
              </a:rPr>
              <a:t>vehicles</a:t>
            </a:r>
          </a:p>
        </p:txBody>
      </p:sp>
      <p:sp>
        <p:nvSpPr>
          <p:cNvPr id="9" name="Rectangle 8">
            <a:extLst>
              <a:ext uri="{FF2B5EF4-FFF2-40B4-BE49-F238E27FC236}">
                <a16:creationId xmlns:a16="http://schemas.microsoft.com/office/drawing/2014/main" id="{C2EE0D6A-D761-7CB1-998A-DA949F74C36B}"/>
              </a:ext>
            </a:extLst>
          </p:cNvPr>
          <p:cNvSpPr/>
          <p:nvPr/>
        </p:nvSpPr>
        <p:spPr>
          <a:xfrm>
            <a:off x="6048462" y="2262806"/>
            <a:ext cx="2836618" cy="188419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1222C3D8-19BE-64B1-74C2-B813CD841A9A}"/>
              </a:ext>
            </a:extLst>
          </p:cNvPr>
          <p:cNvSpPr txBox="1"/>
          <p:nvPr/>
        </p:nvSpPr>
        <p:spPr>
          <a:xfrm>
            <a:off x="6902308" y="1916993"/>
            <a:ext cx="949299" cy="261610"/>
          </a:xfrm>
          <a:prstGeom prst="rect">
            <a:avLst/>
          </a:prstGeom>
          <a:noFill/>
        </p:spPr>
        <p:txBody>
          <a:bodyPr wrap="none" rtlCol="0">
            <a:spAutoFit/>
          </a:bodyPr>
          <a:lstStyle/>
          <a:p>
            <a:r>
              <a:rPr lang="en-CA" sz="1100" b="1" dirty="0">
                <a:solidFill>
                  <a:schemeClr val="accent5"/>
                </a:solidFill>
                <a:latin typeface="Courier New" panose="02070309020205020404" pitchFamily="49" charset="0"/>
                <a:cs typeface="Courier New" panose="02070309020205020404" pitchFamily="49" charset="0"/>
              </a:rPr>
              <a:t>customers</a:t>
            </a:r>
          </a:p>
        </p:txBody>
      </p:sp>
    </p:spTree>
    <p:extLst>
      <p:ext uri="{BB962C8B-B14F-4D97-AF65-F5344CB8AC3E}">
        <p14:creationId xmlns:p14="http://schemas.microsoft.com/office/powerpoint/2010/main" val="23933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5" y="1169278"/>
            <a:ext cx="4364808"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b="1" dirty="0">
                <a:latin typeface="Helvetica Neue"/>
                <a:ea typeface="Helvetica Neue"/>
                <a:cs typeface="Helvetica Neue"/>
                <a:sym typeface="Helvetica Neue"/>
              </a:rPr>
              <a:t>Primary key</a:t>
            </a:r>
            <a:r>
              <a:rPr lang="en-CA" sz="1800" dirty="0">
                <a:latin typeface="Helvetica Neue"/>
                <a:ea typeface="Helvetica Neue"/>
                <a:cs typeface="Helvetica Neue"/>
                <a:sym typeface="Helvetica Neue"/>
              </a:rPr>
              <a:t>: unique identifier in a table</a:t>
            </a:r>
          </a:p>
          <a:p>
            <a:pPr marL="0" lvl="0" indent="0" algn="l" rtl="0">
              <a:spcBef>
                <a:spcPts val="0"/>
              </a:spcBef>
              <a:spcAft>
                <a:spcPts val="0"/>
              </a:spcAft>
              <a:buClr>
                <a:schemeClr val="dk1"/>
              </a:buClr>
              <a:buSzPts val="1100"/>
              <a:buFont typeface="Arial"/>
              <a:buNone/>
            </a:pPr>
            <a:r>
              <a:rPr lang="en-CA" sz="1800" b="1" dirty="0">
                <a:latin typeface="Helvetica Neue"/>
                <a:ea typeface="Helvetica Neue"/>
                <a:cs typeface="Helvetica Neue"/>
                <a:sym typeface="Helvetica Neue"/>
              </a:rPr>
              <a:t>Foreign key</a:t>
            </a:r>
            <a:r>
              <a:rPr lang="en-CA" sz="1800" dirty="0">
                <a:latin typeface="Helvetica Neue"/>
                <a:ea typeface="Helvetica Neue"/>
                <a:cs typeface="Helvetica Neue"/>
                <a:sym typeface="Helvetica Neue"/>
              </a:rPr>
              <a:t>: an identifier that connects to another table</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2" name="Table 1"/>
          <p:cNvGraphicFramePr>
            <a:graphicFrameLocks noGrp="1"/>
          </p:cNvGraphicFramePr>
          <p:nvPr>
            <p:extLst>
              <p:ext uri="{D42A27DB-BD31-4B8C-83A1-F6EECF244321}">
                <p14:modId xmlns:p14="http://schemas.microsoft.com/office/powerpoint/2010/main" val="2553822021"/>
              </p:ext>
            </p:extLst>
          </p:nvPr>
        </p:nvGraphicFramePr>
        <p:xfrm>
          <a:off x="567525" y="2522075"/>
          <a:ext cx="3491857" cy="1600801"/>
        </p:xfrm>
        <a:graphic>
          <a:graphicData uri="http://schemas.openxmlformats.org/drawingml/2006/table">
            <a:tbl>
              <a:tblPr firstRow="1" bandRow="1">
                <a:tableStyleId>{284E427A-3D55-4303-BF80-6455036E1DE7}</a:tableStyleId>
              </a:tblPr>
              <a:tblGrid>
                <a:gridCol w="651675">
                  <a:extLst>
                    <a:ext uri="{9D8B030D-6E8A-4147-A177-3AD203B41FA5}">
                      <a16:colId xmlns:a16="http://schemas.microsoft.com/office/drawing/2014/main" val="765086778"/>
                    </a:ext>
                  </a:extLst>
                </a:gridCol>
                <a:gridCol w="734291">
                  <a:extLst>
                    <a:ext uri="{9D8B030D-6E8A-4147-A177-3AD203B41FA5}">
                      <a16:colId xmlns:a16="http://schemas.microsoft.com/office/drawing/2014/main" val="3093992168"/>
                    </a:ext>
                  </a:extLst>
                </a:gridCol>
                <a:gridCol w="727364">
                  <a:extLst>
                    <a:ext uri="{9D8B030D-6E8A-4147-A177-3AD203B41FA5}">
                      <a16:colId xmlns:a16="http://schemas.microsoft.com/office/drawing/2014/main" val="2677687486"/>
                    </a:ext>
                  </a:extLst>
                </a:gridCol>
                <a:gridCol w="782781">
                  <a:extLst>
                    <a:ext uri="{9D8B030D-6E8A-4147-A177-3AD203B41FA5}">
                      <a16:colId xmlns:a16="http://schemas.microsoft.com/office/drawing/2014/main" val="774792589"/>
                    </a:ext>
                  </a:extLst>
                </a:gridCol>
                <a:gridCol w="595746">
                  <a:extLst>
                    <a:ext uri="{9D8B030D-6E8A-4147-A177-3AD203B41FA5}">
                      <a16:colId xmlns:a16="http://schemas.microsoft.com/office/drawing/2014/main" val="1163803173"/>
                    </a:ext>
                  </a:extLst>
                </a:gridCol>
              </a:tblGrid>
              <a:tr h="320641">
                <a:tc>
                  <a:txBody>
                    <a:bodyPr/>
                    <a:lstStyle/>
                    <a:p>
                      <a:r>
                        <a:rPr lang="en-CA" sz="800" dirty="0"/>
                        <a:t>Invoice</a:t>
                      </a:r>
                    </a:p>
                  </a:txBody>
                  <a:tcPr/>
                </a:tc>
                <a:tc>
                  <a:txBody>
                    <a:bodyPr/>
                    <a:lstStyle/>
                    <a:p>
                      <a:r>
                        <a:rPr lang="en-CA" sz="800" dirty="0"/>
                        <a:t>Date</a:t>
                      </a:r>
                    </a:p>
                  </a:txBody>
                  <a:tcPr/>
                </a:tc>
                <a:tc>
                  <a:txBody>
                    <a:bodyPr/>
                    <a:lstStyle/>
                    <a:p>
                      <a:r>
                        <a:rPr lang="en-CA" sz="800" dirty="0"/>
                        <a:t>VIN</a:t>
                      </a:r>
                    </a:p>
                  </a:txBody>
                  <a:tcPr/>
                </a:tc>
                <a:tc>
                  <a:txBody>
                    <a:bodyPr/>
                    <a:lstStyle/>
                    <a:p>
                      <a:r>
                        <a:rPr lang="en-CA" sz="800" dirty="0"/>
                        <a:t>Service</a:t>
                      </a:r>
                    </a:p>
                  </a:txBody>
                  <a:tcPr/>
                </a:tc>
                <a:tc>
                  <a:txBody>
                    <a:bodyPr/>
                    <a:lstStyle/>
                    <a:p>
                      <a:r>
                        <a:rPr lang="en-CA" sz="800" dirty="0"/>
                        <a:t>Amount</a:t>
                      </a:r>
                    </a:p>
                  </a:txBody>
                  <a:tcPr/>
                </a:tc>
                <a:extLst>
                  <a:ext uri="{0D108BD9-81ED-4DB2-BD59-A6C34878D82A}">
                    <a16:rowId xmlns:a16="http://schemas.microsoft.com/office/drawing/2014/main" val="3803372564"/>
                  </a:ext>
                </a:extLst>
              </a:tr>
              <a:tr h="212923">
                <a:tc>
                  <a:txBody>
                    <a:bodyPr/>
                    <a:lstStyle/>
                    <a:p>
                      <a:r>
                        <a:rPr lang="en-CA" sz="800" dirty="0"/>
                        <a:t>20220544</a:t>
                      </a:r>
                    </a:p>
                  </a:txBody>
                  <a:tcPr/>
                </a:tc>
                <a:tc>
                  <a:txBody>
                    <a:bodyPr/>
                    <a:lstStyle/>
                    <a:p>
                      <a:r>
                        <a:rPr lang="en-CA" sz="800" dirty="0"/>
                        <a:t>2022-02-07</a:t>
                      </a:r>
                    </a:p>
                  </a:txBody>
                  <a:tcPr/>
                </a:tc>
                <a:tc>
                  <a:txBody>
                    <a:bodyPr/>
                    <a:lstStyle/>
                    <a:p>
                      <a:r>
                        <a:rPr lang="en-CA" sz="800" dirty="0"/>
                        <a:t>B7X82R41</a:t>
                      </a:r>
                    </a:p>
                  </a:txBody>
                  <a:tcPr/>
                </a:tc>
                <a:tc>
                  <a:txBody>
                    <a:bodyPr/>
                    <a:lstStyle/>
                    <a:p>
                      <a:r>
                        <a:rPr lang="en-CA" sz="800" dirty="0"/>
                        <a:t>Oil change</a:t>
                      </a:r>
                    </a:p>
                  </a:txBody>
                  <a:tcPr/>
                </a:tc>
                <a:tc>
                  <a:txBody>
                    <a:bodyPr/>
                    <a:lstStyle/>
                    <a:p>
                      <a:r>
                        <a:rPr lang="en-CA" sz="800" dirty="0"/>
                        <a:t>$75.46</a:t>
                      </a:r>
                    </a:p>
                  </a:txBody>
                  <a:tcPr/>
                </a:tc>
                <a:extLst>
                  <a:ext uri="{0D108BD9-81ED-4DB2-BD59-A6C34878D82A}">
                    <a16:rowId xmlns:a16="http://schemas.microsoft.com/office/drawing/2014/main" val="1840975307"/>
                  </a:ext>
                </a:extLst>
              </a:tr>
              <a:tr h="212923">
                <a:tc>
                  <a:txBody>
                    <a:bodyPr/>
                    <a:lstStyle/>
                    <a:p>
                      <a:r>
                        <a:rPr lang="en-CA" sz="800" dirty="0"/>
                        <a:t>20220545</a:t>
                      </a:r>
                    </a:p>
                  </a:txBody>
                  <a:tcPr/>
                </a:tc>
                <a:tc>
                  <a:txBody>
                    <a:bodyPr/>
                    <a:lstStyle/>
                    <a:p>
                      <a:r>
                        <a:rPr lang="en-CA" sz="800" dirty="0"/>
                        <a:t>2022-04-10</a:t>
                      </a:r>
                    </a:p>
                  </a:txBody>
                  <a:tcPr/>
                </a:tc>
                <a:tc>
                  <a:txBody>
                    <a:bodyPr/>
                    <a:lstStyle/>
                    <a:p>
                      <a:r>
                        <a:rPr lang="en-CA" sz="800" dirty="0"/>
                        <a:t>8R91MA8U</a:t>
                      </a:r>
                    </a:p>
                  </a:txBody>
                  <a:tcPr/>
                </a:tc>
                <a:tc>
                  <a:txBody>
                    <a:bodyPr/>
                    <a:lstStyle/>
                    <a:p>
                      <a:r>
                        <a:rPr lang="en-CA" sz="800" dirty="0"/>
                        <a:t>Safety check</a:t>
                      </a:r>
                    </a:p>
                  </a:txBody>
                  <a:tcPr/>
                </a:tc>
                <a:tc>
                  <a:txBody>
                    <a:bodyPr/>
                    <a:lstStyle/>
                    <a:p>
                      <a:r>
                        <a:rPr lang="en-CA" sz="800" dirty="0"/>
                        <a:t>$120.51</a:t>
                      </a:r>
                    </a:p>
                  </a:txBody>
                  <a:tcPr/>
                </a:tc>
                <a:extLst>
                  <a:ext uri="{0D108BD9-81ED-4DB2-BD59-A6C34878D82A}">
                    <a16:rowId xmlns:a16="http://schemas.microsoft.com/office/drawing/2014/main" val="1535823446"/>
                  </a:ext>
                </a:extLst>
              </a:tr>
              <a:tr h="212923">
                <a:tc>
                  <a:txBody>
                    <a:bodyPr/>
                    <a:lstStyle/>
                    <a:p>
                      <a:r>
                        <a:rPr lang="en-CA" sz="800" dirty="0"/>
                        <a:t>20220546</a:t>
                      </a:r>
                    </a:p>
                  </a:txBody>
                  <a:tcPr/>
                </a:tc>
                <a:tc>
                  <a:txBody>
                    <a:bodyPr/>
                    <a:lstStyle/>
                    <a:p>
                      <a:r>
                        <a:rPr lang="en-CA" sz="800" dirty="0"/>
                        <a:t>2022-05-17</a:t>
                      </a:r>
                    </a:p>
                  </a:txBody>
                  <a:tcPr/>
                </a:tc>
                <a:tc>
                  <a:txBody>
                    <a:bodyPr/>
                    <a:lstStyle/>
                    <a:p>
                      <a:r>
                        <a:rPr lang="en-CA" sz="800" dirty="0"/>
                        <a:t>B7X82R41</a:t>
                      </a:r>
                    </a:p>
                  </a:txBody>
                  <a:tcPr/>
                </a:tc>
                <a:tc>
                  <a:txBody>
                    <a:bodyPr/>
                    <a:lstStyle/>
                    <a:p>
                      <a:r>
                        <a:rPr lang="en-CA" sz="800" dirty="0"/>
                        <a:t>Brake</a:t>
                      </a:r>
                      <a:r>
                        <a:rPr lang="en-CA" sz="800" baseline="0" dirty="0"/>
                        <a:t> pads</a:t>
                      </a:r>
                      <a:endParaRPr lang="en-CA" sz="800" dirty="0"/>
                    </a:p>
                  </a:txBody>
                  <a:tcPr/>
                </a:tc>
                <a:tc>
                  <a:txBody>
                    <a:bodyPr/>
                    <a:lstStyle/>
                    <a:p>
                      <a:r>
                        <a:rPr lang="en-CA" sz="800" dirty="0"/>
                        <a:t>$309.28</a:t>
                      </a:r>
                    </a:p>
                  </a:txBody>
                  <a:tcPr/>
                </a:tc>
                <a:extLst>
                  <a:ext uri="{0D108BD9-81ED-4DB2-BD59-A6C34878D82A}">
                    <a16:rowId xmlns:a16="http://schemas.microsoft.com/office/drawing/2014/main" val="2273395508"/>
                  </a:ext>
                </a:extLst>
              </a:tr>
              <a:tr h="212923">
                <a:tc>
                  <a:txBody>
                    <a:bodyPr/>
                    <a:lstStyle/>
                    <a:p>
                      <a:r>
                        <a:rPr lang="en-CA" sz="800" dirty="0"/>
                        <a:t>20220547</a:t>
                      </a:r>
                    </a:p>
                  </a:txBody>
                  <a:tcPr/>
                </a:tc>
                <a:tc>
                  <a:txBody>
                    <a:bodyPr/>
                    <a:lstStyle/>
                    <a:p>
                      <a:r>
                        <a:rPr lang="en-CA" sz="800" dirty="0"/>
                        <a:t>2022-07-30</a:t>
                      </a:r>
                    </a:p>
                  </a:txBody>
                  <a:tcPr/>
                </a:tc>
                <a:tc>
                  <a:txBody>
                    <a:bodyPr/>
                    <a:lstStyle/>
                    <a:p>
                      <a:r>
                        <a:rPr lang="en-CA" sz="800" dirty="0"/>
                        <a:t>VYT4NT42</a:t>
                      </a:r>
                    </a:p>
                  </a:txBody>
                  <a:tcPr/>
                </a:tc>
                <a:tc>
                  <a:txBody>
                    <a:bodyPr/>
                    <a:lstStyle/>
                    <a:p>
                      <a:r>
                        <a:rPr lang="en-CA" sz="800" dirty="0"/>
                        <a:t>Oil change</a:t>
                      </a:r>
                    </a:p>
                  </a:txBody>
                  <a:tcPr/>
                </a:tc>
                <a:tc>
                  <a:txBody>
                    <a:bodyPr/>
                    <a:lstStyle/>
                    <a:p>
                      <a:r>
                        <a:rPr lang="en-CA" sz="800" dirty="0"/>
                        <a:t>$75.46</a:t>
                      </a:r>
                    </a:p>
                  </a:txBody>
                  <a:tcPr/>
                </a:tc>
                <a:extLst>
                  <a:ext uri="{0D108BD9-81ED-4DB2-BD59-A6C34878D82A}">
                    <a16:rowId xmlns:a16="http://schemas.microsoft.com/office/drawing/2014/main" val="4110296743"/>
                  </a:ext>
                </a:extLst>
              </a:tr>
              <a:tr h="212923">
                <a:tc>
                  <a:txBody>
                    <a:bodyPr/>
                    <a:lstStyle/>
                    <a:p>
                      <a:r>
                        <a:rPr lang="en-CA" sz="800" dirty="0"/>
                        <a:t>20220548</a:t>
                      </a:r>
                    </a:p>
                  </a:txBody>
                  <a:tcPr/>
                </a:tc>
                <a:tc>
                  <a:txBody>
                    <a:bodyPr/>
                    <a:lstStyle/>
                    <a:p>
                      <a:r>
                        <a:rPr lang="en-CA" sz="800" dirty="0"/>
                        <a:t>2022-08-27</a:t>
                      </a:r>
                    </a:p>
                  </a:txBody>
                  <a:tcPr/>
                </a:tc>
                <a:tc>
                  <a:txBody>
                    <a:bodyPr/>
                    <a:lstStyle/>
                    <a:p>
                      <a:r>
                        <a:rPr lang="en-CA" sz="800" dirty="0"/>
                        <a:t>PF43EW5D</a:t>
                      </a:r>
                    </a:p>
                  </a:txBody>
                  <a:tcPr/>
                </a:tc>
                <a:tc>
                  <a:txBody>
                    <a:bodyPr/>
                    <a:lstStyle/>
                    <a:p>
                      <a:r>
                        <a:rPr lang="en-CA" sz="800" dirty="0"/>
                        <a:t>Package 2</a:t>
                      </a:r>
                    </a:p>
                  </a:txBody>
                  <a:tcPr/>
                </a:tc>
                <a:tc>
                  <a:txBody>
                    <a:bodyPr/>
                    <a:lstStyle/>
                    <a:p>
                      <a:r>
                        <a:rPr lang="en-CA" sz="800" dirty="0"/>
                        <a:t>$211.73</a:t>
                      </a:r>
                    </a:p>
                  </a:txBody>
                  <a:tcPr/>
                </a:tc>
                <a:extLst>
                  <a:ext uri="{0D108BD9-81ED-4DB2-BD59-A6C34878D82A}">
                    <a16:rowId xmlns:a16="http://schemas.microsoft.com/office/drawing/2014/main" val="4221447883"/>
                  </a:ext>
                </a:extLst>
              </a:tr>
              <a:tr h="212923">
                <a:tc>
                  <a:txBody>
                    <a:bodyPr/>
                    <a:lstStyle/>
                    <a:p>
                      <a:r>
                        <a:rPr lang="en-CA" sz="800" dirty="0"/>
                        <a:t>20220549</a:t>
                      </a:r>
                    </a:p>
                  </a:txBody>
                  <a:tcPr/>
                </a:tc>
                <a:tc>
                  <a:txBody>
                    <a:bodyPr/>
                    <a:lstStyle/>
                    <a:p>
                      <a:r>
                        <a:rPr lang="en-CA" sz="800" dirty="0"/>
                        <a:t>2022-11-04</a:t>
                      </a:r>
                    </a:p>
                  </a:txBody>
                  <a:tcPr/>
                </a:tc>
                <a:tc>
                  <a:txBody>
                    <a:bodyPr/>
                    <a:lstStyle/>
                    <a:p>
                      <a:r>
                        <a:rPr lang="en-CA" sz="800" dirty="0"/>
                        <a:t>J314ACK9</a:t>
                      </a:r>
                    </a:p>
                  </a:txBody>
                  <a:tcPr/>
                </a:tc>
                <a:tc>
                  <a:txBody>
                    <a:bodyPr/>
                    <a:lstStyle/>
                    <a:p>
                      <a:r>
                        <a:rPr lang="en-CA" sz="800" dirty="0"/>
                        <a:t>Winter tires</a:t>
                      </a:r>
                    </a:p>
                  </a:txBody>
                  <a:tcPr/>
                </a:tc>
                <a:tc>
                  <a:txBody>
                    <a:bodyPr/>
                    <a:lstStyle/>
                    <a:p>
                      <a:r>
                        <a:rPr lang="en-CA" sz="800" dirty="0"/>
                        <a:t>$58.41</a:t>
                      </a:r>
                    </a:p>
                  </a:txBody>
                  <a:tcPr/>
                </a:tc>
                <a:extLst>
                  <a:ext uri="{0D108BD9-81ED-4DB2-BD59-A6C34878D82A}">
                    <a16:rowId xmlns:a16="http://schemas.microsoft.com/office/drawing/2014/main" val="23095796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33981019"/>
              </p:ext>
            </p:extLst>
          </p:nvPr>
        </p:nvGraphicFramePr>
        <p:xfrm>
          <a:off x="5203970" y="3580347"/>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19811263"/>
              </p:ext>
            </p:extLst>
          </p:nvPr>
        </p:nvGraphicFramePr>
        <p:xfrm>
          <a:off x="5203970" y="1923532"/>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5" name="TextBox 4"/>
          <p:cNvSpPr txBox="1"/>
          <p:nvPr/>
        </p:nvSpPr>
        <p:spPr>
          <a:xfrm>
            <a:off x="567525" y="22604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services</a:t>
            </a:r>
          </a:p>
        </p:txBody>
      </p:sp>
      <p:sp>
        <p:nvSpPr>
          <p:cNvPr id="9" name="TextBox 8"/>
          <p:cNvSpPr txBox="1"/>
          <p:nvPr/>
        </p:nvSpPr>
        <p:spPr>
          <a:xfrm>
            <a:off x="5164770" y="1661922"/>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0" name="TextBox 9"/>
          <p:cNvSpPr txBox="1"/>
          <p:nvPr/>
        </p:nvSpPr>
        <p:spPr>
          <a:xfrm>
            <a:off x="5164770" y="3318737"/>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11" name="Rectangle 10"/>
          <p:cNvSpPr/>
          <p:nvPr/>
        </p:nvSpPr>
        <p:spPr>
          <a:xfrm>
            <a:off x="1936336" y="2522406"/>
            <a:ext cx="748145" cy="16151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5203970" y="3579693"/>
            <a:ext cx="748145" cy="12808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Curved Connector 12"/>
          <p:cNvCxnSpPr>
            <a:stCxn id="11" idx="2"/>
            <a:endCxn id="12" idx="2"/>
          </p:cNvCxnSpPr>
          <p:nvPr/>
        </p:nvCxnSpPr>
        <p:spPr>
          <a:xfrm rot="16200000" flipH="1">
            <a:off x="3582730" y="2865194"/>
            <a:ext cx="722992" cy="3267634"/>
          </a:xfrm>
          <a:prstGeom prst="curvedConnector3">
            <a:avLst>
              <a:gd name="adj1" fmla="val 131619"/>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91315" y="3575337"/>
            <a:ext cx="769677" cy="12851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5203970" y="1935783"/>
            <a:ext cx="825139" cy="10545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Curved Connector 18"/>
          <p:cNvCxnSpPr>
            <a:stCxn id="18" idx="2"/>
            <a:endCxn id="17" idx="0"/>
          </p:cNvCxnSpPr>
          <p:nvPr/>
        </p:nvCxnSpPr>
        <p:spPr>
          <a:xfrm rot="16200000" flipH="1">
            <a:off x="5703845" y="2903028"/>
            <a:ext cx="585004" cy="759614"/>
          </a:xfrm>
          <a:prstGeom prst="curvedConnector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10118" y="2019276"/>
            <a:ext cx="871010" cy="430887"/>
          </a:xfrm>
          <a:prstGeom prst="rect">
            <a:avLst/>
          </a:prstGeom>
          <a:noFill/>
        </p:spPr>
        <p:txBody>
          <a:bodyPr wrap="square" rtlCol="0">
            <a:spAutoFit/>
          </a:bodyPr>
          <a:lstStyle/>
          <a:p>
            <a:pPr algn="ctr"/>
            <a:r>
              <a:rPr lang="en-CA" sz="1100" b="1" dirty="0">
                <a:solidFill>
                  <a:srgbClr val="C00000"/>
                </a:solidFill>
                <a:latin typeface="Helvetica Neue" panose="020B0604020202020204" charset="0"/>
              </a:rPr>
              <a:t>FOREIGN KEY</a:t>
            </a:r>
          </a:p>
        </p:txBody>
      </p:sp>
      <p:sp>
        <p:nvSpPr>
          <p:cNvPr id="20" name="TextBox 19"/>
          <p:cNvSpPr txBox="1"/>
          <p:nvPr/>
        </p:nvSpPr>
        <p:spPr>
          <a:xfrm>
            <a:off x="4167686" y="3787035"/>
            <a:ext cx="845103" cy="430887"/>
          </a:xfrm>
          <a:prstGeom prst="rect">
            <a:avLst/>
          </a:prstGeom>
          <a:noFill/>
        </p:spPr>
        <p:txBody>
          <a:bodyPr wrap="none" rtlCol="0">
            <a:spAutoFit/>
          </a:bodyPr>
          <a:lstStyle/>
          <a:p>
            <a:r>
              <a:rPr lang="en-CA" sz="1100" b="1" dirty="0">
                <a:solidFill>
                  <a:srgbClr val="C00000"/>
                </a:solidFill>
                <a:latin typeface="Helvetica Neue" panose="020B0604020202020204" charset="0"/>
              </a:rPr>
              <a:t>PRIMARY</a:t>
            </a:r>
          </a:p>
          <a:p>
            <a:pPr algn="ctr"/>
            <a:r>
              <a:rPr lang="en-CA" sz="1100" b="1" dirty="0">
                <a:solidFill>
                  <a:srgbClr val="C00000"/>
                </a:solidFill>
                <a:latin typeface="Helvetica Neue" panose="020B0604020202020204" charset="0"/>
              </a:rPr>
              <a:t>KEY</a:t>
            </a:r>
          </a:p>
        </p:txBody>
      </p:sp>
      <p:sp>
        <p:nvSpPr>
          <p:cNvPr id="21" name="TextBox 20"/>
          <p:cNvSpPr txBox="1"/>
          <p:nvPr/>
        </p:nvSpPr>
        <p:spPr>
          <a:xfrm>
            <a:off x="6588173" y="3206992"/>
            <a:ext cx="824265" cy="430887"/>
          </a:xfrm>
          <a:prstGeom prst="rect">
            <a:avLst/>
          </a:prstGeom>
          <a:noFill/>
        </p:spPr>
        <p:txBody>
          <a:bodyPr wrap="none" rtlCol="0">
            <a:spAutoFit/>
          </a:bodyPr>
          <a:lstStyle/>
          <a:p>
            <a:r>
              <a:rPr lang="en-CA" sz="1100" b="1" dirty="0">
                <a:solidFill>
                  <a:srgbClr val="7030A0"/>
                </a:solidFill>
                <a:latin typeface="Helvetica Neue" panose="020B0604020202020204" charset="0"/>
              </a:rPr>
              <a:t>FOREIGN</a:t>
            </a:r>
          </a:p>
          <a:p>
            <a:pPr algn="ctr"/>
            <a:r>
              <a:rPr lang="en-CA" sz="1100" b="1" dirty="0">
                <a:solidFill>
                  <a:srgbClr val="7030A0"/>
                </a:solidFill>
                <a:latin typeface="Helvetica Neue" panose="020B0604020202020204" charset="0"/>
              </a:rPr>
              <a:t>KEY</a:t>
            </a:r>
          </a:p>
        </p:txBody>
      </p:sp>
      <p:sp>
        <p:nvSpPr>
          <p:cNvPr id="22" name="TextBox 21"/>
          <p:cNvSpPr txBox="1"/>
          <p:nvPr/>
        </p:nvSpPr>
        <p:spPr>
          <a:xfrm>
            <a:off x="4253088" y="1910040"/>
            <a:ext cx="845103" cy="430887"/>
          </a:xfrm>
          <a:prstGeom prst="rect">
            <a:avLst/>
          </a:prstGeom>
          <a:noFill/>
        </p:spPr>
        <p:txBody>
          <a:bodyPr wrap="none" rtlCol="0">
            <a:spAutoFit/>
          </a:bodyPr>
          <a:lstStyle/>
          <a:p>
            <a:r>
              <a:rPr lang="en-CA" sz="1100" b="1" dirty="0">
                <a:solidFill>
                  <a:srgbClr val="7030A0"/>
                </a:solidFill>
                <a:latin typeface="Helvetica Neue" panose="020B0604020202020204" charset="0"/>
              </a:rPr>
              <a:t>PRIMARY</a:t>
            </a:r>
          </a:p>
          <a:p>
            <a:pPr algn="ctr"/>
            <a:r>
              <a:rPr lang="en-CA" sz="1100" b="1" dirty="0">
                <a:solidFill>
                  <a:srgbClr val="7030A0"/>
                </a:solidFill>
                <a:latin typeface="Helvetica Neue" panose="020B0604020202020204" charset="0"/>
              </a:rPr>
              <a:t>KEY</a:t>
            </a:r>
          </a:p>
        </p:txBody>
      </p:sp>
      <p:cxnSp>
        <p:nvCxnSpPr>
          <p:cNvPr id="8" name="Straight Arrow Connector 7"/>
          <p:cNvCxnSpPr/>
          <p:nvPr/>
        </p:nvCxnSpPr>
        <p:spPr>
          <a:xfrm flipV="1">
            <a:off x="4914131" y="2051088"/>
            <a:ext cx="401782" cy="10620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625967" y="3472305"/>
            <a:ext cx="166276" cy="19435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914131" y="3711357"/>
            <a:ext cx="374226" cy="13717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61435" y="2513087"/>
            <a:ext cx="654350" cy="161510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1098538" y="2091022"/>
            <a:ext cx="871010" cy="430887"/>
          </a:xfrm>
          <a:prstGeom prst="rect">
            <a:avLst/>
          </a:prstGeom>
          <a:noFill/>
        </p:spPr>
        <p:txBody>
          <a:bodyPr wrap="square" rtlCol="0">
            <a:spAutoFit/>
          </a:bodyPr>
          <a:lstStyle/>
          <a:p>
            <a:pPr algn="ctr"/>
            <a:r>
              <a:rPr lang="en-CA" sz="1100" b="1" dirty="0">
                <a:solidFill>
                  <a:schemeClr val="accent6">
                    <a:lumMod val="50000"/>
                  </a:schemeClr>
                </a:solidFill>
                <a:latin typeface="Helvetica Neue" panose="020B0604020202020204" charset="0"/>
              </a:rPr>
              <a:t>PRIMARY KEY</a:t>
            </a:r>
          </a:p>
        </p:txBody>
      </p:sp>
      <p:cxnSp>
        <p:nvCxnSpPr>
          <p:cNvPr id="33" name="Straight Arrow Connector 32"/>
          <p:cNvCxnSpPr/>
          <p:nvPr/>
        </p:nvCxnSpPr>
        <p:spPr>
          <a:xfrm flipH="1">
            <a:off x="2258409" y="2284851"/>
            <a:ext cx="275384" cy="3749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063035" y="2330126"/>
            <a:ext cx="267294" cy="343449"/>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64770" y="314182"/>
            <a:ext cx="3702139" cy="584775"/>
          </a:xfrm>
          <a:prstGeom prst="rect">
            <a:avLst/>
          </a:prstGeom>
          <a:solidFill>
            <a:srgbClr val="D35251"/>
          </a:solidFill>
          <a:effectLst>
            <a:outerShdw blurRad="50800" dist="38100" dir="2700000" algn="tl" rotWithShape="0">
              <a:prstClr val="black">
                <a:alpha val="40000"/>
              </a:prstClr>
            </a:outerShdw>
          </a:effectLst>
        </p:spPr>
        <p:txBody>
          <a:bodyPr wrap="square" rtlCol="0">
            <a:spAutoFit/>
          </a:bodyPr>
          <a:lstStyle/>
          <a:p>
            <a:pPr algn="ctr"/>
            <a:r>
              <a:rPr lang="en-CA" sz="1600" dirty="0">
                <a:solidFill>
                  <a:schemeClr val="bg1"/>
                </a:solidFill>
                <a:latin typeface="Helvetica Neue" panose="020B0604020202020204" charset="0"/>
              </a:rPr>
              <a:t>A </a:t>
            </a:r>
            <a:r>
              <a:rPr lang="en-CA" sz="1600" b="1" dirty="0">
                <a:solidFill>
                  <a:schemeClr val="bg1"/>
                </a:solidFill>
                <a:latin typeface="Helvetica Neue" panose="020B0604020202020204" charset="0"/>
              </a:rPr>
              <a:t>foreign key </a:t>
            </a:r>
            <a:r>
              <a:rPr lang="en-CA" sz="1600" dirty="0">
                <a:solidFill>
                  <a:schemeClr val="bg1"/>
                </a:solidFill>
                <a:latin typeface="Helvetica Neue" panose="020B0604020202020204" charset="0"/>
              </a:rPr>
              <a:t>will be the </a:t>
            </a:r>
            <a:r>
              <a:rPr lang="en-CA" sz="1600" b="1" dirty="0">
                <a:solidFill>
                  <a:schemeClr val="bg1"/>
                </a:solidFill>
                <a:latin typeface="Helvetica Neue" panose="020B0604020202020204" charset="0"/>
              </a:rPr>
              <a:t>primary key </a:t>
            </a:r>
            <a:r>
              <a:rPr lang="en-CA" sz="1600" dirty="0">
                <a:solidFill>
                  <a:schemeClr val="bg1"/>
                </a:solidFill>
                <a:latin typeface="Helvetica Neue" panose="020B0604020202020204" charset="0"/>
              </a:rPr>
              <a:t>in another table</a:t>
            </a:r>
          </a:p>
        </p:txBody>
      </p:sp>
      <p:sp>
        <p:nvSpPr>
          <p:cNvPr id="39" name="TextBox 38"/>
          <p:cNvSpPr txBox="1"/>
          <p:nvPr/>
        </p:nvSpPr>
        <p:spPr>
          <a:xfrm>
            <a:off x="5164770" y="979924"/>
            <a:ext cx="3702139" cy="584775"/>
          </a:xfrm>
          <a:prstGeom prst="rect">
            <a:avLst/>
          </a:prstGeom>
          <a:solidFill>
            <a:srgbClr val="FFAB40"/>
          </a:solidFill>
          <a:effectLst>
            <a:outerShdw blurRad="50800" dist="38100" dir="2700000" algn="tl" rotWithShape="0">
              <a:prstClr val="black">
                <a:alpha val="40000"/>
              </a:prstClr>
            </a:outerShdw>
          </a:effectLst>
        </p:spPr>
        <p:txBody>
          <a:bodyPr wrap="square" rtlCol="0">
            <a:spAutoFit/>
          </a:bodyPr>
          <a:lstStyle/>
          <a:p>
            <a:pPr algn="ctr"/>
            <a:r>
              <a:rPr lang="en-CA" sz="1600" dirty="0">
                <a:solidFill>
                  <a:schemeClr val="tx1"/>
                </a:solidFill>
                <a:latin typeface="Helvetica Neue" panose="020B0604020202020204" charset="0"/>
              </a:rPr>
              <a:t>Tables usually only have </a:t>
            </a:r>
            <a:r>
              <a:rPr lang="en-CA" sz="1600" u="sng" dirty="0">
                <a:solidFill>
                  <a:schemeClr val="tx1"/>
                </a:solidFill>
                <a:latin typeface="Helvetica Neue" panose="020B0604020202020204" charset="0"/>
              </a:rPr>
              <a:t>one</a:t>
            </a:r>
            <a:r>
              <a:rPr lang="en-CA" sz="1600" dirty="0">
                <a:solidFill>
                  <a:schemeClr val="tx1"/>
                </a:solidFill>
                <a:latin typeface="Helvetica Neue" panose="020B0604020202020204" charset="0"/>
              </a:rPr>
              <a:t> </a:t>
            </a:r>
            <a:r>
              <a:rPr lang="en-CA" sz="1600" b="1" dirty="0">
                <a:solidFill>
                  <a:schemeClr val="tx1"/>
                </a:solidFill>
                <a:latin typeface="Helvetica Neue" panose="020B0604020202020204" charset="0"/>
              </a:rPr>
              <a:t>primary key</a:t>
            </a:r>
            <a:r>
              <a:rPr lang="en-CA" sz="1600" dirty="0">
                <a:solidFill>
                  <a:schemeClr val="tx1"/>
                </a:solidFill>
                <a:latin typeface="Helvetica Neue" panose="020B0604020202020204" charset="0"/>
              </a:rPr>
              <a:t>, but multiple </a:t>
            </a:r>
            <a:r>
              <a:rPr lang="en-CA" sz="1600" b="1" dirty="0">
                <a:solidFill>
                  <a:schemeClr val="tx1"/>
                </a:solidFill>
                <a:latin typeface="Helvetica Neue" panose="020B0604020202020204" charset="0"/>
              </a:rPr>
              <a:t>foreign keys</a:t>
            </a:r>
          </a:p>
        </p:txBody>
      </p:sp>
    </p:spTree>
    <p:extLst>
      <p:ext uri="{BB962C8B-B14F-4D97-AF65-F5344CB8AC3E}">
        <p14:creationId xmlns:p14="http://schemas.microsoft.com/office/powerpoint/2010/main" val="116099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CA" dirty="0">
                <a:latin typeface="Helvetica Neue"/>
                <a:ea typeface="Helvetica Neue"/>
                <a:cs typeface="Helvetica Neue"/>
                <a:sym typeface="Helvetica Neue"/>
              </a:rPr>
              <a:t>We can join tables in SQL using the JOIN command and providing a key (identified in each table) with the ON command.</a:t>
            </a:r>
          </a:p>
          <a:p>
            <a:pPr marL="114300" lvl="0" indent="0" algn="l" rtl="0">
              <a:spcBef>
                <a:spcPts val="0"/>
              </a:spcBef>
              <a:spcAft>
                <a:spcPts val="0"/>
              </a:spcAft>
              <a:buSzPts val="1800"/>
              <a:buNone/>
            </a:pPr>
            <a:endParaRPr lang="en-CA" dirty="0">
              <a:latin typeface="Helvetica Neue"/>
              <a:ea typeface="Helvetica Neue"/>
              <a:cs typeface="Helvetica Neue"/>
              <a:sym typeface="Helvetica Neue"/>
            </a:endParaRPr>
          </a:p>
          <a:p>
            <a:pPr marL="114300" lvl="0" indent="0" algn="l" rtl="0">
              <a:spcBef>
                <a:spcPts val="0"/>
              </a:spcBef>
              <a:spcAft>
                <a:spcPts val="0"/>
              </a:spcAft>
              <a:buSzPts val="1800"/>
              <a:buNone/>
            </a:pPr>
            <a:endParaRPr lang="en-CA" dirty="0">
              <a:latin typeface="Helvetica Neue"/>
              <a:ea typeface="Helvetica Neue"/>
              <a:cs typeface="Helvetica Neue"/>
              <a:sym typeface="Helvetica Neue"/>
            </a:endParaRPr>
          </a:p>
          <a:p>
            <a:pPr marL="114300" lvl="0" indent="0" algn="l" rtl="0">
              <a:spcBef>
                <a:spcPts val="0"/>
              </a:spcBef>
              <a:spcAft>
                <a:spcPts val="0"/>
              </a:spcAft>
              <a:buSzPts val="1800"/>
              <a:buNone/>
            </a:pPr>
            <a:endParaRPr lang="en-CA" dirty="0">
              <a:latin typeface="Helvetica Neue"/>
              <a:ea typeface="Helvetica Neue"/>
              <a:cs typeface="Helvetica Neue"/>
              <a:sym typeface="Helvetica Neue"/>
            </a:endParaRPr>
          </a:p>
          <a:p>
            <a:pPr marL="114300" lvl="0" indent="0" algn="l" rtl="0">
              <a:spcBef>
                <a:spcPts val="0"/>
              </a:spcBef>
              <a:spcAft>
                <a:spcPts val="0"/>
              </a:spcAft>
              <a:buSzPts val="1800"/>
              <a:buNone/>
            </a:pPr>
            <a:r>
              <a:rPr lang="en-CA" dirty="0">
                <a:latin typeface="Helvetica Neue"/>
                <a:ea typeface="Helvetica Neue"/>
                <a:cs typeface="Helvetica Neue"/>
                <a:sym typeface="Helvetica Neue"/>
              </a:rPr>
              <a:t>It is often useful to use an alias for table names, set on each table with the AS command.</a:t>
            </a:r>
            <a:endParaRPr dirty="0">
              <a:latin typeface="Helvetica Neue"/>
              <a:ea typeface="Helvetica Neue"/>
              <a:cs typeface="Helvetica Neue"/>
              <a:sym typeface="Helvetica Neue"/>
            </a:endParaRPr>
          </a:p>
        </p:txBody>
      </p:sp>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sp>
        <p:nvSpPr>
          <p:cNvPr id="2" name="TextBox 1"/>
          <p:cNvSpPr txBox="1"/>
          <p:nvPr/>
        </p:nvSpPr>
        <p:spPr>
          <a:xfrm>
            <a:off x="1082374" y="2187390"/>
            <a:ext cx="6979251"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table_1 </a:t>
            </a:r>
            <a:r>
              <a:rPr lang="en-CA" b="1" dirty="0">
                <a:solidFill>
                  <a:srgbClr val="0070C0"/>
                </a:solidFill>
                <a:latin typeface="Courier New" panose="02070309020205020404" pitchFamily="49" charset="0"/>
                <a:cs typeface="Courier New" panose="02070309020205020404" pitchFamily="49" charset="0"/>
              </a:rPr>
              <a:t>JOIN</a:t>
            </a:r>
            <a:r>
              <a:rPr lang="en-CA" b="1" dirty="0">
                <a:latin typeface="Courier New" panose="02070309020205020404" pitchFamily="49" charset="0"/>
                <a:cs typeface="Courier New" panose="02070309020205020404" pitchFamily="49" charset="0"/>
              </a:rPr>
              <a:t> table_2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table_1.key = table_2.key</a:t>
            </a:r>
          </a:p>
        </p:txBody>
      </p:sp>
      <p:sp>
        <p:nvSpPr>
          <p:cNvPr id="7" name="TextBox 6"/>
          <p:cNvSpPr txBox="1"/>
          <p:nvPr/>
        </p:nvSpPr>
        <p:spPr>
          <a:xfrm>
            <a:off x="1082374" y="3662899"/>
            <a:ext cx="7223426"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table_1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t1 </a:t>
            </a:r>
            <a:r>
              <a:rPr lang="en-CA" b="1" dirty="0">
                <a:solidFill>
                  <a:srgbClr val="0070C0"/>
                </a:solidFill>
                <a:latin typeface="Courier New" panose="02070309020205020404" pitchFamily="49" charset="0"/>
                <a:cs typeface="Courier New" panose="02070309020205020404" pitchFamily="49" charset="0"/>
              </a:rPr>
              <a:t>JOIN</a:t>
            </a:r>
            <a:r>
              <a:rPr lang="en-CA" b="1" dirty="0">
                <a:latin typeface="Courier New" panose="02070309020205020404" pitchFamily="49" charset="0"/>
                <a:cs typeface="Courier New" panose="02070309020205020404" pitchFamily="49" charset="0"/>
              </a:rPr>
              <a:t> table_2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t2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t1.key = t2.key</a:t>
            </a:r>
          </a:p>
        </p:txBody>
      </p:sp>
      <p:sp>
        <p:nvSpPr>
          <p:cNvPr id="8" name="TextBox 7"/>
          <p:cNvSpPr txBox="1"/>
          <p:nvPr/>
        </p:nvSpPr>
        <p:spPr>
          <a:xfrm>
            <a:off x="1652153" y="4332331"/>
            <a:ext cx="5839691" cy="338554"/>
          </a:xfrm>
          <a:prstGeom prst="rect">
            <a:avLst/>
          </a:prstGeom>
          <a:solidFill>
            <a:srgbClr val="D35251"/>
          </a:solidFill>
          <a:effectLst>
            <a:outerShdw blurRad="50800" dist="38100" dir="2700000" algn="tl" rotWithShape="0">
              <a:prstClr val="black">
                <a:alpha val="40000"/>
              </a:prstClr>
            </a:outerShdw>
          </a:effectLst>
        </p:spPr>
        <p:txBody>
          <a:bodyPr wrap="square" rtlCol="0">
            <a:spAutoFit/>
          </a:bodyPr>
          <a:lstStyle/>
          <a:p>
            <a:pPr algn="ctr"/>
            <a:r>
              <a:rPr lang="en-CA" sz="1600" dirty="0">
                <a:solidFill>
                  <a:schemeClr val="bg1"/>
                </a:solidFill>
                <a:latin typeface="Helvetica Neue" panose="020B0604020202020204" charset="0"/>
              </a:rPr>
              <a:t>Keys in each table do not need to have the same column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522557037"/>
              </p:ext>
            </p:extLst>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76215260"/>
              </p:ext>
            </p:extLst>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14" name="Rectangle 13"/>
          <p:cNvSpPr/>
          <p:nvPr/>
        </p:nvSpPr>
        <p:spPr>
          <a:xfrm>
            <a:off x="1767078" y="1674465"/>
            <a:ext cx="796807" cy="128517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5043055" y="1691726"/>
            <a:ext cx="825139" cy="105455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Curved Connector 15"/>
          <p:cNvCxnSpPr>
            <a:stCxn id="15" idx="2"/>
            <a:endCxn id="14" idx="2"/>
          </p:cNvCxnSpPr>
          <p:nvPr/>
        </p:nvCxnSpPr>
        <p:spPr>
          <a:xfrm rot="5400000">
            <a:off x="3703875" y="1207884"/>
            <a:ext cx="213359" cy="3290143"/>
          </a:xfrm>
          <a:prstGeom prst="curvedConnector3">
            <a:avLst>
              <a:gd name="adj1" fmla="val 207143"/>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4126" y="1031875"/>
            <a:ext cx="8624455"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vehicles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V </a:t>
            </a:r>
            <a:r>
              <a:rPr lang="en-CA" b="1" dirty="0">
                <a:solidFill>
                  <a:srgbClr val="0070C0"/>
                </a:solidFill>
                <a:latin typeface="Courier New" panose="02070309020205020404" pitchFamily="49" charset="0"/>
                <a:cs typeface="Courier New" panose="02070309020205020404" pitchFamily="49" charset="0"/>
              </a:rPr>
              <a:t>JOIN</a:t>
            </a:r>
            <a:r>
              <a:rPr lang="en-CA" b="1" dirty="0">
                <a:latin typeface="Courier New" panose="02070309020205020404" pitchFamily="49" charset="0"/>
                <a:cs typeface="Courier New" panose="02070309020205020404" pitchFamily="49" charset="0"/>
              </a:rPr>
              <a:t> customers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C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V.CustomerID</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C.CustomerID</a:t>
            </a:r>
            <a:endParaRPr lang="en-CA"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744848498"/>
              </p:ext>
            </p:extLst>
          </p:nvPr>
        </p:nvGraphicFramePr>
        <p:xfrm>
          <a:off x="1651015" y="3406574"/>
          <a:ext cx="5713505" cy="106680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08439841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63371506"/>
                  </a:ext>
                </a:extLst>
              </a:tr>
            </a:tbl>
          </a:graphicData>
        </a:graphic>
      </p:graphicFrame>
    </p:spTree>
    <p:extLst>
      <p:ext uri="{BB962C8B-B14F-4D97-AF65-F5344CB8AC3E}">
        <p14:creationId xmlns:p14="http://schemas.microsoft.com/office/powerpoint/2010/main" val="143296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464126" y="1031875"/>
            <a:ext cx="8624455"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vehicles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V </a:t>
            </a:r>
            <a:r>
              <a:rPr lang="en-CA" b="1" dirty="0">
                <a:solidFill>
                  <a:srgbClr val="0070C0"/>
                </a:solidFill>
                <a:latin typeface="Courier New" panose="02070309020205020404" pitchFamily="49" charset="0"/>
                <a:cs typeface="Courier New" panose="02070309020205020404" pitchFamily="49" charset="0"/>
              </a:rPr>
              <a:t>JOIN</a:t>
            </a:r>
            <a:r>
              <a:rPr lang="en-CA" b="1" dirty="0">
                <a:latin typeface="Courier New" panose="02070309020205020404" pitchFamily="49" charset="0"/>
                <a:cs typeface="Courier New" panose="02070309020205020404" pitchFamily="49" charset="0"/>
              </a:rPr>
              <a:t> customers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C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V.CustomerID</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C.CustomerID</a:t>
            </a:r>
            <a:endParaRPr lang="en-CA"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nvGraphicFramePr>
        <p:xfrm>
          <a:off x="1651015" y="3406574"/>
          <a:ext cx="5713505" cy="106680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08439841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63371506"/>
                  </a:ext>
                </a:extLst>
              </a:tr>
            </a:tbl>
          </a:graphicData>
        </a:graphic>
      </p:graphicFrame>
      <p:sp>
        <p:nvSpPr>
          <p:cNvPr id="2" name="Rectangle 1"/>
          <p:cNvSpPr/>
          <p:nvPr/>
        </p:nvSpPr>
        <p:spPr>
          <a:xfrm>
            <a:off x="1011382" y="2105891"/>
            <a:ext cx="3151909" cy="216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5043055" y="2316335"/>
            <a:ext cx="2923309" cy="216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112367" y="3626861"/>
            <a:ext cx="1411633" cy="461665"/>
          </a:xfrm>
          <a:prstGeom prst="rect">
            <a:avLst/>
          </a:prstGeom>
          <a:solidFill>
            <a:srgbClr val="C00000"/>
          </a:solidFill>
          <a:effectLst>
            <a:outerShdw blurRad="50800" dist="38100" dir="2700000" algn="tl" rotWithShape="0">
              <a:prstClr val="black">
                <a:alpha val="40000"/>
              </a:prstClr>
            </a:outerShdw>
          </a:effectLst>
        </p:spPr>
        <p:txBody>
          <a:bodyPr wrap="square" rtlCol="0">
            <a:spAutoFit/>
          </a:bodyPr>
          <a:lstStyle/>
          <a:p>
            <a:pPr algn="ctr"/>
            <a:r>
              <a:rPr lang="en-CA" sz="1200" dirty="0">
                <a:solidFill>
                  <a:schemeClr val="bg1"/>
                </a:solidFill>
                <a:latin typeface="Helvetica Neue" panose="020B0604020202020204" charset="0"/>
              </a:rPr>
              <a:t>Where is vehicle VYT4NT42?</a:t>
            </a:r>
          </a:p>
        </p:txBody>
      </p:sp>
      <p:sp>
        <p:nvSpPr>
          <p:cNvPr id="17" name="TextBox 16"/>
          <p:cNvSpPr txBox="1"/>
          <p:nvPr/>
        </p:nvSpPr>
        <p:spPr>
          <a:xfrm>
            <a:off x="7545331" y="3626861"/>
            <a:ext cx="1411633" cy="461665"/>
          </a:xfrm>
          <a:prstGeom prst="rect">
            <a:avLst/>
          </a:prstGeom>
          <a:solidFill>
            <a:srgbClr val="0070C0"/>
          </a:solidFill>
          <a:effectLst>
            <a:outerShdw blurRad="50800" dist="38100" dir="2700000" algn="tl" rotWithShape="0">
              <a:prstClr val="black">
                <a:alpha val="40000"/>
              </a:prstClr>
            </a:outerShdw>
          </a:effectLst>
        </p:spPr>
        <p:txBody>
          <a:bodyPr wrap="square" rtlCol="0">
            <a:spAutoFit/>
          </a:bodyPr>
          <a:lstStyle/>
          <a:p>
            <a:pPr algn="ctr"/>
            <a:r>
              <a:rPr lang="en-CA" sz="1200" dirty="0">
                <a:solidFill>
                  <a:schemeClr val="bg1"/>
                </a:solidFill>
                <a:latin typeface="Helvetica Neue" panose="020B0604020202020204" charset="0"/>
              </a:rPr>
              <a:t>Where is Homer Simpson?</a:t>
            </a:r>
          </a:p>
        </p:txBody>
      </p:sp>
      <p:cxnSp>
        <p:nvCxnSpPr>
          <p:cNvPr id="5" name="Curved Connector 4"/>
          <p:cNvCxnSpPr>
            <a:stCxn id="13" idx="3"/>
            <a:endCxn id="17" idx="0"/>
          </p:cNvCxnSpPr>
          <p:nvPr/>
        </p:nvCxnSpPr>
        <p:spPr>
          <a:xfrm>
            <a:off x="7966364" y="2424335"/>
            <a:ext cx="284784" cy="1202526"/>
          </a:xfrm>
          <a:prstGeom prst="curvedConnector2">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2" idx="1"/>
            <a:endCxn id="3" idx="0"/>
          </p:cNvCxnSpPr>
          <p:nvPr/>
        </p:nvCxnSpPr>
        <p:spPr>
          <a:xfrm rot="10800000" flipV="1">
            <a:off x="818184" y="2213891"/>
            <a:ext cx="193198" cy="1412970"/>
          </a:xfrm>
          <a:prstGeom prst="curvedConnector2">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86505" y="4643920"/>
            <a:ext cx="6842523" cy="338554"/>
          </a:xfrm>
          <a:prstGeom prst="rect">
            <a:avLst/>
          </a:prstGeom>
          <a:solidFill>
            <a:schemeClr val="accent3">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en-CA" sz="1600" dirty="0">
                <a:solidFill>
                  <a:schemeClr val="bg1"/>
                </a:solidFill>
                <a:latin typeface="Helvetica Neue" panose="020B0604020202020204" charset="0"/>
              </a:rPr>
              <a:t>Default JOIN command only includes data that is matched in both tables</a:t>
            </a:r>
            <a:endParaRPr lang="en-CA" sz="1600" b="1" dirty="0">
              <a:solidFill>
                <a:schemeClr val="bg1"/>
              </a:solidFill>
              <a:latin typeface="Helvetica Neue" panose="020B0604020202020204" charset="0"/>
            </a:endParaRPr>
          </a:p>
        </p:txBody>
      </p:sp>
    </p:spTree>
    <p:extLst>
      <p:ext uri="{BB962C8B-B14F-4D97-AF65-F5344CB8AC3E}">
        <p14:creationId xmlns:p14="http://schemas.microsoft.com/office/powerpoint/2010/main" val="103890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extBox 2"/>
          <p:cNvSpPr txBox="1"/>
          <p:nvPr/>
        </p:nvSpPr>
        <p:spPr>
          <a:xfrm>
            <a:off x="1787237" y="1350467"/>
            <a:ext cx="2750125" cy="523220"/>
          </a:xfrm>
          <a:prstGeom prst="rect">
            <a:avLst/>
          </a:prstGeom>
          <a:noFill/>
        </p:spPr>
        <p:txBody>
          <a:bodyPr wrap="square" rtlCol="0">
            <a:spAutoFit/>
          </a:bodyPr>
          <a:lstStyle/>
          <a:p>
            <a:r>
              <a:rPr lang="en-CA" b="1" dirty="0">
                <a:latin typeface="Helvetica Neue" panose="020B0604020202020204" charset="0"/>
              </a:rPr>
              <a:t>INNER JOIN</a:t>
            </a:r>
          </a:p>
          <a:p>
            <a:pPr marL="285750" indent="-285750">
              <a:buFont typeface="Arial" panose="020B0604020202020204" pitchFamily="34" charset="0"/>
              <a:buChar char="•"/>
            </a:pPr>
            <a:r>
              <a:rPr lang="en-CA" dirty="0">
                <a:latin typeface="Helvetica Neue" panose="020B0604020202020204" charset="0"/>
              </a:rPr>
              <a:t>Data matched in both tables</a:t>
            </a:r>
          </a:p>
        </p:txBody>
      </p:sp>
      <p:pic>
        <p:nvPicPr>
          <p:cNvPr id="1028" name="Picture 4" descr="Visual_SQL_Joins/INNER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247" y="1019625"/>
            <a:ext cx="1601378" cy="108000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pic>
        <p:nvPicPr>
          <p:cNvPr id="1030" name="Picture 6" descr="Visual_SQL_Joins/FULL_OUTER_JO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247" y="3036291"/>
            <a:ext cx="1601378" cy="108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87237" y="3099238"/>
            <a:ext cx="2916381" cy="954107"/>
          </a:xfrm>
          <a:prstGeom prst="rect">
            <a:avLst/>
          </a:prstGeom>
          <a:noFill/>
        </p:spPr>
        <p:txBody>
          <a:bodyPr wrap="square" rtlCol="0">
            <a:spAutoFit/>
          </a:bodyPr>
          <a:lstStyle/>
          <a:p>
            <a:r>
              <a:rPr lang="en-CA" b="1" dirty="0">
                <a:latin typeface="Helvetica Neue" panose="020B0604020202020204" charset="0"/>
              </a:rPr>
              <a:t>OUTER JOIN</a:t>
            </a:r>
          </a:p>
          <a:p>
            <a:pPr marL="285750" indent="-285750">
              <a:buFont typeface="Arial" panose="020B0604020202020204" pitchFamily="34" charset="0"/>
              <a:buChar char="•"/>
            </a:pPr>
            <a:r>
              <a:rPr lang="en-CA" dirty="0">
                <a:latin typeface="Helvetica Neue" panose="020B0604020202020204" charset="0"/>
              </a:rPr>
              <a:t>Data matched in both tables</a:t>
            </a:r>
          </a:p>
          <a:p>
            <a:pPr marL="285750" indent="-285750">
              <a:buFont typeface="Arial" panose="020B0604020202020204" pitchFamily="34" charset="0"/>
              <a:buChar char="•"/>
            </a:pPr>
            <a:r>
              <a:rPr lang="en-CA" dirty="0">
                <a:latin typeface="Helvetica Neue" panose="020B0604020202020204" charset="0"/>
              </a:rPr>
              <a:t>Data in table A but not table B</a:t>
            </a:r>
          </a:p>
          <a:p>
            <a:pPr marL="285750" indent="-285750">
              <a:buFont typeface="Arial" panose="020B0604020202020204" pitchFamily="34" charset="0"/>
              <a:buChar char="•"/>
            </a:pPr>
            <a:r>
              <a:rPr lang="en-CA" dirty="0">
                <a:latin typeface="Helvetica Neue" panose="020B0604020202020204" charset="0"/>
              </a:rPr>
              <a:t>Data in table B but not table A</a:t>
            </a:r>
          </a:p>
        </p:txBody>
      </p:sp>
      <p:sp>
        <p:nvSpPr>
          <p:cNvPr id="13" name="TextBox 12"/>
          <p:cNvSpPr txBox="1"/>
          <p:nvPr/>
        </p:nvSpPr>
        <p:spPr>
          <a:xfrm>
            <a:off x="2269809" y="2332574"/>
            <a:ext cx="4535106"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A </a:t>
            </a:r>
            <a:r>
              <a:rPr lang="en-CA" b="1" dirty="0">
                <a:solidFill>
                  <a:srgbClr val="0070C0"/>
                </a:solidFill>
                <a:latin typeface="Courier New" panose="02070309020205020404" pitchFamily="49" charset="0"/>
                <a:cs typeface="Courier New" panose="02070309020205020404" pitchFamily="49" charset="0"/>
              </a:rPr>
              <a:t>JOIN</a:t>
            </a:r>
            <a:r>
              <a:rPr lang="en-CA" b="1" dirty="0">
                <a:latin typeface="Courier New" panose="02070309020205020404" pitchFamily="49" charset="0"/>
                <a:cs typeface="Courier New" panose="02070309020205020404" pitchFamily="49" charset="0"/>
              </a:rPr>
              <a:t> B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B.key</a:t>
            </a:r>
            <a:endParaRPr lang="en-CA" b="1" dirty="0">
              <a:latin typeface="Courier New" panose="02070309020205020404" pitchFamily="49" charset="0"/>
              <a:cs typeface="Courier New" panose="02070309020205020404" pitchFamily="49" charset="0"/>
            </a:endParaRPr>
          </a:p>
        </p:txBody>
      </p:sp>
      <p:sp>
        <p:nvSpPr>
          <p:cNvPr id="14" name="TextBox 13"/>
          <p:cNvSpPr txBox="1"/>
          <p:nvPr/>
        </p:nvSpPr>
        <p:spPr>
          <a:xfrm>
            <a:off x="1894608" y="4358342"/>
            <a:ext cx="5618019"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A </a:t>
            </a:r>
            <a:r>
              <a:rPr lang="en-CA" b="1" dirty="0">
                <a:solidFill>
                  <a:srgbClr val="0070C0"/>
                </a:solidFill>
                <a:latin typeface="Courier New" panose="02070309020205020404" pitchFamily="49" charset="0"/>
                <a:cs typeface="Courier New" panose="02070309020205020404" pitchFamily="49" charset="0"/>
              </a:rPr>
              <a:t>FULL OUTER JOIN</a:t>
            </a:r>
            <a:r>
              <a:rPr lang="en-CA" b="1" dirty="0">
                <a:latin typeface="Courier New" panose="02070309020205020404" pitchFamily="49" charset="0"/>
                <a:cs typeface="Courier New" panose="02070309020205020404" pitchFamily="49" charset="0"/>
              </a:rPr>
              <a:t> B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B.key</a:t>
            </a:r>
            <a:endParaRPr lang="en-CA" b="1" dirty="0">
              <a:latin typeface="Courier New" panose="02070309020205020404" pitchFamily="49" charset="0"/>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464126" y="1031875"/>
            <a:ext cx="8624455"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vehicles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V </a:t>
            </a:r>
            <a:r>
              <a:rPr lang="en-CA" b="1" dirty="0">
                <a:solidFill>
                  <a:srgbClr val="0070C0"/>
                </a:solidFill>
                <a:latin typeface="Courier New" panose="02070309020205020404" pitchFamily="49" charset="0"/>
                <a:cs typeface="Courier New" panose="02070309020205020404" pitchFamily="49" charset="0"/>
              </a:rPr>
              <a:t>JOIN</a:t>
            </a:r>
            <a:r>
              <a:rPr lang="en-CA" b="1" dirty="0">
                <a:latin typeface="Courier New" panose="02070309020205020404" pitchFamily="49" charset="0"/>
                <a:cs typeface="Courier New" panose="02070309020205020404" pitchFamily="49" charset="0"/>
              </a:rPr>
              <a:t> customers </a:t>
            </a:r>
            <a:r>
              <a:rPr lang="en-CA" b="1" dirty="0">
                <a:solidFill>
                  <a:srgbClr val="0070C0"/>
                </a:solidFill>
                <a:latin typeface="Courier New" panose="02070309020205020404" pitchFamily="49" charset="0"/>
                <a:cs typeface="Courier New" panose="02070309020205020404" pitchFamily="49" charset="0"/>
              </a:rPr>
              <a:t>AS</a:t>
            </a:r>
            <a:r>
              <a:rPr lang="en-CA" b="1" dirty="0">
                <a:latin typeface="Courier New" panose="02070309020205020404" pitchFamily="49" charset="0"/>
                <a:cs typeface="Courier New" panose="02070309020205020404" pitchFamily="49" charset="0"/>
              </a:rPr>
              <a:t> C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V.CustomerID</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C.CustomerID</a:t>
            </a:r>
            <a:endParaRPr lang="en-CA"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837027846"/>
              </p:ext>
            </p:extLst>
          </p:nvPr>
        </p:nvGraphicFramePr>
        <p:xfrm>
          <a:off x="1011382" y="3434283"/>
          <a:ext cx="5713505" cy="106680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08439841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63371506"/>
                  </a:ext>
                </a:extLst>
              </a:tr>
            </a:tbl>
          </a:graphicData>
        </a:graphic>
      </p:graphicFrame>
      <p:pic>
        <p:nvPicPr>
          <p:cNvPr id="16" name="Picture 4" descr="Visual_SQL_Joins/INNER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621" y="3421083"/>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48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0425" y="471150"/>
            <a:ext cx="366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4000" b="1">
                <a:solidFill>
                  <a:srgbClr val="404040"/>
                </a:solidFill>
                <a:latin typeface="Proxima Nova"/>
                <a:ea typeface="Proxima Nova"/>
                <a:cs typeface="Proxima Nova"/>
                <a:sym typeface="Proxima Nova"/>
              </a:rPr>
              <a:t>AGENDA</a:t>
            </a:r>
            <a:endParaRPr sz="4000" b="1">
              <a:solidFill>
                <a:srgbClr val="404040"/>
              </a:solidFill>
              <a:latin typeface="Proxima Nova"/>
              <a:ea typeface="Proxima Nova"/>
              <a:cs typeface="Proxima Nova"/>
              <a:sym typeface="Proxima Nova"/>
            </a:endParaRPr>
          </a:p>
        </p:txBody>
      </p:sp>
      <p:pic>
        <p:nvPicPr>
          <p:cNvPr id="74" name="Google Shape;74;p14"/>
          <p:cNvPicPr preferRelativeResize="0"/>
          <p:nvPr/>
        </p:nvPicPr>
        <p:blipFill rotWithShape="1">
          <a:blip r:embed="rId3">
            <a:alphaModFix/>
          </a:blip>
          <a:srcRect/>
          <a:stretch/>
        </p:blipFill>
        <p:spPr>
          <a:xfrm>
            <a:off x="738000" y="4176000"/>
            <a:ext cx="1797625" cy="497925"/>
          </a:xfrm>
          <a:prstGeom prst="rect">
            <a:avLst/>
          </a:prstGeom>
          <a:noFill/>
          <a:ln>
            <a:noFill/>
          </a:ln>
        </p:spPr>
      </p:pic>
      <p:sp>
        <p:nvSpPr>
          <p:cNvPr id="75" name="Google Shape;75;p14"/>
          <p:cNvSpPr/>
          <p:nvPr/>
        </p:nvSpPr>
        <p:spPr>
          <a:xfrm>
            <a:off x="1411950" y="1204925"/>
            <a:ext cx="45360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2000" dirty="0">
                <a:solidFill>
                  <a:srgbClr val="404040"/>
                </a:solidFill>
                <a:latin typeface="Helvetica Neue"/>
                <a:ea typeface="Helvetica Neue"/>
                <a:cs typeface="Helvetica Neue"/>
                <a:sym typeface="Helvetica Neue"/>
              </a:rPr>
              <a:t>Accessing data using SQL</a:t>
            </a:r>
            <a:endParaRPr sz="2000" dirty="0">
              <a:solidFill>
                <a:srgbClr val="404040"/>
              </a:solidFill>
              <a:latin typeface="Helvetica Neue"/>
              <a:ea typeface="Helvetica Neue"/>
              <a:cs typeface="Helvetica Neue"/>
              <a:sym typeface="Helvetica Neue"/>
            </a:endParaRPr>
          </a:p>
        </p:txBody>
      </p:sp>
      <p:sp>
        <p:nvSpPr>
          <p:cNvPr id="76" name="Google Shape;76;p14"/>
          <p:cNvSpPr/>
          <p:nvPr/>
        </p:nvSpPr>
        <p:spPr>
          <a:xfrm>
            <a:off x="1672575" y="1698388"/>
            <a:ext cx="40149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CA" sz="2000" dirty="0">
                <a:solidFill>
                  <a:srgbClr val="404040"/>
                </a:solidFill>
                <a:latin typeface="Helvetica Neue"/>
                <a:ea typeface="Helvetica Neue"/>
                <a:cs typeface="Helvetica Neue"/>
                <a:sym typeface="Helvetica Neue"/>
              </a:rPr>
              <a:t>Joining tables using JOIN</a:t>
            </a:r>
            <a:endParaRPr sz="2000" dirty="0">
              <a:solidFill>
                <a:srgbClr val="404040"/>
              </a:solidFill>
              <a:latin typeface="Helvetica Neue"/>
              <a:ea typeface="Helvetica Neue"/>
              <a:cs typeface="Helvetica Neue"/>
              <a:sym typeface="Helvetica Neue"/>
            </a:endParaRPr>
          </a:p>
        </p:txBody>
      </p:sp>
      <p:sp>
        <p:nvSpPr>
          <p:cNvPr id="77" name="Google Shape;77;p14"/>
          <p:cNvSpPr/>
          <p:nvPr/>
        </p:nvSpPr>
        <p:spPr>
          <a:xfrm>
            <a:off x="1901175" y="2186738"/>
            <a:ext cx="2643116" cy="425700"/>
          </a:xfrm>
          <a:prstGeom prst="rect">
            <a:avLst/>
          </a:prstGeom>
          <a:solidFill>
            <a:srgbClr val="16A4DD"/>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CA" sz="2000" dirty="0">
                <a:solidFill>
                  <a:srgbClr val="404040"/>
                </a:solidFill>
                <a:latin typeface="Helvetica Neue"/>
                <a:ea typeface="Helvetica Neue"/>
                <a:cs typeface="Helvetica Neue"/>
                <a:sym typeface="Helvetica Neue"/>
              </a:rPr>
              <a:t>Example walkthrough</a:t>
            </a:r>
            <a:endParaRPr sz="2000" dirty="0">
              <a:solidFill>
                <a:srgbClr val="40404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1000"/>
                                        <p:tgtEl>
                                          <p:spTgt spid="75"/>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1000"/>
                                        <p:tgtEl>
                                          <p:spTgt spid="76"/>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 calcmode="lin" valueType="num">
                                      <p:cBhvr additive="base">
                                        <p:cTn id="15" dur="1000"/>
                                        <p:tgtEl>
                                          <p:spTgt spid="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464126" y="1031875"/>
            <a:ext cx="8624455" cy="276999"/>
          </a:xfrm>
          <a:prstGeom prst="rect">
            <a:avLst/>
          </a:prstGeom>
          <a:noFill/>
        </p:spPr>
        <p:txBody>
          <a:bodyPr wrap="square" rtlCol="0">
            <a:spAutoFit/>
          </a:bodyPr>
          <a:lstStyle/>
          <a:p>
            <a:pPr algn="ctr"/>
            <a:r>
              <a:rPr lang="en-CA" sz="1200" b="1" dirty="0">
                <a:solidFill>
                  <a:srgbClr val="0070C0"/>
                </a:solidFill>
                <a:latin typeface="Courier New" panose="02070309020205020404" pitchFamily="49" charset="0"/>
                <a:cs typeface="Courier New" panose="02070309020205020404" pitchFamily="49" charset="0"/>
              </a:rPr>
              <a:t>SELECT</a:t>
            </a:r>
            <a:r>
              <a:rPr lang="en-CA" sz="1200" b="1" dirty="0">
                <a:latin typeface="Courier New" panose="02070309020205020404" pitchFamily="49" charset="0"/>
                <a:cs typeface="Courier New" panose="02070309020205020404" pitchFamily="49" charset="0"/>
              </a:rPr>
              <a:t> * </a:t>
            </a:r>
            <a:r>
              <a:rPr lang="en-CA" sz="1200" b="1" dirty="0">
                <a:solidFill>
                  <a:srgbClr val="0070C0"/>
                </a:solidFill>
                <a:latin typeface="Courier New" panose="02070309020205020404" pitchFamily="49" charset="0"/>
                <a:cs typeface="Courier New" panose="02070309020205020404" pitchFamily="49" charset="0"/>
              </a:rPr>
              <a:t>FROM</a:t>
            </a:r>
            <a:r>
              <a:rPr lang="en-CA" sz="1200" b="1" dirty="0">
                <a:latin typeface="Courier New" panose="02070309020205020404" pitchFamily="49" charset="0"/>
                <a:cs typeface="Courier New" panose="02070309020205020404" pitchFamily="49" charset="0"/>
              </a:rPr>
              <a:t> vehicles </a:t>
            </a:r>
            <a:r>
              <a:rPr lang="en-CA" sz="1200" b="1" dirty="0">
                <a:solidFill>
                  <a:srgbClr val="0070C0"/>
                </a:solidFill>
                <a:latin typeface="Courier New" panose="02070309020205020404" pitchFamily="49" charset="0"/>
                <a:cs typeface="Courier New" panose="02070309020205020404" pitchFamily="49" charset="0"/>
              </a:rPr>
              <a:t>AS</a:t>
            </a:r>
            <a:r>
              <a:rPr lang="en-CA" sz="1200" b="1" dirty="0">
                <a:latin typeface="Courier New" panose="02070309020205020404" pitchFamily="49" charset="0"/>
                <a:cs typeface="Courier New" panose="02070309020205020404" pitchFamily="49" charset="0"/>
              </a:rPr>
              <a:t> V </a:t>
            </a:r>
            <a:r>
              <a:rPr lang="en-CA" sz="1200" b="1" dirty="0">
                <a:solidFill>
                  <a:srgbClr val="0070C0"/>
                </a:solidFill>
                <a:latin typeface="Courier New" panose="02070309020205020404" pitchFamily="49" charset="0"/>
                <a:cs typeface="Courier New" panose="02070309020205020404" pitchFamily="49" charset="0"/>
              </a:rPr>
              <a:t>FULL OUTER JOIN</a:t>
            </a:r>
            <a:r>
              <a:rPr lang="en-CA" sz="1200" b="1" dirty="0">
                <a:latin typeface="Courier New" panose="02070309020205020404" pitchFamily="49" charset="0"/>
                <a:cs typeface="Courier New" panose="02070309020205020404" pitchFamily="49" charset="0"/>
              </a:rPr>
              <a:t> customers </a:t>
            </a:r>
            <a:r>
              <a:rPr lang="en-CA" sz="1200" b="1" dirty="0">
                <a:solidFill>
                  <a:srgbClr val="0070C0"/>
                </a:solidFill>
                <a:latin typeface="Courier New" panose="02070309020205020404" pitchFamily="49" charset="0"/>
                <a:cs typeface="Courier New" panose="02070309020205020404" pitchFamily="49" charset="0"/>
              </a:rPr>
              <a:t>AS</a:t>
            </a:r>
            <a:r>
              <a:rPr lang="en-CA" sz="1200" b="1" dirty="0">
                <a:latin typeface="Courier New" panose="02070309020205020404" pitchFamily="49" charset="0"/>
                <a:cs typeface="Courier New" panose="02070309020205020404" pitchFamily="49" charset="0"/>
              </a:rPr>
              <a:t> C </a:t>
            </a:r>
            <a:r>
              <a:rPr lang="en-CA" sz="1200" b="1" dirty="0">
                <a:solidFill>
                  <a:srgbClr val="0070C0"/>
                </a:solidFill>
                <a:latin typeface="Courier New" panose="02070309020205020404" pitchFamily="49" charset="0"/>
                <a:cs typeface="Courier New" panose="02070309020205020404" pitchFamily="49" charset="0"/>
              </a:rPr>
              <a:t>ON</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V.CustomerID</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C.CustomerID</a:t>
            </a:r>
            <a:endParaRPr lang="en-CA" sz="1200"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4203464713"/>
              </p:ext>
            </p:extLst>
          </p:nvPr>
        </p:nvGraphicFramePr>
        <p:xfrm>
          <a:off x="1011382" y="3406574"/>
          <a:ext cx="5713505" cy="149352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tc>
                  <a:txBody>
                    <a:bodyPr/>
                    <a:lstStyle/>
                    <a:p>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extLst>
                  <a:ext uri="{0D108BD9-81ED-4DB2-BD59-A6C34878D82A}">
                    <a16:rowId xmlns:a16="http://schemas.microsoft.com/office/drawing/2014/main" val="3449595425"/>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08439841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6337150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792722979"/>
                  </a:ext>
                </a:extLst>
              </a:tr>
            </a:tbl>
          </a:graphicData>
        </a:graphic>
      </p:graphicFrame>
      <p:pic>
        <p:nvPicPr>
          <p:cNvPr id="16" name="Picture 6" descr="Visual_SQL_Joins/FULL_OUTER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083" y="3613334"/>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26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2050" name="Picture 2" descr="Visual_SQL_Joins/LEFT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247" y="1019625"/>
            <a:ext cx="160137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_SQL_Joins/RIGHT_JO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247" y="3036291"/>
            <a:ext cx="1601378" cy="108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87237" y="1350467"/>
            <a:ext cx="2916381" cy="954107"/>
          </a:xfrm>
          <a:prstGeom prst="rect">
            <a:avLst/>
          </a:prstGeom>
          <a:noFill/>
        </p:spPr>
        <p:txBody>
          <a:bodyPr wrap="square" rtlCol="0">
            <a:spAutoFit/>
          </a:bodyPr>
          <a:lstStyle/>
          <a:p>
            <a:r>
              <a:rPr lang="en-CA" b="1" dirty="0">
                <a:latin typeface="Helvetica Neue" panose="020B0604020202020204" charset="0"/>
              </a:rPr>
              <a:t>LEFT JOIN</a:t>
            </a:r>
          </a:p>
          <a:p>
            <a:pPr marL="285750" indent="-285750">
              <a:buFont typeface="Arial" panose="020B0604020202020204" pitchFamily="34" charset="0"/>
              <a:buChar char="•"/>
            </a:pPr>
            <a:r>
              <a:rPr lang="en-CA" dirty="0">
                <a:latin typeface="Helvetica Neue" panose="020B0604020202020204" charset="0"/>
              </a:rPr>
              <a:t>Data matched in both tables</a:t>
            </a:r>
          </a:p>
          <a:p>
            <a:pPr marL="285750" indent="-285750">
              <a:buFont typeface="Arial" panose="020B0604020202020204" pitchFamily="34" charset="0"/>
              <a:buChar char="•"/>
            </a:pPr>
            <a:r>
              <a:rPr lang="en-CA" dirty="0">
                <a:latin typeface="Helvetica Neue" panose="020B0604020202020204" charset="0"/>
              </a:rPr>
              <a:t>Data in table A but not table B</a:t>
            </a:r>
          </a:p>
          <a:p>
            <a:pPr marL="285750" indent="-285750">
              <a:buFont typeface="Arial" panose="020B0604020202020204" pitchFamily="34" charset="0"/>
              <a:buChar char="•"/>
            </a:pPr>
            <a:endParaRPr lang="en-CA" dirty="0">
              <a:latin typeface="Helvetica Neue" panose="020B0604020202020204" charset="0"/>
            </a:endParaRPr>
          </a:p>
        </p:txBody>
      </p:sp>
      <p:sp>
        <p:nvSpPr>
          <p:cNvPr id="10"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sp>
        <p:nvSpPr>
          <p:cNvPr id="12" name="TextBox 11"/>
          <p:cNvSpPr txBox="1"/>
          <p:nvPr/>
        </p:nvSpPr>
        <p:spPr>
          <a:xfrm>
            <a:off x="1787237" y="3099238"/>
            <a:ext cx="2916381" cy="738664"/>
          </a:xfrm>
          <a:prstGeom prst="rect">
            <a:avLst/>
          </a:prstGeom>
          <a:noFill/>
        </p:spPr>
        <p:txBody>
          <a:bodyPr wrap="square" rtlCol="0">
            <a:spAutoFit/>
          </a:bodyPr>
          <a:lstStyle/>
          <a:p>
            <a:r>
              <a:rPr lang="en-CA" b="1" dirty="0">
                <a:latin typeface="Helvetica Neue" panose="020B0604020202020204" charset="0"/>
              </a:rPr>
              <a:t>RIGHT JOIN</a:t>
            </a:r>
          </a:p>
          <a:p>
            <a:pPr marL="285750" indent="-285750">
              <a:buFont typeface="Arial" panose="020B0604020202020204" pitchFamily="34" charset="0"/>
              <a:buChar char="•"/>
            </a:pPr>
            <a:r>
              <a:rPr lang="en-CA" dirty="0">
                <a:latin typeface="Helvetica Neue" panose="020B0604020202020204" charset="0"/>
              </a:rPr>
              <a:t>Data matched in both tables</a:t>
            </a:r>
          </a:p>
          <a:p>
            <a:pPr marL="285750" indent="-285750">
              <a:buFont typeface="Arial" panose="020B0604020202020204" pitchFamily="34" charset="0"/>
              <a:buChar char="•"/>
            </a:pPr>
            <a:r>
              <a:rPr lang="en-CA" dirty="0">
                <a:latin typeface="Helvetica Neue" panose="020B0604020202020204" charset="0"/>
              </a:rPr>
              <a:t>Data in table B but not table A</a:t>
            </a:r>
          </a:p>
        </p:txBody>
      </p:sp>
      <p:sp>
        <p:nvSpPr>
          <p:cNvPr id="13" name="TextBox 12"/>
          <p:cNvSpPr txBox="1"/>
          <p:nvPr/>
        </p:nvSpPr>
        <p:spPr>
          <a:xfrm>
            <a:off x="2098964" y="2332574"/>
            <a:ext cx="4925291"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A </a:t>
            </a:r>
            <a:r>
              <a:rPr lang="en-CA" b="1" dirty="0">
                <a:solidFill>
                  <a:srgbClr val="0070C0"/>
                </a:solidFill>
                <a:latin typeface="Courier New" panose="02070309020205020404" pitchFamily="49" charset="0"/>
                <a:cs typeface="Courier New" panose="02070309020205020404" pitchFamily="49" charset="0"/>
              </a:rPr>
              <a:t>LEFT JOIN</a:t>
            </a:r>
            <a:r>
              <a:rPr lang="en-CA" b="1" dirty="0">
                <a:latin typeface="Courier New" panose="02070309020205020404" pitchFamily="49" charset="0"/>
                <a:cs typeface="Courier New" panose="02070309020205020404" pitchFamily="49" charset="0"/>
              </a:rPr>
              <a:t> B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B.key</a:t>
            </a:r>
            <a:endParaRPr lang="en-CA" b="1" dirty="0">
              <a:latin typeface="Courier New" panose="02070309020205020404" pitchFamily="49" charset="0"/>
              <a:cs typeface="Courier New" panose="02070309020205020404" pitchFamily="49" charset="0"/>
            </a:endParaRPr>
          </a:p>
        </p:txBody>
      </p:sp>
      <p:sp>
        <p:nvSpPr>
          <p:cNvPr id="14" name="TextBox 13"/>
          <p:cNvSpPr txBox="1"/>
          <p:nvPr/>
        </p:nvSpPr>
        <p:spPr>
          <a:xfrm>
            <a:off x="2040080" y="4358342"/>
            <a:ext cx="5025737" cy="307777"/>
          </a:xfrm>
          <a:prstGeom prst="rect">
            <a:avLst/>
          </a:prstGeom>
          <a:noFill/>
        </p:spPr>
        <p:txBody>
          <a:bodyPr wrap="square" rtlCol="0">
            <a:spAutoFit/>
          </a:bodyPr>
          <a:lstStyle/>
          <a:p>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A </a:t>
            </a:r>
            <a:r>
              <a:rPr lang="en-CA" b="1" dirty="0">
                <a:solidFill>
                  <a:srgbClr val="0070C0"/>
                </a:solidFill>
                <a:latin typeface="Courier New" panose="02070309020205020404" pitchFamily="49" charset="0"/>
                <a:cs typeface="Courier New" panose="02070309020205020404" pitchFamily="49" charset="0"/>
              </a:rPr>
              <a:t>RIGHT JOIN</a:t>
            </a:r>
            <a:r>
              <a:rPr lang="en-CA" b="1" dirty="0">
                <a:latin typeface="Courier New" panose="02070309020205020404" pitchFamily="49" charset="0"/>
                <a:cs typeface="Courier New" panose="02070309020205020404" pitchFamily="49" charset="0"/>
              </a:rPr>
              <a:t> B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B.key</a:t>
            </a:r>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9101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464126" y="1031875"/>
            <a:ext cx="8624455" cy="276999"/>
          </a:xfrm>
          <a:prstGeom prst="rect">
            <a:avLst/>
          </a:prstGeom>
          <a:noFill/>
        </p:spPr>
        <p:txBody>
          <a:bodyPr wrap="square" rtlCol="0">
            <a:spAutoFit/>
          </a:bodyPr>
          <a:lstStyle/>
          <a:p>
            <a:pPr algn="ctr"/>
            <a:r>
              <a:rPr lang="en-CA" sz="1200" b="1" dirty="0">
                <a:solidFill>
                  <a:srgbClr val="0070C0"/>
                </a:solidFill>
                <a:latin typeface="Courier New" panose="02070309020205020404" pitchFamily="49" charset="0"/>
                <a:cs typeface="Courier New" panose="02070309020205020404" pitchFamily="49" charset="0"/>
              </a:rPr>
              <a:t>SELECT</a:t>
            </a:r>
            <a:r>
              <a:rPr lang="en-CA" sz="1200" b="1" dirty="0">
                <a:latin typeface="Courier New" panose="02070309020205020404" pitchFamily="49" charset="0"/>
                <a:cs typeface="Courier New" panose="02070309020205020404" pitchFamily="49" charset="0"/>
              </a:rPr>
              <a:t> * </a:t>
            </a:r>
            <a:r>
              <a:rPr lang="en-CA" sz="1200" b="1" dirty="0">
                <a:solidFill>
                  <a:srgbClr val="0070C0"/>
                </a:solidFill>
                <a:latin typeface="Courier New" panose="02070309020205020404" pitchFamily="49" charset="0"/>
                <a:cs typeface="Courier New" panose="02070309020205020404" pitchFamily="49" charset="0"/>
              </a:rPr>
              <a:t>FROM</a:t>
            </a:r>
            <a:r>
              <a:rPr lang="en-CA" sz="1200" b="1" dirty="0">
                <a:latin typeface="Courier New" panose="02070309020205020404" pitchFamily="49" charset="0"/>
                <a:cs typeface="Courier New" panose="02070309020205020404" pitchFamily="49" charset="0"/>
              </a:rPr>
              <a:t> vehicles </a:t>
            </a:r>
            <a:r>
              <a:rPr lang="en-CA" sz="1200" b="1" dirty="0">
                <a:solidFill>
                  <a:srgbClr val="0070C0"/>
                </a:solidFill>
                <a:latin typeface="Courier New" panose="02070309020205020404" pitchFamily="49" charset="0"/>
                <a:cs typeface="Courier New" panose="02070309020205020404" pitchFamily="49" charset="0"/>
              </a:rPr>
              <a:t>AS</a:t>
            </a:r>
            <a:r>
              <a:rPr lang="en-CA" sz="1200" b="1" dirty="0">
                <a:latin typeface="Courier New" panose="02070309020205020404" pitchFamily="49" charset="0"/>
                <a:cs typeface="Courier New" panose="02070309020205020404" pitchFamily="49" charset="0"/>
              </a:rPr>
              <a:t> V </a:t>
            </a:r>
            <a:r>
              <a:rPr lang="en-CA" sz="1200" b="1" dirty="0">
                <a:solidFill>
                  <a:srgbClr val="0070C0"/>
                </a:solidFill>
                <a:latin typeface="Courier New" panose="02070309020205020404" pitchFamily="49" charset="0"/>
                <a:cs typeface="Courier New" panose="02070309020205020404" pitchFamily="49" charset="0"/>
              </a:rPr>
              <a:t>LEFT JOIN</a:t>
            </a:r>
            <a:r>
              <a:rPr lang="en-CA" sz="1200" b="1" dirty="0">
                <a:latin typeface="Courier New" panose="02070309020205020404" pitchFamily="49" charset="0"/>
                <a:cs typeface="Courier New" panose="02070309020205020404" pitchFamily="49" charset="0"/>
              </a:rPr>
              <a:t> customers </a:t>
            </a:r>
            <a:r>
              <a:rPr lang="en-CA" sz="1200" b="1" dirty="0">
                <a:solidFill>
                  <a:srgbClr val="0070C0"/>
                </a:solidFill>
                <a:latin typeface="Courier New" panose="02070309020205020404" pitchFamily="49" charset="0"/>
                <a:cs typeface="Courier New" panose="02070309020205020404" pitchFamily="49" charset="0"/>
              </a:rPr>
              <a:t>AS</a:t>
            </a:r>
            <a:r>
              <a:rPr lang="en-CA" sz="1200" b="1" dirty="0">
                <a:latin typeface="Courier New" panose="02070309020205020404" pitchFamily="49" charset="0"/>
                <a:cs typeface="Courier New" panose="02070309020205020404" pitchFamily="49" charset="0"/>
              </a:rPr>
              <a:t> C </a:t>
            </a:r>
            <a:r>
              <a:rPr lang="en-CA" sz="1200" b="1" dirty="0">
                <a:solidFill>
                  <a:srgbClr val="0070C0"/>
                </a:solidFill>
                <a:latin typeface="Courier New" panose="02070309020205020404" pitchFamily="49" charset="0"/>
                <a:cs typeface="Courier New" panose="02070309020205020404" pitchFamily="49" charset="0"/>
              </a:rPr>
              <a:t>ON</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V.CustomerID</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C.CustomerID</a:t>
            </a:r>
            <a:endParaRPr lang="en-CA" sz="1200"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nvGraphicFramePr>
        <p:xfrm>
          <a:off x="1011382" y="3434283"/>
          <a:ext cx="5713505" cy="128016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tc>
                  <a:txBody>
                    <a:bodyPr/>
                    <a:lstStyle/>
                    <a:p>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extLst>
                  <a:ext uri="{0D108BD9-81ED-4DB2-BD59-A6C34878D82A}">
                    <a16:rowId xmlns:a16="http://schemas.microsoft.com/office/drawing/2014/main" val="3960155204"/>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08439841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63371506"/>
                  </a:ext>
                </a:extLst>
              </a:tr>
            </a:tbl>
          </a:graphicData>
        </a:graphic>
      </p:graphicFrame>
      <p:pic>
        <p:nvPicPr>
          <p:cNvPr id="13" name="Picture 2" descr="Visual_SQL_Joins/LEFT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7792" y="3534363"/>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240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464126" y="1031875"/>
            <a:ext cx="8624455" cy="276999"/>
          </a:xfrm>
          <a:prstGeom prst="rect">
            <a:avLst/>
          </a:prstGeom>
          <a:noFill/>
        </p:spPr>
        <p:txBody>
          <a:bodyPr wrap="square" rtlCol="0">
            <a:spAutoFit/>
          </a:bodyPr>
          <a:lstStyle/>
          <a:p>
            <a:pPr algn="ctr"/>
            <a:r>
              <a:rPr lang="en-CA" sz="1200" b="1" dirty="0">
                <a:solidFill>
                  <a:srgbClr val="0070C0"/>
                </a:solidFill>
                <a:latin typeface="Courier New" panose="02070309020205020404" pitchFamily="49" charset="0"/>
                <a:cs typeface="Courier New" panose="02070309020205020404" pitchFamily="49" charset="0"/>
              </a:rPr>
              <a:t>SELECT</a:t>
            </a:r>
            <a:r>
              <a:rPr lang="en-CA" sz="1200" b="1" dirty="0">
                <a:latin typeface="Courier New" panose="02070309020205020404" pitchFamily="49" charset="0"/>
                <a:cs typeface="Courier New" panose="02070309020205020404" pitchFamily="49" charset="0"/>
              </a:rPr>
              <a:t> * </a:t>
            </a:r>
            <a:r>
              <a:rPr lang="en-CA" sz="1200" b="1" dirty="0">
                <a:solidFill>
                  <a:srgbClr val="0070C0"/>
                </a:solidFill>
                <a:latin typeface="Courier New" panose="02070309020205020404" pitchFamily="49" charset="0"/>
                <a:cs typeface="Courier New" panose="02070309020205020404" pitchFamily="49" charset="0"/>
              </a:rPr>
              <a:t>FROM</a:t>
            </a:r>
            <a:r>
              <a:rPr lang="en-CA" sz="1200" b="1" dirty="0">
                <a:latin typeface="Courier New" panose="02070309020205020404" pitchFamily="49" charset="0"/>
                <a:cs typeface="Courier New" panose="02070309020205020404" pitchFamily="49" charset="0"/>
              </a:rPr>
              <a:t> vehicles </a:t>
            </a:r>
            <a:r>
              <a:rPr lang="en-CA" sz="1200" b="1" dirty="0">
                <a:solidFill>
                  <a:srgbClr val="0070C0"/>
                </a:solidFill>
                <a:latin typeface="Courier New" panose="02070309020205020404" pitchFamily="49" charset="0"/>
                <a:cs typeface="Courier New" panose="02070309020205020404" pitchFamily="49" charset="0"/>
              </a:rPr>
              <a:t>AS</a:t>
            </a:r>
            <a:r>
              <a:rPr lang="en-CA" sz="1200" b="1" dirty="0">
                <a:latin typeface="Courier New" panose="02070309020205020404" pitchFamily="49" charset="0"/>
                <a:cs typeface="Courier New" panose="02070309020205020404" pitchFamily="49" charset="0"/>
              </a:rPr>
              <a:t> V </a:t>
            </a:r>
            <a:r>
              <a:rPr lang="en-CA" sz="1200" b="1" dirty="0">
                <a:solidFill>
                  <a:srgbClr val="0070C0"/>
                </a:solidFill>
                <a:latin typeface="Courier New" panose="02070309020205020404" pitchFamily="49" charset="0"/>
                <a:cs typeface="Courier New" panose="02070309020205020404" pitchFamily="49" charset="0"/>
              </a:rPr>
              <a:t>RIGHT JOIN</a:t>
            </a:r>
            <a:r>
              <a:rPr lang="en-CA" sz="1200" b="1" dirty="0">
                <a:latin typeface="Courier New" panose="02070309020205020404" pitchFamily="49" charset="0"/>
                <a:cs typeface="Courier New" panose="02070309020205020404" pitchFamily="49" charset="0"/>
              </a:rPr>
              <a:t> customers </a:t>
            </a:r>
            <a:r>
              <a:rPr lang="en-CA" sz="1200" b="1" dirty="0">
                <a:solidFill>
                  <a:srgbClr val="0070C0"/>
                </a:solidFill>
                <a:latin typeface="Courier New" panose="02070309020205020404" pitchFamily="49" charset="0"/>
                <a:cs typeface="Courier New" panose="02070309020205020404" pitchFamily="49" charset="0"/>
              </a:rPr>
              <a:t>AS</a:t>
            </a:r>
            <a:r>
              <a:rPr lang="en-CA" sz="1200" b="1" dirty="0">
                <a:latin typeface="Courier New" panose="02070309020205020404" pitchFamily="49" charset="0"/>
                <a:cs typeface="Courier New" panose="02070309020205020404" pitchFamily="49" charset="0"/>
              </a:rPr>
              <a:t> C </a:t>
            </a:r>
            <a:r>
              <a:rPr lang="en-CA" sz="1200" b="1" dirty="0">
                <a:solidFill>
                  <a:srgbClr val="0070C0"/>
                </a:solidFill>
                <a:latin typeface="Courier New" panose="02070309020205020404" pitchFamily="49" charset="0"/>
                <a:cs typeface="Courier New" panose="02070309020205020404" pitchFamily="49" charset="0"/>
              </a:rPr>
              <a:t>ON</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V.CustomerID</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C.CustomerID</a:t>
            </a:r>
            <a:endParaRPr lang="en-CA" sz="1200"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2871558792"/>
              </p:ext>
            </p:extLst>
          </p:nvPr>
        </p:nvGraphicFramePr>
        <p:xfrm>
          <a:off x="1011382" y="3434283"/>
          <a:ext cx="5713505" cy="128016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208439841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6337150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394232662"/>
                  </a:ext>
                </a:extLst>
              </a:tr>
            </a:tbl>
          </a:graphicData>
        </a:graphic>
      </p:graphicFrame>
      <p:pic>
        <p:nvPicPr>
          <p:cNvPr id="14" name="Picture 4" descr="Visual_SQL_Joins/RIGHT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229" y="3534363"/>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4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4098" name="Picture 2" descr="Visual_SQL_Joins/LEFT_EXCLUDING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247" y="1019625"/>
            <a:ext cx="160137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_SQL_Joins/RIGHT_JO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4247" y="3036291"/>
            <a:ext cx="1601378" cy="108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87237" y="1350467"/>
            <a:ext cx="2916381" cy="738664"/>
          </a:xfrm>
          <a:prstGeom prst="rect">
            <a:avLst/>
          </a:prstGeom>
          <a:noFill/>
        </p:spPr>
        <p:txBody>
          <a:bodyPr wrap="square" rtlCol="0">
            <a:spAutoFit/>
          </a:bodyPr>
          <a:lstStyle/>
          <a:p>
            <a:r>
              <a:rPr lang="en-CA" b="1" dirty="0">
                <a:latin typeface="Helvetica Neue" panose="020B0604020202020204" charset="0"/>
              </a:rPr>
              <a:t>LEFT EXCLUDING JOIN</a:t>
            </a:r>
          </a:p>
          <a:p>
            <a:pPr marL="285750" indent="-285750">
              <a:buFont typeface="Arial" panose="020B0604020202020204" pitchFamily="34" charset="0"/>
              <a:buChar char="•"/>
            </a:pPr>
            <a:r>
              <a:rPr lang="en-CA" dirty="0">
                <a:latin typeface="Helvetica Neue" panose="020B0604020202020204" charset="0"/>
              </a:rPr>
              <a:t>Data in table A but not table B</a:t>
            </a:r>
          </a:p>
          <a:p>
            <a:pPr marL="285750" indent="-285750">
              <a:buFont typeface="Arial" panose="020B0604020202020204" pitchFamily="34" charset="0"/>
              <a:buChar char="•"/>
            </a:pPr>
            <a:endParaRPr lang="en-CA" dirty="0">
              <a:latin typeface="Helvetica Neue" panose="020B0604020202020204" charset="0"/>
            </a:endParaRPr>
          </a:p>
        </p:txBody>
      </p:sp>
      <p:sp>
        <p:nvSpPr>
          <p:cNvPr id="10"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sp>
        <p:nvSpPr>
          <p:cNvPr id="12" name="TextBox 11"/>
          <p:cNvSpPr txBox="1"/>
          <p:nvPr/>
        </p:nvSpPr>
        <p:spPr>
          <a:xfrm>
            <a:off x="1787237" y="3099238"/>
            <a:ext cx="2916381" cy="523220"/>
          </a:xfrm>
          <a:prstGeom prst="rect">
            <a:avLst/>
          </a:prstGeom>
          <a:noFill/>
        </p:spPr>
        <p:txBody>
          <a:bodyPr wrap="square" rtlCol="0">
            <a:spAutoFit/>
          </a:bodyPr>
          <a:lstStyle/>
          <a:p>
            <a:r>
              <a:rPr lang="en-CA" b="1" dirty="0">
                <a:latin typeface="Helvetica Neue" panose="020B0604020202020204" charset="0"/>
              </a:rPr>
              <a:t>RIGHT EXCLUDING JOIN</a:t>
            </a:r>
          </a:p>
          <a:p>
            <a:pPr marL="285750" indent="-285750">
              <a:buFont typeface="Arial" panose="020B0604020202020204" pitchFamily="34" charset="0"/>
              <a:buChar char="•"/>
            </a:pPr>
            <a:r>
              <a:rPr lang="en-CA" dirty="0">
                <a:latin typeface="Helvetica Neue" panose="020B0604020202020204" charset="0"/>
              </a:rPr>
              <a:t>Data in table B but not table A</a:t>
            </a:r>
          </a:p>
        </p:txBody>
      </p:sp>
      <p:sp>
        <p:nvSpPr>
          <p:cNvPr id="13" name="TextBox 12"/>
          <p:cNvSpPr txBox="1"/>
          <p:nvPr/>
        </p:nvSpPr>
        <p:spPr>
          <a:xfrm>
            <a:off x="1167245" y="2341676"/>
            <a:ext cx="7072745" cy="307777"/>
          </a:xfrm>
          <a:prstGeom prst="rect">
            <a:avLst/>
          </a:prstGeom>
          <a:noFill/>
        </p:spPr>
        <p:txBody>
          <a:bodyPr wrap="square" rtlCol="0">
            <a:spAutoFit/>
          </a:bodyPr>
          <a:lstStyle/>
          <a:p>
            <a:pPr algn="ctr"/>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A </a:t>
            </a:r>
            <a:r>
              <a:rPr lang="en-CA" b="1" dirty="0">
                <a:solidFill>
                  <a:srgbClr val="0070C0"/>
                </a:solidFill>
                <a:latin typeface="Courier New" panose="02070309020205020404" pitchFamily="49" charset="0"/>
                <a:cs typeface="Courier New" panose="02070309020205020404" pitchFamily="49" charset="0"/>
              </a:rPr>
              <a:t>LEFT JOIN</a:t>
            </a:r>
            <a:r>
              <a:rPr lang="en-CA" b="1" dirty="0">
                <a:latin typeface="Courier New" panose="02070309020205020404" pitchFamily="49" charset="0"/>
                <a:cs typeface="Courier New" panose="02070309020205020404" pitchFamily="49" charset="0"/>
              </a:rPr>
              <a:t> B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B.key</a:t>
            </a:r>
            <a:r>
              <a:rPr lang="en-CA" b="1" dirty="0">
                <a:latin typeface="Courier New" panose="02070309020205020404" pitchFamily="49" charset="0"/>
                <a:cs typeface="Courier New" panose="02070309020205020404" pitchFamily="49" charset="0"/>
              </a:rPr>
              <a:t> </a:t>
            </a:r>
            <a:r>
              <a:rPr lang="en-CA" b="1" dirty="0">
                <a:solidFill>
                  <a:srgbClr val="0070C0"/>
                </a:solidFill>
                <a:latin typeface="Courier New" panose="02070309020205020404" pitchFamily="49" charset="0"/>
                <a:cs typeface="Courier New" panose="02070309020205020404" pitchFamily="49" charset="0"/>
              </a:rPr>
              <a:t>WHERE</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B.key</a:t>
            </a:r>
            <a:r>
              <a:rPr lang="en-CA" b="1" dirty="0">
                <a:latin typeface="Courier New" panose="02070309020205020404" pitchFamily="49" charset="0"/>
                <a:cs typeface="Courier New" panose="02070309020205020404" pitchFamily="49" charset="0"/>
              </a:rPr>
              <a:t> </a:t>
            </a:r>
            <a:r>
              <a:rPr lang="en-CA" b="1" dirty="0">
                <a:solidFill>
                  <a:srgbClr val="0070C0"/>
                </a:solidFill>
                <a:latin typeface="Courier New" panose="02070309020205020404" pitchFamily="49" charset="0"/>
                <a:cs typeface="Courier New" panose="02070309020205020404" pitchFamily="49" charset="0"/>
              </a:rPr>
              <a:t>IS NULL</a:t>
            </a:r>
          </a:p>
        </p:txBody>
      </p:sp>
      <p:sp>
        <p:nvSpPr>
          <p:cNvPr id="14" name="TextBox 13"/>
          <p:cNvSpPr txBox="1"/>
          <p:nvPr/>
        </p:nvSpPr>
        <p:spPr>
          <a:xfrm>
            <a:off x="1167245" y="4358342"/>
            <a:ext cx="7152409" cy="307777"/>
          </a:xfrm>
          <a:prstGeom prst="rect">
            <a:avLst/>
          </a:prstGeom>
          <a:noFill/>
        </p:spPr>
        <p:txBody>
          <a:bodyPr wrap="square" rtlCol="0">
            <a:spAutoFit/>
          </a:bodyPr>
          <a:lstStyle/>
          <a:p>
            <a:pPr algn="ctr"/>
            <a:r>
              <a:rPr lang="en-CA" b="1" dirty="0">
                <a:solidFill>
                  <a:srgbClr val="0070C0"/>
                </a:solidFill>
                <a:latin typeface="Courier New" panose="02070309020205020404" pitchFamily="49" charset="0"/>
                <a:cs typeface="Courier New" panose="02070309020205020404" pitchFamily="49" charset="0"/>
              </a:rPr>
              <a:t>SELECT</a:t>
            </a:r>
            <a:r>
              <a:rPr lang="en-CA" b="1" dirty="0">
                <a:latin typeface="Courier New" panose="02070309020205020404" pitchFamily="49" charset="0"/>
                <a:cs typeface="Courier New" panose="02070309020205020404" pitchFamily="49" charset="0"/>
              </a:rPr>
              <a:t> * </a:t>
            </a:r>
            <a:r>
              <a:rPr lang="en-CA" b="1" dirty="0">
                <a:solidFill>
                  <a:srgbClr val="0070C0"/>
                </a:solidFill>
                <a:latin typeface="Courier New" panose="02070309020205020404" pitchFamily="49" charset="0"/>
                <a:cs typeface="Courier New" panose="02070309020205020404" pitchFamily="49" charset="0"/>
              </a:rPr>
              <a:t>FROM</a:t>
            </a:r>
            <a:r>
              <a:rPr lang="en-CA" b="1" dirty="0">
                <a:latin typeface="Courier New" panose="02070309020205020404" pitchFamily="49" charset="0"/>
                <a:cs typeface="Courier New" panose="02070309020205020404" pitchFamily="49" charset="0"/>
              </a:rPr>
              <a:t> A </a:t>
            </a:r>
            <a:r>
              <a:rPr lang="en-CA" b="1" dirty="0">
                <a:solidFill>
                  <a:srgbClr val="0070C0"/>
                </a:solidFill>
                <a:latin typeface="Courier New" panose="02070309020205020404" pitchFamily="49" charset="0"/>
                <a:cs typeface="Courier New" panose="02070309020205020404" pitchFamily="49" charset="0"/>
              </a:rPr>
              <a:t>RIGHT JOIN</a:t>
            </a:r>
            <a:r>
              <a:rPr lang="en-CA" b="1" dirty="0">
                <a:latin typeface="Courier New" panose="02070309020205020404" pitchFamily="49" charset="0"/>
                <a:cs typeface="Courier New" panose="02070309020205020404" pitchFamily="49" charset="0"/>
              </a:rPr>
              <a:t> B </a:t>
            </a:r>
            <a:r>
              <a:rPr lang="en-CA" b="1" dirty="0">
                <a:solidFill>
                  <a:srgbClr val="0070C0"/>
                </a:solidFill>
                <a:latin typeface="Courier New" panose="02070309020205020404" pitchFamily="49" charset="0"/>
                <a:cs typeface="Courier New" panose="02070309020205020404" pitchFamily="49" charset="0"/>
              </a:rPr>
              <a:t>ON</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 </a:t>
            </a:r>
            <a:r>
              <a:rPr lang="en-CA" b="1" dirty="0" err="1">
                <a:latin typeface="Courier New" panose="02070309020205020404" pitchFamily="49" charset="0"/>
                <a:cs typeface="Courier New" panose="02070309020205020404" pitchFamily="49" charset="0"/>
              </a:rPr>
              <a:t>B.key</a:t>
            </a:r>
            <a:r>
              <a:rPr lang="en-CA" b="1" dirty="0">
                <a:latin typeface="Courier New" panose="02070309020205020404" pitchFamily="49" charset="0"/>
                <a:cs typeface="Courier New" panose="02070309020205020404" pitchFamily="49" charset="0"/>
              </a:rPr>
              <a:t> </a:t>
            </a:r>
            <a:r>
              <a:rPr lang="en-CA" b="1" dirty="0">
                <a:solidFill>
                  <a:srgbClr val="0070C0"/>
                </a:solidFill>
                <a:latin typeface="Courier New" panose="02070309020205020404" pitchFamily="49" charset="0"/>
                <a:cs typeface="Courier New" panose="02070309020205020404" pitchFamily="49" charset="0"/>
              </a:rPr>
              <a:t>WHERE</a:t>
            </a:r>
            <a:r>
              <a:rPr lang="en-CA" b="1" dirty="0">
                <a:latin typeface="Courier New" panose="02070309020205020404" pitchFamily="49" charset="0"/>
                <a:cs typeface="Courier New" panose="02070309020205020404" pitchFamily="49" charset="0"/>
              </a:rPr>
              <a:t> </a:t>
            </a:r>
            <a:r>
              <a:rPr lang="en-CA" b="1" dirty="0" err="1">
                <a:latin typeface="Courier New" panose="02070309020205020404" pitchFamily="49" charset="0"/>
                <a:cs typeface="Courier New" panose="02070309020205020404" pitchFamily="49" charset="0"/>
              </a:rPr>
              <a:t>A.key</a:t>
            </a:r>
            <a:r>
              <a:rPr lang="en-CA" b="1" dirty="0">
                <a:latin typeface="Courier New" panose="02070309020205020404" pitchFamily="49" charset="0"/>
                <a:cs typeface="Courier New" panose="02070309020205020404" pitchFamily="49" charset="0"/>
              </a:rPr>
              <a:t> </a:t>
            </a:r>
            <a:r>
              <a:rPr lang="en-CA" b="1" dirty="0">
                <a:solidFill>
                  <a:srgbClr val="0070C0"/>
                </a:solidFill>
                <a:latin typeface="Courier New" panose="02070309020205020404" pitchFamily="49" charset="0"/>
                <a:cs typeface="Courier New" panose="02070309020205020404" pitchFamily="49" charset="0"/>
              </a:rPr>
              <a:t>IS NULL</a:t>
            </a:r>
          </a:p>
        </p:txBody>
      </p:sp>
      <p:pic>
        <p:nvPicPr>
          <p:cNvPr id="4100" name="Picture 4" descr="Visual_SQL_Joins/RIGHT_EXCLUDING_JOI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4247" y="3036291"/>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31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83128" y="1031875"/>
            <a:ext cx="9005454" cy="253916"/>
          </a:xfrm>
          <a:prstGeom prst="rect">
            <a:avLst/>
          </a:prstGeom>
          <a:noFill/>
        </p:spPr>
        <p:txBody>
          <a:bodyPr wrap="square" rtlCol="0">
            <a:spAutoFit/>
          </a:bodyPr>
          <a:lstStyle/>
          <a:p>
            <a:pPr algn="ctr"/>
            <a:r>
              <a:rPr lang="en-CA" sz="1050" b="1" dirty="0">
                <a:solidFill>
                  <a:srgbClr val="0070C0"/>
                </a:solidFill>
                <a:latin typeface="Courier New" panose="02070309020205020404" pitchFamily="49" charset="0"/>
                <a:cs typeface="Courier New" panose="02070309020205020404" pitchFamily="49" charset="0"/>
              </a:rPr>
              <a:t>SELECT</a:t>
            </a:r>
            <a:r>
              <a:rPr lang="en-CA" sz="1050" b="1" dirty="0">
                <a:latin typeface="Courier New" panose="02070309020205020404" pitchFamily="49" charset="0"/>
                <a:cs typeface="Courier New" panose="02070309020205020404" pitchFamily="49" charset="0"/>
              </a:rPr>
              <a:t> * </a:t>
            </a:r>
            <a:r>
              <a:rPr lang="en-CA" sz="1050" b="1" dirty="0">
                <a:solidFill>
                  <a:srgbClr val="0070C0"/>
                </a:solidFill>
                <a:latin typeface="Courier New" panose="02070309020205020404" pitchFamily="49" charset="0"/>
                <a:cs typeface="Courier New" panose="02070309020205020404" pitchFamily="49" charset="0"/>
              </a:rPr>
              <a:t>FROM</a:t>
            </a:r>
            <a:r>
              <a:rPr lang="en-CA" sz="1050" b="1" dirty="0">
                <a:latin typeface="Courier New" panose="02070309020205020404" pitchFamily="49" charset="0"/>
                <a:cs typeface="Courier New" panose="02070309020205020404" pitchFamily="49" charset="0"/>
              </a:rPr>
              <a:t> vehicles </a:t>
            </a:r>
            <a:r>
              <a:rPr lang="en-CA" sz="1050" b="1" dirty="0">
                <a:solidFill>
                  <a:srgbClr val="0070C0"/>
                </a:solidFill>
                <a:latin typeface="Courier New" panose="02070309020205020404" pitchFamily="49" charset="0"/>
                <a:cs typeface="Courier New" panose="02070309020205020404" pitchFamily="49" charset="0"/>
              </a:rPr>
              <a:t>AS</a:t>
            </a:r>
            <a:r>
              <a:rPr lang="en-CA" sz="1050" b="1" dirty="0">
                <a:latin typeface="Courier New" panose="02070309020205020404" pitchFamily="49" charset="0"/>
                <a:cs typeface="Courier New" panose="02070309020205020404" pitchFamily="49" charset="0"/>
              </a:rPr>
              <a:t> V </a:t>
            </a:r>
            <a:r>
              <a:rPr lang="en-CA" sz="1050" b="1" dirty="0">
                <a:solidFill>
                  <a:srgbClr val="0070C0"/>
                </a:solidFill>
                <a:latin typeface="Courier New" panose="02070309020205020404" pitchFamily="49" charset="0"/>
                <a:cs typeface="Courier New" panose="02070309020205020404" pitchFamily="49" charset="0"/>
              </a:rPr>
              <a:t>LEFT JOIN</a:t>
            </a:r>
            <a:r>
              <a:rPr lang="en-CA" sz="1050" b="1" dirty="0">
                <a:latin typeface="Courier New" panose="02070309020205020404" pitchFamily="49" charset="0"/>
                <a:cs typeface="Courier New" panose="02070309020205020404" pitchFamily="49" charset="0"/>
              </a:rPr>
              <a:t> customers </a:t>
            </a:r>
            <a:r>
              <a:rPr lang="en-CA" sz="1050" b="1" dirty="0">
                <a:solidFill>
                  <a:srgbClr val="0070C0"/>
                </a:solidFill>
                <a:latin typeface="Courier New" panose="02070309020205020404" pitchFamily="49" charset="0"/>
                <a:cs typeface="Courier New" panose="02070309020205020404" pitchFamily="49" charset="0"/>
              </a:rPr>
              <a:t>AS</a:t>
            </a:r>
            <a:r>
              <a:rPr lang="en-CA" sz="1050" b="1" dirty="0">
                <a:latin typeface="Courier New" panose="02070309020205020404" pitchFamily="49" charset="0"/>
                <a:cs typeface="Courier New" panose="02070309020205020404" pitchFamily="49" charset="0"/>
              </a:rPr>
              <a:t> C </a:t>
            </a:r>
            <a:r>
              <a:rPr lang="en-CA" sz="1050" b="1" dirty="0">
                <a:solidFill>
                  <a:srgbClr val="0070C0"/>
                </a:solidFill>
                <a:latin typeface="Courier New" panose="02070309020205020404" pitchFamily="49" charset="0"/>
                <a:cs typeface="Courier New" panose="02070309020205020404" pitchFamily="49" charset="0"/>
              </a:rPr>
              <a:t>ON</a:t>
            </a:r>
            <a:r>
              <a:rPr lang="en-CA" sz="1050" b="1" dirty="0">
                <a:latin typeface="Courier New" panose="02070309020205020404" pitchFamily="49" charset="0"/>
                <a:cs typeface="Courier New" panose="02070309020205020404" pitchFamily="49" charset="0"/>
              </a:rPr>
              <a:t> </a:t>
            </a:r>
            <a:r>
              <a:rPr lang="en-CA" sz="1050" b="1" dirty="0" err="1">
                <a:latin typeface="Courier New" panose="02070309020205020404" pitchFamily="49" charset="0"/>
                <a:cs typeface="Courier New" panose="02070309020205020404" pitchFamily="49" charset="0"/>
              </a:rPr>
              <a:t>V.CustomerID</a:t>
            </a:r>
            <a:r>
              <a:rPr lang="en-CA" sz="1050" b="1" dirty="0">
                <a:latin typeface="Courier New" panose="02070309020205020404" pitchFamily="49" charset="0"/>
                <a:cs typeface="Courier New" panose="02070309020205020404" pitchFamily="49" charset="0"/>
              </a:rPr>
              <a:t> = </a:t>
            </a:r>
            <a:r>
              <a:rPr lang="en-CA" sz="1050" b="1" dirty="0" err="1">
                <a:latin typeface="Courier New" panose="02070309020205020404" pitchFamily="49" charset="0"/>
                <a:cs typeface="Courier New" panose="02070309020205020404" pitchFamily="49" charset="0"/>
              </a:rPr>
              <a:t>C.CustomerID</a:t>
            </a:r>
            <a:r>
              <a:rPr lang="en-CA" sz="1050" b="1" dirty="0">
                <a:latin typeface="Courier New" panose="02070309020205020404" pitchFamily="49" charset="0"/>
                <a:cs typeface="Courier New" panose="02070309020205020404" pitchFamily="49" charset="0"/>
              </a:rPr>
              <a:t> </a:t>
            </a:r>
            <a:r>
              <a:rPr lang="en-CA" sz="1050" b="1" dirty="0">
                <a:solidFill>
                  <a:srgbClr val="0070C0"/>
                </a:solidFill>
                <a:latin typeface="Courier New" panose="02070309020205020404" pitchFamily="49" charset="0"/>
                <a:cs typeface="Courier New" panose="02070309020205020404" pitchFamily="49" charset="0"/>
              </a:rPr>
              <a:t>WHERE</a:t>
            </a:r>
            <a:r>
              <a:rPr lang="en-CA" sz="1050" b="1" dirty="0">
                <a:latin typeface="Courier New" panose="02070309020205020404" pitchFamily="49" charset="0"/>
                <a:cs typeface="Courier New" panose="02070309020205020404" pitchFamily="49" charset="0"/>
              </a:rPr>
              <a:t> </a:t>
            </a:r>
            <a:r>
              <a:rPr lang="en-CA" sz="1050" b="1" dirty="0" err="1">
                <a:latin typeface="Courier New" panose="02070309020205020404" pitchFamily="49" charset="0"/>
                <a:cs typeface="Courier New" panose="02070309020205020404" pitchFamily="49" charset="0"/>
              </a:rPr>
              <a:t>C.CustomerID</a:t>
            </a:r>
            <a:r>
              <a:rPr lang="en-CA" sz="1050" b="1" dirty="0">
                <a:latin typeface="Courier New" panose="02070309020205020404" pitchFamily="49" charset="0"/>
                <a:cs typeface="Courier New" panose="02070309020205020404" pitchFamily="49" charset="0"/>
              </a:rPr>
              <a:t> </a:t>
            </a:r>
            <a:r>
              <a:rPr lang="en-CA" sz="1050" b="1" dirty="0">
                <a:solidFill>
                  <a:srgbClr val="0070C0"/>
                </a:solidFill>
                <a:latin typeface="Courier New" panose="02070309020205020404" pitchFamily="49" charset="0"/>
                <a:cs typeface="Courier New" panose="02070309020205020404" pitchFamily="49" charset="0"/>
              </a:rPr>
              <a:t>IS NULL</a:t>
            </a:r>
          </a:p>
        </p:txBody>
      </p:sp>
      <p:graphicFrame>
        <p:nvGraphicFramePr>
          <p:cNvPr id="26" name="Table 25"/>
          <p:cNvGraphicFramePr>
            <a:graphicFrameLocks noGrp="1"/>
          </p:cNvGraphicFramePr>
          <p:nvPr>
            <p:extLst>
              <p:ext uri="{D42A27DB-BD31-4B8C-83A1-F6EECF244321}">
                <p14:modId xmlns:p14="http://schemas.microsoft.com/office/powerpoint/2010/main" val="3701976476"/>
              </p:ext>
            </p:extLst>
          </p:nvPr>
        </p:nvGraphicFramePr>
        <p:xfrm>
          <a:off x="1011382" y="3808356"/>
          <a:ext cx="5713505" cy="42672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tc>
                  <a:txBody>
                    <a:bodyPr/>
                    <a:lstStyle/>
                    <a:p>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extLst>
                  <a:ext uri="{0D108BD9-81ED-4DB2-BD59-A6C34878D82A}">
                    <a16:rowId xmlns:a16="http://schemas.microsoft.com/office/drawing/2014/main" val="3960155204"/>
                  </a:ext>
                </a:extLst>
              </a:tr>
            </a:tbl>
          </a:graphicData>
        </a:graphic>
      </p:graphicFrame>
      <p:pic>
        <p:nvPicPr>
          <p:cNvPr id="14" name="Picture 2" descr="Visual_SQL_Joins/LEFT_EXCLUDING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084" y="3481716"/>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8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sp>
        <p:nvSpPr>
          <p:cNvPr id="25" name="TextBox 24"/>
          <p:cNvSpPr txBox="1"/>
          <p:nvPr/>
        </p:nvSpPr>
        <p:spPr>
          <a:xfrm>
            <a:off x="62346" y="1031875"/>
            <a:ext cx="9026236" cy="415498"/>
          </a:xfrm>
          <a:prstGeom prst="rect">
            <a:avLst/>
          </a:prstGeom>
          <a:noFill/>
        </p:spPr>
        <p:txBody>
          <a:bodyPr wrap="square" rtlCol="0">
            <a:spAutoFit/>
          </a:bodyPr>
          <a:lstStyle/>
          <a:p>
            <a:pPr algn="ctr"/>
            <a:r>
              <a:rPr lang="en-CA" sz="1050" b="1" dirty="0">
                <a:solidFill>
                  <a:srgbClr val="0070C0"/>
                </a:solidFill>
                <a:latin typeface="Courier New" panose="02070309020205020404" pitchFamily="49" charset="0"/>
                <a:cs typeface="Courier New" panose="02070309020205020404" pitchFamily="49" charset="0"/>
              </a:rPr>
              <a:t>SELECT</a:t>
            </a:r>
            <a:r>
              <a:rPr lang="en-CA" sz="1050" b="1" dirty="0">
                <a:latin typeface="Courier New" panose="02070309020205020404" pitchFamily="49" charset="0"/>
                <a:cs typeface="Courier New" panose="02070309020205020404" pitchFamily="49" charset="0"/>
              </a:rPr>
              <a:t> * </a:t>
            </a:r>
            <a:r>
              <a:rPr lang="en-CA" sz="1050" b="1" dirty="0">
                <a:solidFill>
                  <a:srgbClr val="0070C0"/>
                </a:solidFill>
                <a:latin typeface="Courier New" panose="02070309020205020404" pitchFamily="49" charset="0"/>
                <a:cs typeface="Courier New" panose="02070309020205020404" pitchFamily="49" charset="0"/>
              </a:rPr>
              <a:t>FROM</a:t>
            </a:r>
            <a:r>
              <a:rPr lang="en-CA" sz="1050" b="1" dirty="0">
                <a:latin typeface="Courier New" panose="02070309020205020404" pitchFamily="49" charset="0"/>
                <a:cs typeface="Courier New" panose="02070309020205020404" pitchFamily="49" charset="0"/>
              </a:rPr>
              <a:t> vehicles </a:t>
            </a:r>
            <a:r>
              <a:rPr lang="en-CA" sz="1050" b="1" dirty="0">
                <a:solidFill>
                  <a:srgbClr val="0070C0"/>
                </a:solidFill>
                <a:latin typeface="Courier New" panose="02070309020205020404" pitchFamily="49" charset="0"/>
                <a:cs typeface="Courier New" panose="02070309020205020404" pitchFamily="49" charset="0"/>
              </a:rPr>
              <a:t>AS</a:t>
            </a:r>
            <a:r>
              <a:rPr lang="en-CA" sz="1050" b="1" dirty="0">
                <a:latin typeface="Courier New" panose="02070309020205020404" pitchFamily="49" charset="0"/>
                <a:cs typeface="Courier New" panose="02070309020205020404" pitchFamily="49" charset="0"/>
              </a:rPr>
              <a:t> V </a:t>
            </a:r>
            <a:r>
              <a:rPr lang="en-CA" sz="1050" b="1" dirty="0">
                <a:solidFill>
                  <a:srgbClr val="0070C0"/>
                </a:solidFill>
                <a:latin typeface="Courier New" panose="02070309020205020404" pitchFamily="49" charset="0"/>
                <a:cs typeface="Courier New" panose="02070309020205020404" pitchFamily="49" charset="0"/>
              </a:rPr>
              <a:t>RIGHT JOIN</a:t>
            </a:r>
            <a:r>
              <a:rPr lang="en-CA" sz="1050" b="1" dirty="0">
                <a:latin typeface="Courier New" panose="02070309020205020404" pitchFamily="49" charset="0"/>
                <a:cs typeface="Courier New" panose="02070309020205020404" pitchFamily="49" charset="0"/>
              </a:rPr>
              <a:t> customers </a:t>
            </a:r>
            <a:r>
              <a:rPr lang="en-CA" sz="1050" b="1" dirty="0">
                <a:solidFill>
                  <a:srgbClr val="0070C0"/>
                </a:solidFill>
                <a:latin typeface="Courier New" panose="02070309020205020404" pitchFamily="49" charset="0"/>
                <a:cs typeface="Courier New" panose="02070309020205020404" pitchFamily="49" charset="0"/>
              </a:rPr>
              <a:t>AS</a:t>
            </a:r>
            <a:r>
              <a:rPr lang="en-CA" sz="1050" b="1" dirty="0">
                <a:latin typeface="Courier New" panose="02070309020205020404" pitchFamily="49" charset="0"/>
                <a:cs typeface="Courier New" panose="02070309020205020404" pitchFamily="49" charset="0"/>
              </a:rPr>
              <a:t> C </a:t>
            </a:r>
            <a:r>
              <a:rPr lang="en-CA" sz="1050" b="1" dirty="0">
                <a:solidFill>
                  <a:srgbClr val="0070C0"/>
                </a:solidFill>
                <a:latin typeface="Courier New" panose="02070309020205020404" pitchFamily="49" charset="0"/>
                <a:cs typeface="Courier New" panose="02070309020205020404" pitchFamily="49" charset="0"/>
              </a:rPr>
              <a:t>ON</a:t>
            </a:r>
            <a:r>
              <a:rPr lang="en-CA" sz="1050" b="1" dirty="0">
                <a:latin typeface="Courier New" panose="02070309020205020404" pitchFamily="49" charset="0"/>
                <a:cs typeface="Courier New" panose="02070309020205020404" pitchFamily="49" charset="0"/>
              </a:rPr>
              <a:t> </a:t>
            </a:r>
            <a:r>
              <a:rPr lang="en-CA" sz="1050" b="1" dirty="0" err="1">
                <a:latin typeface="Courier New" panose="02070309020205020404" pitchFamily="49" charset="0"/>
                <a:cs typeface="Courier New" panose="02070309020205020404" pitchFamily="49" charset="0"/>
              </a:rPr>
              <a:t>V.CustomerID</a:t>
            </a:r>
            <a:r>
              <a:rPr lang="en-CA" sz="1050" b="1" dirty="0">
                <a:latin typeface="Courier New" panose="02070309020205020404" pitchFamily="49" charset="0"/>
                <a:cs typeface="Courier New" panose="02070309020205020404" pitchFamily="49" charset="0"/>
              </a:rPr>
              <a:t> = </a:t>
            </a:r>
            <a:r>
              <a:rPr lang="en-CA" sz="1050" b="1" dirty="0" err="1">
                <a:latin typeface="Courier New" panose="02070309020205020404" pitchFamily="49" charset="0"/>
                <a:cs typeface="Courier New" panose="02070309020205020404" pitchFamily="49" charset="0"/>
              </a:rPr>
              <a:t>C.CustomerID</a:t>
            </a:r>
            <a:r>
              <a:rPr lang="en-CA" sz="1050" b="1" dirty="0">
                <a:latin typeface="Courier New" panose="02070309020205020404" pitchFamily="49" charset="0"/>
                <a:cs typeface="Courier New" panose="02070309020205020404" pitchFamily="49" charset="0"/>
              </a:rPr>
              <a:t> </a:t>
            </a:r>
            <a:r>
              <a:rPr lang="en-CA" sz="1050" b="1" dirty="0">
                <a:solidFill>
                  <a:srgbClr val="0070C0"/>
                </a:solidFill>
                <a:latin typeface="Courier New" panose="02070309020205020404" pitchFamily="49" charset="0"/>
                <a:cs typeface="Courier New" panose="02070309020205020404" pitchFamily="49" charset="0"/>
              </a:rPr>
              <a:t>WHERE</a:t>
            </a:r>
            <a:r>
              <a:rPr lang="en-CA" sz="1050" b="1" dirty="0">
                <a:latin typeface="Courier New" panose="02070309020205020404" pitchFamily="49" charset="0"/>
                <a:cs typeface="Courier New" panose="02070309020205020404" pitchFamily="49" charset="0"/>
              </a:rPr>
              <a:t> </a:t>
            </a:r>
            <a:r>
              <a:rPr lang="en-CA" sz="1050" b="1" dirty="0" err="1">
                <a:latin typeface="Courier New" panose="02070309020205020404" pitchFamily="49" charset="0"/>
                <a:cs typeface="Courier New" panose="02070309020205020404" pitchFamily="49" charset="0"/>
              </a:rPr>
              <a:t>V.CustomerID</a:t>
            </a:r>
            <a:r>
              <a:rPr lang="en-CA" sz="1050" b="1" dirty="0">
                <a:latin typeface="Courier New" panose="02070309020205020404" pitchFamily="49" charset="0"/>
                <a:cs typeface="Courier New" panose="02070309020205020404" pitchFamily="49" charset="0"/>
              </a:rPr>
              <a:t> </a:t>
            </a:r>
            <a:r>
              <a:rPr lang="en-CA" sz="1050" b="1" dirty="0">
                <a:solidFill>
                  <a:srgbClr val="0070C0"/>
                </a:solidFill>
                <a:latin typeface="Courier New" panose="02070309020205020404" pitchFamily="49" charset="0"/>
                <a:cs typeface="Courier New" panose="02070309020205020404" pitchFamily="49" charset="0"/>
              </a:rPr>
              <a:t>IS NULL</a:t>
            </a:r>
          </a:p>
          <a:p>
            <a:pPr algn="ctr"/>
            <a:endParaRPr lang="en-CA" sz="1050" b="1" dirty="0">
              <a:latin typeface="Courier New" panose="02070309020205020404" pitchFamily="49" charset="0"/>
              <a:cs typeface="Courier New" panose="02070309020205020404" pitchFamily="49"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2688532456"/>
              </p:ext>
            </p:extLst>
          </p:nvPr>
        </p:nvGraphicFramePr>
        <p:xfrm>
          <a:off x="1011382" y="3808359"/>
          <a:ext cx="5713505" cy="42672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394232662"/>
                  </a:ext>
                </a:extLst>
              </a:tr>
            </a:tbl>
          </a:graphicData>
        </a:graphic>
      </p:graphicFrame>
      <p:pic>
        <p:nvPicPr>
          <p:cNvPr id="13" name="Picture 4" descr="Visual_SQL_Joins/RIGHT_EXCLUDING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475" y="3481719"/>
            <a:ext cx="160137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98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5122" name="Picture 2" descr="Visual_SQL_Joins/OUTER_EXCLUDING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247" y="1784986"/>
            <a:ext cx="1601378" cy="108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87237" y="2126322"/>
            <a:ext cx="2916381" cy="738664"/>
          </a:xfrm>
          <a:prstGeom prst="rect">
            <a:avLst/>
          </a:prstGeom>
          <a:noFill/>
        </p:spPr>
        <p:txBody>
          <a:bodyPr wrap="square" rtlCol="0">
            <a:spAutoFit/>
          </a:bodyPr>
          <a:lstStyle/>
          <a:p>
            <a:r>
              <a:rPr lang="en-CA" b="1" dirty="0">
                <a:latin typeface="Helvetica Neue" panose="020B0604020202020204" charset="0"/>
              </a:rPr>
              <a:t>OUTER EXCLUDING JOIN</a:t>
            </a:r>
          </a:p>
          <a:p>
            <a:pPr marL="285750" indent="-285750">
              <a:buFont typeface="Arial" panose="020B0604020202020204" pitchFamily="34" charset="0"/>
              <a:buChar char="•"/>
            </a:pPr>
            <a:r>
              <a:rPr lang="en-CA" dirty="0">
                <a:latin typeface="Helvetica Neue" panose="020B0604020202020204" charset="0"/>
              </a:rPr>
              <a:t>Data in table A but not table B</a:t>
            </a:r>
          </a:p>
          <a:p>
            <a:pPr marL="285750" indent="-285750">
              <a:buFont typeface="Arial" panose="020B0604020202020204" pitchFamily="34" charset="0"/>
              <a:buChar char="•"/>
            </a:pPr>
            <a:endParaRPr lang="en-CA" dirty="0">
              <a:latin typeface="Helvetica Neue" panose="020B0604020202020204" charset="0"/>
            </a:endParaRPr>
          </a:p>
        </p:txBody>
      </p:sp>
      <p:sp>
        <p:nvSpPr>
          <p:cNvPr id="10"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sp>
        <p:nvSpPr>
          <p:cNvPr id="13" name="TextBox 12"/>
          <p:cNvSpPr txBox="1"/>
          <p:nvPr/>
        </p:nvSpPr>
        <p:spPr>
          <a:xfrm>
            <a:off x="614794" y="3107037"/>
            <a:ext cx="8257309" cy="276999"/>
          </a:xfrm>
          <a:prstGeom prst="rect">
            <a:avLst/>
          </a:prstGeom>
          <a:noFill/>
        </p:spPr>
        <p:txBody>
          <a:bodyPr wrap="square" rtlCol="0">
            <a:spAutoFit/>
          </a:bodyPr>
          <a:lstStyle/>
          <a:p>
            <a:r>
              <a:rPr lang="en-CA" sz="1200" b="1" dirty="0">
                <a:solidFill>
                  <a:srgbClr val="0070C0"/>
                </a:solidFill>
                <a:latin typeface="Courier New" panose="02070309020205020404" pitchFamily="49" charset="0"/>
                <a:cs typeface="Courier New" panose="02070309020205020404" pitchFamily="49" charset="0"/>
              </a:rPr>
              <a:t>SELECT</a:t>
            </a:r>
            <a:r>
              <a:rPr lang="en-CA" sz="1200" b="1" dirty="0">
                <a:latin typeface="Courier New" panose="02070309020205020404" pitchFamily="49" charset="0"/>
                <a:cs typeface="Courier New" panose="02070309020205020404" pitchFamily="49" charset="0"/>
              </a:rPr>
              <a:t> * </a:t>
            </a:r>
            <a:r>
              <a:rPr lang="en-CA" sz="1200" b="1" dirty="0">
                <a:solidFill>
                  <a:srgbClr val="0070C0"/>
                </a:solidFill>
                <a:latin typeface="Courier New" panose="02070309020205020404" pitchFamily="49" charset="0"/>
                <a:cs typeface="Courier New" panose="02070309020205020404" pitchFamily="49" charset="0"/>
              </a:rPr>
              <a:t>FROM</a:t>
            </a:r>
            <a:r>
              <a:rPr lang="en-CA" sz="1200" b="1" dirty="0">
                <a:latin typeface="Courier New" panose="02070309020205020404" pitchFamily="49" charset="0"/>
                <a:cs typeface="Courier New" panose="02070309020205020404" pitchFamily="49" charset="0"/>
              </a:rPr>
              <a:t> A </a:t>
            </a:r>
            <a:r>
              <a:rPr lang="en-CA" sz="1200" b="1" dirty="0">
                <a:solidFill>
                  <a:srgbClr val="0070C0"/>
                </a:solidFill>
                <a:latin typeface="Courier New" panose="02070309020205020404" pitchFamily="49" charset="0"/>
                <a:cs typeface="Courier New" panose="02070309020205020404" pitchFamily="49" charset="0"/>
              </a:rPr>
              <a:t>FULL OUTER JOIN</a:t>
            </a:r>
            <a:r>
              <a:rPr lang="en-CA" sz="1200" b="1" dirty="0">
                <a:latin typeface="Courier New" panose="02070309020205020404" pitchFamily="49" charset="0"/>
                <a:cs typeface="Courier New" panose="02070309020205020404" pitchFamily="49" charset="0"/>
              </a:rPr>
              <a:t> B </a:t>
            </a:r>
            <a:r>
              <a:rPr lang="en-CA" sz="1200" b="1" dirty="0">
                <a:solidFill>
                  <a:srgbClr val="0070C0"/>
                </a:solidFill>
                <a:latin typeface="Courier New" panose="02070309020205020404" pitchFamily="49" charset="0"/>
                <a:cs typeface="Courier New" panose="02070309020205020404" pitchFamily="49" charset="0"/>
              </a:rPr>
              <a:t>ON</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A.key</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B.key</a:t>
            </a:r>
            <a:r>
              <a:rPr lang="en-CA" sz="1200" b="1" dirty="0">
                <a:latin typeface="Courier New" panose="02070309020205020404" pitchFamily="49" charset="0"/>
                <a:cs typeface="Courier New" panose="02070309020205020404" pitchFamily="49" charset="0"/>
              </a:rPr>
              <a:t> </a:t>
            </a:r>
            <a:r>
              <a:rPr lang="en-CA" sz="1200" b="1" dirty="0">
                <a:solidFill>
                  <a:srgbClr val="0070C0"/>
                </a:solidFill>
                <a:latin typeface="Courier New" panose="02070309020205020404" pitchFamily="49" charset="0"/>
                <a:cs typeface="Courier New" panose="02070309020205020404" pitchFamily="49" charset="0"/>
              </a:rPr>
              <a:t>WHERE</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A.key</a:t>
            </a:r>
            <a:r>
              <a:rPr lang="en-CA" sz="1200" b="1" dirty="0">
                <a:latin typeface="Courier New" panose="02070309020205020404" pitchFamily="49" charset="0"/>
                <a:cs typeface="Courier New" panose="02070309020205020404" pitchFamily="49" charset="0"/>
              </a:rPr>
              <a:t> </a:t>
            </a:r>
            <a:r>
              <a:rPr lang="en-CA" sz="1200" b="1" dirty="0">
                <a:solidFill>
                  <a:srgbClr val="0070C0"/>
                </a:solidFill>
                <a:latin typeface="Courier New" panose="02070309020205020404" pitchFamily="49" charset="0"/>
                <a:cs typeface="Courier New" panose="02070309020205020404" pitchFamily="49" charset="0"/>
              </a:rPr>
              <a:t>IS NULL OR </a:t>
            </a:r>
            <a:r>
              <a:rPr lang="en-CA" sz="1200" b="1" dirty="0" err="1">
                <a:solidFill>
                  <a:schemeClr val="tx1"/>
                </a:solidFill>
                <a:latin typeface="Courier New" panose="02070309020205020404" pitchFamily="49" charset="0"/>
                <a:cs typeface="Courier New" panose="02070309020205020404" pitchFamily="49" charset="0"/>
              </a:rPr>
              <a:t>B.key</a:t>
            </a:r>
            <a:r>
              <a:rPr lang="en-CA" sz="1200" b="1" dirty="0">
                <a:solidFill>
                  <a:srgbClr val="0070C0"/>
                </a:solidFill>
                <a:latin typeface="Courier New" panose="02070309020205020404" pitchFamily="49" charset="0"/>
                <a:cs typeface="Courier New" panose="02070309020205020404" pitchFamily="49" charset="0"/>
              </a:rPr>
              <a:t> IS NULL</a:t>
            </a:r>
          </a:p>
        </p:txBody>
      </p:sp>
    </p:spTree>
    <p:extLst>
      <p:ext uri="{BB962C8B-B14F-4D97-AF65-F5344CB8AC3E}">
        <p14:creationId xmlns:p14="http://schemas.microsoft.com/office/powerpoint/2010/main" val="5254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4" name="Picture 2" descr="Visual_SQL_Joins/OUTER_EXCLUDING_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083" y="3613334"/>
            <a:ext cx="1601378" cy="1080000"/>
          </a:xfrm>
          <a:prstGeom prst="rect">
            <a:avLst/>
          </a:prstGeom>
          <a:noFill/>
          <a:extLst>
            <a:ext uri="{909E8E84-426E-40DD-AFC4-6F175D3DCCD1}">
              <a14:hiddenFill xmlns:a14="http://schemas.microsoft.com/office/drawing/2010/main">
                <a:solidFill>
                  <a:srgbClr val="FFFFFF"/>
                </a:solidFill>
              </a14:hiddenFill>
            </a:ext>
          </a:extLst>
        </p:spPr>
      </p:pic>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graphicFrame>
        <p:nvGraphicFramePr>
          <p:cNvPr id="9" name="Table 8"/>
          <p:cNvGraphicFramePr>
            <a:graphicFrameLocks noGrp="1"/>
          </p:cNvGraphicFramePr>
          <p:nvPr/>
        </p:nvGraphicFramePr>
        <p:xfrm>
          <a:off x="1011382" y="1679475"/>
          <a:ext cx="3151909" cy="1280160"/>
        </p:xfrm>
        <a:graphic>
          <a:graphicData uri="http://schemas.openxmlformats.org/drawingml/2006/table">
            <a:tbl>
              <a:tblPr firstRow="1" bandRow="1">
                <a:tableStyleId>{69C7853C-536D-4A76-A0AE-DD22124D55A5}</a:tableStyleId>
              </a:tblPr>
              <a:tblGrid>
                <a:gridCol w="741218">
                  <a:extLst>
                    <a:ext uri="{9D8B030D-6E8A-4147-A177-3AD203B41FA5}">
                      <a16:colId xmlns:a16="http://schemas.microsoft.com/office/drawing/2014/main" val="4248449534"/>
                    </a:ext>
                  </a:extLst>
                </a:gridCol>
                <a:gridCol w="810491">
                  <a:extLst>
                    <a:ext uri="{9D8B030D-6E8A-4147-A177-3AD203B41FA5}">
                      <a16:colId xmlns:a16="http://schemas.microsoft.com/office/drawing/2014/main" val="2167710440"/>
                    </a:ext>
                  </a:extLst>
                </a:gridCol>
                <a:gridCol w="547255">
                  <a:extLst>
                    <a:ext uri="{9D8B030D-6E8A-4147-A177-3AD203B41FA5}">
                      <a16:colId xmlns:a16="http://schemas.microsoft.com/office/drawing/2014/main" val="4021642179"/>
                    </a:ext>
                  </a:extLst>
                </a:gridCol>
                <a:gridCol w="588818">
                  <a:extLst>
                    <a:ext uri="{9D8B030D-6E8A-4147-A177-3AD203B41FA5}">
                      <a16:colId xmlns:a16="http://schemas.microsoft.com/office/drawing/2014/main" val="248598418"/>
                    </a:ext>
                  </a:extLst>
                </a:gridCol>
                <a:gridCol w="464127">
                  <a:extLst>
                    <a:ext uri="{9D8B030D-6E8A-4147-A177-3AD203B41FA5}">
                      <a16:colId xmlns:a16="http://schemas.microsoft.com/office/drawing/2014/main" val="1299571527"/>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extLst>
                  <a:ext uri="{0D108BD9-81ED-4DB2-BD59-A6C34878D82A}">
                    <a16:rowId xmlns:a16="http://schemas.microsoft.com/office/drawing/2014/main" val="1192704026"/>
                  </a:ext>
                </a:extLst>
              </a:tr>
              <a:tr h="1744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J314ACK9</a:t>
                      </a:r>
                    </a:p>
                  </a:txBody>
                  <a:tcPr/>
                </a:tc>
                <a:tc>
                  <a:txBody>
                    <a:bodyPr/>
                    <a:lstStyle/>
                    <a:p>
                      <a:r>
                        <a:rPr lang="en-CA" sz="800" dirty="0"/>
                        <a:t>C001782</a:t>
                      </a:r>
                    </a:p>
                  </a:txBody>
                  <a:tcPr/>
                </a:tc>
                <a:tc>
                  <a:txBody>
                    <a:bodyPr/>
                    <a:lstStyle/>
                    <a:p>
                      <a:r>
                        <a:rPr lang="en-CA" sz="800" dirty="0"/>
                        <a:t>Honda</a:t>
                      </a:r>
                    </a:p>
                  </a:txBody>
                  <a:tcPr/>
                </a:tc>
                <a:tc>
                  <a:txBody>
                    <a:bodyPr/>
                    <a:lstStyle/>
                    <a:p>
                      <a:r>
                        <a:rPr lang="en-CA" sz="800" dirty="0"/>
                        <a:t>CRV</a:t>
                      </a:r>
                    </a:p>
                  </a:txBody>
                  <a:tcPr/>
                </a:tc>
                <a:tc>
                  <a:txBody>
                    <a:bodyPr/>
                    <a:lstStyle/>
                    <a:p>
                      <a:r>
                        <a:rPr lang="en-CA" sz="800" dirty="0"/>
                        <a:t>2020</a:t>
                      </a:r>
                    </a:p>
                  </a:txBody>
                  <a:tcPr/>
                </a:tc>
                <a:extLst>
                  <a:ext uri="{0D108BD9-81ED-4DB2-BD59-A6C34878D82A}">
                    <a16:rowId xmlns:a16="http://schemas.microsoft.com/office/drawing/2014/main" val="15427825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extLst>
                  <a:ext uri="{0D108BD9-81ED-4DB2-BD59-A6C34878D82A}">
                    <a16:rowId xmlns:a16="http://schemas.microsoft.com/office/drawing/2014/main" val="413541317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8R91MA8U</a:t>
                      </a:r>
                    </a:p>
                  </a:txBody>
                  <a:tcPr/>
                </a:tc>
                <a:tc>
                  <a:txBody>
                    <a:bodyPr/>
                    <a:lstStyle/>
                    <a:p>
                      <a:r>
                        <a:rPr lang="en-CA" sz="800" dirty="0"/>
                        <a:t>C001782</a:t>
                      </a:r>
                    </a:p>
                  </a:txBody>
                  <a:tcPr/>
                </a:tc>
                <a:tc>
                  <a:txBody>
                    <a:bodyPr/>
                    <a:lstStyle/>
                    <a:p>
                      <a:r>
                        <a:rPr lang="en-CA" sz="800" dirty="0"/>
                        <a:t>Mazda</a:t>
                      </a:r>
                    </a:p>
                  </a:txBody>
                  <a:tcPr/>
                </a:tc>
                <a:tc>
                  <a:txBody>
                    <a:bodyPr/>
                    <a:lstStyle/>
                    <a:p>
                      <a:r>
                        <a:rPr lang="en-CA" sz="800" dirty="0"/>
                        <a:t>RX5</a:t>
                      </a:r>
                    </a:p>
                  </a:txBody>
                  <a:tcPr/>
                </a:tc>
                <a:tc>
                  <a:txBody>
                    <a:bodyPr/>
                    <a:lstStyle/>
                    <a:p>
                      <a:r>
                        <a:rPr lang="en-CA" sz="800" dirty="0"/>
                        <a:t>2019</a:t>
                      </a:r>
                    </a:p>
                  </a:txBody>
                  <a:tcPr/>
                </a:tc>
                <a:extLst>
                  <a:ext uri="{0D108BD9-81ED-4DB2-BD59-A6C34878D82A}">
                    <a16:rowId xmlns:a16="http://schemas.microsoft.com/office/drawing/2014/main" val="2029459666"/>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B7X82R41</a:t>
                      </a:r>
                    </a:p>
                  </a:txBody>
                  <a:tcPr/>
                </a:tc>
                <a:tc>
                  <a:txBody>
                    <a:bodyPr/>
                    <a:lstStyle/>
                    <a:p>
                      <a:r>
                        <a:rPr lang="en-CA" sz="800" dirty="0"/>
                        <a:t>C001331</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2022</a:t>
                      </a:r>
                    </a:p>
                  </a:txBody>
                  <a:tcPr/>
                </a:tc>
                <a:extLst>
                  <a:ext uri="{0D108BD9-81ED-4DB2-BD59-A6C34878D82A}">
                    <a16:rowId xmlns:a16="http://schemas.microsoft.com/office/drawing/2014/main" val="132611949"/>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GF328WT9</a:t>
                      </a:r>
                    </a:p>
                  </a:txBody>
                  <a:tcPr/>
                </a:tc>
                <a:tc>
                  <a:txBody>
                    <a:bodyPr/>
                    <a:lstStyle/>
                    <a:p>
                      <a:r>
                        <a:rPr lang="en-CA" sz="800" dirty="0"/>
                        <a:t>C001564</a:t>
                      </a:r>
                    </a:p>
                  </a:txBody>
                  <a:tcPr/>
                </a:tc>
                <a:tc>
                  <a:txBody>
                    <a:bodyPr/>
                    <a:lstStyle/>
                    <a:p>
                      <a:r>
                        <a:rPr lang="en-CA" sz="800" dirty="0"/>
                        <a:t>Honda</a:t>
                      </a:r>
                    </a:p>
                  </a:txBody>
                  <a:tcPr/>
                </a:tc>
                <a:tc>
                  <a:txBody>
                    <a:bodyPr/>
                    <a:lstStyle/>
                    <a:p>
                      <a:r>
                        <a:rPr lang="en-CA" sz="800" dirty="0"/>
                        <a:t>Pilot</a:t>
                      </a:r>
                    </a:p>
                  </a:txBody>
                  <a:tcPr/>
                </a:tc>
                <a:tc>
                  <a:txBody>
                    <a:bodyPr/>
                    <a:lstStyle/>
                    <a:p>
                      <a:r>
                        <a:rPr lang="en-CA" sz="800" dirty="0"/>
                        <a:t>2021</a:t>
                      </a:r>
                    </a:p>
                  </a:txBody>
                  <a:tcPr/>
                </a:tc>
                <a:extLst>
                  <a:ext uri="{0D108BD9-81ED-4DB2-BD59-A6C34878D82A}">
                    <a16:rowId xmlns:a16="http://schemas.microsoft.com/office/drawing/2014/main" val="63371506"/>
                  </a:ext>
                </a:extLst>
              </a:tr>
            </a:tbl>
          </a:graphicData>
        </a:graphic>
      </p:graphicFrame>
      <p:graphicFrame>
        <p:nvGraphicFramePr>
          <p:cNvPr id="10" name="Table 9"/>
          <p:cNvGraphicFramePr>
            <a:graphicFrameLocks noGrp="1"/>
          </p:cNvGraphicFramePr>
          <p:nvPr/>
        </p:nvGraphicFramePr>
        <p:xfrm>
          <a:off x="5043055" y="1679475"/>
          <a:ext cx="2923309" cy="1066800"/>
        </p:xfrm>
        <a:graphic>
          <a:graphicData uri="http://schemas.openxmlformats.org/drawingml/2006/table">
            <a:tbl>
              <a:tblPr firstRow="1" bandRow="1">
                <a:tableStyleId>{35758FB7-9AC5-4552-8A53-C91805E547FA}</a:tableStyleId>
              </a:tblPr>
              <a:tblGrid>
                <a:gridCol w="817418">
                  <a:extLst>
                    <a:ext uri="{9D8B030D-6E8A-4147-A177-3AD203B41FA5}">
                      <a16:colId xmlns:a16="http://schemas.microsoft.com/office/drawing/2014/main" val="353625274"/>
                    </a:ext>
                  </a:extLst>
                </a:gridCol>
                <a:gridCol w="741218">
                  <a:extLst>
                    <a:ext uri="{9D8B030D-6E8A-4147-A177-3AD203B41FA5}">
                      <a16:colId xmlns:a16="http://schemas.microsoft.com/office/drawing/2014/main" val="957713551"/>
                    </a:ext>
                  </a:extLst>
                </a:gridCol>
                <a:gridCol w="699655">
                  <a:extLst>
                    <a:ext uri="{9D8B030D-6E8A-4147-A177-3AD203B41FA5}">
                      <a16:colId xmlns:a16="http://schemas.microsoft.com/office/drawing/2014/main" val="1007245628"/>
                    </a:ext>
                  </a:extLst>
                </a:gridCol>
                <a:gridCol w="665018">
                  <a:extLst>
                    <a:ext uri="{9D8B030D-6E8A-4147-A177-3AD203B41FA5}">
                      <a16:colId xmlns:a16="http://schemas.microsoft.com/office/drawing/2014/main" val="618771205"/>
                    </a:ext>
                  </a:extLst>
                </a:gridCol>
              </a:tblGrid>
              <a:tr h="212400">
                <a:tc>
                  <a:txBody>
                    <a:bodyPr/>
                    <a:lstStyle/>
                    <a:p>
                      <a:r>
                        <a:rPr lang="en-CA" sz="800" dirty="0" err="1"/>
                        <a:t>CustomerID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883260446"/>
                  </a:ext>
                </a:extLst>
              </a:tr>
              <a:tr h="212400">
                <a:tc>
                  <a:txBody>
                    <a:bodyPr/>
                    <a:lstStyle/>
                    <a:p>
                      <a:r>
                        <a:rPr lang="en-CA" sz="800" dirty="0"/>
                        <a:t>C001782</a:t>
                      </a:r>
                    </a:p>
                  </a:txBody>
                  <a:tcPr/>
                </a:tc>
                <a:tc>
                  <a:txBody>
                    <a:bodyPr/>
                    <a:lstStyle/>
                    <a:p>
                      <a:r>
                        <a:rPr lang="en-CA" sz="800" dirty="0"/>
                        <a:t>Brad</a:t>
                      </a:r>
                    </a:p>
                  </a:txBody>
                  <a:tcPr/>
                </a:tc>
                <a:tc>
                  <a:txBody>
                    <a:bodyPr/>
                    <a:lstStyle/>
                    <a:p>
                      <a:r>
                        <a:rPr lang="en-CA" sz="800" dirty="0"/>
                        <a:t>Pitt</a:t>
                      </a:r>
                    </a:p>
                  </a:txBody>
                  <a:tcPr/>
                </a:tc>
                <a:tc>
                  <a:txBody>
                    <a:bodyPr/>
                    <a:lstStyle/>
                    <a:p>
                      <a:r>
                        <a:rPr lang="en-CA" sz="800" dirty="0"/>
                        <a:t>555-1234</a:t>
                      </a:r>
                    </a:p>
                  </a:txBody>
                  <a:tcPr/>
                </a:tc>
                <a:extLst>
                  <a:ext uri="{0D108BD9-81ED-4DB2-BD59-A6C34878D82A}">
                    <a16:rowId xmlns:a16="http://schemas.microsoft.com/office/drawing/2014/main" val="2195102439"/>
                  </a:ext>
                </a:extLst>
              </a:tr>
              <a:tr h="212400">
                <a:tc>
                  <a:txBody>
                    <a:bodyPr/>
                    <a:lstStyle/>
                    <a:p>
                      <a:r>
                        <a:rPr lang="en-CA" sz="800" dirty="0"/>
                        <a:t>C001331</a:t>
                      </a:r>
                    </a:p>
                  </a:txBody>
                  <a:tcPr/>
                </a:tc>
                <a:tc>
                  <a:txBody>
                    <a:bodyPr/>
                    <a:lstStyle/>
                    <a:p>
                      <a:r>
                        <a:rPr lang="en-CA" sz="800" dirty="0"/>
                        <a:t>Albert</a:t>
                      </a:r>
                    </a:p>
                  </a:txBody>
                  <a:tcPr/>
                </a:tc>
                <a:tc>
                  <a:txBody>
                    <a:bodyPr/>
                    <a:lstStyle/>
                    <a:p>
                      <a:r>
                        <a:rPr lang="en-CA" sz="800" dirty="0"/>
                        <a:t>Einstein</a:t>
                      </a:r>
                    </a:p>
                  </a:txBody>
                  <a:tcPr/>
                </a:tc>
                <a:tc>
                  <a:txBody>
                    <a:bodyPr/>
                    <a:lstStyle/>
                    <a:p>
                      <a:r>
                        <a:rPr lang="en-CA" sz="800" dirty="0"/>
                        <a:t>555-9876</a:t>
                      </a:r>
                    </a:p>
                  </a:txBody>
                  <a:tcPr/>
                </a:tc>
                <a:extLst>
                  <a:ext uri="{0D108BD9-81ED-4DB2-BD59-A6C34878D82A}">
                    <a16:rowId xmlns:a16="http://schemas.microsoft.com/office/drawing/2014/main" val="1537933395"/>
                  </a:ext>
                </a:extLst>
              </a:tr>
              <a:tr h="212400">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118066231"/>
                  </a:ext>
                </a:extLst>
              </a:tr>
              <a:tr h="212400">
                <a:tc>
                  <a:txBody>
                    <a:bodyPr/>
                    <a:lstStyle/>
                    <a:p>
                      <a:r>
                        <a:rPr lang="en-CA" sz="800" dirty="0"/>
                        <a:t>C001564</a:t>
                      </a:r>
                    </a:p>
                  </a:txBody>
                  <a:tcPr/>
                </a:tc>
                <a:tc>
                  <a:txBody>
                    <a:bodyPr/>
                    <a:lstStyle/>
                    <a:p>
                      <a:r>
                        <a:rPr lang="en-CA" sz="800" dirty="0"/>
                        <a:t>Edmund</a:t>
                      </a:r>
                    </a:p>
                  </a:txBody>
                  <a:tcPr/>
                </a:tc>
                <a:tc>
                  <a:txBody>
                    <a:bodyPr/>
                    <a:lstStyle/>
                    <a:p>
                      <a:r>
                        <a:rPr lang="en-CA" sz="800" dirty="0" err="1"/>
                        <a:t>Dantes</a:t>
                      </a:r>
                      <a:endParaRPr lang="en-CA" sz="800" dirty="0"/>
                    </a:p>
                  </a:txBody>
                  <a:tcPr/>
                </a:tc>
                <a:tc>
                  <a:txBody>
                    <a:bodyPr/>
                    <a:lstStyle/>
                    <a:p>
                      <a:r>
                        <a:rPr lang="en-CA" sz="800" dirty="0"/>
                        <a:t>555-2880</a:t>
                      </a:r>
                    </a:p>
                  </a:txBody>
                  <a:tcPr/>
                </a:tc>
                <a:extLst>
                  <a:ext uri="{0D108BD9-81ED-4DB2-BD59-A6C34878D82A}">
                    <a16:rowId xmlns:a16="http://schemas.microsoft.com/office/drawing/2014/main" val="1884888210"/>
                  </a:ext>
                </a:extLst>
              </a:tr>
            </a:tbl>
          </a:graphicData>
        </a:graphic>
      </p:graphicFrame>
      <p:sp>
        <p:nvSpPr>
          <p:cNvPr id="11" name="TextBox 10"/>
          <p:cNvSpPr txBox="1"/>
          <p:nvPr/>
        </p:nvSpPr>
        <p:spPr>
          <a:xfrm>
            <a:off x="5003855" y="1417865"/>
            <a:ext cx="94929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customers</a:t>
            </a:r>
          </a:p>
        </p:txBody>
      </p:sp>
      <p:sp>
        <p:nvSpPr>
          <p:cNvPr id="12" name="TextBox 11"/>
          <p:cNvSpPr txBox="1"/>
          <p:nvPr/>
        </p:nvSpPr>
        <p:spPr>
          <a:xfrm>
            <a:off x="972182" y="1417865"/>
            <a:ext cx="864339" cy="261610"/>
          </a:xfrm>
          <a:prstGeom prst="rect">
            <a:avLst/>
          </a:prstGeom>
          <a:noFill/>
        </p:spPr>
        <p:txBody>
          <a:bodyPr wrap="none" rtlCol="0">
            <a:spAutoFit/>
          </a:bodyPr>
          <a:lstStyle/>
          <a:p>
            <a:r>
              <a:rPr lang="en-CA" sz="1100" b="1" dirty="0">
                <a:latin typeface="Courier New" panose="02070309020205020404" pitchFamily="49" charset="0"/>
                <a:cs typeface="Courier New" panose="02070309020205020404" pitchFamily="49" charset="0"/>
              </a:rPr>
              <a:t>vehicles</a:t>
            </a:r>
          </a:p>
        </p:txBody>
      </p:sp>
      <p:graphicFrame>
        <p:nvGraphicFramePr>
          <p:cNvPr id="26" name="Table 25"/>
          <p:cNvGraphicFramePr>
            <a:graphicFrameLocks noGrp="1"/>
          </p:cNvGraphicFramePr>
          <p:nvPr>
            <p:extLst>
              <p:ext uri="{D42A27DB-BD31-4B8C-83A1-F6EECF244321}">
                <p14:modId xmlns:p14="http://schemas.microsoft.com/office/powerpoint/2010/main" val="1780130785"/>
              </p:ext>
            </p:extLst>
          </p:nvPr>
        </p:nvGraphicFramePr>
        <p:xfrm>
          <a:off x="1011382" y="3833294"/>
          <a:ext cx="5713505" cy="640080"/>
        </p:xfrm>
        <a:graphic>
          <a:graphicData uri="http://schemas.openxmlformats.org/drawingml/2006/table">
            <a:tbl>
              <a:tblPr firstRow="1" bandRow="1">
                <a:tableStyleId>{775DCB02-9BB8-47FD-8907-85C794F793BA}</a:tableStyleId>
              </a:tblPr>
              <a:tblGrid>
                <a:gridCol w="723505">
                  <a:extLst>
                    <a:ext uri="{9D8B030D-6E8A-4147-A177-3AD203B41FA5}">
                      <a16:colId xmlns:a16="http://schemas.microsoft.com/office/drawing/2014/main" val="4248449534"/>
                    </a:ext>
                  </a:extLst>
                </a:gridCol>
                <a:gridCol w="768927">
                  <a:extLst>
                    <a:ext uri="{9D8B030D-6E8A-4147-A177-3AD203B41FA5}">
                      <a16:colId xmlns:a16="http://schemas.microsoft.com/office/drawing/2014/main" val="2167710440"/>
                    </a:ext>
                  </a:extLst>
                </a:gridCol>
                <a:gridCol w="505691">
                  <a:extLst>
                    <a:ext uri="{9D8B030D-6E8A-4147-A177-3AD203B41FA5}">
                      <a16:colId xmlns:a16="http://schemas.microsoft.com/office/drawing/2014/main" val="4021642179"/>
                    </a:ext>
                  </a:extLst>
                </a:gridCol>
                <a:gridCol w="505691">
                  <a:extLst>
                    <a:ext uri="{9D8B030D-6E8A-4147-A177-3AD203B41FA5}">
                      <a16:colId xmlns:a16="http://schemas.microsoft.com/office/drawing/2014/main" val="248598418"/>
                    </a:ext>
                  </a:extLst>
                </a:gridCol>
                <a:gridCol w="422564">
                  <a:extLst>
                    <a:ext uri="{9D8B030D-6E8A-4147-A177-3AD203B41FA5}">
                      <a16:colId xmlns:a16="http://schemas.microsoft.com/office/drawing/2014/main" val="1299571527"/>
                    </a:ext>
                  </a:extLst>
                </a:gridCol>
                <a:gridCol w="768927">
                  <a:extLst>
                    <a:ext uri="{9D8B030D-6E8A-4147-A177-3AD203B41FA5}">
                      <a16:colId xmlns:a16="http://schemas.microsoft.com/office/drawing/2014/main" val="3625649154"/>
                    </a:ext>
                  </a:extLst>
                </a:gridCol>
                <a:gridCol w="692727">
                  <a:extLst>
                    <a:ext uri="{9D8B030D-6E8A-4147-A177-3AD203B41FA5}">
                      <a16:colId xmlns:a16="http://schemas.microsoft.com/office/drawing/2014/main" val="996980591"/>
                    </a:ext>
                  </a:extLst>
                </a:gridCol>
                <a:gridCol w="678873">
                  <a:extLst>
                    <a:ext uri="{9D8B030D-6E8A-4147-A177-3AD203B41FA5}">
                      <a16:colId xmlns:a16="http://schemas.microsoft.com/office/drawing/2014/main" val="2914674017"/>
                    </a:ext>
                  </a:extLst>
                </a:gridCol>
                <a:gridCol w="646600">
                  <a:extLst>
                    <a:ext uri="{9D8B030D-6E8A-4147-A177-3AD203B41FA5}">
                      <a16:colId xmlns:a16="http://schemas.microsoft.com/office/drawing/2014/main" val="3281374554"/>
                    </a:ext>
                  </a:extLst>
                </a:gridCol>
              </a:tblGrid>
              <a:tr h="0">
                <a:tc>
                  <a:txBody>
                    <a:bodyPr/>
                    <a:lstStyle/>
                    <a:p>
                      <a:r>
                        <a:rPr lang="en-CA" sz="800" dirty="0"/>
                        <a:t>VIN</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a:t>Make</a:t>
                      </a:r>
                    </a:p>
                  </a:txBody>
                  <a:tcPr/>
                </a:tc>
                <a:tc>
                  <a:txBody>
                    <a:bodyPr/>
                    <a:lstStyle/>
                    <a:p>
                      <a:r>
                        <a:rPr lang="en-CA" sz="800" dirty="0"/>
                        <a:t>Model</a:t>
                      </a:r>
                    </a:p>
                  </a:txBody>
                  <a:tcPr/>
                </a:tc>
                <a:tc>
                  <a:txBody>
                    <a:bodyPr/>
                    <a:lstStyle/>
                    <a:p>
                      <a:r>
                        <a:rPr lang="en-CA" sz="800" dirty="0"/>
                        <a:t>Year</a:t>
                      </a:r>
                    </a:p>
                  </a:txBody>
                  <a:tcPr/>
                </a:tc>
                <a:tc>
                  <a:txBody>
                    <a:bodyPr/>
                    <a:lstStyle/>
                    <a:p>
                      <a:r>
                        <a:rPr lang="en-CA" sz="800" dirty="0" err="1"/>
                        <a:t>Customer</a:t>
                      </a:r>
                      <a:r>
                        <a:rPr lang="en-CA" sz="800" baseline="0" dirty="0" err="1"/>
                        <a:t>ID</a:t>
                      </a:r>
                      <a:endParaRPr lang="en-CA" sz="800" dirty="0"/>
                    </a:p>
                  </a:txBody>
                  <a:tcPr/>
                </a:tc>
                <a:tc>
                  <a:txBody>
                    <a:bodyPr/>
                    <a:lstStyle/>
                    <a:p>
                      <a:r>
                        <a:rPr lang="en-CA" sz="800" dirty="0" err="1"/>
                        <a:t>First</a:t>
                      </a:r>
                      <a:r>
                        <a:rPr lang="en-CA" sz="800" baseline="0" dirty="0" err="1"/>
                        <a:t>Name</a:t>
                      </a:r>
                      <a:endParaRPr lang="en-CA" sz="800" dirty="0"/>
                    </a:p>
                  </a:txBody>
                  <a:tcPr/>
                </a:tc>
                <a:tc>
                  <a:txBody>
                    <a:bodyPr/>
                    <a:lstStyle/>
                    <a:p>
                      <a:r>
                        <a:rPr lang="en-CA" sz="800" dirty="0" err="1"/>
                        <a:t>Last</a:t>
                      </a:r>
                      <a:r>
                        <a:rPr lang="en-CA" sz="800" baseline="0" dirty="0" err="1"/>
                        <a:t>Name</a:t>
                      </a:r>
                      <a:endParaRPr lang="en-CA" sz="800" dirty="0"/>
                    </a:p>
                  </a:txBody>
                  <a:tcPr/>
                </a:tc>
                <a:tc>
                  <a:txBody>
                    <a:bodyPr/>
                    <a:lstStyle/>
                    <a:p>
                      <a:r>
                        <a:rPr lang="en-CA" sz="800" dirty="0"/>
                        <a:t>Phone</a:t>
                      </a:r>
                    </a:p>
                  </a:txBody>
                  <a:tcPr/>
                </a:tc>
                <a:extLst>
                  <a:ext uri="{0D108BD9-81ED-4DB2-BD59-A6C34878D82A}">
                    <a16:rowId xmlns:a16="http://schemas.microsoft.com/office/drawing/2014/main" val="1192704026"/>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t>VYT4NT42</a:t>
                      </a:r>
                    </a:p>
                  </a:txBody>
                  <a:tcPr/>
                </a:tc>
                <a:tc>
                  <a:txBody>
                    <a:bodyPr/>
                    <a:lstStyle/>
                    <a:p>
                      <a:r>
                        <a:rPr lang="en-CA" sz="800" dirty="0"/>
                        <a:t>C000965</a:t>
                      </a:r>
                    </a:p>
                  </a:txBody>
                  <a:tcPr/>
                </a:tc>
                <a:tc>
                  <a:txBody>
                    <a:bodyPr/>
                    <a:lstStyle/>
                    <a:p>
                      <a:r>
                        <a:rPr lang="en-CA" sz="800" dirty="0"/>
                        <a:t>Toyota</a:t>
                      </a:r>
                    </a:p>
                  </a:txBody>
                  <a:tcPr/>
                </a:tc>
                <a:tc>
                  <a:txBody>
                    <a:bodyPr/>
                    <a:lstStyle/>
                    <a:p>
                      <a:r>
                        <a:rPr lang="en-CA" sz="800" dirty="0"/>
                        <a:t>Corolla</a:t>
                      </a:r>
                    </a:p>
                  </a:txBody>
                  <a:tcPr/>
                </a:tc>
                <a:tc>
                  <a:txBody>
                    <a:bodyPr/>
                    <a:lstStyle/>
                    <a:p>
                      <a:r>
                        <a:rPr lang="en-CA" sz="800" dirty="0"/>
                        <a:t>2018</a:t>
                      </a:r>
                    </a:p>
                  </a:txBody>
                  <a:tcPr/>
                </a:tc>
                <a:tc>
                  <a:txBody>
                    <a:bodyPr/>
                    <a:lstStyle/>
                    <a:p>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extLst>
                  <a:ext uri="{0D108BD9-81ED-4DB2-BD59-A6C34878D82A}">
                    <a16:rowId xmlns:a16="http://schemas.microsoft.com/office/drawing/2014/main" val="3449595425"/>
                  </a:ext>
                </a:extLst>
              </a:tr>
              <a:tr h="212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800" dirty="0">
                          <a:solidFill>
                            <a:schemeClr val="bg1">
                              <a:lumMod val="50000"/>
                            </a:schemeClr>
                          </a:solidFill>
                        </a:rPr>
                        <a:t>null</a:t>
                      </a:r>
                    </a:p>
                  </a:txBody>
                  <a:tcPr/>
                </a:tc>
                <a:tc>
                  <a:txBody>
                    <a:bodyPr/>
                    <a:lstStyle/>
                    <a:p>
                      <a:r>
                        <a:rPr lang="en-CA" sz="800" dirty="0"/>
                        <a:t>C000748</a:t>
                      </a:r>
                    </a:p>
                  </a:txBody>
                  <a:tcPr/>
                </a:tc>
                <a:tc>
                  <a:txBody>
                    <a:bodyPr/>
                    <a:lstStyle/>
                    <a:p>
                      <a:r>
                        <a:rPr lang="en-CA" sz="800" dirty="0"/>
                        <a:t>Homer</a:t>
                      </a:r>
                    </a:p>
                  </a:txBody>
                  <a:tcPr/>
                </a:tc>
                <a:tc>
                  <a:txBody>
                    <a:bodyPr/>
                    <a:lstStyle/>
                    <a:p>
                      <a:r>
                        <a:rPr lang="en-CA" sz="800" dirty="0"/>
                        <a:t>Simpson</a:t>
                      </a:r>
                    </a:p>
                  </a:txBody>
                  <a:tcPr/>
                </a:tc>
                <a:tc>
                  <a:txBody>
                    <a:bodyPr/>
                    <a:lstStyle/>
                    <a:p>
                      <a:r>
                        <a:rPr lang="en-CA" sz="800" dirty="0"/>
                        <a:t>555-7885</a:t>
                      </a:r>
                    </a:p>
                  </a:txBody>
                  <a:tcPr/>
                </a:tc>
                <a:extLst>
                  <a:ext uri="{0D108BD9-81ED-4DB2-BD59-A6C34878D82A}">
                    <a16:rowId xmlns:a16="http://schemas.microsoft.com/office/drawing/2014/main" val="3792722979"/>
                  </a:ext>
                </a:extLst>
              </a:tr>
            </a:tbl>
          </a:graphicData>
        </a:graphic>
      </p:graphicFrame>
      <p:sp>
        <p:nvSpPr>
          <p:cNvPr id="13" name="TextBox 12"/>
          <p:cNvSpPr txBox="1"/>
          <p:nvPr/>
        </p:nvSpPr>
        <p:spPr>
          <a:xfrm>
            <a:off x="62346" y="1031875"/>
            <a:ext cx="9026236" cy="338554"/>
          </a:xfrm>
          <a:prstGeom prst="rect">
            <a:avLst/>
          </a:prstGeom>
          <a:noFill/>
        </p:spPr>
        <p:txBody>
          <a:bodyPr wrap="square" rtlCol="0">
            <a:spAutoFit/>
          </a:bodyPr>
          <a:lstStyle/>
          <a:p>
            <a:pPr algn="ctr"/>
            <a:r>
              <a:rPr lang="en-CA" sz="800" b="1" dirty="0">
                <a:solidFill>
                  <a:srgbClr val="0070C0"/>
                </a:solidFill>
                <a:latin typeface="Courier New" panose="02070309020205020404" pitchFamily="49" charset="0"/>
                <a:cs typeface="Courier New" panose="02070309020205020404" pitchFamily="49" charset="0"/>
              </a:rPr>
              <a:t>SELECT</a:t>
            </a:r>
            <a:r>
              <a:rPr lang="en-CA" sz="800" b="1" dirty="0">
                <a:latin typeface="Courier New" panose="02070309020205020404" pitchFamily="49" charset="0"/>
                <a:cs typeface="Courier New" panose="02070309020205020404" pitchFamily="49" charset="0"/>
              </a:rPr>
              <a:t> * </a:t>
            </a:r>
            <a:r>
              <a:rPr lang="en-CA" sz="800" b="1" dirty="0">
                <a:solidFill>
                  <a:srgbClr val="0070C0"/>
                </a:solidFill>
                <a:latin typeface="Courier New" panose="02070309020205020404" pitchFamily="49" charset="0"/>
                <a:cs typeface="Courier New" panose="02070309020205020404" pitchFamily="49" charset="0"/>
              </a:rPr>
              <a:t>FROM</a:t>
            </a:r>
            <a:r>
              <a:rPr lang="en-CA" sz="800" b="1" dirty="0">
                <a:latin typeface="Courier New" panose="02070309020205020404" pitchFamily="49" charset="0"/>
                <a:cs typeface="Courier New" panose="02070309020205020404" pitchFamily="49" charset="0"/>
              </a:rPr>
              <a:t> vehicles </a:t>
            </a:r>
            <a:r>
              <a:rPr lang="en-CA" sz="800" b="1" dirty="0">
                <a:solidFill>
                  <a:srgbClr val="0070C0"/>
                </a:solidFill>
                <a:latin typeface="Courier New" panose="02070309020205020404" pitchFamily="49" charset="0"/>
                <a:cs typeface="Courier New" panose="02070309020205020404" pitchFamily="49" charset="0"/>
              </a:rPr>
              <a:t>AS</a:t>
            </a:r>
            <a:r>
              <a:rPr lang="en-CA" sz="800" b="1" dirty="0">
                <a:latin typeface="Courier New" panose="02070309020205020404" pitchFamily="49" charset="0"/>
                <a:cs typeface="Courier New" panose="02070309020205020404" pitchFamily="49" charset="0"/>
              </a:rPr>
              <a:t> V </a:t>
            </a:r>
            <a:r>
              <a:rPr lang="en-CA" sz="800" b="1" dirty="0">
                <a:solidFill>
                  <a:srgbClr val="0070C0"/>
                </a:solidFill>
                <a:latin typeface="Courier New" panose="02070309020205020404" pitchFamily="49" charset="0"/>
                <a:cs typeface="Courier New" panose="02070309020205020404" pitchFamily="49" charset="0"/>
              </a:rPr>
              <a:t>FULL OUTER JOIN</a:t>
            </a:r>
            <a:r>
              <a:rPr lang="en-CA" sz="800" b="1" dirty="0">
                <a:latin typeface="Courier New" panose="02070309020205020404" pitchFamily="49" charset="0"/>
                <a:cs typeface="Courier New" panose="02070309020205020404" pitchFamily="49" charset="0"/>
              </a:rPr>
              <a:t> customers </a:t>
            </a:r>
            <a:r>
              <a:rPr lang="en-CA" sz="800" b="1" dirty="0">
                <a:solidFill>
                  <a:srgbClr val="0070C0"/>
                </a:solidFill>
                <a:latin typeface="Courier New" panose="02070309020205020404" pitchFamily="49" charset="0"/>
                <a:cs typeface="Courier New" panose="02070309020205020404" pitchFamily="49" charset="0"/>
              </a:rPr>
              <a:t>AS</a:t>
            </a:r>
            <a:r>
              <a:rPr lang="en-CA" sz="800" b="1" dirty="0">
                <a:latin typeface="Courier New" panose="02070309020205020404" pitchFamily="49" charset="0"/>
                <a:cs typeface="Courier New" panose="02070309020205020404" pitchFamily="49" charset="0"/>
              </a:rPr>
              <a:t> C </a:t>
            </a:r>
            <a:r>
              <a:rPr lang="en-CA" sz="800" b="1" dirty="0">
                <a:solidFill>
                  <a:srgbClr val="0070C0"/>
                </a:solidFill>
                <a:latin typeface="Courier New" panose="02070309020205020404" pitchFamily="49" charset="0"/>
                <a:cs typeface="Courier New" panose="02070309020205020404" pitchFamily="49" charset="0"/>
              </a:rPr>
              <a:t>ON</a:t>
            </a:r>
            <a:r>
              <a:rPr lang="en-CA" sz="800" b="1" dirty="0">
                <a:latin typeface="Courier New" panose="02070309020205020404" pitchFamily="49" charset="0"/>
                <a:cs typeface="Courier New" panose="02070309020205020404" pitchFamily="49" charset="0"/>
              </a:rPr>
              <a:t> </a:t>
            </a:r>
            <a:r>
              <a:rPr lang="en-CA" sz="800" b="1" dirty="0" err="1">
                <a:latin typeface="Courier New" panose="02070309020205020404" pitchFamily="49" charset="0"/>
                <a:cs typeface="Courier New" panose="02070309020205020404" pitchFamily="49" charset="0"/>
              </a:rPr>
              <a:t>V.CustomerID</a:t>
            </a:r>
            <a:r>
              <a:rPr lang="en-CA" sz="800" b="1" dirty="0">
                <a:latin typeface="Courier New" panose="02070309020205020404" pitchFamily="49" charset="0"/>
                <a:cs typeface="Courier New" panose="02070309020205020404" pitchFamily="49" charset="0"/>
              </a:rPr>
              <a:t> = </a:t>
            </a:r>
            <a:r>
              <a:rPr lang="en-CA" sz="800" b="1" dirty="0" err="1">
                <a:latin typeface="Courier New" panose="02070309020205020404" pitchFamily="49" charset="0"/>
                <a:cs typeface="Courier New" panose="02070309020205020404" pitchFamily="49" charset="0"/>
              </a:rPr>
              <a:t>C.CustomerID</a:t>
            </a:r>
            <a:r>
              <a:rPr lang="en-CA" sz="800" b="1" dirty="0">
                <a:latin typeface="Courier New" panose="02070309020205020404" pitchFamily="49" charset="0"/>
                <a:cs typeface="Courier New" panose="02070309020205020404" pitchFamily="49" charset="0"/>
              </a:rPr>
              <a:t> </a:t>
            </a:r>
            <a:r>
              <a:rPr lang="en-CA" sz="800" b="1" dirty="0">
                <a:solidFill>
                  <a:srgbClr val="0070C0"/>
                </a:solidFill>
                <a:latin typeface="Courier New" panose="02070309020205020404" pitchFamily="49" charset="0"/>
                <a:cs typeface="Courier New" panose="02070309020205020404" pitchFamily="49" charset="0"/>
              </a:rPr>
              <a:t>WHERE </a:t>
            </a:r>
            <a:r>
              <a:rPr lang="en-CA" sz="800" b="1" dirty="0" err="1">
                <a:latin typeface="Courier New" panose="02070309020205020404" pitchFamily="49" charset="0"/>
                <a:cs typeface="Courier New" panose="02070309020205020404" pitchFamily="49" charset="0"/>
              </a:rPr>
              <a:t>C.CustomerID</a:t>
            </a:r>
            <a:r>
              <a:rPr lang="en-CA" sz="800" b="1" dirty="0">
                <a:latin typeface="Courier New" panose="02070309020205020404" pitchFamily="49" charset="0"/>
                <a:cs typeface="Courier New" panose="02070309020205020404" pitchFamily="49" charset="0"/>
              </a:rPr>
              <a:t> </a:t>
            </a:r>
            <a:r>
              <a:rPr lang="en-CA" sz="800" b="1" dirty="0">
                <a:solidFill>
                  <a:srgbClr val="0070C0"/>
                </a:solidFill>
                <a:latin typeface="Courier New" panose="02070309020205020404" pitchFamily="49" charset="0"/>
                <a:cs typeface="Courier New" panose="02070309020205020404" pitchFamily="49" charset="0"/>
              </a:rPr>
              <a:t>IS NULL OR</a:t>
            </a:r>
            <a:r>
              <a:rPr lang="en-CA" sz="800" b="1" dirty="0">
                <a:latin typeface="Courier New" panose="02070309020205020404" pitchFamily="49" charset="0"/>
                <a:cs typeface="Courier New" panose="02070309020205020404" pitchFamily="49" charset="0"/>
              </a:rPr>
              <a:t> </a:t>
            </a:r>
            <a:r>
              <a:rPr lang="en-CA" sz="800" b="1" dirty="0" err="1">
                <a:latin typeface="Courier New" panose="02070309020205020404" pitchFamily="49" charset="0"/>
                <a:cs typeface="Courier New" panose="02070309020205020404" pitchFamily="49" charset="0"/>
              </a:rPr>
              <a:t>V.CustomerID</a:t>
            </a:r>
            <a:r>
              <a:rPr lang="en-CA" sz="800" b="1" dirty="0">
                <a:latin typeface="Courier New" panose="02070309020205020404" pitchFamily="49" charset="0"/>
                <a:cs typeface="Courier New" panose="02070309020205020404" pitchFamily="49" charset="0"/>
              </a:rPr>
              <a:t> </a:t>
            </a:r>
            <a:r>
              <a:rPr lang="en-CA" sz="800" b="1" dirty="0">
                <a:solidFill>
                  <a:srgbClr val="0070C0"/>
                </a:solidFill>
                <a:latin typeface="Courier New" panose="02070309020205020404" pitchFamily="49" charset="0"/>
                <a:cs typeface="Courier New" panose="02070309020205020404" pitchFamily="49" charset="0"/>
              </a:rPr>
              <a:t>IS NULL</a:t>
            </a:r>
          </a:p>
          <a:p>
            <a:pPr algn="ctr"/>
            <a:endParaRPr lang="en-CA" sz="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059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CA" dirty="0">
                <a:latin typeface="Helvetica Neue"/>
                <a:ea typeface="Helvetica Neue"/>
                <a:cs typeface="Helvetica Neue"/>
                <a:sym typeface="Helvetica Neue"/>
              </a:rPr>
              <a:t>Can’t we just use WHERE instead of ON? …Yes, these two queries produce the same results:</a:t>
            </a:r>
          </a:p>
          <a:p>
            <a:pPr>
              <a:buFont typeface="Arial" panose="020B0604020202020204" pitchFamily="34" charset="0"/>
              <a:buChar char="•"/>
            </a:pPr>
            <a:endParaRPr lang="en-CA" dirty="0">
              <a:latin typeface="Helvetica Neue"/>
              <a:ea typeface="Helvetica Neue"/>
              <a:cs typeface="Helvetica Neue"/>
              <a:sym typeface="Helvetica Neue"/>
            </a:endParaRPr>
          </a:p>
          <a:p>
            <a:pPr marL="114300" indent="0">
              <a:buNone/>
            </a:pP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SELECT</a:t>
            </a:r>
            <a:r>
              <a:rPr lang="en-CA" sz="1400" b="1" dirty="0">
                <a:latin typeface="Courier New" panose="02070309020205020404" pitchFamily="49" charset="0"/>
                <a:ea typeface="Helvetica Neue"/>
                <a:cs typeface="Courier New" panose="02070309020205020404" pitchFamily="49" charset="0"/>
                <a:sym typeface="Helvetica Neue"/>
              </a:rPr>
              <a:t> * </a:t>
            </a: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FROM</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err="1">
                <a:latin typeface="Courier New" panose="02070309020205020404" pitchFamily="49" charset="0"/>
                <a:ea typeface="Helvetica Neue"/>
                <a:cs typeface="Courier New" panose="02070309020205020404" pitchFamily="49" charset="0"/>
                <a:sym typeface="Helvetica Neue"/>
              </a:rPr>
              <a:t>table_A</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JOIN</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err="1">
                <a:latin typeface="Courier New" panose="02070309020205020404" pitchFamily="49" charset="0"/>
                <a:ea typeface="Helvetica Neue"/>
                <a:cs typeface="Courier New" panose="02070309020205020404" pitchFamily="49" charset="0"/>
                <a:sym typeface="Helvetica Neue"/>
              </a:rPr>
              <a:t>table_B</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ON</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err="1">
                <a:latin typeface="Courier New" panose="02070309020205020404" pitchFamily="49" charset="0"/>
                <a:ea typeface="Helvetica Neue"/>
                <a:cs typeface="Courier New" panose="02070309020205020404" pitchFamily="49" charset="0"/>
                <a:sym typeface="Helvetica Neue"/>
              </a:rPr>
              <a:t>table_A.key</a:t>
            </a:r>
            <a:r>
              <a:rPr lang="en-CA" sz="1400" b="1" dirty="0">
                <a:latin typeface="Courier New" panose="02070309020205020404" pitchFamily="49" charset="0"/>
                <a:ea typeface="Helvetica Neue"/>
                <a:cs typeface="Courier New" panose="02070309020205020404" pitchFamily="49" charset="0"/>
                <a:sym typeface="Helvetica Neue"/>
              </a:rPr>
              <a:t> = </a:t>
            </a:r>
            <a:r>
              <a:rPr lang="en-CA" sz="1400" b="1" dirty="0" err="1">
                <a:latin typeface="Courier New" panose="02070309020205020404" pitchFamily="49" charset="0"/>
                <a:ea typeface="Helvetica Neue"/>
                <a:cs typeface="Courier New" panose="02070309020205020404" pitchFamily="49" charset="0"/>
                <a:sym typeface="Helvetica Neue"/>
              </a:rPr>
              <a:t>table_B.key</a:t>
            </a:r>
            <a:endParaRPr lang="en-CA" sz="1400" b="1" dirty="0">
              <a:latin typeface="Courier New" panose="02070309020205020404" pitchFamily="49" charset="0"/>
              <a:ea typeface="Helvetica Neue"/>
              <a:cs typeface="Courier New" panose="02070309020205020404" pitchFamily="49" charset="0"/>
              <a:sym typeface="Helvetica Neue"/>
            </a:endParaRPr>
          </a:p>
          <a:p>
            <a:pPr marL="114300" indent="0">
              <a:buNone/>
            </a:pP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SELECT</a:t>
            </a:r>
            <a:r>
              <a:rPr lang="en-CA" sz="1400" b="1" dirty="0">
                <a:latin typeface="Courier New" panose="02070309020205020404" pitchFamily="49" charset="0"/>
                <a:ea typeface="Helvetica Neue"/>
                <a:cs typeface="Courier New" panose="02070309020205020404" pitchFamily="49" charset="0"/>
                <a:sym typeface="Helvetica Neue"/>
              </a:rPr>
              <a:t> * </a:t>
            </a: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FROM</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err="1">
                <a:latin typeface="Courier New" panose="02070309020205020404" pitchFamily="49" charset="0"/>
                <a:ea typeface="Helvetica Neue"/>
                <a:cs typeface="Courier New" panose="02070309020205020404" pitchFamily="49" charset="0"/>
                <a:sym typeface="Helvetica Neue"/>
              </a:rPr>
              <a:t>table_A</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err="1">
                <a:latin typeface="Courier New" panose="02070309020205020404" pitchFamily="49" charset="0"/>
                <a:ea typeface="Helvetica Neue"/>
                <a:cs typeface="Courier New" panose="02070309020205020404" pitchFamily="49" charset="0"/>
                <a:sym typeface="Helvetica Neue"/>
              </a:rPr>
              <a:t>table_B</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a:solidFill>
                  <a:srgbClr val="0070C0"/>
                </a:solidFill>
                <a:latin typeface="Courier New" panose="02070309020205020404" pitchFamily="49" charset="0"/>
                <a:ea typeface="Helvetica Neue"/>
                <a:cs typeface="Courier New" panose="02070309020205020404" pitchFamily="49" charset="0"/>
                <a:sym typeface="Helvetica Neue"/>
              </a:rPr>
              <a:t>WHERE</a:t>
            </a:r>
            <a:r>
              <a:rPr lang="en-CA" sz="1400" b="1" dirty="0">
                <a:latin typeface="Courier New" panose="02070309020205020404" pitchFamily="49" charset="0"/>
                <a:ea typeface="Helvetica Neue"/>
                <a:cs typeface="Courier New" panose="02070309020205020404" pitchFamily="49" charset="0"/>
                <a:sym typeface="Helvetica Neue"/>
              </a:rPr>
              <a:t> </a:t>
            </a:r>
            <a:r>
              <a:rPr lang="en-CA" sz="1400" b="1" dirty="0" err="1">
                <a:latin typeface="Courier New" panose="02070309020205020404" pitchFamily="49" charset="0"/>
                <a:ea typeface="Helvetica Neue"/>
                <a:cs typeface="Courier New" panose="02070309020205020404" pitchFamily="49" charset="0"/>
                <a:sym typeface="Helvetica Neue"/>
              </a:rPr>
              <a:t>table_A.key</a:t>
            </a:r>
            <a:r>
              <a:rPr lang="en-CA" sz="1400" b="1" dirty="0">
                <a:latin typeface="Courier New" panose="02070309020205020404" pitchFamily="49" charset="0"/>
                <a:ea typeface="Helvetica Neue"/>
                <a:cs typeface="Courier New" panose="02070309020205020404" pitchFamily="49" charset="0"/>
                <a:sym typeface="Helvetica Neue"/>
              </a:rPr>
              <a:t> = </a:t>
            </a:r>
            <a:r>
              <a:rPr lang="en-CA" sz="1400" b="1" dirty="0" err="1">
                <a:latin typeface="Courier New" panose="02070309020205020404" pitchFamily="49" charset="0"/>
                <a:ea typeface="Helvetica Neue"/>
                <a:cs typeface="Courier New" panose="02070309020205020404" pitchFamily="49" charset="0"/>
                <a:sym typeface="Helvetica Neue"/>
              </a:rPr>
              <a:t>table_B.key</a:t>
            </a:r>
            <a:endParaRPr lang="en-CA" sz="1400" b="1" dirty="0">
              <a:latin typeface="Courier New" panose="02070309020205020404" pitchFamily="49" charset="0"/>
              <a:ea typeface="Helvetica Neue"/>
              <a:cs typeface="Courier New" panose="02070309020205020404" pitchFamily="49" charset="0"/>
              <a:sym typeface="Helvetica Neue"/>
            </a:endParaRPr>
          </a:p>
          <a:p>
            <a:pPr marL="114300" indent="0">
              <a:buNone/>
            </a:pPr>
            <a:endParaRPr lang="en-CA" dirty="0">
              <a:latin typeface="Helvetica Neue"/>
              <a:ea typeface="Helvetica Neue"/>
              <a:cs typeface="Helvetica Neue"/>
              <a:sym typeface="Helvetica Neue"/>
            </a:endParaRPr>
          </a:p>
          <a:p>
            <a:pPr marL="114300" indent="0">
              <a:buNone/>
            </a:pPr>
            <a:r>
              <a:rPr lang="en-CA" dirty="0">
                <a:latin typeface="Helvetica Neue"/>
                <a:ea typeface="Helvetica Neue"/>
                <a:cs typeface="Helvetica Neue"/>
                <a:sym typeface="Helvetica Neue"/>
              </a:rPr>
              <a:t>But…</a:t>
            </a:r>
          </a:p>
          <a:p>
            <a:pPr>
              <a:buFont typeface="Arial" panose="020B0604020202020204" pitchFamily="34" charset="0"/>
              <a:buChar char="•"/>
            </a:pPr>
            <a:r>
              <a:rPr lang="en-CA" dirty="0">
                <a:latin typeface="Helvetica Neue"/>
                <a:ea typeface="Helvetica Neue"/>
                <a:cs typeface="Helvetica Neue"/>
                <a:sym typeface="Helvetica Neue"/>
              </a:rPr>
              <a:t>ON controls how keys are matched, WHERE is then used afterwards to filter</a:t>
            </a:r>
          </a:p>
          <a:p>
            <a:pPr>
              <a:buFont typeface="Arial" panose="020B0604020202020204" pitchFamily="34" charset="0"/>
              <a:buChar char="•"/>
            </a:pPr>
            <a:r>
              <a:rPr lang="en-CA" dirty="0">
                <a:latin typeface="Helvetica Neue"/>
                <a:ea typeface="Helvetica Neue"/>
                <a:cs typeface="Helvetica Neue"/>
                <a:sym typeface="Helvetica Neue"/>
              </a:rPr>
              <a:t>Trying to combine ON and WHERE logic into one statement can lead to different results…</a:t>
            </a:r>
          </a:p>
        </p:txBody>
      </p:sp>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JOINING DATA</a:t>
            </a:r>
            <a:endParaRPr dirty="0">
              <a:solidFill>
                <a:srgbClr val="404040"/>
              </a:solidFill>
            </a:endParaRPr>
          </a:p>
        </p:txBody>
      </p:sp>
      <p:sp>
        <p:nvSpPr>
          <p:cNvPr id="9" name="TextBox 8"/>
          <p:cNvSpPr txBox="1"/>
          <p:nvPr/>
        </p:nvSpPr>
        <p:spPr>
          <a:xfrm>
            <a:off x="931718" y="4399598"/>
            <a:ext cx="7280564" cy="338554"/>
          </a:xfrm>
          <a:prstGeom prst="rect">
            <a:avLst/>
          </a:prstGeom>
          <a:solidFill>
            <a:srgbClr val="D35251"/>
          </a:solidFill>
          <a:effectLst>
            <a:outerShdw blurRad="50800" dist="38100" dir="2700000" algn="tl" rotWithShape="0">
              <a:prstClr val="black">
                <a:alpha val="40000"/>
              </a:prstClr>
            </a:outerShdw>
          </a:effectLst>
        </p:spPr>
        <p:txBody>
          <a:bodyPr wrap="square" rtlCol="0">
            <a:spAutoFit/>
          </a:bodyPr>
          <a:lstStyle/>
          <a:p>
            <a:pPr algn="ctr"/>
            <a:r>
              <a:rPr lang="en-CA" sz="1600" b="1" dirty="0">
                <a:solidFill>
                  <a:schemeClr val="bg1"/>
                </a:solidFill>
                <a:latin typeface="Helvetica Neue" panose="020B0604020202020204" charset="0"/>
              </a:rPr>
              <a:t>Avoid confusion</a:t>
            </a:r>
            <a:r>
              <a:rPr lang="en-CA" sz="1600" dirty="0">
                <a:solidFill>
                  <a:schemeClr val="bg1"/>
                </a:solidFill>
                <a:latin typeface="Helvetica Neue" panose="020B0604020202020204" charset="0"/>
              </a:rPr>
              <a:t>: use JOIN with ON for matching and then WHERE for filtering</a:t>
            </a:r>
          </a:p>
        </p:txBody>
      </p:sp>
    </p:spTree>
    <p:extLst>
      <p:ext uri="{BB962C8B-B14F-4D97-AF65-F5344CB8AC3E}">
        <p14:creationId xmlns:p14="http://schemas.microsoft.com/office/powerpoint/2010/main" val="201455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Accessing Data using SQL</a:t>
            </a:r>
            <a:endParaRPr sz="4000" b="1" dirty="0">
              <a:solidFill>
                <a:schemeClr val="lt1"/>
              </a:solidFill>
              <a:latin typeface="Proxima Nova"/>
              <a:ea typeface="Proxima Nova"/>
              <a:cs typeface="Proxima Nova"/>
              <a:sym typeface="Proxima Nova"/>
            </a:endParaRPr>
          </a:p>
        </p:txBody>
      </p:sp>
      <p:pic>
        <p:nvPicPr>
          <p:cNvPr id="86" name="Google Shape;86;p1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87" name="Google Shape;87;p1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88" name="Google Shape;88;p1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89" name="Google Shape;89;p1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90" name="Google Shape;90;p1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NORTHWIND EXAMPLE</a:t>
            </a:r>
          </a:p>
        </p:txBody>
      </p:sp>
      <p:pic>
        <p:nvPicPr>
          <p:cNvPr id="108" name="Google Shape;108;p1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1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1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1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1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77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Font typeface="+mj-lt"/>
              <a:buAutoNum type="arabicPeriod"/>
            </a:pPr>
            <a:r>
              <a:rPr lang="en-US" dirty="0">
                <a:latin typeface="Helvetica Neue"/>
                <a:ea typeface="Helvetica Neue"/>
                <a:cs typeface="Helvetica Neue"/>
                <a:sym typeface="Helvetica Neue"/>
              </a:rPr>
              <a:t>Show all order information and the shipping company information (where matches exist).</a:t>
            </a:r>
          </a:p>
          <a:p>
            <a:pPr>
              <a:buFont typeface="+mj-lt"/>
              <a:buAutoNum type="arabicPeriod"/>
            </a:pPr>
            <a:r>
              <a:rPr lang="en-US" dirty="0">
                <a:latin typeface="Helvetica Neue"/>
                <a:ea typeface="Helvetica Neue"/>
                <a:cs typeface="Helvetica Neue"/>
                <a:sym typeface="Helvetica Neue"/>
              </a:rPr>
              <a:t>Show just ordered, </a:t>
            </a:r>
            <a:r>
              <a:rPr lang="en-US" dirty="0" err="1">
                <a:latin typeface="Helvetica Neue"/>
                <a:ea typeface="Helvetica Neue"/>
                <a:cs typeface="Helvetica Neue"/>
                <a:sym typeface="Helvetica Neue"/>
              </a:rPr>
              <a:t>orderdate</a:t>
            </a:r>
            <a:r>
              <a:rPr lang="en-US" dirty="0">
                <a:latin typeface="Helvetica Neue"/>
                <a:ea typeface="Helvetica Neue"/>
                <a:cs typeface="Helvetica Neue"/>
                <a:sym typeface="Helvetica Neue"/>
              </a:rPr>
              <a:t>, freight, and shipping company name</a:t>
            </a:r>
          </a:p>
          <a:p>
            <a:pPr>
              <a:buFont typeface="+mj-lt"/>
              <a:buAutoNum type="arabicPeriod"/>
            </a:pPr>
            <a:r>
              <a:rPr lang="en-US" dirty="0">
                <a:latin typeface="Helvetica Neue"/>
                <a:ea typeface="Helvetica Neue"/>
                <a:cs typeface="Helvetica Neue"/>
                <a:sym typeface="Helvetica Neue"/>
              </a:rPr>
              <a:t>Were there any orders without a shipper?</a:t>
            </a:r>
          </a:p>
          <a:p>
            <a:pPr>
              <a:buFont typeface="+mj-lt"/>
              <a:buAutoNum type="arabicPeriod"/>
            </a:pPr>
            <a:r>
              <a:rPr lang="en-US" dirty="0">
                <a:latin typeface="Helvetica Neue"/>
                <a:ea typeface="Helvetica Neue"/>
                <a:cs typeface="Helvetica Neue"/>
                <a:sym typeface="Helvetica Neue"/>
              </a:rPr>
              <a:t>Were there any shippers that weren’t used?</a:t>
            </a:r>
          </a:p>
          <a:p>
            <a:pPr>
              <a:buFont typeface="+mj-lt"/>
              <a:buAutoNum type="arabicPeriod"/>
            </a:pPr>
            <a:r>
              <a:rPr lang="en-CA" dirty="0">
                <a:latin typeface="Helvetica Neue"/>
                <a:ea typeface="Helvetica Neue"/>
                <a:cs typeface="Helvetica Neue"/>
                <a:sym typeface="Helvetica Neue"/>
              </a:rPr>
              <a:t>How many orders were shipped with each company?</a:t>
            </a:r>
          </a:p>
          <a:p>
            <a:pPr>
              <a:buFont typeface="+mj-lt"/>
              <a:buAutoNum type="arabicPeriod"/>
            </a:pPr>
            <a:r>
              <a:rPr lang="en-CA" dirty="0">
                <a:latin typeface="Helvetica Neue"/>
                <a:ea typeface="Helvetica Neue"/>
                <a:cs typeface="Helvetica Neue"/>
                <a:sym typeface="Helvetica Neue"/>
              </a:rPr>
              <a:t>What was the total weight shipped by each company?</a:t>
            </a:r>
          </a:p>
          <a:p>
            <a:pPr>
              <a:buFont typeface="+mj-lt"/>
              <a:buAutoNum type="arabicPeriod"/>
            </a:pPr>
            <a:r>
              <a:rPr lang="en-CA" dirty="0">
                <a:latin typeface="Helvetica Neue"/>
                <a:ea typeface="Helvetica Neue"/>
                <a:cs typeface="Helvetica Neue"/>
                <a:sym typeface="Helvetica Neue"/>
              </a:rPr>
              <a:t>What was the average weight shipped by each company?</a:t>
            </a:r>
          </a:p>
          <a:p>
            <a:pPr>
              <a:buFont typeface="+mj-lt"/>
              <a:buAutoNum type="arabicPeriod"/>
            </a:pPr>
            <a:endParaRPr lang="en-CA" dirty="0">
              <a:latin typeface="Helvetica Neue"/>
              <a:ea typeface="Helvetica Neue"/>
              <a:cs typeface="Helvetica Neue"/>
              <a:sym typeface="Helvetica Neue"/>
            </a:endParaRPr>
          </a:p>
        </p:txBody>
      </p:sp>
      <p:sp>
        <p:nvSpPr>
          <p:cNvPr id="133" name="Google Shape;133;p20"/>
          <p:cNvSpPr txBox="1"/>
          <p:nvPr/>
        </p:nvSpPr>
        <p:spPr>
          <a:xfrm>
            <a:off x="415125" y="246825"/>
            <a:ext cx="62505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NORTHWIND EXAMPLE</a:t>
            </a:r>
            <a:endParaRPr dirty="0">
              <a:solidFill>
                <a:srgbClr val="404040"/>
              </a:solidFill>
            </a:endParaRPr>
          </a:p>
        </p:txBody>
      </p:sp>
    </p:spTree>
    <p:extLst>
      <p:ext uri="{BB962C8B-B14F-4D97-AF65-F5344CB8AC3E}">
        <p14:creationId xmlns:p14="http://schemas.microsoft.com/office/powerpoint/2010/main" val="203335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ACCESSING DATA</a:t>
            </a:r>
            <a:endParaRPr dirty="0">
              <a:solidFill>
                <a:srgbClr val="404040"/>
              </a:solidFill>
            </a:endParaRPr>
          </a:p>
        </p:txBody>
      </p:sp>
      <p:pic>
        <p:nvPicPr>
          <p:cNvPr id="118" name="Google Shape;118;p1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19" name="Google Shape;119;p18"/>
          <p:cNvSpPr txBox="1"/>
          <p:nvPr/>
        </p:nvSpPr>
        <p:spPr>
          <a:xfrm>
            <a:off x="415125" y="1043722"/>
            <a:ext cx="6830802" cy="37984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Data files are stored in a number of ways:</a:t>
            </a:r>
          </a:p>
          <a:p>
            <a:pPr marL="342900" lvl="0" indent="-342900" algn="l" rtl="0">
              <a:spcBef>
                <a:spcPts val="0"/>
              </a:spcBef>
              <a:spcAft>
                <a:spcPts val="0"/>
              </a:spcAft>
              <a:buClr>
                <a:schemeClr val="dk1"/>
              </a:buClr>
              <a:buSzPts val="1100"/>
              <a:buFont typeface="Arial" panose="020B0604020202020204" pitchFamily="34" charset="0"/>
              <a:buChar char="•"/>
            </a:pPr>
            <a:r>
              <a:rPr lang="en-CA" sz="1600" dirty="0">
                <a:latin typeface="Helvetica Neue"/>
                <a:ea typeface="Helvetica Neue"/>
                <a:cs typeface="Helvetica Neue"/>
                <a:sym typeface="Helvetica Neue"/>
              </a:rPr>
              <a:t>Your computer</a:t>
            </a:r>
          </a:p>
          <a:p>
            <a:pPr marL="342900" lvl="0" indent="-342900" algn="l" rtl="0">
              <a:spcBef>
                <a:spcPts val="0"/>
              </a:spcBef>
              <a:spcAft>
                <a:spcPts val="0"/>
              </a:spcAft>
              <a:buClr>
                <a:schemeClr val="dk1"/>
              </a:buClr>
              <a:buSzPts val="1100"/>
              <a:buFont typeface="Arial" panose="020B0604020202020204" pitchFamily="34" charset="0"/>
              <a:buChar char="•"/>
            </a:pPr>
            <a:r>
              <a:rPr lang="en-CA" sz="1600" dirty="0">
                <a:latin typeface="Helvetica Neue"/>
                <a:ea typeface="Helvetica Neue"/>
                <a:cs typeface="Helvetica Neue"/>
                <a:sym typeface="Helvetica Neue"/>
              </a:rPr>
              <a:t>Local network</a:t>
            </a:r>
          </a:p>
          <a:p>
            <a:pPr marL="342900" lvl="0" indent="-342900" algn="l" rtl="0">
              <a:spcBef>
                <a:spcPts val="0"/>
              </a:spcBef>
              <a:spcAft>
                <a:spcPts val="0"/>
              </a:spcAft>
              <a:buClr>
                <a:schemeClr val="dk1"/>
              </a:buClr>
              <a:buSzPts val="1100"/>
              <a:buFont typeface="Arial" panose="020B0604020202020204" pitchFamily="34" charset="0"/>
              <a:buChar char="•"/>
            </a:pPr>
            <a:r>
              <a:rPr lang="en-CA" sz="1600" dirty="0">
                <a:latin typeface="Helvetica Neue"/>
                <a:ea typeface="Helvetica Neue"/>
                <a:cs typeface="Helvetica Neue"/>
                <a:sym typeface="Helvetica Neue"/>
              </a:rPr>
              <a:t>Remote server</a:t>
            </a:r>
          </a:p>
          <a:p>
            <a:pPr marL="342900" lvl="0" indent="-342900" algn="l" rtl="0">
              <a:spcBef>
                <a:spcPts val="0"/>
              </a:spcBef>
              <a:spcAft>
                <a:spcPts val="0"/>
              </a:spcAft>
              <a:buClr>
                <a:schemeClr val="dk1"/>
              </a:buClr>
              <a:buSzPts val="1100"/>
              <a:buFont typeface="Arial" panose="020B0604020202020204" pitchFamily="34" charset="0"/>
              <a:buChar char="•"/>
            </a:pPr>
            <a:r>
              <a:rPr lang="en-CA" sz="1600" dirty="0">
                <a:latin typeface="Helvetica Neue"/>
                <a:ea typeface="Helvetica Neue"/>
                <a:cs typeface="Helvetica Neue"/>
                <a:sym typeface="Helvetica Neue"/>
              </a:rPr>
              <a:t>Cloud</a:t>
            </a:r>
          </a:p>
          <a:p>
            <a:pPr marL="342900" lvl="0" indent="-342900" algn="l" rtl="0">
              <a:spcBef>
                <a:spcPts val="0"/>
              </a:spcBef>
              <a:spcAft>
                <a:spcPts val="0"/>
              </a:spcAft>
              <a:buClr>
                <a:schemeClr val="dk1"/>
              </a:buClr>
              <a:buSzPts val="1100"/>
              <a:buFont typeface="Arial" panose="020B0604020202020204" pitchFamily="34" charset="0"/>
              <a:buChar char="•"/>
            </a:pPr>
            <a:endParaRPr lang="en-CA" sz="1800" dirty="0">
              <a:latin typeface="Helvetica Neue"/>
              <a:ea typeface="Helvetica Neue"/>
              <a:cs typeface="Helvetica Neue"/>
              <a:sym typeface="Helvetica Neue"/>
            </a:endParaRPr>
          </a:p>
          <a:p>
            <a:pPr lvl="0" algn="l" rtl="0">
              <a:spcBef>
                <a:spcPts val="0"/>
              </a:spcBef>
              <a:spcAft>
                <a:spcPts val="0"/>
              </a:spcAft>
              <a:buClr>
                <a:schemeClr val="dk1"/>
              </a:buClr>
              <a:buSzPts val="1100"/>
            </a:pPr>
            <a:r>
              <a:rPr lang="en-CA" sz="1800" dirty="0">
                <a:latin typeface="Helvetica Neue"/>
                <a:ea typeface="Helvetica Neue"/>
                <a:cs typeface="Helvetica Neue"/>
                <a:sym typeface="Helvetica Neue"/>
              </a:rPr>
              <a:t>We then communicate with the data files through protocols (e.g., TCP) and presents them within a database structure through an interface platform* such as:</a:t>
            </a:r>
          </a:p>
          <a:p>
            <a:pPr marL="285750" lvl="0" indent="-285750" algn="l" rtl="0">
              <a:spcBef>
                <a:spcPts val="0"/>
              </a:spcBef>
              <a:spcAft>
                <a:spcPts val="0"/>
              </a:spcAft>
              <a:buClr>
                <a:schemeClr val="dk1"/>
              </a:buClr>
              <a:buSzPts val="1100"/>
              <a:buFont typeface="Arial" panose="020B0604020202020204" pitchFamily="34" charset="0"/>
              <a:buChar char="•"/>
            </a:pPr>
            <a:r>
              <a:rPr lang="en-CA" sz="1600" dirty="0">
                <a:latin typeface="Helvetica Neue"/>
                <a:ea typeface="Helvetica Neue"/>
                <a:cs typeface="Helvetica Neue"/>
                <a:sym typeface="Helvetica Neue"/>
              </a:rPr>
              <a:t>Microsoft SQL Server Management Studio</a:t>
            </a:r>
          </a:p>
          <a:p>
            <a:pPr marL="285750" lvl="0" indent="-285750" algn="l" rtl="0">
              <a:spcBef>
                <a:spcPts val="0"/>
              </a:spcBef>
              <a:spcAft>
                <a:spcPts val="0"/>
              </a:spcAft>
              <a:buClr>
                <a:schemeClr val="dk1"/>
              </a:buClr>
              <a:buSzPts val="1100"/>
              <a:buFont typeface="Arial" panose="020B0604020202020204" pitchFamily="34" charset="0"/>
              <a:buChar char="•"/>
            </a:pPr>
            <a:r>
              <a:rPr lang="en-CA" sz="1600" dirty="0" err="1">
                <a:latin typeface="Helvetica Neue"/>
                <a:ea typeface="Helvetica Neue"/>
                <a:cs typeface="Helvetica Neue"/>
                <a:sym typeface="Helvetica Neue"/>
              </a:rPr>
              <a:t>TablePlus</a:t>
            </a:r>
            <a:endParaRPr lang="en-CA" sz="1600" dirty="0">
              <a:latin typeface="Helvetica Neue"/>
              <a:ea typeface="Helvetica Neue"/>
              <a:cs typeface="Helvetica Neue"/>
              <a:sym typeface="Helvetica Neue"/>
            </a:endParaRPr>
          </a:p>
          <a:p>
            <a:pPr marL="285750" lvl="0" indent="-285750" algn="l" rtl="0">
              <a:spcBef>
                <a:spcPts val="0"/>
              </a:spcBef>
              <a:spcAft>
                <a:spcPts val="0"/>
              </a:spcAft>
              <a:buClr>
                <a:schemeClr val="dk1"/>
              </a:buClr>
              <a:buSzPts val="1100"/>
              <a:buFont typeface="Arial" panose="020B0604020202020204" pitchFamily="34" charset="0"/>
              <a:buChar char="•"/>
            </a:pPr>
            <a:r>
              <a:rPr lang="en-CA" sz="1600" dirty="0">
                <a:latin typeface="Helvetica Neue"/>
                <a:ea typeface="Helvetica Neue"/>
                <a:cs typeface="Helvetica Neue"/>
                <a:sym typeface="Helvetica Neue"/>
              </a:rPr>
              <a:t>Azure Data Studio</a:t>
            </a:r>
          </a:p>
          <a:p>
            <a:pPr marL="285750" lvl="0" indent="-285750" algn="l" rtl="0">
              <a:spcBef>
                <a:spcPts val="0"/>
              </a:spcBef>
              <a:spcAft>
                <a:spcPts val="0"/>
              </a:spcAft>
              <a:buClr>
                <a:schemeClr val="dk1"/>
              </a:buClr>
              <a:buSzPts val="1100"/>
              <a:buFont typeface="Arial" panose="020B0604020202020204" pitchFamily="34" charset="0"/>
              <a:buChar char="•"/>
            </a:pPr>
            <a:r>
              <a:rPr lang="en-CA" sz="1600" dirty="0" err="1">
                <a:latin typeface="Helvetica Neue"/>
                <a:ea typeface="Helvetica Neue"/>
                <a:cs typeface="Helvetica Neue"/>
                <a:sym typeface="Helvetica Neue"/>
              </a:rPr>
              <a:t>pgAdmin</a:t>
            </a:r>
            <a:endParaRPr lang="en-CA" sz="1800" dirty="0">
              <a:latin typeface="Helvetica Neue"/>
              <a:ea typeface="Helvetica Neue"/>
              <a:cs typeface="Helvetica Neue"/>
              <a:sym typeface="Helvetica Neue"/>
            </a:endParaRPr>
          </a:p>
        </p:txBody>
      </p:sp>
      <p:sp>
        <p:nvSpPr>
          <p:cNvPr id="3" name="TextBox 2"/>
          <p:cNvSpPr txBox="1"/>
          <p:nvPr/>
        </p:nvSpPr>
        <p:spPr>
          <a:xfrm>
            <a:off x="5410201" y="782782"/>
            <a:ext cx="3498272" cy="830997"/>
          </a:xfrm>
          <a:prstGeom prst="rect">
            <a:avLst/>
          </a:prstGeom>
          <a:solidFill>
            <a:srgbClr val="D35251"/>
          </a:solidFill>
          <a:effectLst>
            <a:outerShdw blurRad="50800" dist="38100" dir="2700000" algn="tl" rotWithShape="0">
              <a:prstClr val="black">
                <a:alpha val="40000"/>
              </a:prstClr>
            </a:outerShdw>
          </a:effectLst>
        </p:spPr>
        <p:txBody>
          <a:bodyPr wrap="square" rtlCol="0">
            <a:spAutoFit/>
          </a:bodyPr>
          <a:lstStyle/>
          <a:p>
            <a:pPr algn="ctr"/>
            <a:r>
              <a:rPr lang="en-CA" sz="1600" dirty="0">
                <a:solidFill>
                  <a:schemeClr val="bg1"/>
                </a:solidFill>
                <a:latin typeface="Helvetica Neue" panose="020B0604020202020204" charset="0"/>
              </a:rPr>
              <a:t>*Different platforms typically use different SQL languages (e.g., </a:t>
            </a:r>
            <a:r>
              <a:rPr lang="en-CA" sz="1600" dirty="0" err="1">
                <a:solidFill>
                  <a:schemeClr val="bg1"/>
                </a:solidFill>
                <a:latin typeface="Helvetica Neue" panose="020B0604020202020204" charset="0"/>
              </a:rPr>
              <a:t>tSQL</a:t>
            </a:r>
            <a:r>
              <a:rPr lang="en-CA" sz="1600" dirty="0">
                <a:solidFill>
                  <a:schemeClr val="bg1"/>
                </a:solidFill>
                <a:latin typeface="Helvetica Neue" panose="020B0604020202020204" charset="0"/>
              </a:rPr>
              <a:t>, MySQL, PostgreSQL)</a:t>
            </a:r>
          </a:p>
        </p:txBody>
      </p:sp>
      <p:sp>
        <p:nvSpPr>
          <p:cNvPr id="7" name="TextBox 6"/>
          <p:cNvSpPr txBox="1"/>
          <p:nvPr/>
        </p:nvSpPr>
        <p:spPr>
          <a:xfrm>
            <a:off x="1754189" y="4563292"/>
            <a:ext cx="5574866" cy="338554"/>
          </a:xfrm>
          <a:prstGeom prst="rect">
            <a:avLst/>
          </a:prstGeom>
          <a:solidFill>
            <a:srgbClr val="F9C042"/>
          </a:solidFill>
        </p:spPr>
        <p:txBody>
          <a:bodyPr wrap="square" rtlCol="0">
            <a:spAutoFit/>
          </a:bodyPr>
          <a:lstStyle/>
          <a:p>
            <a:r>
              <a:rPr lang="en-CA" sz="1600" dirty="0">
                <a:latin typeface="Helvetica Neue" panose="020B0604020202020204" charset="0"/>
              </a:rPr>
              <a:t>For this boot camp, we’ll be using </a:t>
            </a:r>
            <a:r>
              <a:rPr lang="en-CA" sz="1600" b="1" dirty="0">
                <a:latin typeface="Helvetica Neue" panose="020B0604020202020204" charset="0"/>
              </a:rPr>
              <a:t>PostgreSQL</a:t>
            </a:r>
            <a:r>
              <a:rPr lang="en-CA" sz="1600" dirty="0">
                <a:latin typeface="Helvetica Neue" panose="020B0604020202020204" charset="0"/>
              </a:rPr>
              <a:t> in </a:t>
            </a:r>
            <a:r>
              <a:rPr lang="en-CA" sz="1600" b="1" dirty="0" err="1">
                <a:latin typeface="Helvetica Neue" panose="020B0604020202020204" charset="0"/>
              </a:rPr>
              <a:t>pgAdmin</a:t>
            </a:r>
            <a:endParaRPr lang="en-CA" sz="1600" b="1" dirty="0">
              <a:latin typeface="Helvetica Neue" panose="020B0604020202020204" charset="0"/>
            </a:endParaRPr>
          </a:p>
        </p:txBody>
      </p:sp>
    </p:spTree>
    <p:extLst>
      <p:ext uri="{BB962C8B-B14F-4D97-AF65-F5344CB8AC3E}">
        <p14:creationId xmlns:p14="http://schemas.microsoft.com/office/powerpoint/2010/main" val="131005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5" name="Rectangle 14"/>
          <p:cNvSpPr/>
          <p:nvPr/>
        </p:nvSpPr>
        <p:spPr>
          <a:xfrm>
            <a:off x="3272034" y="1309255"/>
            <a:ext cx="3887303" cy="3643745"/>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ea typeface="Proxima Nova"/>
                <a:cs typeface="Proxima Nova"/>
                <a:sym typeface="Proxima Nova"/>
              </a:rPr>
              <a:t>ACCESSING DATA</a:t>
            </a:r>
            <a:endParaRPr dirty="0">
              <a:solidFill>
                <a:srgbClr val="404040"/>
              </a:solidFill>
            </a:endParaRPr>
          </a:p>
        </p:txBody>
      </p:sp>
      <p:pic>
        <p:nvPicPr>
          <p:cNvPr id="118" name="Google Shape;118;p1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4" name="Flowchart: Magnetic Disk 3"/>
          <p:cNvSpPr/>
          <p:nvPr/>
        </p:nvSpPr>
        <p:spPr>
          <a:xfrm>
            <a:off x="626918" y="1601352"/>
            <a:ext cx="1440873" cy="2078181"/>
          </a:xfrm>
          <a:prstGeom prst="flowChartMagneticDisk">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 name="Group 2"/>
          <p:cNvGrpSpPr/>
          <p:nvPr/>
        </p:nvGrpSpPr>
        <p:grpSpPr>
          <a:xfrm>
            <a:off x="885824" y="2352500"/>
            <a:ext cx="923059" cy="1179952"/>
            <a:chOff x="682337" y="1603652"/>
            <a:chExt cx="675408" cy="869385"/>
          </a:xfrm>
        </p:grpSpPr>
        <p:sp>
          <p:nvSpPr>
            <p:cNvPr id="2" name="Folded Corner 1"/>
            <p:cNvSpPr/>
            <p:nvPr/>
          </p:nvSpPr>
          <p:spPr>
            <a:xfrm>
              <a:off x="935182" y="1870364"/>
              <a:ext cx="422563" cy="602673"/>
            </a:xfrm>
            <a:prstGeom prst="foldedCorner">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Folded Corner 5"/>
            <p:cNvSpPr/>
            <p:nvPr/>
          </p:nvSpPr>
          <p:spPr>
            <a:xfrm>
              <a:off x="852055" y="1781460"/>
              <a:ext cx="422563" cy="602673"/>
            </a:xfrm>
            <a:prstGeom prst="foldedCorner">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lded Corner 6"/>
            <p:cNvSpPr/>
            <p:nvPr/>
          </p:nvSpPr>
          <p:spPr>
            <a:xfrm>
              <a:off x="768928" y="1692556"/>
              <a:ext cx="422563" cy="602673"/>
            </a:xfrm>
            <a:prstGeom prst="foldedCorner">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olded Corner 7"/>
            <p:cNvSpPr/>
            <p:nvPr/>
          </p:nvSpPr>
          <p:spPr>
            <a:xfrm>
              <a:off x="682337" y="1603652"/>
              <a:ext cx="422563" cy="602673"/>
            </a:xfrm>
            <a:prstGeom prst="foldedCorner">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 name="TextBox 9"/>
          <p:cNvSpPr txBox="1"/>
          <p:nvPr/>
        </p:nvSpPr>
        <p:spPr>
          <a:xfrm>
            <a:off x="839902" y="2376761"/>
            <a:ext cx="646331" cy="707886"/>
          </a:xfrm>
          <a:prstGeom prst="rect">
            <a:avLst/>
          </a:prstGeom>
          <a:noFill/>
        </p:spPr>
        <p:txBody>
          <a:bodyPr wrap="none" rtlCol="0">
            <a:spAutoFit/>
          </a:bodyPr>
          <a:lstStyle/>
          <a:p>
            <a:r>
              <a:rPr lang="en-CA" sz="1000" b="1" dirty="0">
                <a:solidFill>
                  <a:schemeClr val="bg1">
                    <a:lumMod val="65000"/>
                  </a:schemeClr>
                </a:solidFill>
                <a:latin typeface="Courier New" panose="02070309020205020404" pitchFamily="49" charset="0"/>
                <a:cs typeface="Courier New" panose="02070309020205020404" pitchFamily="49" charset="0"/>
              </a:rPr>
              <a:t>010010</a:t>
            </a:r>
          </a:p>
          <a:p>
            <a:r>
              <a:rPr lang="en-CA" sz="1000" b="1" dirty="0">
                <a:solidFill>
                  <a:schemeClr val="bg1">
                    <a:lumMod val="65000"/>
                  </a:schemeClr>
                </a:solidFill>
                <a:latin typeface="Courier New" panose="02070309020205020404" pitchFamily="49" charset="0"/>
                <a:cs typeface="Courier New" panose="02070309020205020404" pitchFamily="49" charset="0"/>
              </a:rPr>
              <a:t>101110</a:t>
            </a:r>
          </a:p>
          <a:p>
            <a:r>
              <a:rPr lang="en-CA" sz="1000" b="1" dirty="0">
                <a:solidFill>
                  <a:schemeClr val="bg1">
                    <a:lumMod val="65000"/>
                  </a:schemeClr>
                </a:solidFill>
                <a:latin typeface="Courier New" panose="02070309020205020404" pitchFamily="49" charset="0"/>
                <a:cs typeface="Courier New" panose="02070309020205020404" pitchFamily="49" charset="0"/>
              </a:rPr>
              <a:t>010101</a:t>
            </a:r>
          </a:p>
          <a:p>
            <a:r>
              <a:rPr lang="en-CA" sz="1000" b="1" dirty="0">
                <a:solidFill>
                  <a:schemeClr val="bg1">
                    <a:lumMod val="65000"/>
                  </a:schemeClr>
                </a:solidFill>
                <a:latin typeface="Courier New" panose="02070309020205020404" pitchFamily="49" charset="0"/>
                <a:cs typeface="Courier New" panose="02070309020205020404" pitchFamily="49" charset="0"/>
              </a:rPr>
              <a:t>110011</a:t>
            </a:r>
          </a:p>
        </p:txBody>
      </p:sp>
      <p:sp>
        <p:nvSpPr>
          <p:cNvPr id="11" name="Right Arrow 10"/>
          <p:cNvSpPr/>
          <p:nvPr/>
        </p:nvSpPr>
        <p:spPr>
          <a:xfrm>
            <a:off x="2313709" y="2376761"/>
            <a:ext cx="858982" cy="626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Cube 11"/>
          <p:cNvSpPr/>
          <p:nvPr/>
        </p:nvSpPr>
        <p:spPr>
          <a:xfrm>
            <a:off x="3418609" y="2028458"/>
            <a:ext cx="1135278" cy="1322652"/>
          </a:xfrm>
          <a:prstGeom prst="cube">
            <a:avLst>
              <a:gd name="adj" fmla="val 13407"/>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ight Arrow 15"/>
          <p:cNvSpPr/>
          <p:nvPr/>
        </p:nvSpPr>
        <p:spPr>
          <a:xfrm>
            <a:off x="4804826" y="2383032"/>
            <a:ext cx="858982" cy="626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lowchart: Internal Storage 12"/>
          <p:cNvSpPr/>
          <p:nvPr/>
        </p:nvSpPr>
        <p:spPr>
          <a:xfrm>
            <a:off x="5958639" y="2186393"/>
            <a:ext cx="1009217" cy="1056189"/>
          </a:xfrm>
          <a:prstGeom prst="flowChartInternalStorage">
            <a:avLst/>
          </a:prstGeom>
          <a:solidFill>
            <a:schemeClr val="accent2">
              <a:lumMod val="10000"/>
              <a:lumOff val="90000"/>
            </a:schemeClr>
          </a:solidFill>
          <a:ln>
            <a:solidFill>
              <a:schemeClr val="accent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673791" y="3773057"/>
            <a:ext cx="1465466" cy="1231106"/>
          </a:xfrm>
          <a:prstGeom prst="rect">
            <a:avLst/>
          </a:prstGeom>
          <a:noFill/>
        </p:spPr>
        <p:txBody>
          <a:bodyPr wrap="none" rtlCol="0">
            <a:spAutoFit/>
          </a:bodyPr>
          <a:lstStyle/>
          <a:p>
            <a:r>
              <a:rPr lang="en-CA" sz="1800" dirty="0">
                <a:latin typeface="Helvetica Neue" panose="020B0604020202020204" charset="0"/>
              </a:rPr>
              <a:t>Data storage</a:t>
            </a:r>
          </a:p>
          <a:p>
            <a:pPr marL="171450" indent="-171450">
              <a:buFont typeface="Arial" panose="020B0604020202020204" pitchFamily="34" charset="0"/>
              <a:buChar char="•"/>
            </a:pPr>
            <a:r>
              <a:rPr lang="en-CA" dirty="0">
                <a:latin typeface="Helvetica Neue" panose="020B0604020202020204" charset="0"/>
              </a:rPr>
              <a:t>Local</a:t>
            </a:r>
          </a:p>
          <a:p>
            <a:pPr marL="171450" indent="-171450">
              <a:buFont typeface="Arial" panose="020B0604020202020204" pitchFamily="34" charset="0"/>
              <a:buChar char="•"/>
            </a:pPr>
            <a:r>
              <a:rPr lang="en-CA" dirty="0">
                <a:latin typeface="Helvetica Neue" panose="020B0604020202020204" charset="0"/>
              </a:rPr>
              <a:t>Network</a:t>
            </a:r>
          </a:p>
          <a:p>
            <a:pPr marL="171450" indent="-171450">
              <a:buFont typeface="Arial" panose="020B0604020202020204" pitchFamily="34" charset="0"/>
              <a:buChar char="•"/>
            </a:pPr>
            <a:r>
              <a:rPr lang="en-CA" dirty="0">
                <a:latin typeface="Helvetica Neue" panose="020B0604020202020204" charset="0"/>
              </a:rPr>
              <a:t>Remote</a:t>
            </a:r>
          </a:p>
          <a:p>
            <a:pPr marL="171450" indent="-171450">
              <a:buFont typeface="Arial" panose="020B0604020202020204" pitchFamily="34" charset="0"/>
              <a:buChar char="•"/>
            </a:pPr>
            <a:r>
              <a:rPr lang="en-CA" dirty="0">
                <a:latin typeface="Helvetica Neue" panose="020B0604020202020204" charset="0"/>
              </a:rPr>
              <a:t>Cloud</a:t>
            </a:r>
          </a:p>
        </p:txBody>
      </p:sp>
      <p:sp>
        <p:nvSpPr>
          <p:cNvPr id="20" name="TextBox 19"/>
          <p:cNvSpPr txBox="1"/>
          <p:nvPr/>
        </p:nvSpPr>
        <p:spPr>
          <a:xfrm>
            <a:off x="4673241" y="3670390"/>
            <a:ext cx="1614545" cy="1231106"/>
          </a:xfrm>
          <a:prstGeom prst="rect">
            <a:avLst/>
          </a:prstGeom>
          <a:noFill/>
        </p:spPr>
        <p:txBody>
          <a:bodyPr wrap="none" rtlCol="0">
            <a:spAutoFit/>
          </a:bodyPr>
          <a:lstStyle/>
          <a:p>
            <a:r>
              <a:rPr lang="en-CA" sz="1800" dirty="0">
                <a:latin typeface="Helvetica Neue" panose="020B0604020202020204" charset="0"/>
              </a:rPr>
              <a:t>Platform</a:t>
            </a:r>
          </a:p>
          <a:p>
            <a:pPr marL="171450" indent="-171450">
              <a:buFont typeface="Arial" panose="020B0604020202020204" pitchFamily="34" charset="0"/>
              <a:buChar char="•"/>
            </a:pPr>
            <a:r>
              <a:rPr lang="en-CA" dirty="0">
                <a:latin typeface="Helvetica Neue" panose="020B0604020202020204" charset="0"/>
              </a:rPr>
              <a:t>Microsoft SMSS</a:t>
            </a:r>
          </a:p>
          <a:p>
            <a:pPr marL="171450" indent="-171450">
              <a:buFont typeface="Arial" panose="020B0604020202020204" pitchFamily="34" charset="0"/>
              <a:buChar char="•"/>
            </a:pPr>
            <a:r>
              <a:rPr lang="en-CA" dirty="0">
                <a:latin typeface="Helvetica Neue" panose="020B0604020202020204" charset="0"/>
              </a:rPr>
              <a:t>Azure DS</a:t>
            </a:r>
          </a:p>
          <a:p>
            <a:pPr marL="171450" indent="-171450">
              <a:buFont typeface="Arial" panose="020B0604020202020204" pitchFamily="34" charset="0"/>
              <a:buChar char="•"/>
            </a:pPr>
            <a:r>
              <a:rPr lang="en-CA" dirty="0" err="1">
                <a:latin typeface="Helvetica Neue" panose="020B0604020202020204" charset="0"/>
              </a:rPr>
              <a:t>TablePlus</a:t>
            </a:r>
            <a:endParaRPr lang="en-CA" dirty="0">
              <a:latin typeface="Helvetica Neue" panose="020B0604020202020204" charset="0"/>
            </a:endParaRPr>
          </a:p>
          <a:p>
            <a:pPr marL="171450" indent="-171450">
              <a:buFont typeface="Arial" panose="020B0604020202020204" pitchFamily="34" charset="0"/>
              <a:buChar char="•"/>
            </a:pPr>
            <a:r>
              <a:rPr lang="en-CA" dirty="0" err="1">
                <a:latin typeface="Helvetica Neue" panose="020B0604020202020204" charset="0"/>
              </a:rPr>
              <a:t>pgAdmin</a:t>
            </a:r>
            <a:endParaRPr lang="en-CA" dirty="0">
              <a:latin typeface="Helvetica Neue" panose="020B0604020202020204" charset="0"/>
            </a:endParaRPr>
          </a:p>
        </p:txBody>
      </p:sp>
      <p:sp>
        <p:nvSpPr>
          <p:cNvPr id="21" name="TextBox 20"/>
          <p:cNvSpPr txBox="1"/>
          <p:nvPr/>
        </p:nvSpPr>
        <p:spPr>
          <a:xfrm>
            <a:off x="3272034" y="1667601"/>
            <a:ext cx="1532792" cy="307777"/>
          </a:xfrm>
          <a:prstGeom prst="rect">
            <a:avLst/>
          </a:prstGeom>
          <a:noFill/>
        </p:spPr>
        <p:txBody>
          <a:bodyPr wrap="none" rtlCol="0">
            <a:spAutoFit/>
          </a:bodyPr>
          <a:lstStyle/>
          <a:p>
            <a:r>
              <a:rPr lang="en-CA" dirty="0">
                <a:latin typeface="Helvetica Neue" panose="020B0604020202020204" charset="0"/>
              </a:rPr>
              <a:t>Database objects</a:t>
            </a:r>
            <a:endParaRPr lang="en-CA" sz="1100" dirty="0">
              <a:latin typeface="Helvetica Neue" panose="020B0604020202020204" charset="0"/>
            </a:endParaRPr>
          </a:p>
        </p:txBody>
      </p:sp>
      <p:sp>
        <p:nvSpPr>
          <p:cNvPr id="22" name="TextBox 21"/>
          <p:cNvSpPr txBox="1"/>
          <p:nvPr/>
        </p:nvSpPr>
        <p:spPr>
          <a:xfrm>
            <a:off x="6086381" y="1821490"/>
            <a:ext cx="753732" cy="307777"/>
          </a:xfrm>
          <a:prstGeom prst="rect">
            <a:avLst/>
          </a:prstGeom>
          <a:noFill/>
        </p:spPr>
        <p:txBody>
          <a:bodyPr wrap="none" rtlCol="0">
            <a:spAutoFit/>
          </a:bodyPr>
          <a:lstStyle/>
          <a:p>
            <a:r>
              <a:rPr lang="en-CA" dirty="0">
                <a:latin typeface="Helvetica Neue" panose="020B0604020202020204" charset="0"/>
              </a:rPr>
              <a:t>Results</a:t>
            </a:r>
            <a:endParaRPr lang="en-CA" sz="1100" dirty="0">
              <a:latin typeface="Helvetica Neue" panose="020B0604020202020204" charset="0"/>
            </a:endParaRPr>
          </a:p>
        </p:txBody>
      </p:sp>
      <p:sp>
        <p:nvSpPr>
          <p:cNvPr id="23" name="TextBox 22"/>
          <p:cNvSpPr txBox="1"/>
          <p:nvPr/>
        </p:nvSpPr>
        <p:spPr>
          <a:xfrm>
            <a:off x="4727791" y="3043333"/>
            <a:ext cx="1039067" cy="307777"/>
          </a:xfrm>
          <a:prstGeom prst="rect">
            <a:avLst/>
          </a:prstGeom>
          <a:noFill/>
        </p:spPr>
        <p:txBody>
          <a:bodyPr wrap="none" rtlCol="0">
            <a:spAutoFit/>
          </a:bodyPr>
          <a:lstStyle/>
          <a:p>
            <a:r>
              <a:rPr lang="en-CA" dirty="0">
                <a:latin typeface="Helvetica Neue" panose="020B0604020202020204" charset="0"/>
              </a:rPr>
              <a:t>SQL Query</a:t>
            </a:r>
            <a:endParaRPr lang="en-CA" sz="1100" dirty="0">
              <a:latin typeface="Helvetica Neue" panose="020B0604020202020204" charset="0"/>
            </a:endParaRPr>
          </a:p>
        </p:txBody>
      </p:sp>
    </p:spTree>
    <p:extLst>
      <p:ext uri="{BB962C8B-B14F-4D97-AF65-F5344CB8AC3E}">
        <p14:creationId xmlns:p14="http://schemas.microsoft.com/office/powerpoint/2010/main" val="318183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lvl="0"/>
            <a:r>
              <a:rPr lang="en-CA" sz="4000" b="1" dirty="0">
                <a:solidFill>
                  <a:srgbClr val="404040"/>
                </a:solidFill>
                <a:latin typeface="Proxima Nova"/>
                <a:ea typeface="Proxima Nova"/>
                <a:cs typeface="Proxima Nova"/>
                <a:sym typeface="Proxima Nova"/>
              </a:rPr>
              <a:t>ACCESSING DATA</a:t>
            </a:r>
            <a:endParaRPr lang="en-CA" sz="4000" dirty="0">
              <a:solidFill>
                <a:srgbClr val="404040"/>
              </a:solidFill>
            </a:endParaRPr>
          </a:p>
        </p:txBody>
      </p:sp>
      <p:pic>
        <p:nvPicPr>
          <p:cNvPr id="118" name="Google Shape;118;p1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19" name="Google Shape;119;p18"/>
          <p:cNvSpPr txBox="1"/>
          <p:nvPr/>
        </p:nvSpPr>
        <p:spPr>
          <a:xfrm>
            <a:off x="415125" y="1043723"/>
            <a:ext cx="6830802" cy="4982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Data is organized in the following way:</a:t>
            </a:r>
          </a:p>
          <a:p>
            <a:pPr marL="0" lvl="0" indent="0" algn="l" rtl="0">
              <a:spcBef>
                <a:spcPts val="0"/>
              </a:spcBef>
              <a:spcAft>
                <a:spcPts val="0"/>
              </a:spcAft>
              <a:buClr>
                <a:schemeClr val="dk1"/>
              </a:buClr>
              <a:buSzPts val="1100"/>
              <a:buFont typeface="Arial"/>
              <a:buNone/>
            </a:pPr>
            <a:endParaRPr lang="en-CA" sz="1800" dirty="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lang="en-CA" sz="1600" dirty="0">
              <a:latin typeface="Helvetica Neue"/>
              <a:ea typeface="Helvetica Neue"/>
              <a:cs typeface="Helvetica Neue"/>
              <a:sym typeface="Helvetica Neue"/>
            </a:endParaRPr>
          </a:p>
          <a:p>
            <a:pPr lvl="0" algn="l" rtl="0">
              <a:spcBef>
                <a:spcPts val="0"/>
              </a:spcBef>
              <a:spcAft>
                <a:spcPts val="0"/>
              </a:spcAft>
              <a:buClr>
                <a:schemeClr val="dk1"/>
              </a:buClr>
              <a:buSzPts val="1100"/>
            </a:pPr>
            <a:endParaRPr lang="en-CA" sz="1800" dirty="0">
              <a:latin typeface="Helvetica Neue"/>
              <a:ea typeface="Helvetica Neue"/>
              <a:cs typeface="Helvetica Neue"/>
              <a:sym typeface="Helvetica Neue"/>
            </a:endParaRPr>
          </a:p>
        </p:txBody>
      </p:sp>
      <p:sp>
        <p:nvSpPr>
          <p:cNvPr id="4" name="Rectangle 3"/>
          <p:cNvSpPr/>
          <p:nvPr/>
        </p:nvSpPr>
        <p:spPr>
          <a:xfrm>
            <a:off x="713509" y="1586682"/>
            <a:ext cx="1420090"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Helvetica Neue" panose="020B0604020202020204" charset="0"/>
              </a:rPr>
              <a:t>Database 1</a:t>
            </a:r>
          </a:p>
        </p:txBody>
      </p:sp>
      <p:sp>
        <p:nvSpPr>
          <p:cNvPr id="9" name="Rectangle 8"/>
          <p:cNvSpPr/>
          <p:nvPr/>
        </p:nvSpPr>
        <p:spPr>
          <a:xfrm>
            <a:off x="2709074" y="1658486"/>
            <a:ext cx="1188145" cy="375936"/>
          </a:xfrm>
          <a:prstGeom prst="rect">
            <a:avLst/>
          </a:prstGeom>
          <a:solidFill>
            <a:srgbClr val="D3525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Helvetica Neue" panose="020B0604020202020204" charset="0"/>
              </a:rPr>
              <a:t>Schema 1</a:t>
            </a:r>
          </a:p>
        </p:txBody>
      </p:sp>
      <p:sp>
        <p:nvSpPr>
          <p:cNvPr id="10" name="Rectangle 9"/>
          <p:cNvSpPr/>
          <p:nvPr/>
        </p:nvSpPr>
        <p:spPr>
          <a:xfrm>
            <a:off x="4472694" y="1684449"/>
            <a:ext cx="1004454" cy="299736"/>
          </a:xfrm>
          <a:prstGeom prst="rect">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Table 1</a:t>
            </a:r>
          </a:p>
        </p:txBody>
      </p:sp>
      <p:sp>
        <p:nvSpPr>
          <p:cNvPr id="15" name="Rectangle 14"/>
          <p:cNvSpPr/>
          <p:nvPr/>
        </p:nvSpPr>
        <p:spPr>
          <a:xfrm>
            <a:off x="4472694" y="2034422"/>
            <a:ext cx="1004454" cy="299736"/>
          </a:xfrm>
          <a:prstGeom prst="rect">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Table 2</a:t>
            </a:r>
          </a:p>
        </p:txBody>
      </p:sp>
      <p:sp>
        <p:nvSpPr>
          <p:cNvPr id="16" name="Rectangle 15"/>
          <p:cNvSpPr/>
          <p:nvPr/>
        </p:nvSpPr>
        <p:spPr>
          <a:xfrm>
            <a:off x="4472694" y="2388971"/>
            <a:ext cx="1004454" cy="299736"/>
          </a:xfrm>
          <a:prstGeom prst="rect">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Table 3</a:t>
            </a:r>
          </a:p>
        </p:txBody>
      </p:sp>
      <p:sp>
        <p:nvSpPr>
          <p:cNvPr id="17" name="Rectangle 16"/>
          <p:cNvSpPr/>
          <p:nvPr/>
        </p:nvSpPr>
        <p:spPr>
          <a:xfrm>
            <a:off x="4472694" y="2906489"/>
            <a:ext cx="1004454" cy="299736"/>
          </a:xfrm>
          <a:prstGeom prst="rect">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Table 1</a:t>
            </a:r>
          </a:p>
        </p:txBody>
      </p:sp>
      <p:sp>
        <p:nvSpPr>
          <p:cNvPr id="18" name="Rectangle 17"/>
          <p:cNvSpPr/>
          <p:nvPr/>
        </p:nvSpPr>
        <p:spPr>
          <a:xfrm>
            <a:off x="4472694" y="3247937"/>
            <a:ext cx="1004454" cy="299736"/>
          </a:xfrm>
          <a:prstGeom prst="rect">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Table 2</a:t>
            </a:r>
          </a:p>
        </p:txBody>
      </p:sp>
      <p:sp>
        <p:nvSpPr>
          <p:cNvPr id="19" name="Rectangle 18"/>
          <p:cNvSpPr/>
          <p:nvPr/>
        </p:nvSpPr>
        <p:spPr>
          <a:xfrm>
            <a:off x="2709074" y="2870889"/>
            <a:ext cx="1188145" cy="375936"/>
          </a:xfrm>
          <a:prstGeom prst="rect">
            <a:avLst/>
          </a:prstGeom>
          <a:solidFill>
            <a:srgbClr val="D3525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Helvetica Neue" panose="020B0604020202020204" charset="0"/>
              </a:rPr>
              <a:t>Schema 2</a:t>
            </a:r>
          </a:p>
        </p:txBody>
      </p:sp>
      <p:sp>
        <p:nvSpPr>
          <p:cNvPr id="20" name="Rectangle 19"/>
          <p:cNvSpPr/>
          <p:nvPr/>
        </p:nvSpPr>
        <p:spPr>
          <a:xfrm>
            <a:off x="713509" y="4337337"/>
            <a:ext cx="1420090"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Helvetica Neue" panose="020B0604020202020204" charset="0"/>
              </a:rPr>
              <a:t>Database 2</a:t>
            </a:r>
          </a:p>
        </p:txBody>
      </p:sp>
      <p:sp>
        <p:nvSpPr>
          <p:cNvPr id="21" name="Rectangle 20"/>
          <p:cNvSpPr/>
          <p:nvPr/>
        </p:nvSpPr>
        <p:spPr>
          <a:xfrm>
            <a:off x="2709073" y="3734555"/>
            <a:ext cx="1188145" cy="375936"/>
          </a:xfrm>
          <a:prstGeom prst="rect">
            <a:avLst/>
          </a:prstGeom>
          <a:solidFill>
            <a:srgbClr val="D3525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Helvetica Neue" panose="020B0604020202020204" charset="0"/>
              </a:rPr>
              <a:t>Schema 3</a:t>
            </a:r>
          </a:p>
        </p:txBody>
      </p:sp>
      <p:cxnSp>
        <p:nvCxnSpPr>
          <p:cNvPr id="6" name="Straight Connector 5"/>
          <p:cNvCxnSpPr>
            <a:stCxn id="4" idx="3"/>
            <a:endCxn id="9" idx="1"/>
          </p:cNvCxnSpPr>
          <p:nvPr/>
        </p:nvCxnSpPr>
        <p:spPr>
          <a:xfrm flipV="1">
            <a:off x="2133599" y="1846454"/>
            <a:ext cx="57547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3"/>
            <a:endCxn id="10" idx="1"/>
          </p:cNvCxnSpPr>
          <p:nvPr/>
        </p:nvCxnSpPr>
        <p:spPr>
          <a:xfrm flipV="1">
            <a:off x="3897219" y="1834317"/>
            <a:ext cx="575475" cy="121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3"/>
            <a:endCxn id="15" idx="1"/>
          </p:cNvCxnSpPr>
          <p:nvPr/>
        </p:nvCxnSpPr>
        <p:spPr>
          <a:xfrm>
            <a:off x="3897219" y="1846454"/>
            <a:ext cx="575475" cy="337836"/>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3"/>
            <a:endCxn id="16" idx="1"/>
          </p:cNvCxnSpPr>
          <p:nvPr/>
        </p:nvCxnSpPr>
        <p:spPr>
          <a:xfrm>
            <a:off x="3897219" y="1846454"/>
            <a:ext cx="575475" cy="692385"/>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3"/>
            <a:endCxn id="17" idx="1"/>
          </p:cNvCxnSpPr>
          <p:nvPr/>
        </p:nvCxnSpPr>
        <p:spPr>
          <a:xfrm flipV="1">
            <a:off x="3897219" y="3056357"/>
            <a:ext cx="575475" cy="2500"/>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9" idx="3"/>
            <a:endCxn id="18" idx="1"/>
          </p:cNvCxnSpPr>
          <p:nvPr/>
        </p:nvCxnSpPr>
        <p:spPr>
          <a:xfrm>
            <a:off x="3897219" y="3058857"/>
            <a:ext cx="575475" cy="338948"/>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 idx="3"/>
            <a:endCxn id="19" idx="1"/>
          </p:cNvCxnSpPr>
          <p:nvPr/>
        </p:nvCxnSpPr>
        <p:spPr>
          <a:xfrm>
            <a:off x="2133599" y="1846455"/>
            <a:ext cx="575475" cy="1212402"/>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 idx="3"/>
            <a:endCxn id="21" idx="1"/>
          </p:cNvCxnSpPr>
          <p:nvPr/>
        </p:nvCxnSpPr>
        <p:spPr>
          <a:xfrm>
            <a:off x="2133599" y="1846455"/>
            <a:ext cx="575474" cy="207606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897731" y="3922523"/>
            <a:ext cx="504000" cy="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133599" y="4619577"/>
            <a:ext cx="504000" cy="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236314" y="1685023"/>
            <a:ext cx="1189722" cy="299736"/>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Column 1</a:t>
            </a:r>
          </a:p>
        </p:txBody>
      </p:sp>
      <p:sp>
        <p:nvSpPr>
          <p:cNvPr id="57" name="Rectangle 56"/>
          <p:cNvSpPr/>
          <p:nvPr/>
        </p:nvSpPr>
        <p:spPr>
          <a:xfrm>
            <a:off x="6236314" y="2036242"/>
            <a:ext cx="1189722" cy="299736"/>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Column 2</a:t>
            </a:r>
          </a:p>
        </p:txBody>
      </p:sp>
      <p:sp>
        <p:nvSpPr>
          <p:cNvPr id="58" name="Rectangle 57"/>
          <p:cNvSpPr/>
          <p:nvPr/>
        </p:nvSpPr>
        <p:spPr>
          <a:xfrm>
            <a:off x="6236314" y="2391270"/>
            <a:ext cx="1189722" cy="299736"/>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Column 3</a:t>
            </a:r>
          </a:p>
        </p:txBody>
      </p:sp>
      <p:sp>
        <p:nvSpPr>
          <p:cNvPr id="59" name="Rectangle 58"/>
          <p:cNvSpPr/>
          <p:nvPr/>
        </p:nvSpPr>
        <p:spPr>
          <a:xfrm>
            <a:off x="6236314" y="2746224"/>
            <a:ext cx="1189722" cy="299736"/>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solidFill>
                  <a:schemeClr val="bg1"/>
                </a:solidFill>
                <a:latin typeface="Helvetica Neue" panose="020B0604020202020204" charset="0"/>
              </a:rPr>
              <a:t>Column 4</a:t>
            </a:r>
          </a:p>
        </p:txBody>
      </p:sp>
      <p:cxnSp>
        <p:nvCxnSpPr>
          <p:cNvPr id="60" name="Elbow Connector 59"/>
          <p:cNvCxnSpPr>
            <a:stCxn id="10" idx="3"/>
            <a:endCxn id="56" idx="1"/>
          </p:cNvCxnSpPr>
          <p:nvPr/>
        </p:nvCxnSpPr>
        <p:spPr>
          <a:xfrm>
            <a:off x="5477148" y="1834317"/>
            <a:ext cx="759166" cy="574"/>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0" idx="3"/>
            <a:endCxn id="57" idx="1"/>
          </p:cNvCxnSpPr>
          <p:nvPr/>
        </p:nvCxnSpPr>
        <p:spPr>
          <a:xfrm>
            <a:off x="5477148" y="1834317"/>
            <a:ext cx="759166" cy="351793"/>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10" idx="3"/>
            <a:endCxn id="58" idx="1"/>
          </p:cNvCxnSpPr>
          <p:nvPr/>
        </p:nvCxnSpPr>
        <p:spPr>
          <a:xfrm>
            <a:off x="5477148" y="1834317"/>
            <a:ext cx="759166" cy="706821"/>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0" idx="3"/>
            <a:endCxn id="59" idx="1"/>
          </p:cNvCxnSpPr>
          <p:nvPr/>
        </p:nvCxnSpPr>
        <p:spPr>
          <a:xfrm>
            <a:off x="5477148" y="1834317"/>
            <a:ext cx="759166" cy="1061775"/>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77148" y="2184290"/>
            <a:ext cx="288000" cy="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477148" y="2538839"/>
            <a:ext cx="288000" cy="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493303" y="3070199"/>
            <a:ext cx="288000" cy="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77148" y="3397805"/>
            <a:ext cx="288000" cy="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984956" y="4555042"/>
            <a:ext cx="4540025" cy="307777"/>
          </a:xfrm>
          <a:prstGeom prst="rect">
            <a:avLst/>
          </a:prstGeom>
          <a:solidFill>
            <a:schemeClr val="bg1">
              <a:lumMod val="75000"/>
            </a:schemeClr>
          </a:solidFill>
          <a:ln w="28575">
            <a:solidFill>
              <a:schemeClr val="bg1">
                <a:lumMod val="50000"/>
              </a:schemeClr>
            </a:solidFill>
          </a:ln>
        </p:spPr>
        <p:txBody>
          <a:bodyPr wrap="none" rtlCol="0">
            <a:spAutoFit/>
          </a:bodyPr>
          <a:lstStyle/>
          <a:p>
            <a:r>
              <a:rPr lang="en-CA" dirty="0">
                <a:latin typeface="Helvetica Neue" panose="020B0604020202020204" charset="0"/>
              </a:rPr>
              <a:t>SQL syntax: </a:t>
            </a:r>
            <a:r>
              <a:rPr lang="en-CA" dirty="0">
                <a:latin typeface="Courier New" panose="02070309020205020404" pitchFamily="49" charset="0"/>
                <a:cs typeface="Courier New" panose="02070309020205020404" pitchFamily="49" charset="0"/>
              </a:rPr>
              <a:t>[Schema 1].[Table 1].[Column 1]</a:t>
            </a:r>
          </a:p>
        </p:txBody>
      </p:sp>
    </p:spTree>
    <p:extLst>
      <p:ext uri="{BB962C8B-B14F-4D97-AF65-F5344CB8AC3E}">
        <p14:creationId xmlns:p14="http://schemas.microsoft.com/office/powerpoint/2010/main" val="206721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69150" y="506150"/>
            <a:ext cx="3996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JOINING DATA</a:t>
            </a:r>
            <a:endParaRPr sz="4000" b="1" dirty="0">
              <a:solidFill>
                <a:schemeClr val="lt1"/>
              </a:solidFill>
              <a:latin typeface="Proxima Nova"/>
              <a:ea typeface="Proxima Nova"/>
              <a:cs typeface="Proxima Nova"/>
              <a:sym typeface="Proxima Nova"/>
            </a:endParaRPr>
          </a:p>
        </p:txBody>
      </p:sp>
      <p:pic>
        <p:nvPicPr>
          <p:cNvPr id="108" name="Google Shape;108;p1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1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1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1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1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5" y="1169278"/>
            <a:ext cx="8431002"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Two obvious ways to “join” tables together are by extending the rows (with the same columns) or extending the columns (with the same rows).</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6" name="Table 5"/>
          <p:cNvGraphicFramePr>
            <a:graphicFrameLocks noGrp="1"/>
          </p:cNvGraphicFramePr>
          <p:nvPr>
            <p:extLst>
              <p:ext uri="{D42A27DB-BD31-4B8C-83A1-F6EECF244321}">
                <p14:modId xmlns:p14="http://schemas.microsoft.com/office/powerpoint/2010/main" val="2260913681"/>
              </p:ext>
            </p:extLst>
          </p:nvPr>
        </p:nvGraphicFramePr>
        <p:xfrm>
          <a:off x="547083" y="2061533"/>
          <a:ext cx="976916" cy="1493520"/>
        </p:xfrm>
        <a:graphic>
          <a:graphicData uri="http://schemas.openxmlformats.org/drawingml/2006/table">
            <a:tbl>
              <a:tblPr firstRow="1" bandRow="1">
                <a:tableStyleId>{775DCB02-9BB8-47FD-8907-85C794F793BA}</a:tableStyleId>
              </a:tblPr>
              <a:tblGrid>
                <a:gridCol w="244229">
                  <a:extLst>
                    <a:ext uri="{9D8B030D-6E8A-4147-A177-3AD203B41FA5}">
                      <a16:colId xmlns:a16="http://schemas.microsoft.com/office/drawing/2014/main" val="3486173277"/>
                    </a:ext>
                  </a:extLst>
                </a:gridCol>
                <a:gridCol w="244229">
                  <a:extLst>
                    <a:ext uri="{9D8B030D-6E8A-4147-A177-3AD203B41FA5}">
                      <a16:colId xmlns:a16="http://schemas.microsoft.com/office/drawing/2014/main" val="3024855080"/>
                    </a:ext>
                  </a:extLst>
                </a:gridCol>
                <a:gridCol w="244229">
                  <a:extLst>
                    <a:ext uri="{9D8B030D-6E8A-4147-A177-3AD203B41FA5}">
                      <a16:colId xmlns:a16="http://schemas.microsoft.com/office/drawing/2014/main" val="3562677410"/>
                    </a:ext>
                  </a:extLst>
                </a:gridCol>
                <a:gridCol w="244229">
                  <a:extLst>
                    <a:ext uri="{9D8B030D-6E8A-4147-A177-3AD203B41FA5}">
                      <a16:colId xmlns:a16="http://schemas.microsoft.com/office/drawing/2014/main" val="12305027"/>
                    </a:ext>
                  </a:extLst>
                </a:gridCol>
              </a:tblGrid>
              <a:tr h="17655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88606591"/>
              </p:ext>
            </p:extLst>
          </p:nvPr>
        </p:nvGraphicFramePr>
        <p:xfrm>
          <a:off x="1624104" y="4108737"/>
          <a:ext cx="975600" cy="853440"/>
        </p:xfrm>
        <a:graphic>
          <a:graphicData uri="http://schemas.openxmlformats.org/drawingml/2006/table">
            <a:tbl>
              <a:tblPr firstRow="1" bandRow="1">
                <a:tableStyleId>{775DCB02-9BB8-47FD-8907-85C794F793BA}</a:tableStyleId>
              </a:tblPr>
              <a:tblGrid>
                <a:gridCol w="243900">
                  <a:extLst>
                    <a:ext uri="{9D8B030D-6E8A-4147-A177-3AD203B41FA5}">
                      <a16:colId xmlns:a16="http://schemas.microsoft.com/office/drawing/2014/main" val="3486173277"/>
                    </a:ext>
                  </a:extLst>
                </a:gridCol>
                <a:gridCol w="243900">
                  <a:extLst>
                    <a:ext uri="{9D8B030D-6E8A-4147-A177-3AD203B41FA5}">
                      <a16:colId xmlns:a16="http://schemas.microsoft.com/office/drawing/2014/main" val="3024855080"/>
                    </a:ext>
                  </a:extLst>
                </a:gridCol>
                <a:gridCol w="243900">
                  <a:extLst>
                    <a:ext uri="{9D8B030D-6E8A-4147-A177-3AD203B41FA5}">
                      <a16:colId xmlns:a16="http://schemas.microsoft.com/office/drawing/2014/main" val="3562677410"/>
                    </a:ext>
                  </a:extLst>
                </a:gridCol>
                <a:gridCol w="243900">
                  <a:extLst>
                    <a:ext uri="{9D8B030D-6E8A-4147-A177-3AD203B41FA5}">
                      <a16:colId xmlns:a16="http://schemas.microsoft.com/office/drawing/2014/main" val="12305027"/>
                    </a:ext>
                  </a:extLst>
                </a:gridCol>
              </a:tblGrid>
              <a:tr h="18542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extLst>
                  <a:ext uri="{0D108BD9-81ED-4DB2-BD59-A6C34878D82A}">
                    <a16:rowId xmlns:a16="http://schemas.microsoft.com/office/drawing/2014/main" val="3118729709"/>
                  </a:ext>
                </a:extLst>
              </a:tr>
              <a:tr h="185420">
                <a:tc>
                  <a:txBody>
                    <a:bodyPr/>
                    <a:lstStyle/>
                    <a:p>
                      <a:r>
                        <a:rPr lang="en-CA" sz="800" dirty="0"/>
                        <a:t>6</a:t>
                      </a:r>
                    </a:p>
                  </a:txBody>
                  <a:tcPr/>
                </a:tc>
                <a:tc>
                  <a:txBody>
                    <a:bodyPr/>
                    <a:lstStyle/>
                    <a:p>
                      <a:endParaRPr lang="en-CA" sz="800" dirty="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08220273"/>
                  </a:ext>
                </a:extLst>
              </a:tr>
              <a:tr h="185420">
                <a:tc>
                  <a:txBody>
                    <a:bodyPr/>
                    <a:lstStyle/>
                    <a:p>
                      <a:r>
                        <a:rPr lang="en-CA" sz="800" dirty="0"/>
                        <a:t>7</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3484448830"/>
                  </a:ext>
                </a:extLst>
              </a:tr>
              <a:tr h="185420">
                <a:tc>
                  <a:txBody>
                    <a:bodyPr/>
                    <a:lstStyle/>
                    <a:p>
                      <a:r>
                        <a:rPr lang="en-CA" sz="800" dirty="0"/>
                        <a:t>8</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96956482"/>
              </p:ext>
            </p:extLst>
          </p:nvPr>
        </p:nvGraphicFramePr>
        <p:xfrm>
          <a:off x="2945202" y="2044884"/>
          <a:ext cx="975600" cy="2133600"/>
        </p:xfrm>
        <a:graphic>
          <a:graphicData uri="http://schemas.openxmlformats.org/drawingml/2006/table">
            <a:tbl>
              <a:tblPr firstRow="1" bandRow="1">
                <a:tableStyleId>{775DCB02-9BB8-47FD-8907-85C794F793BA}</a:tableStyleId>
              </a:tblPr>
              <a:tblGrid>
                <a:gridCol w="243900">
                  <a:extLst>
                    <a:ext uri="{9D8B030D-6E8A-4147-A177-3AD203B41FA5}">
                      <a16:colId xmlns:a16="http://schemas.microsoft.com/office/drawing/2014/main" val="3486173277"/>
                    </a:ext>
                  </a:extLst>
                </a:gridCol>
                <a:gridCol w="243900">
                  <a:extLst>
                    <a:ext uri="{9D8B030D-6E8A-4147-A177-3AD203B41FA5}">
                      <a16:colId xmlns:a16="http://schemas.microsoft.com/office/drawing/2014/main" val="3024855080"/>
                    </a:ext>
                  </a:extLst>
                </a:gridCol>
                <a:gridCol w="243900">
                  <a:extLst>
                    <a:ext uri="{9D8B030D-6E8A-4147-A177-3AD203B41FA5}">
                      <a16:colId xmlns:a16="http://schemas.microsoft.com/office/drawing/2014/main" val="3562677410"/>
                    </a:ext>
                  </a:extLst>
                </a:gridCol>
                <a:gridCol w="243900">
                  <a:extLst>
                    <a:ext uri="{9D8B030D-6E8A-4147-A177-3AD203B41FA5}">
                      <a16:colId xmlns:a16="http://schemas.microsoft.com/office/drawing/2014/main" val="12305027"/>
                    </a:ext>
                  </a:extLst>
                </a:gridCol>
              </a:tblGrid>
              <a:tr h="18542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extLst>
                  <a:ext uri="{0D108BD9-81ED-4DB2-BD59-A6C34878D82A}">
                    <a16:rowId xmlns:a16="http://schemas.microsoft.com/office/drawing/2014/main" val="3118729709"/>
                  </a:ext>
                </a:extLst>
              </a:tr>
              <a:tr h="185420">
                <a:tc>
                  <a:txBody>
                    <a:bodyPr/>
                    <a:lstStyle/>
                    <a:p>
                      <a:r>
                        <a:rPr lang="en-CA" sz="800" dirty="0"/>
                        <a:t>0</a:t>
                      </a:r>
                    </a:p>
                  </a:txBody>
                  <a:tcPr/>
                </a:tc>
                <a:tc>
                  <a:txBody>
                    <a:bodyPr/>
                    <a:lstStyle/>
                    <a:p>
                      <a:endParaRPr lang="en-CA" sz="800" dirty="0"/>
                    </a:p>
                  </a:txBody>
                  <a:tcPr/>
                </a:tc>
                <a:tc>
                  <a:txBody>
                    <a:bodyPr/>
                    <a:lstStyle/>
                    <a:p>
                      <a:endParaRPr lang="en-CA" sz="800" dirty="0"/>
                    </a:p>
                  </a:txBody>
                  <a:tcPr/>
                </a:tc>
                <a:tc>
                  <a:txBody>
                    <a:bodyPr/>
                    <a:lstStyle/>
                    <a:p>
                      <a:endParaRPr lang="en-CA" sz="800"/>
                    </a:p>
                  </a:txBody>
                  <a:tcPr/>
                </a:tc>
                <a:extLst>
                  <a:ext uri="{0D108BD9-81ED-4DB2-BD59-A6C34878D82A}">
                    <a16:rowId xmlns:a16="http://schemas.microsoft.com/office/drawing/2014/main" val="308220273"/>
                  </a:ext>
                </a:extLst>
              </a:tr>
              <a:tr h="185420">
                <a:tc>
                  <a:txBody>
                    <a:bodyPr/>
                    <a:lstStyle/>
                    <a:p>
                      <a:r>
                        <a:rPr lang="en-CA" sz="800" dirty="0"/>
                        <a:t>1</a:t>
                      </a:r>
                    </a:p>
                  </a:txBody>
                  <a:tcPr/>
                </a:tc>
                <a:tc>
                  <a:txBody>
                    <a:bodyPr/>
                    <a:lstStyle/>
                    <a:p>
                      <a:endParaRPr lang="en-CA" sz="800" dirty="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8542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638678511"/>
                  </a:ext>
                </a:extLst>
              </a:tr>
              <a:tr h="18542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586797460"/>
                  </a:ext>
                </a:extLst>
              </a:tr>
              <a:tr h="18542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799028246"/>
                  </a:ext>
                </a:extLst>
              </a:tr>
              <a:tr h="185420">
                <a:tc>
                  <a:txBody>
                    <a:bodyPr/>
                    <a:lstStyle/>
                    <a:p>
                      <a:r>
                        <a:rPr lang="en-CA" sz="800" dirty="0"/>
                        <a:t>5</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r h="185420">
                <a:tc>
                  <a:txBody>
                    <a:bodyPr/>
                    <a:lstStyle/>
                    <a:p>
                      <a:r>
                        <a:rPr lang="en-CA" sz="800" dirty="0"/>
                        <a:t>6</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1853967445"/>
                  </a:ext>
                </a:extLst>
              </a:tr>
              <a:tr h="185420">
                <a:tc>
                  <a:txBody>
                    <a:bodyPr/>
                    <a:lstStyle/>
                    <a:p>
                      <a:r>
                        <a:rPr lang="en-CA" sz="800" dirty="0"/>
                        <a:t>7</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1361845419"/>
                  </a:ext>
                </a:extLst>
              </a:tr>
              <a:tr h="185420">
                <a:tc>
                  <a:txBody>
                    <a:bodyPr/>
                    <a:lstStyle/>
                    <a:p>
                      <a:r>
                        <a:rPr lang="en-CA" sz="800" dirty="0"/>
                        <a:t>8</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1201111340"/>
                  </a:ext>
                </a:extLst>
              </a:tr>
            </a:tbl>
          </a:graphicData>
        </a:graphic>
      </p:graphicFrame>
      <p:cxnSp>
        <p:nvCxnSpPr>
          <p:cNvPr id="8" name="Curved Connector 7"/>
          <p:cNvCxnSpPr>
            <a:stCxn id="6" idx="2"/>
            <a:endCxn id="11" idx="0"/>
          </p:cNvCxnSpPr>
          <p:nvPr/>
        </p:nvCxnSpPr>
        <p:spPr>
          <a:xfrm rot="16200000" flipH="1">
            <a:off x="1296880" y="3293713"/>
            <a:ext cx="553684" cy="1076363"/>
          </a:xfrm>
          <a:prstGeom prst="curvedConnector3">
            <a:avLst>
              <a:gd name="adj1" fmla="val 50000"/>
            </a:avLst>
          </a:prstGeom>
          <a:ln w="28575">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987336073"/>
              </p:ext>
            </p:extLst>
          </p:nvPr>
        </p:nvGraphicFramePr>
        <p:xfrm>
          <a:off x="4853547" y="2061533"/>
          <a:ext cx="732687" cy="1493520"/>
        </p:xfrm>
        <a:graphic>
          <a:graphicData uri="http://schemas.openxmlformats.org/drawingml/2006/table">
            <a:tbl>
              <a:tblPr firstRow="1" bandRow="1">
                <a:tableStyleId>{69C7853C-536D-4A76-A0AE-DD22124D55A5}</a:tableStyleId>
              </a:tblPr>
              <a:tblGrid>
                <a:gridCol w="244229">
                  <a:extLst>
                    <a:ext uri="{9D8B030D-6E8A-4147-A177-3AD203B41FA5}">
                      <a16:colId xmlns:a16="http://schemas.microsoft.com/office/drawing/2014/main" val="3486173277"/>
                    </a:ext>
                  </a:extLst>
                </a:gridCol>
                <a:gridCol w="244229">
                  <a:extLst>
                    <a:ext uri="{9D8B030D-6E8A-4147-A177-3AD203B41FA5}">
                      <a16:colId xmlns:a16="http://schemas.microsoft.com/office/drawing/2014/main" val="3024855080"/>
                    </a:ext>
                  </a:extLst>
                </a:gridCol>
                <a:gridCol w="244229">
                  <a:extLst>
                    <a:ext uri="{9D8B030D-6E8A-4147-A177-3AD203B41FA5}">
                      <a16:colId xmlns:a16="http://schemas.microsoft.com/office/drawing/2014/main" val="3562677410"/>
                    </a:ext>
                  </a:extLst>
                </a:gridCol>
              </a:tblGrid>
              <a:tr h="176550">
                <a:tc>
                  <a:txBody>
                    <a:bodyPr/>
                    <a:lstStyle/>
                    <a:p>
                      <a:endParaRPr lang="en-CA" sz="800" dirty="0"/>
                    </a:p>
                  </a:txBody>
                  <a:tcPr/>
                </a:tc>
                <a:tc>
                  <a:txBody>
                    <a:bodyPr/>
                    <a:lstStyle/>
                    <a:p>
                      <a:r>
                        <a:rPr lang="en-CA" sz="800" dirty="0"/>
                        <a:t>A</a:t>
                      </a:r>
                    </a:p>
                  </a:txBody>
                  <a:tcPr/>
                </a:tc>
                <a:tc>
                  <a:txBody>
                    <a:bodyPr/>
                    <a:lstStyle/>
                    <a:p>
                      <a:r>
                        <a:rPr lang="en-CA" sz="800" dirty="0"/>
                        <a:t>B</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91854465"/>
              </p:ext>
            </p:extLst>
          </p:nvPr>
        </p:nvGraphicFramePr>
        <p:xfrm>
          <a:off x="5961801" y="3295316"/>
          <a:ext cx="978156" cy="1493520"/>
        </p:xfrm>
        <a:graphic>
          <a:graphicData uri="http://schemas.openxmlformats.org/drawingml/2006/table">
            <a:tbl>
              <a:tblPr firstRow="1" bandRow="1">
                <a:tableStyleId>{69C7853C-536D-4A76-A0AE-DD22124D55A5}</a:tableStyleId>
              </a:tblPr>
              <a:tblGrid>
                <a:gridCol w="244539">
                  <a:extLst>
                    <a:ext uri="{9D8B030D-6E8A-4147-A177-3AD203B41FA5}">
                      <a16:colId xmlns:a16="http://schemas.microsoft.com/office/drawing/2014/main" val="3486173277"/>
                    </a:ext>
                  </a:extLst>
                </a:gridCol>
                <a:gridCol w="244539">
                  <a:extLst>
                    <a:ext uri="{9D8B030D-6E8A-4147-A177-3AD203B41FA5}">
                      <a16:colId xmlns:a16="http://schemas.microsoft.com/office/drawing/2014/main" val="3024855080"/>
                    </a:ext>
                  </a:extLst>
                </a:gridCol>
                <a:gridCol w="244539">
                  <a:extLst>
                    <a:ext uri="{9D8B030D-6E8A-4147-A177-3AD203B41FA5}">
                      <a16:colId xmlns:a16="http://schemas.microsoft.com/office/drawing/2014/main" val="3562677410"/>
                    </a:ext>
                  </a:extLst>
                </a:gridCol>
                <a:gridCol w="244539">
                  <a:extLst>
                    <a:ext uri="{9D8B030D-6E8A-4147-A177-3AD203B41FA5}">
                      <a16:colId xmlns:a16="http://schemas.microsoft.com/office/drawing/2014/main" val="2717375842"/>
                    </a:ext>
                  </a:extLst>
                </a:gridCol>
              </a:tblGrid>
              <a:tr h="176550">
                <a:tc>
                  <a:txBody>
                    <a:bodyPr/>
                    <a:lstStyle/>
                    <a:p>
                      <a:endParaRPr lang="en-CA" sz="800" dirty="0"/>
                    </a:p>
                  </a:txBody>
                  <a:tcPr/>
                </a:tc>
                <a:tc>
                  <a:txBody>
                    <a:bodyPr/>
                    <a:lstStyle/>
                    <a:p>
                      <a:r>
                        <a:rPr lang="en-CA" sz="800" dirty="0"/>
                        <a:t>C</a:t>
                      </a:r>
                    </a:p>
                  </a:txBody>
                  <a:tcPr/>
                </a:tc>
                <a:tc>
                  <a:txBody>
                    <a:bodyPr/>
                    <a:lstStyle/>
                    <a:p>
                      <a:r>
                        <a:rPr lang="en-CA" sz="800" dirty="0"/>
                        <a:t>D</a:t>
                      </a:r>
                    </a:p>
                  </a:txBody>
                  <a:tcPr/>
                </a:tc>
                <a:tc>
                  <a:txBody>
                    <a:bodyPr/>
                    <a:lstStyle/>
                    <a:p>
                      <a:r>
                        <a:rPr lang="en-CA" sz="800" dirty="0"/>
                        <a:t>E</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dirty="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cxnSp>
        <p:nvCxnSpPr>
          <p:cNvPr id="28" name="Curved Connector 27"/>
          <p:cNvCxnSpPr>
            <a:stCxn id="26" idx="3"/>
            <a:endCxn id="27" idx="1"/>
          </p:cNvCxnSpPr>
          <p:nvPr/>
        </p:nvCxnSpPr>
        <p:spPr>
          <a:xfrm>
            <a:off x="5586234" y="2808293"/>
            <a:ext cx="375567" cy="1233783"/>
          </a:xfrm>
          <a:prstGeom prst="curvedConnector3">
            <a:avLst>
              <a:gd name="adj1" fmla="val 50000"/>
            </a:avLst>
          </a:prstGeom>
          <a:ln w="28575">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814520678"/>
              </p:ext>
            </p:extLst>
          </p:nvPr>
        </p:nvGraphicFramePr>
        <p:xfrm>
          <a:off x="7172470" y="2061533"/>
          <a:ext cx="1468800" cy="1493520"/>
        </p:xfrm>
        <a:graphic>
          <a:graphicData uri="http://schemas.openxmlformats.org/drawingml/2006/table">
            <a:tbl>
              <a:tblPr firstRow="1" bandRow="1">
                <a:tableStyleId>{69C7853C-536D-4A76-A0AE-DD22124D55A5}</a:tableStyleId>
              </a:tblPr>
              <a:tblGrid>
                <a:gridCol w="244800">
                  <a:extLst>
                    <a:ext uri="{9D8B030D-6E8A-4147-A177-3AD203B41FA5}">
                      <a16:colId xmlns:a16="http://schemas.microsoft.com/office/drawing/2014/main" val="3486173277"/>
                    </a:ext>
                  </a:extLst>
                </a:gridCol>
                <a:gridCol w="244800">
                  <a:extLst>
                    <a:ext uri="{9D8B030D-6E8A-4147-A177-3AD203B41FA5}">
                      <a16:colId xmlns:a16="http://schemas.microsoft.com/office/drawing/2014/main" val="3024855080"/>
                    </a:ext>
                  </a:extLst>
                </a:gridCol>
                <a:gridCol w="244800">
                  <a:extLst>
                    <a:ext uri="{9D8B030D-6E8A-4147-A177-3AD203B41FA5}">
                      <a16:colId xmlns:a16="http://schemas.microsoft.com/office/drawing/2014/main" val="3562677410"/>
                    </a:ext>
                  </a:extLst>
                </a:gridCol>
                <a:gridCol w="244800">
                  <a:extLst>
                    <a:ext uri="{9D8B030D-6E8A-4147-A177-3AD203B41FA5}">
                      <a16:colId xmlns:a16="http://schemas.microsoft.com/office/drawing/2014/main" val="2717375842"/>
                    </a:ext>
                  </a:extLst>
                </a:gridCol>
                <a:gridCol w="244800">
                  <a:extLst>
                    <a:ext uri="{9D8B030D-6E8A-4147-A177-3AD203B41FA5}">
                      <a16:colId xmlns:a16="http://schemas.microsoft.com/office/drawing/2014/main" val="2021526786"/>
                    </a:ext>
                  </a:extLst>
                </a:gridCol>
                <a:gridCol w="244800">
                  <a:extLst>
                    <a:ext uri="{9D8B030D-6E8A-4147-A177-3AD203B41FA5}">
                      <a16:colId xmlns:a16="http://schemas.microsoft.com/office/drawing/2014/main" val="1994779182"/>
                    </a:ext>
                  </a:extLst>
                </a:gridCol>
              </a:tblGrid>
              <a:tr h="17655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tc>
                  <a:txBody>
                    <a:bodyPr/>
                    <a:lstStyle/>
                    <a:p>
                      <a:r>
                        <a:rPr lang="en-CA" sz="800" dirty="0"/>
                        <a:t>D</a:t>
                      </a:r>
                    </a:p>
                  </a:txBody>
                  <a:tcPr/>
                </a:tc>
                <a:tc>
                  <a:txBody>
                    <a:bodyPr/>
                    <a:lstStyle/>
                    <a:p>
                      <a:r>
                        <a:rPr lang="en-CA" sz="800" dirty="0"/>
                        <a:t>E</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dirty="0"/>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dirty="0"/>
                    </a:p>
                  </a:txBody>
                  <a:tcPr/>
                </a:tc>
                <a:tc>
                  <a:txBody>
                    <a:bodyPr/>
                    <a:lstStyle/>
                    <a:p>
                      <a:endParaRPr lang="en-CA" sz="800" dirty="0"/>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spTree>
    <p:extLst>
      <p:ext uri="{BB962C8B-B14F-4D97-AF65-F5344CB8AC3E}">
        <p14:creationId xmlns:p14="http://schemas.microsoft.com/office/powerpoint/2010/main" val="226422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15125" y="246825"/>
            <a:ext cx="6250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4000" b="1" dirty="0">
                <a:solidFill>
                  <a:srgbClr val="404040"/>
                </a:solidFill>
                <a:latin typeface="Proxima Nova"/>
                <a:sym typeface="Proxima Nova"/>
              </a:rPr>
              <a:t>JOINING DATA</a:t>
            </a:r>
            <a:endParaRPr dirty="0">
              <a:solidFill>
                <a:srgbClr val="404040"/>
              </a:solidFill>
            </a:endParaRPr>
          </a:p>
        </p:txBody>
      </p:sp>
      <p:sp>
        <p:nvSpPr>
          <p:cNvPr id="119" name="Google Shape;119;p18"/>
          <p:cNvSpPr txBox="1"/>
          <p:nvPr/>
        </p:nvSpPr>
        <p:spPr>
          <a:xfrm>
            <a:off x="415125" y="1169278"/>
            <a:ext cx="8431002" cy="2939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sz="1800" dirty="0">
                <a:latin typeface="Helvetica Neue"/>
                <a:ea typeface="Helvetica Neue"/>
                <a:cs typeface="Helvetica Neue"/>
                <a:sym typeface="Helvetica Neue"/>
              </a:rPr>
              <a:t>Two obvious ways to “join” tables together are by extending the rows (with the same columns) or extending the columns (with the same rows).</a:t>
            </a:r>
            <a:endParaRPr sz="1800" dirty="0">
              <a:latin typeface="Helvetica Neue"/>
              <a:ea typeface="Helvetica Neue"/>
              <a:cs typeface="Helvetica Neue"/>
              <a:sym typeface="Helvetica Neue"/>
            </a:endParaRPr>
          </a:p>
          <a:p>
            <a:pPr marL="0" lvl="0" indent="0" algn="l" rtl="0">
              <a:spcBef>
                <a:spcPts val="0"/>
              </a:spcBef>
              <a:spcAft>
                <a:spcPts val="0"/>
              </a:spcAft>
              <a:buNone/>
            </a:pPr>
            <a:endParaRPr sz="1800" dirty="0">
              <a:latin typeface="Helvetica Neue"/>
              <a:ea typeface="Helvetica Neue"/>
              <a:cs typeface="Helvetica Neue"/>
              <a:sym typeface="Helvetica Neue"/>
            </a:endParaRPr>
          </a:p>
        </p:txBody>
      </p:sp>
      <p:graphicFrame>
        <p:nvGraphicFramePr>
          <p:cNvPr id="6" name="Table 5"/>
          <p:cNvGraphicFramePr>
            <a:graphicFrameLocks noGrp="1"/>
          </p:cNvGraphicFramePr>
          <p:nvPr/>
        </p:nvGraphicFramePr>
        <p:xfrm>
          <a:off x="547083" y="2061533"/>
          <a:ext cx="976916" cy="1493520"/>
        </p:xfrm>
        <a:graphic>
          <a:graphicData uri="http://schemas.openxmlformats.org/drawingml/2006/table">
            <a:tbl>
              <a:tblPr firstRow="1" bandRow="1">
                <a:tableStyleId>{775DCB02-9BB8-47FD-8907-85C794F793BA}</a:tableStyleId>
              </a:tblPr>
              <a:tblGrid>
                <a:gridCol w="244229">
                  <a:extLst>
                    <a:ext uri="{9D8B030D-6E8A-4147-A177-3AD203B41FA5}">
                      <a16:colId xmlns:a16="http://schemas.microsoft.com/office/drawing/2014/main" val="3486173277"/>
                    </a:ext>
                  </a:extLst>
                </a:gridCol>
                <a:gridCol w="244229">
                  <a:extLst>
                    <a:ext uri="{9D8B030D-6E8A-4147-A177-3AD203B41FA5}">
                      <a16:colId xmlns:a16="http://schemas.microsoft.com/office/drawing/2014/main" val="3024855080"/>
                    </a:ext>
                  </a:extLst>
                </a:gridCol>
                <a:gridCol w="244229">
                  <a:extLst>
                    <a:ext uri="{9D8B030D-6E8A-4147-A177-3AD203B41FA5}">
                      <a16:colId xmlns:a16="http://schemas.microsoft.com/office/drawing/2014/main" val="3562677410"/>
                    </a:ext>
                  </a:extLst>
                </a:gridCol>
                <a:gridCol w="244229">
                  <a:extLst>
                    <a:ext uri="{9D8B030D-6E8A-4147-A177-3AD203B41FA5}">
                      <a16:colId xmlns:a16="http://schemas.microsoft.com/office/drawing/2014/main" val="12305027"/>
                    </a:ext>
                  </a:extLst>
                </a:gridCol>
              </a:tblGrid>
              <a:tr h="17655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graphicFrame>
        <p:nvGraphicFramePr>
          <p:cNvPr id="11" name="Table 10"/>
          <p:cNvGraphicFramePr>
            <a:graphicFrameLocks noGrp="1"/>
          </p:cNvGraphicFramePr>
          <p:nvPr/>
        </p:nvGraphicFramePr>
        <p:xfrm>
          <a:off x="1624104" y="4108737"/>
          <a:ext cx="975600" cy="853440"/>
        </p:xfrm>
        <a:graphic>
          <a:graphicData uri="http://schemas.openxmlformats.org/drawingml/2006/table">
            <a:tbl>
              <a:tblPr firstRow="1" bandRow="1">
                <a:tableStyleId>{775DCB02-9BB8-47FD-8907-85C794F793BA}</a:tableStyleId>
              </a:tblPr>
              <a:tblGrid>
                <a:gridCol w="243900">
                  <a:extLst>
                    <a:ext uri="{9D8B030D-6E8A-4147-A177-3AD203B41FA5}">
                      <a16:colId xmlns:a16="http://schemas.microsoft.com/office/drawing/2014/main" val="3486173277"/>
                    </a:ext>
                  </a:extLst>
                </a:gridCol>
                <a:gridCol w="243900">
                  <a:extLst>
                    <a:ext uri="{9D8B030D-6E8A-4147-A177-3AD203B41FA5}">
                      <a16:colId xmlns:a16="http://schemas.microsoft.com/office/drawing/2014/main" val="3024855080"/>
                    </a:ext>
                  </a:extLst>
                </a:gridCol>
                <a:gridCol w="243900">
                  <a:extLst>
                    <a:ext uri="{9D8B030D-6E8A-4147-A177-3AD203B41FA5}">
                      <a16:colId xmlns:a16="http://schemas.microsoft.com/office/drawing/2014/main" val="3562677410"/>
                    </a:ext>
                  </a:extLst>
                </a:gridCol>
                <a:gridCol w="243900">
                  <a:extLst>
                    <a:ext uri="{9D8B030D-6E8A-4147-A177-3AD203B41FA5}">
                      <a16:colId xmlns:a16="http://schemas.microsoft.com/office/drawing/2014/main" val="12305027"/>
                    </a:ext>
                  </a:extLst>
                </a:gridCol>
              </a:tblGrid>
              <a:tr h="18542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extLst>
                  <a:ext uri="{0D108BD9-81ED-4DB2-BD59-A6C34878D82A}">
                    <a16:rowId xmlns:a16="http://schemas.microsoft.com/office/drawing/2014/main" val="3118729709"/>
                  </a:ext>
                </a:extLst>
              </a:tr>
              <a:tr h="185420">
                <a:tc>
                  <a:txBody>
                    <a:bodyPr/>
                    <a:lstStyle/>
                    <a:p>
                      <a:r>
                        <a:rPr lang="en-CA" sz="800" dirty="0"/>
                        <a:t>6</a:t>
                      </a:r>
                    </a:p>
                  </a:txBody>
                  <a:tcPr/>
                </a:tc>
                <a:tc>
                  <a:txBody>
                    <a:bodyPr/>
                    <a:lstStyle/>
                    <a:p>
                      <a:endParaRPr lang="en-CA" sz="800" dirty="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08220273"/>
                  </a:ext>
                </a:extLst>
              </a:tr>
              <a:tr h="185420">
                <a:tc>
                  <a:txBody>
                    <a:bodyPr/>
                    <a:lstStyle/>
                    <a:p>
                      <a:r>
                        <a:rPr lang="en-CA" sz="800" dirty="0"/>
                        <a:t>7</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3484448830"/>
                  </a:ext>
                </a:extLst>
              </a:tr>
              <a:tr h="185420">
                <a:tc>
                  <a:txBody>
                    <a:bodyPr/>
                    <a:lstStyle/>
                    <a:p>
                      <a:r>
                        <a:rPr lang="en-CA" sz="800" dirty="0"/>
                        <a:t>8</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graphicFrame>
        <p:nvGraphicFramePr>
          <p:cNvPr id="12" name="Table 11"/>
          <p:cNvGraphicFramePr>
            <a:graphicFrameLocks noGrp="1"/>
          </p:cNvGraphicFramePr>
          <p:nvPr/>
        </p:nvGraphicFramePr>
        <p:xfrm>
          <a:off x="2945202" y="2044884"/>
          <a:ext cx="975600" cy="2133600"/>
        </p:xfrm>
        <a:graphic>
          <a:graphicData uri="http://schemas.openxmlformats.org/drawingml/2006/table">
            <a:tbl>
              <a:tblPr firstRow="1" bandRow="1">
                <a:tableStyleId>{775DCB02-9BB8-47FD-8907-85C794F793BA}</a:tableStyleId>
              </a:tblPr>
              <a:tblGrid>
                <a:gridCol w="243900">
                  <a:extLst>
                    <a:ext uri="{9D8B030D-6E8A-4147-A177-3AD203B41FA5}">
                      <a16:colId xmlns:a16="http://schemas.microsoft.com/office/drawing/2014/main" val="3486173277"/>
                    </a:ext>
                  </a:extLst>
                </a:gridCol>
                <a:gridCol w="243900">
                  <a:extLst>
                    <a:ext uri="{9D8B030D-6E8A-4147-A177-3AD203B41FA5}">
                      <a16:colId xmlns:a16="http://schemas.microsoft.com/office/drawing/2014/main" val="3024855080"/>
                    </a:ext>
                  </a:extLst>
                </a:gridCol>
                <a:gridCol w="243900">
                  <a:extLst>
                    <a:ext uri="{9D8B030D-6E8A-4147-A177-3AD203B41FA5}">
                      <a16:colId xmlns:a16="http://schemas.microsoft.com/office/drawing/2014/main" val="3562677410"/>
                    </a:ext>
                  </a:extLst>
                </a:gridCol>
                <a:gridCol w="243900">
                  <a:extLst>
                    <a:ext uri="{9D8B030D-6E8A-4147-A177-3AD203B41FA5}">
                      <a16:colId xmlns:a16="http://schemas.microsoft.com/office/drawing/2014/main" val="12305027"/>
                    </a:ext>
                  </a:extLst>
                </a:gridCol>
              </a:tblGrid>
              <a:tr h="18542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extLst>
                  <a:ext uri="{0D108BD9-81ED-4DB2-BD59-A6C34878D82A}">
                    <a16:rowId xmlns:a16="http://schemas.microsoft.com/office/drawing/2014/main" val="3118729709"/>
                  </a:ext>
                </a:extLst>
              </a:tr>
              <a:tr h="185420">
                <a:tc>
                  <a:txBody>
                    <a:bodyPr/>
                    <a:lstStyle/>
                    <a:p>
                      <a:r>
                        <a:rPr lang="en-CA" sz="800" dirty="0"/>
                        <a:t>0</a:t>
                      </a:r>
                    </a:p>
                  </a:txBody>
                  <a:tcPr/>
                </a:tc>
                <a:tc>
                  <a:txBody>
                    <a:bodyPr/>
                    <a:lstStyle/>
                    <a:p>
                      <a:endParaRPr lang="en-CA" sz="800" dirty="0"/>
                    </a:p>
                  </a:txBody>
                  <a:tcPr/>
                </a:tc>
                <a:tc>
                  <a:txBody>
                    <a:bodyPr/>
                    <a:lstStyle/>
                    <a:p>
                      <a:endParaRPr lang="en-CA" sz="800" dirty="0"/>
                    </a:p>
                  </a:txBody>
                  <a:tcPr/>
                </a:tc>
                <a:tc>
                  <a:txBody>
                    <a:bodyPr/>
                    <a:lstStyle/>
                    <a:p>
                      <a:endParaRPr lang="en-CA" sz="800"/>
                    </a:p>
                  </a:txBody>
                  <a:tcPr/>
                </a:tc>
                <a:extLst>
                  <a:ext uri="{0D108BD9-81ED-4DB2-BD59-A6C34878D82A}">
                    <a16:rowId xmlns:a16="http://schemas.microsoft.com/office/drawing/2014/main" val="308220273"/>
                  </a:ext>
                </a:extLst>
              </a:tr>
              <a:tr h="185420">
                <a:tc>
                  <a:txBody>
                    <a:bodyPr/>
                    <a:lstStyle/>
                    <a:p>
                      <a:r>
                        <a:rPr lang="en-CA" sz="800" dirty="0"/>
                        <a:t>1</a:t>
                      </a:r>
                    </a:p>
                  </a:txBody>
                  <a:tcPr/>
                </a:tc>
                <a:tc>
                  <a:txBody>
                    <a:bodyPr/>
                    <a:lstStyle/>
                    <a:p>
                      <a:endParaRPr lang="en-CA" sz="800" dirty="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8542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638678511"/>
                  </a:ext>
                </a:extLst>
              </a:tr>
              <a:tr h="18542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586797460"/>
                  </a:ext>
                </a:extLst>
              </a:tr>
              <a:tr h="18542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799028246"/>
                  </a:ext>
                </a:extLst>
              </a:tr>
              <a:tr h="185420">
                <a:tc>
                  <a:txBody>
                    <a:bodyPr/>
                    <a:lstStyle/>
                    <a:p>
                      <a:r>
                        <a:rPr lang="en-CA" sz="800" dirty="0"/>
                        <a:t>5</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r h="185420">
                <a:tc>
                  <a:txBody>
                    <a:bodyPr/>
                    <a:lstStyle/>
                    <a:p>
                      <a:r>
                        <a:rPr lang="en-CA" sz="800" dirty="0"/>
                        <a:t>6</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1853967445"/>
                  </a:ext>
                </a:extLst>
              </a:tr>
              <a:tr h="185420">
                <a:tc>
                  <a:txBody>
                    <a:bodyPr/>
                    <a:lstStyle/>
                    <a:p>
                      <a:r>
                        <a:rPr lang="en-CA" sz="800" dirty="0"/>
                        <a:t>7</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1361845419"/>
                  </a:ext>
                </a:extLst>
              </a:tr>
              <a:tr h="185420">
                <a:tc>
                  <a:txBody>
                    <a:bodyPr/>
                    <a:lstStyle/>
                    <a:p>
                      <a:r>
                        <a:rPr lang="en-CA" sz="800" dirty="0"/>
                        <a:t>8</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1201111340"/>
                  </a:ext>
                </a:extLst>
              </a:tr>
            </a:tbl>
          </a:graphicData>
        </a:graphic>
      </p:graphicFrame>
      <p:cxnSp>
        <p:nvCxnSpPr>
          <p:cNvPr id="8" name="Curved Connector 7"/>
          <p:cNvCxnSpPr>
            <a:stCxn id="6" idx="2"/>
            <a:endCxn id="11" idx="0"/>
          </p:cNvCxnSpPr>
          <p:nvPr/>
        </p:nvCxnSpPr>
        <p:spPr>
          <a:xfrm rot="16200000" flipH="1">
            <a:off x="1296880" y="3293713"/>
            <a:ext cx="553684" cy="1076363"/>
          </a:xfrm>
          <a:prstGeom prst="curvedConnector3">
            <a:avLst>
              <a:gd name="adj1" fmla="val 50000"/>
            </a:avLst>
          </a:prstGeom>
          <a:ln w="28575">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nvGraphicFramePr>
        <p:xfrm>
          <a:off x="4853547" y="2061533"/>
          <a:ext cx="732687" cy="1493520"/>
        </p:xfrm>
        <a:graphic>
          <a:graphicData uri="http://schemas.openxmlformats.org/drawingml/2006/table">
            <a:tbl>
              <a:tblPr firstRow="1" bandRow="1">
                <a:tableStyleId>{69C7853C-536D-4A76-A0AE-DD22124D55A5}</a:tableStyleId>
              </a:tblPr>
              <a:tblGrid>
                <a:gridCol w="244229">
                  <a:extLst>
                    <a:ext uri="{9D8B030D-6E8A-4147-A177-3AD203B41FA5}">
                      <a16:colId xmlns:a16="http://schemas.microsoft.com/office/drawing/2014/main" val="3486173277"/>
                    </a:ext>
                  </a:extLst>
                </a:gridCol>
                <a:gridCol w="244229">
                  <a:extLst>
                    <a:ext uri="{9D8B030D-6E8A-4147-A177-3AD203B41FA5}">
                      <a16:colId xmlns:a16="http://schemas.microsoft.com/office/drawing/2014/main" val="3024855080"/>
                    </a:ext>
                  </a:extLst>
                </a:gridCol>
                <a:gridCol w="244229">
                  <a:extLst>
                    <a:ext uri="{9D8B030D-6E8A-4147-A177-3AD203B41FA5}">
                      <a16:colId xmlns:a16="http://schemas.microsoft.com/office/drawing/2014/main" val="3562677410"/>
                    </a:ext>
                  </a:extLst>
                </a:gridCol>
              </a:tblGrid>
              <a:tr h="176550">
                <a:tc>
                  <a:txBody>
                    <a:bodyPr/>
                    <a:lstStyle/>
                    <a:p>
                      <a:endParaRPr lang="en-CA" sz="800" dirty="0"/>
                    </a:p>
                  </a:txBody>
                  <a:tcPr/>
                </a:tc>
                <a:tc>
                  <a:txBody>
                    <a:bodyPr/>
                    <a:lstStyle/>
                    <a:p>
                      <a:r>
                        <a:rPr lang="en-CA" sz="800" dirty="0"/>
                        <a:t>A</a:t>
                      </a:r>
                    </a:p>
                  </a:txBody>
                  <a:tcPr/>
                </a:tc>
                <a:tc>
                  <a:txBody>
                    <a:bodyPr/>
                    <a:lstStyle/>
                    <a:p>
                      <a:r>
                        <a:rPr lang="en-CA" sz="800" dirty="0"/>
                        <a:t>B</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graphicFrame>
        <p:nvGraphicFramePr>
          <p:cNvPr id="27" name="Table 26"/>
          <p:cNvGraphicFramePr>
            <a:graphicFrameLocks noGrp="1"/>
          </p:cNvGraphicFramePr>
          <p:nvPr/>
        </p:nvGraphicFramePr>
        <p:xfrm>
          <a:off x="5961801" y="3295316"/>
          <a:ext cx="978156" cy="1493520"/>
        </p:xfrm>
        <a:graphic>
          <a:graphicData uri="http://schemas.openxmlformats.org/drawingml/2006/table">
            <a:tbl>
              <a:tblPr firstRow="1" bandRow="1">
                <a:tableStyleId>{69C7853C-536D-4A76-A0AE-DD22124D55A5}</a:tableStyleId>
              </a:tblPr>
              <a:tblGrid>
                <a:gridCol w="244539">
                  <a:extLst>
                    <a:ext uri="{9D8B030D-6E8A-4147-A177-3AD203B41FA5}">
                      <a16:colId xmlns:a16="http://schemas.microsoft.com/office/drawing/2014/main" val="3486173277"/>
                    </a:ext>
                  </a:extLst>
                </a:gridCol>
                <a:gridCol w="244539">
                  <a:extLst>
                    <a:ext uri="{9D8B030D-6E8A-4147-A177-3AD203B41FA5}">
                      <a16:colId xmlns:a16="http://schemas.microsoft.com/office/drawing/2014/main" val="3024855080"/>
                    </a:ext>
                  </a:extLst>
                </a:gridCol>
                <a:gridCol w="244539">
                  <a:extLst>
                    <a:ext uri="{9D8B030D-6E8A-4147-A177-3AD203B41FA5}">
                      <a16:colId xmlns:a16="http://schemas.microsoft.com/office/drawing/2014/main" val="3562677410"/>
                    </a:ext>
                  </a:extLst>
                </a:gridCol>
                <a:gridCol w="244539">
                  <a:extLst>
                    <a:ext uri="{9D8B030D-6E8A-4147-A177-3AD203B41FA5}">
                      <a16:colId xmlns:a16="http://schemas.microsoft.com/office/drawing/2014/main" val="2717375842"/>
                    </a:ext>
                  </a:extLst>
                </a:gridCol>
              </a:tblGrid>
              <a:tr h="176550">
                <a:tc>
                  <a:txBody>
                    <a:bodyPr/>
                    <a:lstStyle/>
                    <a:p>
                      <a:endParaRPr lang="en-CA" sz="800" dirty="0"/>
                    </a:p>
                  </a:txBody>
                  <a:tcPr/>
                </a:tc>
                <a:tc>
                  <a:txBody>
                    <a:bodyPr/>
                    <a:lstStyle/>
                    <a:p>
                      <a:r>
                        <a:rPr lang="en-CA" sz="800" dirty="0"/>
                        <a:t>C</a:t>
                      </a:r>
                    </a:p>
                  </a:txBody>
                  <a:tcPr/>
                </a:tc>
                <a:tc>
                  <a:txBody>
                    <a:bodyPr/>
                    <a:lstStyle/>
                    <a:p>
                      <a:r>
                        <a:rPr lang="en-CA" sz="800" dirty="0"/>
                        <a:t>D</a:t>
                      </a:r>
                    </a:p>
                  </a:txBody>
                  <a:tcPr/>
                </a:tc>
                <a:tc>
                  <a:txBody>
                    <a:bodyPr/>
                    <a:lstStyle/>
                    <a:p>
                      <a:r>
                        <a:rPr lang="en-CA" sz="800" dirty="0"/>
                        <a:t>E</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dirty="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dirty="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cxnSp>
        <p:nvCxnSpPr>
          <p:cNvPr id="28" name="Curved Connector 27"/>
          <p:cNvCxnSpPr>
            <a:stCxn id="26" idx="3"/>
            <a:endCxn id="27" idx="1"/>
          </p:cNvCxnSpPr>
          <p:nvPr/>
        </p:nvCxnSpPr>
        <p:spPr>
          <a:xfrm>
            <a:off x="5586234" y="2808293"/>
            <a:ext cx="375567" cy="1233783"/>
          </a:xfrm>
          <a:prstGeom prst="curvedConnector3">
            <a:avLst>
              <a:gd name="adj1" fmla="val 50000"/>
            </a:avLst>
          </a:prstGeom>
          <a:ln w="28575">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nvGraphicFramePr>
        <p:xfrm>
          <a:off x="7172470" y="2061533"/>
          <a:ext cx="1468800" cy="1493520"/>
        </p:xfrm>
        <a:graphic>
          <a:graphicData uri="http://schemas.openxmlformats.org/drawingml/2006/table">
            <a:tbl>
              <a:tblPr firstRow="1" bandRow="1">
                <a:tableStyleId>{69C7853C-536D-4A76-A0AE-DD22124D55A5}</a:tableStyleId>
              </a:tblPr>
              <a:tblGrid>
                <a:gridCol w="244800">
                  <a:extLst>
                    <a:ext uri="{9D8B030D-6E8A-4147-A177-3AD203B41FA5}">
                      <a16:colId xmlns:a16="http://schemas.microsoft.com/office/drawing/2014/main" val="3486173277"/>
                    </a:ext>
                  </a:extLst>
                </a:gridCol>
                <a:gridCol w="244800">
                  <a:extLst>
                    <a:ext uri="{9D8B030D-6E8A-4147-A177-3AD203B41FA5}">
                      <a16:colId xmlns:a16="http://schemas.microsoft.com/office/drawing/2014/main" val="3024855080"/>
                    </a:ext>
                  </a:extLst>
                </a:gridCol>
                <a:gridCol w="244800">
                  <a:extLst>
                    <a:ext uri="{9D8B030D-6E8A-4147-A177-3AD203B41FA5}">
                      <a16:colId xmlns:a16="http://schemas.microsoft.com/office/drawing/2014/main" val="3562677410"/>
                    </a:ext>
                  </a:extLst>
                </a:gridCol>
                <a:gridCol w="244800">
                  <a:extLst>
                    <a:ext uri="{9D8B030D-6E8A-4147-A177-3AD203B41FA5}">
                      <a16:colId xmlns:a16="http://schemas.microsoft.com/office/drawing/2014/main" val="2717375842"/>
                    </a:ext>
                  </a:extLst>
                </a:gridCol>
                <a:gridCol w="244800">
                  <a:extLst>
                    <a:ext uri="{9D8B030D-6E8A-4147-A177-3AD203B41FA5}">
                      <a16:colId xmlns:a16="http://schemas.microsoft.com/office/drawing/2014/main" val="2021526786"/>
                    </a:ext>
                  </a:extLst>
                </a:gridCol>
                <a:gridCol w="244800">
                  <a:extLst>
                    <a:ext uri="{9D8B030D-6E8A-4147-A177-3AD203B41FA5}">
                      <a16:colId xmlns:a16="http://schemas.microsoft.com/office/drawing/2014/main" val="1994779182"/>
                    </a:ext>
                  </a:extLst>
                </a:gridCol>
              </a:tblGrid>
              <a:tr h="176550">
                <a:tc>
                  <a:txBody>
                    <a:bodyPr/>
                    <a:lstStyle/>
                    <a:p>
                      <a:endParaRPr lang="en-CA" sz="800" dirty="0"/>
                    </a:p>
                  </a:txBody>
                  <a:tcPr/>
                </a:tc>
                <a:tc>
                  <a:txBody>
                    <a:bodyPr/>
                    <a:lstStyle/>
                    <a:p>
                      <a:r>
                        <a:rPr lang="en-CA" sz="800" dirty="0"/>
                        <a:t>A</a:t>
                      </a:r>
                    </a:p>
                  </a:txBody>
                  <a:tcPr/>
                </a:tc>
                <a:tc>
                  <a:txBody>
                    <a:bodyPr/>
                    <a:lstStyle/>
                    <a:p>
                      <a:r>
                        <a:rPr lang="en-CA" sz="800" dirty="0"/>
                        <a:t>B</a:t>
                      </a:r>
                    </a:p>
                  </a:txBody>
                  <a:tcPr/>
                </a:tc>
                <a:tc>
                  <a:txBody>
                    <a:bodyPr/>
                    <a:lstStyle/>
                    <a:p>
                      <a:r>
                        <a:rPr lang="en-CA" sz="800" dirty="0"/>
                        <a:t>C</a:t>
                      </a:r>
                    </a:p>
                  </a:txBody>
                  <a:tcPr/>
                </a:tc>
                <a:tc>
                  <a:txBody>
                    <a:bodyPr/>
                    <a:lstStyle/>
                    <a:p>
                      <a:r>
                        <a:rPr lang="en-CA" sz="800" dirty="0"/>
                        <a:t>D</a:t>
                      </a:r>
                    </a:p>
                  </a:txBody>
                  <a:tcPr/>
                </a:tc>
                <a:tc>
                  <a:txBody>
                    <a:bodyPr/>
                    <a:lstStyle/>
                    <a:p>
                      <a:r>
                        <a:rPr lang="en-CA" sz="800" dirty="0"/>
                        <a:t>E</a:t>
                      </a:r>
                    </a:p>
                  </a:txBody>
                  <a:tcPr/>
                </a:tc>
                <a:extLst>
                  <a:ext uri="{0D108BD9-81ED-4DB2-BD59-A6C34878D82A}">
                    <a16:rowId xmlns:a16="http://schemas.microsoft.com/office/drawing/2014/main" val="3118729709"/>
                  </a:ext>
                </a:extLst>
              </a:tr>
              <a:tr h="176550">
                <a:tc>
                  <a:txBody>
                    <a:bodyPr/>
                    <a:lstStyle/>
                    <a:p>
                      <a:r>
                        <a:rPr lang="en-CA" sz="800" dirty="0"/>
                        <a:t>0</a:t>
                      </a:r>
                    </a:p>
                  </a:txBody>
                  <a:tcPr/>
                </a:tc>
                <a:tc>
                  <a:txBody>
                    <a:bodyPr/>
                    <a:lstStyle/>
                    <a:p>
                      <a:endParaRPr lang="en-CA" sz="800" dirty="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08220273"/>
                  </a:ext>
                </a:extLst>
              </a:tr>
              <a:tr h="176550">
                <a:tc>
                  <a:txBody>
                    <a:bodyPr/>
                    <a:lstStyle/>
                    <a:p>
                      <a:r>
                        <a:rPr lang="en-CA" sz="800" dirty="0"/>
                        <a:t>1</a:t>
                      </a:r>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3484448830"/>
                  </a:ext>
                </a:extLst>
              </a:tr>
              <a:tr h="176550">
                <a:tc>
                  <a:txBody>
                    <a:bodyPr/>
                    <a:lstStyle/>
                    <a:p>
                      <a:r>
                        <a:rPr lang="en-CA" sz="800" dirty="0"/>
                        <a:t>2</a:t>
                      </a:r>
                    </a:p>
                  </a:txBody>
                  <a:tcPr/>
                </a:tc>
                <a:tc>
                  <a:txBody>
                    <a:bodyPr/>
                    <a:lstStyle/>
                    <a:p>
                      <a:endParaRPr lang="en-CA" sz="800"/>
                    </a:p>
                  </a:txBody>
                  <a:tcPr/>
                </a:tc>
                <a:tc>
                  <a:txBody>
                    <a:bodyPr/>
                    <a:lstStyle/>
                    <a:p>
                      <a:endParaRPr lang="en-CA" sz="800"/>
                    </a:p>
                  </a:txBody>
                  <a:tcPr/>
                </a:tc>
                <a:tc>
                  <a:txBody>
                    <a:bodyPr/>
                    <a:lstStyle/>
                    <a:p>
                      <a:endParaRPr lang="en-CA" sz="800" dirty="0"/>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638678511"/>
                  </a:ext>
                </a:extLst>
              </a:tr>
              <a:tr h="176550">
                <a:tc>
                  <a:txBody>
                    <a:bodyPr/>
                    <a:lstStyle/>
                    <a:p>
                      <a:r>
                        <a:rPr lang="en-CA" sz="800" dirty="0"/>
                        <a:t>3</a:t>
                      </a:r>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586797460"/>
                  </a:ext>
                </a:extLst>
              </a:tr>
              <a:tr h="176550">
                <a:tc>
                  <a:txBody>
                    <a:bodyPr/>
                    <a:lstStyle/>
                    <a:p>
                      <a:r>
                        <a:rPr lang="en-CA" sz="800" dirty="0"/>
                        <a:t>4</a:t>
                      </a:r>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tc>
                  <a:txBody>
                    <a:bodyPr/>
                    <a:lstStyle/>
                    <a:p>
                      <a:endParaRPr lang="en-CA" sz="800"/>
                    </a:p>
                  </a:txBody>
                  <a:tcPr/>
                </a:tc>
                <a:extLst>
                  <a:ext uri="{0D108BD9-81ED-4DB2-BD59-A6C34878D82A}">
                    <a16:rowId xmlns:a16="http://schemas.microsoft.com/office/drawing/2014/main" val="2799028246"/>
                  </a:ext>
                </a:extLst>
              </a:tr>
              <a:tr h="176550">
                <a:tc>
                  <a:txBody>
                    <a:bodyPr/>
                    <a:lstStyle/>
                    <a:p>
                      <a:r>
                        <a:rPr lang="en-CA" sz="800" dirty="0"/>
                        <a:t>5</a:t>
                      </a:r>
                    </a:p>
                  </a:txBody>
                  <a:tcPr/>
                </a:tc>
                <a:tc>
                  <a:txBody>
                    <a:bodyPr/>
                    <a:lstStyle/>
                    <a:p>
                      <a:endParaRPr lang="en-CA" sz="800"/>
                    </a:p>
                  </a:txBody>
                  <a:tcPr/>
                </a:tc>
                <a:tc>
                  <a:txBody>
                    <a:bodyPr/>
                    <a:lstStyle/>
                    <a:p>
                      <a:endParaRPr lang="en-CA" sz="800" dirty="0"/>
                    </a:p>
                  </a:txBody>
                  <a:tcPr/>
                </a:tc>
                <a:tc>
                  <a:txBody>
                    <a:bodyPr/>
                    <a:lstStyle/>
                    <a:p>
                      <a:endParaRPr lang="en-CA" sz="800" dirty="0"/>
                    </a:p>
                  </a:txBody>
                  <a:tcPr/>
                </a:tc>
                <a:tc>
                  <a:txBody>
                    <a:bodyPr/>
                    <a:lstStyle/>
                    <a:p>
                      <a:endParaRPr lang="en-CA" sz="800" dirty="0"/>
                    </a:p>
                  </a:txBody>
                  <a:tcPr/>
                </a:tc>
                <a:tc>
                  <a:txBody>
                    <a:bodyPr/>
                    <a:lstStyle/>
                    <a:p>
                      <a:endParaRPr lang="en-CA" sz="800" dirty="0"/>
                    </a:p>
                  </a:txBody>
                  <a:tcPr/>
                </a:tc>
                <a:extLst>
                  <a:ext uri="{0D108BD9-81ED-4DB2-BD59-A6C34878D82A}">
                    <a16:rowId xmlns:a16="http://schemas.microsoft.com/office/drawing/2014/main" val="2617826097"/>
                  </a:ext>
                </a:extLst>
              </a:tr>
            </a:tbl>
          </a:graphicData>
        </a:graphic>
      </p:graphicFrame>
      <p:sp>
        <p:nvSpPr>
          <p:cNvPr id="2" name="Rectangle 1"/>
          <p:cNvSpPr/>
          <p:nvPr/>
        </p:nvSpPr>
        <p:spPr>
          <a:xfrm>
            <a:off x="415125" y="1898073"/>
            <a:ext cx="8514130" cy="314498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1949136" y="2913342"/>
            <a:ext cx="5010442" cy="830997"/>
          </a:xfrm>
          <a:prstGeom prst="rect">
            <a:avLst/>
          </a:prstGeom>
          <a:noFill/>
        </p:spPr>
        <p:txBody>
          <a:bodyPr wrap="square" rtlCol="0">
            <a:spAutoFit/>
          </a:bodyPr>
          <a:lstStyle/>
          <a:p>
            <a:pPr algn="ctr"/>
            <a:r>
              <a:rPr lang="en-CA" sz="2400" dirty="0">
                <a:latin typeface="Helvetica Neue" panose="020B0604020202020204" charset="0"/>
              </a:rPr>
              <a:t>THIS IS </a:t>
            </a:r>
            <a:r>
              <a:rPr lang="en-CA" sz="2400" b="1" dirty="0">
                <a:latin typeface="Helvetica Neue" panose="020B0604020202020204" charset="0"/>
              </a:rPr>
              <a:t>NOT</a:t>
            </a:r>
            <a:r>
              <a:rPr lang="en-CA" sz="2400" dirty="0">
                <a:latin typeface="Helvetica Neue" panose="020B0604020202020204" charset="0"/>
              </a:rPr>
              <a:t> WHAT WE MEAN BY </a:t>
            </a:r>
            <a:r>
              <a:rPr lang="en-CA" sz="2400" i="1" dirty="0">
                <a:latin typeface="Helvetica Neue" panose="020B0604020202020204" charset="0"/>
              </a:rPr>
              <a:t>JOINING DATA</a:t>
            </a:r>
          </a:p>
        </p:txBody>
      </p:sp>
    </p:spTree>
    <p:extLst>
      <p:ext uri="{BB962C8B-B14F-4D97-AF65-F5344CB8AC3E}">
        <p14:creationId xmlns:p14="http://schemas.microsoft.com/office/powerpoint/2010/main" val="27973705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1667</TotalTime>
  <Words>4800</Words>
  <Application>Microsoft Office PowerPoint</Application>
  <PresentationFormat>On-screen Show (16:9)</PresentationFormat>
  <Paragraphs>1602</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Proxima Nova</vt:lpstr>
      <vt:lpstr>Helvetica Neue</vt:lpstr>
      <vt:lpstr>Courier New</vt:lpstr>
      <vt:lpstr>Simple Light</vt:lpstr>
      <vt:lpstr>ACCESSING DATA</vt:lpstr>
      <vt:lpstr>AGENDA</vt:lpstr>
      <vt:lpstr>Accessing Data using SQL</vt:lpstr>
      <vt:lpstr>PowerPoint Presentation</vt:lpstr>
      <vt:lpstr>PowerPoint Presentation</vt:lpstr>
      <vt:lpstr>PowerPoint Presentation</vt:lpstr>
      <vt:lpstr>JOINING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NORTHWIND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DATA</dc:title>
  <dc:creator>Brian Lynch</dc:creator>
  <cp:lastModifiedBy>Eng, Jeremy</cp:lastModifiedBy>
  <cp:revision>49</cp:revision>
  <dcterms:modified xsi:type="dcterms:W3CDTF">2023-06-29T15:59:22Z</dcterms:modified>
</cp:coreProperties>
</file>