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Proxima Nova"/>
      <p:regular r:id="rId42"/>
      <p:bold r:id="rId43"/>
      <p:italic r:id="rId44"/>
      <p:boldItalic r:id="rId45"/>
    </p:embeddedFont>
    <p:embeddedFont>
      <p:font typeface="Helvetica Neue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0" roundtripDataSignature="AMtx7mj1GS4ofCK++6PrNi/ZU6A9NpVa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A7EE06-2940-43C8-93A4-49F91F1F3207}">
  <a:tblStyle styleId="{03A7EE06-2940-43C8-93A4-49F91F1F320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3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  <a:tblStyle styleId="{4CFCFF7F-C098-4F16-A860-D11272B5CDF8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5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ProximaNova-regular.fntdata"/><Relationship Id="rId41" Type="http://schemas.openxmlformats.org/officeDocument/2006/relationships/slide" Target="slides/slide36.xml"/><Relationship Id="rId44" Type="http://schemas.openxmlformats.org/officeDocument/2006/relationships/font" Target="fonts/ProximaNova-italic.fntdata"/><Relationship Id="rId43" Type="http://schemas.openxmlformats.org/officeDocument/2006/relationships/font" Target="fonts/ProximaNova-bold.fntdata"/><Relationship Id="rId46" Type="http://schemas.openxmlformats.org/officeDocument/2006/relationships/font" Target="fonts/HelveticaNeue-regular.fntdata"/><Relationship Id="rId45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-italic.fntdata"/><Relationship Id="rId47" Type="http://schemas.openxmlformats.org/officeDocument/2006/relationships/font" Target="fonts/HelveticaNeue-bold.fntdata"/><Relationship Id="rId49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hrome.google.com/webstore/detail/slides-timer/nfhjdkmpebifdelclimjfaackjhiglpc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5eedbf2a6_0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55eedbf2a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5eedbf2a6_0_2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55eedbf2a6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5eedbf2a6_0_2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55eedbf2a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5eedbf2a6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55eedbf2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5eedbf2a6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255eedbf2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5eedbf2a6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255eedbf2a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5eedbf2a6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255eedbf2a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55eedbf2a6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55eedbf2a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55eedbf2a6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255eedbf2a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5eedbf2a6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255eedbf2a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55eedbf2a6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255eedbf2a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5eedbf2a6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255eedbf2a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55eedbf2a6_0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255eedbf2a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5eedbf2a6_0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255eedbf2a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55eedbf2a6_0_1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255eedbf2a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55eedbf2a6_0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255eedbf2a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55eedbf2a6_0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255eedbf2a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55eedbf2a6_0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255eedbf2a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55eedbf2a6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255eedbf2a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55eedbf2a6_0_2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255eedbf2a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>
                <a:latin typeface="Helvetica Neue"/>
                <a:ea typeface="Helvetica Neue"/>
                <a:cs typeface="Helvetica Neue"/>
                <a:sym typeface="Helvetica Neue"/>
              </a:rPr>
              <a:t>Timer works with extension “</a:t>
            </a:r>
            <a:r>
              <a:rPr lang="en-CA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Slides Timer</a:t>
            </a:r>
            <a:r>
              <a:rPr lang="en-CA"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5eedbf2a6_0_2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55eedbf2a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5eedbf2a6_0_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55eedbf2a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5eedbf2a6_0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55eedbf2a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5eedbf2a6_0_2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55eedbf2a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5eedbf2a6_0_2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55eedbf2a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4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4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acho.io/blogs/the-ultimate-guide-to-data-cleaning-in-sq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acho.io/blogs/the-ultimate-guide-to-data-cleaning-in-sq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acho.io/blogs/the-ultimate-guide-to-data-cleaning-in-sq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acho.io/blogs/the-ultimate-guide-to-data-cleaning-in-sq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acho.io/blogs/the-ultimate-guide-to-data-cleaning-in-sq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acho.io/blogs/the-ultimate-guide-to-data-cleaning-in-sq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acho.io/blogs/the-ultimate-guide-to-data-cleaning-in-sq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acho.io/blogs/the-ultimate-guide-to-data-cleaning-in-sq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idx="4294967295" type="title"/>
          </p:nvPr>
        </p:nvSpPr>
        <p:spPr>
          <a:xfrm>
            <a:off x="619700" y="518700"/>
            <a:ext cx="4490100" cy="19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CA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CLEANING DATA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>
            <p:ph idx="4294967295" type="title"/>
          </p:nvPr>
        </p:nvSpPr>
        <p:spPr>
          <a:xfrm>
            <a:off x="6460575" y="4527575"/>
            <a:ext cx="2683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sz="2400">
                <a:solidFill>
                  <a:srgbClr val="16A4D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Alibek Kruglikov</a:t>
            </a:r>
            <a:endParaRPr sz="2400">
              <a:solidFill>
                <a:srgbClr val="16A4D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5eedbf2a6_0_248"/>
          <p:cNvSpPr txBox="1"/>
          <p:nvPr/>
        </p:nvSpPr>
        <p:spPr>
          <a:xfrm>
            <a:off x="415125" y="246825"/>
            <a:ext cx="625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CA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WHERE OPERATORS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55eedbf2a6_0_248"/>
          <p:cNvSpPr txBox="1"/>
          <p:nvPr/>
        </p:nvSpPr>
        <p:spPr>
          <a:xfrm>
            <a:off x="415125" y="1093078"/>
            <a:ext cx="27519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WHERE filter command can be used with a number of different operators: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g255eedbf2a6_0_2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aphicFrame>
        <p:nvGraphicFramePr>
          <p:cNvPr id="157" name="Google Shape;157;g255eedbf2a6_0_248"/>
          <p:cNvGraphicFramePr/>
          <p:nvPr/>
        </p:nvGraphicFramePr>
        <p:xfrm>
          <a:off x="4039985" y="13216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{03A7EE06-2940-43C8-93A4-49F91F1F3207}</a:tableStyleId>
              </a:tblPr>
              <a:tblGrid>
                <a:gridCol w="1152075"/>
                <a:gridCol w="3503050"/>
              </a:tblGrid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Operator</a:t>
                      </a:r>
                      <a:endParaRPr b="1"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Description</a:t>
                      </a:r>
                      <a:endParaRPr b="1" sz="1100" u="none" cap="none" strike="noStrike"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Greater than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&lt;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Less than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&gt;=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Greater than or 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&lt;=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Less than or 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&lt;&gt; or !=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Not 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Logical operator AND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Logical operator OR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IN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matches any value in a list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BETWEEN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is between a range of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LIKE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matches a pattern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IS NULL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is NULL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NOT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Negate the result of other operators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8" name="Google Shape;158;g255eedbf2a6_0_248"/>
          <p:cNvSpPr txBox="1"/>
          <p:nvPr/>
        </p:nvSpPr>
        <p:spPr>
          <a:xfrm>
            <a:off x="415125" y="2541950"/>
            <a:ext cx="3242400" cy="2031900"/>
          </a:xfrm>
          <a:prstGeom prst="rect">
            <a:avLst/>
          </a:prstGeom>
          <a:noFill/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*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value </a:t>
            </a: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CA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'US'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CA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'Canada'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*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value </a:t>
            </a: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CA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en-CA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6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g255eedbf2a6_0_248"/>
          <p:cNvSpPr/>
          <p:nvPr/>
        </p:nvSpPr>
        <p:spPr>
          <a:xfrm>
            <a:off x="3972350" y="3623920"/>
            <a:ext cx="4785600" cy="588600"/>
          </a:xfrm>
          <a:prstGeom prst="rect">
            <a:avLst/>
          </a:prstGeom>
          <a:noFill/>
          <a:ln cap="flat" cmpd="sng" w="28575">
            <a:solidFill>
              <a:srgbClr val="D45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5eedbf2a6_0_258"/>
          <p:cNvSpPr txBox="1"/>
          <p:nvPr/>
        </p:nvSpPr>
        <p:spPr>
          <a:xfrm>
            <a:off x="415125" y="246825"/>
            <a:ext cx="625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CA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WHERE OPERATORS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55eedbf2a6_0_258"/>
          <p:cNvSpPr txBox="1"/>
          <p:nvPr/>
        </p:nvSpPr>
        <p:spPr>
          <a:xfrm>
            <a:off x="415125" y="1093078"/>
            <a:ext cx="27519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WHERE filter command can be used with a number of different operators: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g255eedbf2a6_0_2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aphicFrame>
        <p:nvGraphicFramePr>
          <p:cNvPr id="167" name="Google Shape;167;g255eedbf2a6_0_258"/>
          <p:cNvGraphicFramePr/>
          <p:nvPr/>
        </p:nvGraphicFramePr>
        <p:xfrm>
          <a:off x="4039985" y="13216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{03A7EE06-2940-43C8-93A4-49F91F1F3207}</a:tableStyleId>
              </a:tblPr>
              <a:tblGrid>
                <a:gridCol w="1152075"/>
                <a:gridCol w="3503050"/>
              </a:tblGrid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Operator</a:t>
                      </a:r>
                      <a:endParaRPr b="1"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Description</a:t>
                      </a:r>
                      <a:endParaRPr b="1" sz="1100" u="none" cap="none" strike="noStrike"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Greater than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&lt;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Less than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&gt;=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Greater than or 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&lt;=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Less than or 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&lt;&gt; or !=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Not 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Logical operator AND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Logical operator OR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IN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matches any value in a list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BETWEEN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is between a range of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LIKE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matches a pattern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IS NULL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is NULL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NOT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Negate the result of other operators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8" name="Google Shape;168;g255eedbf2a6_0_258"/>
          <p:cNvSpPr txBox="1"/>
          <p:nvPr/>
        </p:nvSpPr>
        <p:spPr>
          <a:xfrm>
            <a:off x="415125" y="2541950"/>
            <a:ext cx="3242400" cy="1600800"/>
          </a:xfrm>
          <a:prstGeom prst="rect">
            <a:avLst/>
          </a:prstGeom>
          <a:noFill/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*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value </a:t>
            </a: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CA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'%Bar%'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*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value </a:t>
            </a: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CA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'_ar'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g255eedbf2a6_0_258"/>
          <p:cNvSpPr/>
          <p:nvPr/>
        </p:nvSpPr>
        <p:spPr>
          <a:xfrm>
            <a:off x="3972350" y="4112338"/>
            <a:ext cx="4785600" cy="360300"/>
          </a:xfrm>
          <a:prstGeom prst="rect">
            <a:avLst/>
          </a:prstGeom>
          <a:noFill/>
          <a:ln cap="flat" cmpd="sng" w="28575">
            <a:solidFill>
              <a:srgbClr val="D45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5eedbf2a6_0_268"/>
          <p:cNvSpPr txBox="1"/>
          <p:nvPr/>
        </p:nvSpPr>
        <p:spPr>
          <a:xfrm>
            <a:off x="415125" y="246825"/>
            <a:ext cx="625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CA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WHERE OPERATORS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255eedbf2a6_0_268"/>
          <p:cNvSpPr txBox="1"/>
          <p:nvPr/>
        </p:nvSpPr>
        <p:spPr>
          <a:xfrm>
            <a:off x="415125" y="1093078"/>
            <a:ext cx="27519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WHERE filter command can be used with a number of different operators: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g255eedbf2a6_0_2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aphicFrame>
        <p:nvGraphicFramePr>
          <p:cNvPr id="177" name="Google Shape;177;g255eedbf2a6_0_268"/>
          <p:cNvGraphicFramePr/>
          <p:nvPr/>
        </p:nvGraphicFramePr>
        <p:xfrm>
          <a:off x="4039985" y="13216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{03A7EE06-2940-43C8-93A4-49F91F1F3207}</a:tableStyleId>
              </a:tblPr>
              <a:tblGrid>
                <a:gridCol w="1152075"/>
                <a:gridCol w="3503050"/>
              </a:tblGrid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Operator</a:t>
                      </a:r>
                      <a:endParaRPr b="1"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Description</a:t>
                      </a:r>
                      <a:endParaRPr b="1" sz="1100" u="none" cap="none" strike="noStrike"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Greater than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&lt;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Less than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&gt;=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Greater than or 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&lt;=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Less than or 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&lt;&gt; or !=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Not 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Logical operator AND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Logical operator OR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IN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matches any value in a list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BETWEEN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is between a range of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LIKE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matches a pattern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IS NULL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is NULL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NOT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Negate the result of other operators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8" name="Google Shape;178;g255eedbf2a6_0_268"/>
          <p:cNvSpPr txBox="1"/>
          <p:nvPr/>
        </p:nvSpPr>
        <p:spPr>
          <a:xfrm>
            <a:off x="415125" y="2541950"/>
            <a:ext cx="3242400" cy="1600800"/>
          </a:xfrm>
          <a:prstGeom prst="rect">
            <a:avLst/>
          </a:prstGeom>
          <a:noFill/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*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value </a:t>
            </a: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IS NULL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*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value </a:t>
            </a: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IS NOT NULL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g255eedbf2a6_0_268"/>
          <p:cNvSpPr/>
          <p:nvPr/>
        </p:nvSpPr>
        <p:spPr>
          <a:xfrm>
            <a:off x="3972350" y="4400829"/>
            <a:ext cx="4785600" cy="588600"/>
          </a:xfrm>
          <a:prstGeom prst="rect">
            <a:avLst/>
          </a:prstGeom>
          <a:noFill/>
          <a:ln cap="flat" cmpd="sng" w="28575">
            <a:solidFill>
              <a:srgbClr val="D45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 txBox="1"/>
          <p:nvPr>
            <p:ph idx="4294967295" type="title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CA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Why Do We Clean Data?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5" name="Google Shape;18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/>
        </p:nvSpPr>
        <p:spPr>
          <a:xfrm>
            <a:off x="415125" y="246825"/>
            <a:ext cx="625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CA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WHY CLEAN DATA?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02 | December | 2015 | The Daily Omnivore" id="195" name="Google Shape;1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120" y="1215944"/>
            <a:ext cx="3432772" cy="343277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/>
          <p:nvPr/>
        </p:nvSpPr>
        <p:spPr>
          <a:xfrm>
            <a:off x="4239050" y="1901750"/>
            <a:ext cx="4411200" cy="400200"/>
          </a:xfrm>
          <a:prstGeom prst="rect">
            <a:avLst/>
          </a:prstGeom>
          <a:solidFill>
            <a:srgbClr val="D3525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GIGO: Garbage In, Garbage Out!</a:t>
            </a:r>
            <a:endParaRPr b="1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4239050" y="2935775"/>
            <a:ext cx="4411200" cy="1099500"/>
          </a:xfrm>
          <a:prstGeom prst="rect">
            <a:avLst/>
          </a:prstGeom>
          <a:solidFill>
            <a:srgbClr val="1E9FD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data isn’t the only thing that matters… you still need a good analysis/model to get reliable results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 txBox="1"/>
          <p:nvPr/>
        </p:nvSpPr>
        <p:spPr>
          <a:xfrm>
            <a:off x="415125" y="246825"/>
            <a:ext cx="625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CA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WHY CLEAN DATA?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"/>
          <p:cNvSpPr txBox="1"/>
          <p:nvPr/>
        </p:nvSpPr>
        <p:spPr>
          <a:xfrm>
            <a:off x="415125" y="1043722"/>
            <a:ext cx="7469418" cy="37984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Raw data can often be messy and contain many errors:</a:t>
            </a:r>
            <a:endParaRPr sz="2000">
              <a:solidFill>
                <a:srgbClr val="404040"/>
              </a:solidFill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Duplicates / </a:t>
            </a: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Redundant data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Outliers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Inconsistent formats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Missing values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4"/>
          <p:cNvSpPr txBox="1"/>
          <p:nvPr/>
        </p:nvSpPr>
        <p:spPr>
          <a:xfrm>
            <a:off x="1705050" y="3724350"/>
            <a:ext cx="5733900" cy="708000"/>
          </a:xfrm>
          <a:prstGeom prst="rect">
            <a:avLst/>
          </a:prstGeom>
          <a:solidFill>
            <a:srgbClr val="F9C04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many cases, cleaning the data is the longest and most labour intensive proce</a:t>
            </a: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ss</a:t>
            </a:r>
            <a:endParaRPr b="1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 txBox="1"/>
          <p:nvPr/>
        </p:nvSpPr>
        <p:spPr>
          <a:xfrm>
            <a:off x="415125" y="246825"/>
            <a:ext cx="625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CA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WHY CLEAN DATA?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p8"/>
          <p:cNvGraphicFramePr/>
          <p:nvPr/>
        </p:nvGraphicFramePr>
        <p:xfrm>
          <a:off x="961492" y="14388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{4CFCFF7F-C098-4F16-A860-D11272B5CDF8}</a:tableStyleId>
              </a:tblPr>
              <a:tblGrid>
                <a:gridCol w="1444200"/>
                <a:gridCol w="1444200"/>
                <a:gridCol w="1444200"/>
                <a:gridCol w="1444200"/>
                <a:gridCol w="1444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Birth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Date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Planet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01004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Brian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999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June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5, 1984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01005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D◻Angelo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Apr.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3, 1992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01006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“Cinderella”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January 8,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1915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01007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Stephanie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1997-05-17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01008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&lt;enter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name&gt;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09/18/1997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3" name="Google Shape;21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"/>
          <p:cNvSpPr txBox="1"/>
          <p:nvPr/>
        </p:nvSpPr>
        <p:spPr>
          <a:xfrm>
            <a:off x="415125" y="246825"/>
            <a:ext cx="625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CA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WHY CLEAN DATA?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9" name="Google Shape;219;p9"/>
          <p:cNvGraphicFramePr/>
          <p:nvPr/>
        </p:nvGraphicFramePr>
        <p:xfrm>
          <a:off x="961492" y="14388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{4CFCFF7F-C098-4F16-A860-D11272B5CDF8}</a:tableStyleId>
              </a:tblPr>
              <a:tblGrid>
                <a:gridCol w="1444200"/>
                <a:gridCol w="1444200"/>
                <a:gridCol w="1444200"/>
                <a:gridCol w="1444200"/>
                <a:gridCol w="1444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Birth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Date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Planet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01004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Brian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999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June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5, 1984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01005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D◻Angelo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Apr.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3, 1992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01006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“Cinderella”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January 8,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1915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01007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Stephanie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1997-05-17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01008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&lt;enter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name&gt;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09/18/1997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0" name="Google Shape;220;p9"/>
          <p:cNvSpPr txBox="1"/>
          <p:nvPr/>
        </p:nvSpPr>
        <p:spPr>
          <a:xfrm>
            <a:off x="3420084" y="3922989"/>
            <a:ext cx="1781700" cy="3078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Improper character</a:t>
            </a:r>
            <a:endParaRPr b="0" i="0" sz="1400" u="none" cap="none" strike="noStrike">
              <a:solidFill>
                <a:srgbClr val="C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1" name="Google Shape;221;p9"/>
          <p:cNvCxnSpPr>
            <a:stCxn id="220" idx="1"/>
          </p:cNvCxnSpPr>
          <p:nvPr/>
        </p:nvCxnSpPr>
        <p:spPr>
          <a:xfrm rot="10800000">
            <a:off x="2703384" y="2470089"/>
            <a:ext cx="716700" cy="16068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2" name="Google Shape;22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5eedbf2a6_0_1"/>
          <p:cNvSpPr txBox="1"/>
          <p:nvPr/>
        </p:nvSpPr>
        <p:spPr>
          <a:xfrm>
            <a:off x="415125" y="246825"/>
            <a:ext cx="625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CA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WHY CLEAN DATA?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8" name="Google Shape;228;g255eedbf2a6_0_1"/>
          <p:cNvGraphicFramePr/>
          <p:nvPr/>
        </p:nvGraphicFramePr>
        <p:xfrm>
          <a:off x="961492" y="14388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{4CFCFF7F-C098-4F16-A860-D11272B5CDF8}</a:tableStyleId>
              </a:tblPr>
              <a:tblGrid>
                <a:gridCol w="1444200"/>
                <a:gridCol w="1444200"/>
                <a:gridCol w="1444200"/>
                <a:gridCol w="1444200"/>
                <a:gridCol w="1444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Birth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Date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Planet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01004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Brian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999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June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5, 1984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01005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D◻Angelo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Apr.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3, 1992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01006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“Cinderella”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January 8,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1915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01007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Stephanie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1997-05-17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01008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&lt;enter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name&gt;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09/18/1997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9" name="Google Shape;229;g255eedbf2a6_0_1"/>
          <p:cNvSpPr txBox="1"/>
          <p:nvPr/>
        </p:nvSpPr>
        <p:spPr>
          <a:xfrm>
            <a:off x="3681139" y="4233574"/>
            <a:ext cx="1781700" cy="3078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 in quotes</a:t>
            </a:r>
            <a:endParaRPr b="0" i="0" sz="1400" u="none" cap="none" strike="noStrike">
              <a:solidFill>
                <a:srgbClr val="C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0" name="Google Shape;230;g255eedbf2a6_0_1"/>
          <p:cNvCxnSpPr>
            <a:stCxn id="229" idx="1"/>
          </p:cNvCxnSpPr>
          <p:nvPr/>
        </p:nvCxnSpPr>
        <p:spPr>
          <a:xfrm rot="10800000">
            <a:off x="3061339" y="2842474"/>
            <a:ext cx="619800" cy="15450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1" name="Google Shape;231;g255eedbf2a6_0_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5eedbf2a6_0_10"/>
          <p:cNvSpPr txBox="1"/>
          <p:nvPr/>
        </p:nvSpPr>
        <p:spPr>
          <a:xfrm>
            <a:off x="415125" y="246825"/>
            <a:ext cx="625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CA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WHY CLEAN DATA?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7" name="Google Shape;237;g255eedbf2a6_0_10"/>
          <p:cNvGraphicFramePr/>
          <p:nvPr/>
        </p:nvGraphicFramePr>
        <p:xfrm>
          <a:off x="961492" y="14388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{4CFCFF7F-C098-4F16-A860-D11272B5CDF8}</a:tableStyleId>
              </a:tblPr>
              <a:tblGrid>
                <a:gridCol w="1444200"/>
                <a:gridCol w="1444200"/>
                <a:gridCol w="1444200"/>
                <a:gridCol w="1444200"/>
                <a:gridCol w="1444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Birth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Date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Planet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01004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Brian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999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June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5, 1984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01005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D◻Angelo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Apr.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3, 1992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01006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“Cinderella”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January 8,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1915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01007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Stephanie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1997-05-17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01008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&lt;enter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name&gt;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09/18/1997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8" name="Google Shape;238;g255eedbf2a6_0_10"/>
          <p:cNvSpPr txBox="1"/>
          <p:nvPr/>
        </p:nvSpPr>
        <p:spPr>
          <a:xfrm>
            <a:off x="4232111" y="4017539"/>
            <a:ext cx="17817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Missing value</a:t>
            </a:r>
            <a:endParaRPr b="0" i="0" sz="1400" u="none" cap="none" strike="noStrike">
              <a:solidFill>
                <a:srgbClr val="C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9" name="Google Shape;239;g255eedbf2a6_0_10"/>
          <p:cNvCxnSpPr>
            <a:stCxn id="238" idx="1"/>
          </p:cNvCxnSpPr>
          <p:nvPr/>
        </p:nvCxnSpPr>
        <p:spPr>
          <a:xfrm rot="10800000">
            <a:off x="3374411" y="3602939"/>
            <a:ext cx="857700" cy="5685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0" name="Google Shape;240;g255eedbf2a6_0_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380425" y="471150"/>
            <a:ext cx="366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b="1" sz="400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00" y="4176000"/>
            <a:ext cx="1797625" cy="4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"/>
          <p:cNvSpPr/>
          <p:nvPr/>
        </p:nvSpPr>
        <p:spPr>
          <a:xfrm>
            <a:off x="1411950" y="1433525"/>
            <a:ext cx="4320000" cy="425700"/>
          </a:xfrm>
          <a:prstGeom prst="rect">
            <a:avLst/>
          </a:prstGeom>
          <a:solidFill>
            <a:srgbClr val="F9C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operators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1770559" y="1998100"/>
            <a:ext cx="4320000" cy="425700"/>
          </a:xfrm>
          <a:prstGeom prst="rect">
            <a:avLst/>
          </a:prstGeom>
          <a:solidFill>
            <a:srgbClr val="D45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do we clean data?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2129168" y="2562675"/>
            <a:ext cx="4320000" cy="425700"/>
          </a:xfrm>
          <a:prstGeom prst="rect">
            <a:avLst/>
          </a:prstGeom>
          <a:solidFill>
            <a:srgbClr val="16A4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cleaning techniques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487776" y="3127251"/>
            <a:ext cx="4320000" cy="4257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walkthrough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5eedbf2a6_0_19"/>
          <p:cNvSpPr txBox="1"/>
          <p:nvPr/>
        </p:nvSpPr>
        <p:spPr>
          <a:xfrm>
            <a:off x="415125" y="246825"/>
            <a:ext cx="625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CA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WHY CLEAN DATA?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6" name="Google Shape;246;g255eedbf2a6_0_19"/>
          <p:cNvGraphicFramePr/>
          <p:nvPr/>
        </p:nvGraphicFramePr>
        <p:xfrm>
          <a:off x="961492" y="14388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{4CFCFF7F-C098-4F16-A860-D11272B5CDF8}</a:tableStyleId>
              </a:tblPr>
              <a:tblGrid>
                <a:gridCol w="1444200"/>
                <a:gridCol w="1444200"/>
                <a:gridCol w="1444200"/>
                <a:gridCol w="1444200"/>
                <a:gridCol w="1444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Birth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Date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Planet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01004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Brian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999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June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5, 1984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01005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D◻Angelo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Apr.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3, 1992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01006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“Cinderella”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January 8,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1915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01007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Stephanie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1997-05-17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01008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&lt;enter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name&gt;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09/18/1997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7" name="Google Shape;247;g255eedbf2a6_0_19"/>
          <p:cNvSpPr txBox="1"/>
          <p:nvPr/>
        </p:nvSpPr>
        <p:spPr>
          <a:xfrm>
            <a:off x="5717050" y="979897"/>
            <a:ext cx="17817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Incorrect type</a:t>
            </a:r>
            <a:endParaRPr b="0" i="0" sz="1400" u="none" cap="none" strike="noStrike">
              <a:solidFill>
                <a:srgbClr val="C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8" name="Google Shape;248;g255eedbf2a6_0_19"/>
          <p:cNvCxnSpPr>
            <a:stCxn id="247" idx="1"/>
          </p:cNvCxnSpPr>
          <p:nvPr/>
        </p:nvCxnSpPr>
        <p:spPr>
          <a:xfrm flipH="1">
            <a:off x="4611850" y="1133797"/>
            <a:ext cx="1105200" cy="5160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9" name="Google Shape;249;g255eedbf2a6_0_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55eedbf2a6_0_28"/>
          <p:cNvSpPr txBox="1"/>
          <p:nvPr/>
        </p:nvSpPr>
        <p:spPr>
          <a:xfrm>
            <a:off x="415125" y="246825"/>
            <a:ext cx="625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CA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WHY CLEAN DATA?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5" name="Google Shape;255;g255eedbf2a6_0_28"/>
          <p:cNvGraphicFramePr/>
          <p:nvPr/>
        </p:nvGraphicFramePr>
        <p:xfrm>
          <a:off x="961492" y="14388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{4CFCFF7F-C098-4F16-A860-D11272B5CDF8}</a:tableStyleId>
              </a:tblPr>
              <a:tblGrid>
                <a:gridCol w="1444200"/>
                <a:gridCol w="1444200"/>
                <a:gridCol w="1444200"/>
                <a:gridCol w="1444200"/>
                <a:gridCol w="1444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Birth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Date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Planet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01004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Brian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999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June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5, 1984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01005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D◻Angelo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Apr.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3, 1992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01006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“Cinderella”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January 8,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1915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01007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Stephanie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1997-05-17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01008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&lt;enter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name&gt;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09/18/1997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6" name="Google Shape;256;g255eedbf2a6_0_28"/>
          <p:cNvSpPr txBox="1"/>
          <p:nvPr/>
        </p:nvSpPr>
        <p:spPr>
          <a:xfrm>
            <a:off x="5717050" y="979897"/>
            <a:ext cx="17817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Incorrect </a:t>
            </a:r>
            <a:r>
              <a:rPr lang="en-CA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values</a:t>
            </a:r>
            <a:endParaRPr b="0" i="0" sz="1400" u="none" cap="none" strike="noStrike">
              <a:solidFill>
                <a:srgbClr val="C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7" name="Google Shape;257;g255eedbf2a6_0_28"/>
          <p:cNvCxnSpPr>
            <a:stCxn id="256" idx="1"/>
          </p:cNvCxnSpPr>
          <p:nvPr/>
        </p:nvCxnSpPr>
        <p:spPr>
          <a:xfrm flipH="1">
            <a:off x="4209250" y="1133797"/>
            <a:ext cx="1507800" cy="8589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8" name="Google Shape;258;g255eedbf2a6_0_28"/>
          <p:cNvCxnSpPr>
            <a:stCxn id="256" idx="1"/>
          </p:cNvCxnSpPr>
          <p:nvPr/>
        </p:nvCxnSpPr>
        <p:spPr>
          <a:xfrm flipH="1">
            <a:off x="4164550" y="1133797"/>
            <a:ext cx="1552500" cy="19323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" name="Google Shape;259;g255eedbf2a6_0_28"/>
          <p:cNvCxnSpPr>
            <a:stCxn id="256" idx="1"/>
          </p:cNvCxnSpPr>
          <p:nvPr/>
        </p:nvCxnSpPr>
        <p:spPr>
          <a:xfrm flipH="1">
            <a:off x="4089850" y="1133797"/>
            <a:ext cx="1627200" cy="22902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0" name="Google Shape;260;g255eedbf2a6_0_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55eedbf2a6_0_37"/>
          <p:cNvSpPr txBox="1"/>
          <p:nvPr/>
        </p:nvSpPr>
        <p:spPr>
          <a:xfrm>
            <a:off x="415125" y="246825"/>
            <a:ext cx="625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CA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WHY CLEAN DATA?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6" name="Google Shape;266;g255eedbf2a6_0_37"/>
          <p:cNvGraphicFramePr/>
          <p:nvPr/>
        </p:nvGraphicFramePr>
        <p:xfrm>
          <a:off x="961492" y="14388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{4CFCFF7F-C098-4F16-A860-D11272B5CDF8}</a:tableStyleId>
              </a:tblPr>
              <a:tblGrid>
                <a:gridCol w="1444200"/>
                <a:gridCol w="1444200"/>
                <a:gridCol w="1444200"/>
                <a:gridCol w="1444200"/>
                <a:gridCol w="1444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Birth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Date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Planet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01004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Brian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999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June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5, 1984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01005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D◻Angelo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Apr.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3, 1992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01006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“Cinderella”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January 8,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1915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01007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Stephanie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1997-05-17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01008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&lt;enter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name&gt;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09/18/1997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7" name="Google Shape;267;g255eedbf2a6_0_37"/>
          <p:cNvSpPr txBox="1"/>
          <p:nvPr/>
        </p:nvSpPr>
        <p:spPr>
          <a:xfrm>
            <a:off x="6402850" y="979897"/>
            <a:ext cx="17817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Incorrect type</a:t>
            </a:r>
            <a:endParaRPr b="0" i="0" sz="1400" u="none" cap="none" strike="noStrike">
              <a:solidFill>
                <a:srgbClr val="C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8" name="Google Shape;268;g255eedbf2a6_0_37"/>
          <p:cNvCxnSpPr>
            <a:stCxn id="267" idx="1"/>
          </p:cNvCxnSpPr>
          <p:nvPr/>
        </p:nvCxnSpPr>
        <p:spPr>
          <a:xfrm flipH="1">
            <a:off x="5923750" y="1133797"/>
            <a:ext cx="479100" cy="5757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9" name="Google Shape;269;g255eedbf2a6_0_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5eedbf2a6_0_44"/>
          <p:cNvSpPr txBox="1"/>
          <p:nvPr/>
        </p:nvSpPr>
        <p:spPr>
          <a:xfrm>
            <a:off x="415125" y="246825"/>
            <a:ext cx="625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CA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WHY CLEAN DATA?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5" name="Google Shape;275;g255eedbf2a6_0_44"/>
          <p:cNvGraphicFramePr/>
          <p:nvPr/>
        </p:nvGraphicFramePr>
        <p:xfrm>
          <a:off x="961492" y="14388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{4CFCFF7F-C098-4F16-A860-D11272B5CDF8}</a:tableStyleId>
              </a:tblPr>
              <a:tblGrid>
                <a:gridCol w="1444200"/>
                <a:gridCol w="1444200"/>
                <a:gridCol w="1444200"/>
                <a:gridCol w="1444200"/>
                <a:gridCol w="1444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Birth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Date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Planet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01004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Brian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999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June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5, 1984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01005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D◻Angelo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Apr.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3, 1992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01006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“Cinderella”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January 8,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1915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01007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Stephanie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1997-05-17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01008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&lt;enter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name&gt;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09/18/1997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6" name="Google Shape;276;g255eedbf2a6_0_44"/>
          <p:cNvSpPr txBox="1"/>
          <p:nvPr/>
        </p:nvSpPr>
        <p:spPr>
          <a:xfrm>
            <a:off x="3078200" y="4513250"/>
            <a:ext cx="19509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Inconsistent formats</a:t>
            </a:r>
            <a:endParaRPr b="0" i="0" sz="1400" u="none" cap="none" strike="noStrike">
              <a:solidFill>
                <a:srgbClr val="C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Google Shape;277;g255eedbf2a6_0_44"/>
          <p:cNvSpPr/>
          <p:nvPr/>
        </p:nvSpPr>
        <p:spPr>
          <a:xfrm>
            <a:off x="5252825" y="1798975"/>
            <a:ext cx="1550400" cy="1983000"/>
          </a:xfrm>
          <a:prstGeom prst="rect">
            <a:avLst/>
          </a:prstGeom>
          <a:noFill/>
          <a:ln cap="flat" cmpd="sng" w="19050">
            <a:solidFill>
              <a:srgbClr val="CE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" name="Google Shape;278;g255eedbf2a6_0_44"/>
          <p:cNvCxnSpPr>
            <a:stCxn id="276" idx="3"/>
            <a:endCxn id="277" idx="2"/>
          </p:cNvCxnSpPr>
          <p:nvPr/>
        </p:nvCxnSpPr>
        <p:spPr>
          <a:xfrm flipH="1" rot="10800000">
            <a:off x="5029100" y="3781850"/>
            <a:ext cx="999000" cy="885300"/>
          </a:xfrm>
          <a:prstGeom prst="straightConnector1">
            <a:avLst/>
          </a:prstGeom>
          <a:noFill/>
          <a:ln cap="flat" cmpd="sng" w="9525">
            <a:solidFill>
              <a:srgbClr val="C925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g255eedbf2a6_0_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55eedbf2a6_0_54"/>
          <p:cNvSpPr txBox="1"/>
          <p:nvPr/>
        </p:nvSpPr>
        <p:spPr>
          <a:xfrm>
            <a:off x="415125" y="246825"/>
            <a:ext cx="625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CA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WHY CLEAN DATA?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5" name="Google Shape;285;g255eedbf2a6_0_54"/>
          <p:cNvGraphicFramePr/>
          <p:nvPr/>
        </p:nvGraphicFramePr>
        <p:xfrm>
          <a:off x="961492" y="14388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{4CFCFF7F-C098-4F16-A860-D11272B5CDF8}</a:tableStyleId>
              </a:tblPr>
              <a:tblGrid>
                <a:gridCol w="1444200"/>
                <a:gridCol w="1444200"/>
                <a:gridCol w="1444200"/>
                <a:gridCol w="1444200"/>
                <a:gridCol w="1444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Birth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Date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Planet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01004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Brian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999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June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5, 1984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01005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D◻Angelo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Apr.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3, 1992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01006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“Cinderella”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January 8,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1915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01007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Stephanie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1997-05-17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01008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&lt;enter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name&gt;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09/18/1997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6" name="Google Shape;286;g255eedbf2a6_0_54"/>
          <p:cNvSpPr txBox="1"/>
          <p:nvPr/>
        </p:nvSpPr>
        <p:spPr>
          <a:xfrm>
            <a:off x="4524350" y="3931822"/>
            <a:ext cx="17817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Incorrect </a:t>
            </a:r>
            <a:r>
              <a:rPr lang="en-CA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</a:t>
            </a:r>
            <a:endParaRPr b="0" i="0" sz="1400" u="none" cap="none" strike="noStrike">
              <a:solidFill>
                <a:srgbClr val="C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87" name="Google Shape;287;g255eedbf2a6_0_54"/>
          <p:cNvCxnSpPr>
            <a:stCxn id="286" idx="1"/>
          </p:cNvCxnSpPr>
          <p:nvPr/>
        </p:nvCxnSpPr>
        <p:spPr>
          <a:xfrm rot="10800000">
            <a:off x="4149650" y="2812822"/>
            <a:ext cx="374700" cy="12729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8" name="Google Shape;288;g255eedbf2a6_0_54"/>
          <p:cNvCxnSpPr>
            <a:stCxn id="286" idx="3"/>
          </p:cNvCxnSpPr>
          <p:nvPr/>
        </p:nvCxnSpPr>
        <p:spPr>
          <a:xfrm flipH="1" rot="10800000">
            <a:off x="6306050" y="2827822"/>
            <a:ext cx="213900" cy="12579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9" name="Google Shape;289;g255eedbf2a6_0_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5eedbf2a6_0_70"/>
          <p:cNvSpPr txBox="1"/>
          <p:nvPr/>
        </p:nvSpPr>
        <p:spPr>
          <a:xfrm>
            <a:off x="415125" y="246825"/>
            <a:ext cx="625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CA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WHY CLEAN DATA?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5" name="Google Shape;295;g255eedbf2a6_0_70"/>
          <p:cNvGraphicFramePr/>
          <p:nvPr/>
        </p:nvGraphicFramePr>
        <p:xfrm>
          <a:off x="961492" y="14388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{4CFCFF7F-C098-4F16-A860-D11272B5CDF8}</a:tableStyleId>
              </a:tblPr>
              <a:tblGrid>
                <a:gridCol w="1444200"/>
                <a:gridCol w="1444200"/>
                <a:gridCol w="1444200"/>
                <a:gridCol w="1444200"/>
                <a:gridCol w="1444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Birth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Date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Planet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01004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Brian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999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June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5, 1984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01005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D◻Angelo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Apr.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3, 1992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01006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“Cinderella”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January 8,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1915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01007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Stephanie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1997-05-17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01008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&lt;enter</a:t>
                      </a: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name&gt;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09/18/1997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Earth</a:t>
                      </a:r>
                      <a:endParaRPr sz="10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6" name="Google Shape;296;g255eedbf2a6_0_70"/>
          <p:cNvSpPr txBox="1"/>
          <p:nvPr/>
        </p:nvSpPr>
        <p:spPr>
          <a:xfrm>
            <a:off x="4526000" y="4513250"/>
            <a:ext cx="19509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Redundant</a:t>
            </a:r>
            <a:endParaRPr b="0" i="0" sz="1400" u="none" cap="none" strike="noStrike">
              <a:solidFill>
                <a:srgbClr val="C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" name="Google Shape;297;g255eedbf2a6_0_70"/>
          <p:cNvSpPr/>
          <p:nvPr/>
        </p:nvSpPr>
        <p:spPr>
          <a:xfrm>
            <a:off x="6700625" y="1366625"/>
            <a:ext cx="1550400" cy="2415300"/>
          </a:xfrm>
          <a:prstGeom prst="rect">
            <a:avLst/>
          </a:prstGeom>
          <a:noFill/>
          <a:ln cap="flat" cmpd="sng" w="19050">
            <a:solidFill>
              <a:srgbClr val="CE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g255eedbf2a6_0_70"/>
          <p:cNvCxnSpPr>
            <a:stCxn id="296" idx="3"/>
            <a:endCxn id="297" idx="2"/>
          </p:cNvCxnSpPr>
          <p:nvPr/>
        </p:nvCxnSpPr>
        <p:spPr>
          <a:xfrm flipH="1" rot="10800000">
            <a:off x="6476900" y="3781850"/>
            <a:ext cx="999000" cy="885300"/>
          </a:xfrm>
          <a:prstGeom prst="straightConnector1">
            <a:avLst/>
          </a:prstGeom>
          <a:noFill/>
          <a:ln cap="flat" cmpd="sng" w="9525">
            <a:solidFill>
              <a:srgbClr val="C925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g255eedbf2a6_0_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5eedbf2a6_0_114"/>
          <p:cNvSpPr txBox="1"/>
          <p:nvPr>
            <p:ph idx="4294967295" type="title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CA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Cleaning Techniques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5" name="Google Shape;305;g255eedbf2a6_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255eedbf2a6_0_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255eedbf2a6_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255eedbf2a6_0_1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255eedbf2a6_0_114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/>
        </p:nvSpPr>
        <p:spPr>
          <a:xfrm>
            <a:off x="415125" y="246825"/>
            <a:ext cx="764822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DATA CLEANING TECHNIQUES</a:t>
            </a:r>
            <a:endParaRPr b="0" i="0" sz="40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wen Price on LinkedIn: #data #analytics #datascience #funny #weekend | 43  comments" id="316" name="Google Shape;31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5825" y="1015805"/>
            <a:ext cx="3897273" cy="3897273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18" name="Google Shape;318;p18"/>
          <p:cNvSpPr txBox="1"/>
          <p:nvPr/>
        </p:nvSpPr>
        <p:spPr>
          <a:xfrm>
            <a:off x="415125" y="1043725"/>
            <a:ext cx="4630800" cy="3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2000"/>
              <a:buChar char="•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standardized way or set of functions to do it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2000"/>
              <a:buChar char="•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 to understand what you want out of the data before analysis/modelling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2000"/>
              <a:buChar char="•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Inspect and explore data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2000"/>
              <a:buChar char="•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Apply step-by-step cleaning techniques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/>
        </p:nvSpPr>
        <p:spPr>
          <a:xfrm>
            <a:off x="415125" y="246825"/>
            <a:ext cx="764822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DATA CLEANING TECHNIQUES</a:t>
            </a:r>
            <a:endParaRPr b="0" i="0" sz="40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103649" y="4793300"/>
            <a:ext cx="610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https://acho.io/blogs/the-ultimate-guide-to-data-cleaning-in-sql</a:t>
            </a:r>
            <a:endParaRPr/>
          </a:p>
        </p:txBody>
      </p:sp>
      <p:sp>
        <p:nvSpPr>
          <p:cNvPr id="325" name="Google Shape;32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26" name="Google Shape;326;p19"/>
          <p:cNvSpPr txBox="1"/>
          <p:nvPr/>
        </p:nvSpPr>
        <p:spPr>
          <a:xfrm>
            <a:off x="415125" y="1043725"/>
            <a:ext cx="8057400" cy="3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cleaning steps: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2000"/>
              <a:buChar char="•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irrelevant, redundant, or duplicate data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2000"/>
              <a:buChar char="•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“structural” issues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2000"/>
              <a:buChar char="•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 conversion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2000"/>
              <a:buChar char="•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missing data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2000"/>
              <a:buChar char="•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outliers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2000"/>
              <a:buChar char="•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Validate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5eedbf2a6_0_142"/>
          <p:cNvSpPr txBox="1"/>
          <p:nvPr/>
        </p:nvSpPr>
        <p:spPr>
          <a:xfrm>
            <a:off x="415125" y="246825"/>
            <a:ext cx="764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DATA CLEANING TECHNIQUES</a:t>
            </a:r>
            <a:endParaRPr b="0" i="0" sz="40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255eedbf2a6_0_142"/>
          <p:cNvSpPr/>
          <p:nvPr/>
        </p:nvSpPr>
        <p:spPr>
          <a:xfrm>
            <a:off x="103649" y="4793300"/>
            <a:ext cx="610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https://acho.io/blogs/the-ultimate-guide-to-data-cleaning-in-sql</a:t>
            </a:r>
            <a:endParaRPr/>
          </a:p>
        </p:txBody>
      </p:sp>
      <p:sp>
        <p:nvSpPr>
          <p:cNvPr id="333" name="Google Shape;333;g255eedbf2a6_0_1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34" name="Google Shape;334;g255eedbf2a6_0_142"/>
          <p:cNvSpPr txBox="1"/>
          <p:nvPr/>
        </p:nvSpPr>
        <p:spPr>
          <a:xfrm>
            <a:off x="415125" y="1043725"/>
            <a:ext cx="8057400" cy="3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cleaning steps: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2000"/>
              <a:buChar char="•"/>
            </a:pPr>
            <a:r>
              <a:rPr lang="en-CA" sz="2000" u="sng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irrelevant, redundant, or duplicate data</a:t>
            </a:r>
            <a:endParaRPr sz="2000" u="sng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“structural” issues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 conversion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missing data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outliers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Validate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Google Shape;335;g255eedbf2a6_0_142"/>
          <p:cNvSpPr txBox="1"/>
          <p:nvPr/>
        </p:nvSpPr>
        <p:spPr>
          <a:xfrm>
            <a:off x="4053675" y="2916325"/>
            <a:ext cx="3927600" cy="138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CA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CA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CA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CA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CA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CA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country = </a:t>
            </a:r>
            <a:r>
              <a:rPr b="1" i="0" lang="en-CA" sz="1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'Canada';</a:t>
            </a:r>
            <a:endParaRPr b="1" i="0" sz="1400" u="none" cap="none" strike="noStrike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customers;</a:t>
            </a:r>
            <a:endParaRPr b="1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 txBox="1"/>
          <p:nvPr>
            <p:ph idx="4294967295" type="title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CA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WHERE Operators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5" name="Google Shape;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7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55eedbf2a6_0_151"/>
          <p:cNvSpPr txBox="1"/>
          <p:nvPr/>
        </p:nvSpPr>
        <p:spPr>
          <a:xfrm>
            <a:off x="415125" y="246825"/>
            <a:ext cx="764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DATA CLEANING TECHNIQUES</a:t>
            </a:r>
            <a:endParaRPr b="0" i="0" sz="40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255eedbf2a6_0_151"/>
          <p:cNvSpPr/>
          <p:nvPr/>
        </p:nvSpPr>
        <p:spPr>
          <a:xfrm>
            <a:off x="103649" y="4793300"/>
            <a:ext cx="610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https://acho.io/blogs/the-ultimate-guide-to-data-cleaning-in-sql</a:t>
            </a:r>
            <a:endParaRPr/>
          </a:p>
        </p:txBody>
      </p:sp>
      <p:sp>
        <p:nvSpPr>
          <p:cNvPr id="342" name="Google Shape;342;g255eedbf2a6_0_1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43" name="Google Shape;343;g255eedbf2a6_0_151"/>
          <p:cNvSpPr txBox="1"/>
          <p:nvPr/>
        </p:nvSpPr>
        <p:spPr>
          <a:xfrm>
            <a:off x="415125" y="1043725"/>
            <a:ext cx="8057400" cy="3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cleaning steps: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irrelevant, redundant, or duplicate data</a:t>
            </a:r>
            <a:endParaRPr sz="2000" u="sng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2000"/>
              <a:buChar char="•"/>
            </a:pPr>
            <a:r>
              <a:rPr lang="en-CA" sz="2000" u="sng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“structural” issues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 conversion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missing data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outliers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Validate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4" name="Google Shape;344;g255eedbf2a6_0_151"/>
          <p:cNvSpPr txBox="1"/>
          <p:nvPr/>
        </p:nvSpPr>
        <p:spPr>
          <a:xfrm>
            <a:off x="4053675" y="2916325"/>
            <a:ext cx="4419000" cy="181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endParaRPr b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state </a:t>
            </a: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CA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'Not Applicable'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CA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'N/A'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THEN NULL</a:t>
            </a:r>
            <a:endParaRPr b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state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state_clean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customers;</a:t>
            </a:r>
            <a:endParaRPr b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55eedbf2a6_0_159"/>
          <p:cNvSpPr txBox="1"/>
          <p:nvPr/>
        </p:nvSpPr>
        <p:spPr>
          <a:xfrm>
            <a:off x="415125" y="246825"/>
            <a:ext cx="764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DATA CLEANING TECHNIQUES</a:t>
            </a:r>
            <a:endParaRPr b="0" i="0" sz="40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255eedbf2a6_0_159"/>
          <p:cNvSpPr/>
          <p:nvPr/>
        </p:nvSpPr>
        <p:spPr>
          <a:xfrm>
            <a:off x="103649" y="4793300"/>
            <a:ext cx="610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https://acho.io/blogs/the-ultimate-guide-to-data-cleaning-in-sql</a:t>
            </a:r>
            <a:endParaRPr/>
          </a:p>
        </p:txBody>
      </p:sp>
      <p:sp>
        <p:nvSpPr>
          <p:cNvPr id="351" name="Google Shape;351;g255eedbf2a6_0_1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52" name="Google Shape;352;g255eedbf2a6_0_159"/>
          <p:cNvSpPr txBox="1"/>
          <p:nvPr/>
        </p:nvSpPr>
        <p:spPr>
          <a:xfrm>
            <a:off x="415125" y="1043725"/>
            <a:ext cx="8057400" cy="3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cleaning steps: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irrelevant, redundant, or duplicate data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“structural” issues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2000"/>
              <a:buChar char="•"/>
            </a:pPr>
            <a:r>
              <a:rPr lang="en-CA" sz="2000" u="sng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 conversion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missing data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outliers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Validate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3" name="Google Shape;353;g255eedbf2a6_0_159"/>
          <p:cNvSpPr txBox="1"/>
          <p:nvPr/>
        </p:nvSpPr>
        <p:spPr>
          <a:xfrm>
            <a:off x="4053675" y="2916325"/>
            <a:ext cx="44190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CAST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(birth_date </a:t>
            </a: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DATE)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birthdate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customers;</a:t>
            </a:r>
            <a:endParaRPr b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55eedbf2a6_0_167"/>
          <p:cNvSpPr txBox="1"/>
          <p:nvPr/>
        </p:nvSpPr>
        <p:spPr>
          <a:xfrm>
            <a:off x="415125" y="246825"/>
            <a:ext cx="764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DATA CLEANING TECHNIQUES</a:t>
            </a:r>
            <a:endParaRPr b="0" i="0" sz="40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255eedbf2a6_0_167"/>
          <p:cNvSpPr/>
          <p:nvPr/>
        </p:nvSpPr>
        <p:spPr>
          <a:xfrm>
            <a:off x="103649" y="4793300"/>
            <a:ext cx="610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https://acho.io/blogs/the-ultimate-guide-to-data-cleaning-in-sql</a:t>
            </a:r>
            <a:endParaRPr/>
          </a:p>
        </p:txBody>
      </p:sp>
      <p:sp>
        <p:nvSpPr>
          <p:cNvPr id="360" name="Google Shape;360;g255eedbf2a6_0_1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61" name="Google Shape;361;g255eedbf2a6_0_167"/>
          <p:cNvSpPr txBox="1"/>
          <p:nvPr/>
        </p:nvSpPr>
        <p:spPr>
          <a:xfrm>
            <a:off x="415125" y="1043725"/>
            <a:ext cx="8057400" cy="3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cleaning steps: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irrelevant, redundant, or duplicate data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“structural” issues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 conversion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2000"/>
              <a:buChar char="•"/>
            </a:pPr>
            <a:r>
              <a:rPr lang="en-CA" sz="2000" u="sng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missing data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outliers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Validate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2" name="Google Shape;362;g255eedbf2a6_0_167"/>
          <p:cNvSpPr txBox="1"/>
          <p:nvPr/>
        </p:nvSpPr>
        <p:spPr>
          <a:xfrm>
            <a:off x="4053675" y="2916325"/>
            <a:ext cx="34950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*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customers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year </a:t>
            </a: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CA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55eedbf2a6_0_175"/>
          <p:cNvSpPr txBox="1"/>
          <p:nvPr/>
        </p:nvSpPr>
        <p:spPr>
          <a:xfrm>
            <a:off x="415125" y="246825"/>
            <a:ext cx="764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DATA CLEANING TECHNIQUES</a:t>
            </a:r>
            <a:endParaRPr b="0" i="0" sz="40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255eedbf2a6_0_175"/>
          <p:cNvSpPr/>
          <p:nvPr/>
        </p:nvSpPr>
        <p:spPr>
          <a:xfrm>
            <a:off x="103649" y="4793300"/>
            <a:ext cx="610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https://acho.io/blogs/the-ultimate-guide-to-data-cleaning-in-sql</a:t>
            </a:r>
            <a:endParaRPr/>
          </a:p>
        </p:txBody>
      </p:sp>
      <p:sp>
        <p:nvSpPr>
          <p:cNvPr id="369" name="Google Shape;369;g255eedbf2a6_0_1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70" name="Google Shape;370;g255eedbf2a6_0_175"/>
          <p:cNvSpPr txBox="1"/>
          <p:nvPr/>
        </p:nvSpPr>
        <p:spPr>
          <a:xfrm>
            <a:off x="415125" y="1043725"/>
            <a:ext cx="8057400" cy="3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cleaning steps: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irrelevant, redundant, or duplicate data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“structural” issues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 conversion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2000"/>
              <a:buChar char="•"/>
            </a:pPr>
            <a:r>
              <a:rPr lang="en-CA" sz="2000" u="sng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missing data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outliers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Validate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1" name="Google Shape;371;g255eedbf2a6_0_175"/>
          <p:cNvSpPr txBox="1"/>
          <p:nvPr/>
        </p:nvSpPr>
        <p:spPr>
          <a:xfrm>
            <a:off x="4053675" y="2916325"/>
            <a:ext cx="4777200" cy="160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year </a:t>
            </a: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THEN		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(year)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customers)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ELSE		year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customers;</a:t>
            </a:r>
            <a:endParaRPr b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55eedbf2a6_0_183"/>
          <p:cNvSpPr txBox="1"/>
          <p:nvPr/>
        </p:nvSpPr>
        <p:spPr>
          <a:xfrm>
            <a:off x="415125" y="246825"/>
            <a:ext cx="764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DATA CLEANING TECHNIQUES</a:t>
            </a:r>
            <a:endParaRPr b="0" i="0" sz="40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255eedbf2a6_0_183"/>
          <p:cNvSpPr/>
          <p:nvPr/>
        </p:nvSpPr>
        <p:spPr>
          <a:xfrm>
            <a:off x="103649" y="4793300"/>
            <a:ext cx="610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https://acho.io/blogs/the-ultimate-guide-to-data-cleaning-in-sql</a:t>
            </a:r>
            <a:endParaRPr/>
          </a:p>
        </p:txBody>
      </p:sp>
      <p:sp>
        <p:nvSpPr>
          <p:cNvPr id="378" name="Google Shape;378;g255eedbf2a6_0_1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79" name="Google Shape;379;g255eedbf2a6_0_183"/>
          <p:cNvSpPr txBox="1"/>
          <p:nvPr/>
        </p:nvSpPr>
        <p:spPr>
          <a:xfrm>
            <a:off x="415125" y="1043725"/>
            <a:ext cx="8057400" cy="3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cleaning steps: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irrelevant, redundant, or duplicate data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“structural” issues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 conversion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missing data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2000"/>
              <a:buChar char="•"/>
            </a:pPr>
            <a:r>
              <a:rPr lang="en-CA" sz="2000" u="sng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outliers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Validate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g255eedbf2a6_0_183"/>
          <p:cNvSpPr txBox="1"/>
          <p:nvPr/>
        </p:nvSpPr>
        <p:spPr>
          <a:xfrm>
            <a:off x="4053675" y="2916325"/>
            <a:ext cx="3495000" cy="95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age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customers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age &gt;= 18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age &lt;= 99</a:t>
            </a: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55eedbf2a6_0_191"/>
          <p:cNvSpPr txBox="1"/>
          <p:nvPr/>
        </p:nvSpPr>
        <p:spPr>
          <a:xfrm>
            <a:off x="415125" y="246825"/>
            <a:ext cx="764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DATA CLEANING TECHNIQUES</a:t>
            </a:r>
            <a:endParaRPr b="0" i="0" sz="40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255eedbf2a6_0_191"/>
          <p:cNvSpPr/>
          <p:nvPr/>
        </p:nvSpPr>
        <p:spPr>
          <a:xfrm>
            <a:off x="103649" y="4793300"/>
            <a:ext cx="610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https://acho.io/blogs/the-ultimate-guide-to-data-cleaning-in-sql</a:t>
            </a:r>
            <a:endParaRPr/>
          </a:p>
        </p:txBody>
      </p:sp>
      <p:sp>
        <p:nvSpPr>
          <p:cNvPr id="387" name="Google Shape;387;g255eedbf2a6_0_1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88" name="Google Shape;388;g255eedbf2a6_0_191"/>
          <p:cNvSpPr txBox="1"/>
          <p:nvPr/>
        </p:nvSpPr>
        <p:spPr>
          <a:xfrm>
            <a:off x="415125" y="1043725"/>
            <a:ext cx="8057400" cy="3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cleaning steps: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irrelevant, redundant, or duplicate data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“structural” issues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 conversion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missing data</a:t>
            </a:r>
            <a:endParaRPr sz="2000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CA" sz="20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outliers</a:t>
            </a:r>
            <a:endParaRPr sz="2000" u="sng">
              <a:solidFill>
                <a:srgbClr val="A5A5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2000"/>
              <a:buChar char="•"/>
            </a:pPr>
            <a:r>
              <a:rPr lang="en-CA" sz="2000" u="sng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Validate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9" name="Google Shape;389;g255eedbf2a6_0_191"/>
          <p:cNvSpPr txBox="1"/>
          <p:nvPr/>
        </p:nvSpPr>
        <p:spPr>
          <a:xfrm>
            <a:off x="4053675" y="2916325"/>
            <a:ext cx="34950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*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customers</a:t>
            </a: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55eedbf2a6_0_278"/>
          <p:cNvSpPr txBox="1"/>
          <p:nvPr>
            <p:ph idx="4294967295" type="title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CA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Time! (but break first)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95" name="Google Shape;395;g255eedbf2a6_0_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255eedbf2a6_0_2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255eedbf2a6_0_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255eedbf2a6_0_2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255eedbf2a6_0_278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255eedbf2a6_0_278"/>
          <p:cNvSpPr txBox="1"/>
          <p:nvPr/>
        </p:nvSpPr>
        <p:spPr>
          <a:xfrm>
            <a:off x="6708925" y="2617875"/>
            <a:ext cx="2892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300">
                <a:solidFill>
                  <a:srgbClr val="D352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&lt;&lt;10:00&gt;&gt;</a:t>
            </a:r>
            <a:endParaRPr b="1" sz="4300">
              <a:solidFill>
                <a:srgbClr val="D3525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8"/>
          <p:cNvSpPr txBox="1"/>
          <p:nvPr/>
        </p:nvSpPr>
        <p:spPr>
          <a:xfrm>
            <a:off x="415125" y="246825"/>
            <a:ext cx="625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CA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WHERE OPERATORS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8"/>
          <p:cNvSpPr txBox="1"/>
          <p:nvPr/>
        </p:nvSpPr>
        <p:spPr>
          <a:xfrm>
            <a:off x="415125" y="1093078"/>
            <a:ext cx="27519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WHERE filter command can be used with a number of different operators: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aphicFrame>
        <p:nvGraphicFramePr>
          <p:cNvPr id="97" name="Google Shape;97;p28"/>
          <p:cNvGraphicFramePr/>
          <p:nvPr/>
        </p:nvGraphicFramePr>
        <p:xfrm>
          <a:off x="4039985" y="13216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{03A7EE06-2940-43C8-93A4-49F91F1F3207}</a:tableStyleId>
              </a:tblPr>
              <a:tblGrid>
                <a:gridCol w="1152075"/>
                <a:gridCol w="3503050"/>
              </a:tblGrid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Operator</a:t>
                      </a:r>
                      <a:endParaRPr b="1"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Description</a:t>
                      </a:r>
                      <a:endParaRPr b="1" sz="1100" u="none" cap="none" strike="noStrike"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Greater than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&lt;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Less than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&gt;=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Greater than or 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&lt;=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Less than or 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&lt;&gt; or !=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Not 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Logical operator AND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Logical operator OR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IN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matches any value in a list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BETWEEN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is between a range of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LIKE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matches a pattern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IS NULL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is NULL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NOT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Negate the result of other operators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8" name="Google Shape;98;p28"/>
          <p:cNvSpPr txBox="1"/>
          <p:nvPr/>
        </p:nvSpPr>
        <p:spPr>
          <a:xfrm>
            <a:off x="415125" y="2541950"/>
            <a:ext cx="3242400" cy="1600800"/>
          </a:xfrm>
          <a:prstGeom prst="rect">
            <a:avLst/>
          </a:prstGeom>
          <a:noFill/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*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value = </a:t>
            </a:r>
            <a:r>
              <a:rPr b="1" lang="en-CA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CA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CA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CA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CA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CA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CA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 = </a:t>
            </a:r>
            <a:r>
              <a:rPr b="1" i="0" lang="en-CA" sz="1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'text'</a:t>
            </a:r>
            <a:r>
              <a:rPr b="1" i="0" lang="en-CA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28"/>
          <p:cNvSpPr/>
          <p:nvPr/>
        </p:nvSpPr>
        <p:spPr>
          <a:xfrm>
            <a:off x="3972350" y="1498259"/>
            <a:ext cx="4785600" cy="393600"/>
          </a:xfrm>
          <a:prstGeom prst="rect">
            <a:avLst/>
          </a:prstGeom>
          <a:noFill/>
          <a:ln cap="flat" cmpd="sng" w="28575">
            <a:solidFill>
              <a:srgbClr val="D45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5eedbf2a6_0_203"/>
          <p:cNvSpPr txBox="1"/>
          <p:nvPr/>
        </p:nvSpPr>
        <p:spPr>
          <a:xfrm>
            <a:off x="415125" y="246825"/>
            <a:ext cx="625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CA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WHERE OPERATORS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55eedbf2a6_0_203"/>
          <p:cNvSpPr txBox="1"/>
          <p:nvPr/>
        </p:nvSpPr>
        <p:spPr>
          <a:xfrm>
            <a:off x="415125" y="1093078"/>
            <a:ext cx="27519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WHERE filter command can be used with a number of different operators: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g255eedbf2a6_0_2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aphicFrame>
        <p:nvGraphicFramePr>
          <p:cNvPr id="107" name="Google Shape;107;g255eedbf2a6_0_203"/>
          <p:cNvGraphicFramePr/>
          <p:nvPr/>
        </p:nvGraphicFramePr>
        <p:xfrm>
          <a:off x="4039985" y="13216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{03A7EE06-2940-43C8-93A4-49F91F1F3207}</a:tableStyleId>
              </a:tblPr>
              <a:tblGrid>
                <a:gridCol w="1152075"/>
                <a:gridCol w="3503050"/>
              </a:tblGrid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Operator</a:t>
                      </a:r>
                      <a:endParaRPr b="1"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Description</a:t>
                      </a:r>
                      <a:endParaRPr b="1" sz="1100" u="none" cap="none" strike="noStrike"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Greater than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&lt;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Less than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&gt;=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Greater than or 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&lt;=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Less than or 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&lt;&gt; or !=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Not 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Logical operator AND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Logical operator OR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IN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matches any value in a list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BETWEEN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is between a range of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LIKE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matches a pattern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IS NULL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is NULL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NOT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Negate the result of other operators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8" name="Google Shape;108;g255eedbf2a6_0_203"/>
          <p:cNvSpPr txBox="1"/>
          <p:nvPr/>
        </p:nvSpPr>
        <p:spPr>
          <a:xfrm>
            <a:off x="415125" y="2541950"/>
            <a:ext cx="3242400" cy="2462700"/>
          </a:xfrm>
          <a:prstGeom prst="rect">
            <a:avLst/>
          </a:prstGeom>
          <a:noFill/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*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value &gt; </a:t>
            </a:r>
            <a:r>
              <a:rPr b="1" lang="en-CA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*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value &lt; </a:t>
            </a:r>
            <a:r>
              <a:rPr b="1" lang="en-CA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CA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CA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CA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CA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CA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CA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b="1" lang="en-CA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-CA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CA" sz="1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'text'</a:t>
            </a:r>
            <a:r>
              <a:rPr b="1" i="0" lang="en-CA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g255eedbf2a6_0_203"/>
          <p:cNvSpPr/>
          <p:nvPr/>
        </p:nvSpPr>
        <p:spPr>
          <a:xfrm>
            <a:off x="3972350" y="1795120"/>
            <a:ext cx="4785600" cy="588600"/>
          </a:xfrm>
          <a:prstGeom prst="rect">
            <a:avLst/>
          </a:prstGeom>
          <a:noFill/>
          <a:ln cap="flat" cmpd="sng" w="28575">
            <a:solidFill>
              <a:srgbClr val="D45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5eedbf2a6_0_212"/>
          <p:cNvSpPr txBox="1"/>
          <p:nvPr/>
        </p:nvSpPr>
        <p:spPr>
          <a:xfrm>
            <a:off x="415125" y="246825"/>
            <a:ext cx="625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CA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WHERE OPERATORS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55eedbf2a6_0_212"/>
          <p:cNvSpPr txBox="1"/>
          <p:nvPr/>
        </p:nvSpPr>
        <p:spPr>
          <a:xfrm>
            <a:off x="415125" y="1093078"/>
            <a:ext cx="27519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WHERE filter command can be used with a number of different operators: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g255eedbf2a6_0_2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aphicFrame>
        <p:nvGraphicFramePr>
          <p:cNvPr id="117" name="Google Shape;117;g255eedbf2a6_0_212"/>
          <p:cNvGraphicFramePr/>
          <p:nvPr/>
        </p:nvGraphicFramePr>
        <p:xfrm>
          <a:off x="4039985" y="13216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{03A7EE06-2940-43C8-93A4-49F91F1F3207}</a:tableStyleId>
              </a:tblPr>
              <a:tblGrid>
                <a:gridCol w="1152075"/>
                <a:gridCol w="3503050"/>
              </a:tblGrid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Operator</a:t>
                      </a:r>
                      <a:endParaRPr b="1"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Description</a:t>
                      </a:r>
                      <a:endParaRPr b="1" sz="1100" u="none" cap="none" strike="noStrike"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Greater than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&lt;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Less than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&gt;=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Greater than or 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&lt;=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Less than or 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&lt;&gt; or !=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Not 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Logical operator AND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Logical operator OR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IN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matches any value in a list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BETWEEN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is between a range of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LIKE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matches a pattern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IS NULL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is NULL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NOT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Negate the result of other operators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8" name="Google Shape;118;g255eedbf2a6_0_212"/>
          <p:cNvSpPr txBox="1"/>
          <p:nvPr/>
        </p:nvSpPr>
        <p:spPr>
          <a:xfrm>
            <a:off x="415125" y="2541950"/>
            <a:ext cx="3242400" cy="2462700"/>
          </a:xfrm>
          <a:prstGeom prst="rect">
            <a:avLst/>
          </a:prstGeom>
          <a:noFill/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*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value &gt;= </a:t>
            </a:r>
            <a:r>
              <a:rPr b="1" lang="en-CA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*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value &lt;= </a:t>
            </a:r>
            <a:r>
              <a:rPr b="1" lang="en-CA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CA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CA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CA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CA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CA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CA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b="1" lang="en-CA"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b="1" i="0" lang="en-CA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CA" sz="1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'text'</a:t>
            </a:r>
            <a:r>
              <a:rPr b="1" i="0" lang="en-CA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g255eedbf2a6_0_212"/>
          <p:cNvSpPr/>
          <p:nvPr/>
        </p:nvSpPr>
        <p:spPr>
          <a:xfrm>
            <a:off x="3972350" y="2313611"/>
            <a:ext cx="4785600" cy="588600"/>
          </a:xfrm>
          <a:prstGeom prst="rect">
            <a:avLst/>
          </a:prstGeom>
          <a:noFill/>
          <a:ln cap="flat" cmpd="sng" w="28575">
            <a:solidFill>
              <a:srgbClr val="D45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5eedbf2a6_0_221"/>
          <p:cNvSpPr txBox="1"/>
          <p:nvPr/>
        </p:nvSpPr>
        <p:spPr>
          <a:xfrm>
            <a:off x="415125" y="246825"/>
            <a:ext cx="625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CA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WHERE OPERATORS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55eedbf2a6_0_221"/>
          <p:cNvSpPr txBox="1"/>
          <p:nvPr/>
        </p:nvSpPr>
        <p:spPr>
          <a:xfrm>
            <a:off x="415125" y="1093078"/>
            <a:ext cx="27519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WHERE filter command can be used with a number of different operators: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g255eedbf2a6_0_2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aphicFrame>
        <p:nvGraphicFramePr>
          <p:cNvPr id="127" name="Google Shape;127;g255eedbf2a6_0_221"/>
          <p:cNvGraphicFramePr/>
          <p:nvPr/>
        </p:nvGraphicFramePr>
        <p:xfrm>
          <a:off x="4039985" y="13216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{03A7EE06-2940-43C8-93A4-49F91F1F3207}</a:tableStyleId>
              </a:tblPr>
              <a:tblGrid>
                <a:gridCol w="1152075"/>
                <a:gridCol w="3503050"/>
              </a:tblGrid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Operator</a:t>
                      </a:r>
                      <a:endParaRPr b="1"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Description</a:t>
                      </a:r>
                      <a:endParaRPr b="1" sz="1100" u="none" cap="none" strike="noStrike"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Greater than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&lt;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Less than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&gt;=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Greater than or 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&lt;=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Less than or 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&lt;&gt; or !=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Not 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Logical operator AND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Logical operator OR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IN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matches any value in a list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BETWEEN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is between a range of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LIKE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matches a pattern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IS NULL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is NULL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NOT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Negate the result of other operators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8" name="Google Shape;128;g255eedbf2a6_0_221"/>
          <p:cNvSpPr txBox="1"/>
          <p:nvPr/>
        </p:nvSpPr>
        <p:spPr>
          <a:xfrm>
            <a:off x="415125" y="2541950"/>
            <a:ext cx="3242400" cy="1600800"/>
          </a:xfrm>
          <a:prstGeom prst="rect">
            <a:avLst/>
          </a:prstGeom>
          <a:noFill/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*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value != </a:t>
            </a:r>
            <a:r>
              <a:rPr b="1" lang="en-CA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*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value &lt;&gt; </a:t>
            </a:r>
            <a:r>
              <a:rPr b="1" lang="en-CA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" name="Google Shape;129;g255eedbf2a6_0_221"/>
          <p:cNvSpPr/>
          <p:nvPr/>
        </p:nvSpPr>
        <p:spPr>
          <a:xfrm>
            <a:off x="3972350" y="2831846"/>
            <a:ext cx="4785600" cy="360300"/>
          </a:xfrm>
          <a:prstGeom prst="rect">
            <a:avLst/>
          </a:prstGeom>
          <a:noFill/>
          <a:ln cap="flat" cmpd="sng" w="28575">
            <a:solidFill>
              <a:srgbClr val="D45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5eedbf2a6_0_230"/>
          <p:cNvSpPr txBox="1"/>
          <p:nvPr/>
        </p:nvSpPr>
        <p:spPr>
          <a:xfrm>
            <a:off x="415125" y="246825"/>
            <a:ext cx="625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CA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WHERE OPERATORS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55eedbf2a6_0_230"/>
          <p:cNvSpPr txBox="1"/>
          <p:nvPr/>
        </p:nvSpPr>
        <p:spPr>
          <a:xfrm>
            <a:off x="415125" y="1093078"/>
            <a:ext cx="27519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WHERE filter command can be used with a number of different operators: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g255eedbf2a6_0_2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aphicFrame>
        <p:nvGraphicFramePr>
          <p:cNvPr id="137" name="Google Shape;137;g255eedbf2a6_0_230"/>
          <p:cNvGraphicFramePr/>
          <p:nvPr/>
        </p:nvGraphicFramePr>
        <p:xfrm>
          <a:off x="4039985" y="13216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{03A7EE06-2940-43C8-93A4-49F91F1F3207}</a:tableStyleId>
              </a:tblPr>
              <a:tblGrid>
                <a:gridCol w="1152075"/>
                <a:gridCol w="3503050"/>
              </a:tblGrid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Operator</a:t>
                      </a:r>
                      <a:endParaRPr b="1"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Description</a:t>
                      </a:r>
                      <a:endParaRPr b="1" sz="1100" u="none" cap="none" strike="noStrike"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Greater than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&lt;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Less than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&gt;=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Greater than or 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&lt;=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Less than or 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&lt;&gt; or !=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Not 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Logical operator AND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Logical operator OR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IN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matches any value in a list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BETWEEN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is between a range of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LIKE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matches a pattern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IS NULL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is NULL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NOT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Negate the result of other operators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8" name="Google Shape;138;g255eedbf2a6_0_230"/>
          <p:cNvSpPr txBox="1"/>
          <p:nvPr/>
        </p:nvSpPr>
        <p:spPr>
          <a:xfrm>
            <a:off x="415125" y="2541950"/>
            <a:ext cx="3242400" cy="2031900"/>
          </a:xfrm>
          <a:prstGeom prst="rect">
            <a:avLst/>
          </a:prstGeom>
          <a:noFill/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*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value &gt; </a:t>
            </a:r>
            <a:r>
              <a:rPr b="1" lang="en-CA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 &lt;</a:t>
            </a:r>
            <a:r>
              <a:rPr b="1" lang="en-CA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6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*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value1 = </a:t>
            </a:r>
            <a:r>
              <a:rPr b="1" lang="en-CA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value2 &gt;</a:t>
            </a:r>
            <a:r>
              <a:rPr b="1" lang="en-CA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3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g255eedbf2a6_0_230"/>
          <p:cNvSpPr/>
          <p:nvPr/>
        </p:nvSpPr>
        <p:spPr>
          <a:xfrm>
            <a:off x="3972350" y="3075355"/>
            <a:ext cx="4785600" cy="360300"/>
          </a:xfrm>
          <a:prstGeom prst="rect">
            <a:avLst/>
          </a:prstGeom>
          <a:noFill/>
          <a:ln cap="flat" cmpd="sng" w="28575">
            <a:solidFill>
              <a:srgbClr val="D45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5eedbf2a6_0_239"/>
          <p:cNvSpPr txBox="1"/>
          <p:nvPr/>
        </p:nvSpPr>
        <p:spPr>
          <a:xfrm>
            <a:off x="415125" y="246825"/>
            <a:ext cx="625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CA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WHERE OPERATORS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55eedbf2a6_0_239"/>
          <p:cNvSpPr txBox="1"/>
          <p:nvPr/>
        </p:nvSpPr>
        <p:spPr>
          <a:xfrm>
            <a:off x="415125" y="1093078"/>
            <a:ext cx="27519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WHERE filter command can be used with a number of different operators: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g255eedbf2a6_0_2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aphicFrame>
        <p:nvGraphicFramePr>
          <p:cNvPr id="147" name="Google Shape;147;g255eedbf2a6_0_239"/>
          <p:cNvGraphicFramePr/>
          <p:nvPr/>
        </p:nvGraphicFramePr>
        <p:xfrm>
          <a:off x="4039985" y="13216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{03A7EE06-2940-43C8-93A4-49F91F1F3207}</a:tableStyleId>
              </a:tblPr>
              <a:tblGrid>
                <a:gridCol w="1152075"/>
                <a:gridCol w="3503050"/>
              </a:tblGrid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Operator</a:t>
                      </a:r>
                      <a:endParaRPr b="1"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Description</a:t>
                      </a:r>
                      <a:endParaRPr b="1" sz="1100" u="none" cap="none" strike="noStrike"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Greater than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&lt;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Less than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&gt;=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Greater than or 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&lt;=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Less than or 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&lt;&gt; or !=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Not 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Logical operator AND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Logical operator OR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IN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matches any value in a list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BETWEEN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is between a range of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LIKE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matches a pattern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IS NULL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Return true if a value is NULL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NOT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u="none" cap="none" strike="noStrike"/>
                        <a:t>Negate the result of other operators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8" name="Google Shape;148;g255eedbf2a6_0_239"/>
          <p:cNvSpPr txBox="1"/>
          <p:nvPr/>
        </p:nvSpPr>
        <p:spPr>
          <a:xfrm>
            <a:off x="415125" y="2541950"/>
            <a:ext cx="3242400" cy="2031900"/>
          </a:xfrm>
          <a:prstGeom prst="rect">
            <a:avLst/>
          </a:prstGeom>
          <a:noFill/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*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value &lt; </a:t>
            </a:r>
            <a:r>
              <a:rPr b="1" lang="en-CA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 &gt;</a:t>
            </a:r>
            <a:r>
              <a:rPr b="1" lang="en-CA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6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*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value1 = </a:t>
            </a:r>
            <a:r>
              <a:rPr b="1" lang="en-CA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1" lang="en-CA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value2 &gt;</a:t>
            </a:r>
            <a:r>
              <a:rPr b="1" lang="en-CA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3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g255eedbf2a6_0_239"/>
          <p:cNvSpPr/>
          <p:nvPr/>
        </p:nvSpPr>
        <p:spPr>
          <a:xfrm>
            <a:off x="3972350" y="3350338"/>
            <a:ext cx="4785600" cy="360300"/>
          </a:xfrm>
          <a:prstGeom prst="rect">
            <a:avLst/>
          </a:prstGeom>
          <a:noFill/>
          <a:ln cap="flat" cmpd="sng" w="28575">
            <a:solidFill>
              <a:srgbClr val="D451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Brian Lynch</dc:creator>
</cp:coreProperties>
</file>