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5"/>
    <p:sldMasterId id="2147483704" r:id="rId6"/>
    <p:sldMasterId id="2147483705" r:id="rId7"/>
    <p:sldMasterId id="2147483706" r:id="rId8"/>
    <p:sldMasterId id="2147483707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</p:sldIdLst>
  <p:sldSz cy="5143500" cx="9144000"/>
  <p:notesSz cx="6858000" cy="9144000"/>
  <p:embeddedFontLst>
    <p:embeddedFont>
      <p:font typeface="Roboto Mono Medium"/>
      <p:regular r:id="rId35"/>
      <p:bold r:id="rId36"/>
      <p:italic r:id="rId37"/>
      <p:boldItalic r:id="rId38"/>
    </p:embeddedFont>
    <p:embeddedFont>
      <p:font typeface="Proxima Nova"/>
      <p:regular r:id="rId39"/>
      <p:bold r:id="rId40"/>
      <p:italic r:id="rId41"/>
      <p:boldItalic r:id="rId42"/>
    </p:embeddedFont>
    <p:embeddedFont>
      <p:font typeface="Helvetica Ne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D8C31F-556C-4E36-AAEC-13FCA61A389E}">
  <a:tblStyle styleId="{B7D8C31F-556C-4E36-AAEC-13FCA61A389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0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2.xml"/><Relationship Id="rId44" Type="http://schemas.openxmlformats.org/officeDocument/2006/relationships/font" Target="fonts/HelveticaNeue-bold.fntdata"/><Relationship Id="rId21" Type="http://schemas.openxmlformats.org/officeDocument/2006/relationships/slide" Target="slides/slide11.xml"/><Relationship Id="rId43" Type="http://schemas.openxmlformats.org/officeDocument/2006/relationships/font" Target="fonts/HelveticaNeue-regular.fntdata"/><Relationship Id="rId24" Type="http://schemas.openxmlformats.org/officeDocument/2006/relationships/slide" Target="slides/slide14.xml"/><Relationship Id="rId46" Type="http://schemas.openxmlformats.org/officeDocument/2006/relationships/font" Target="fonts/HelveticaNeue-boldItalic.fntdata"/><Relationship Id="rId23" Type="http://schemas.openxmlformats.org/officeDocument/2006/relationships/slide" Target="slides/slide13.xml"/><Relationship Id="rId45" Type="http://schemas.openxmlformats.org/officeDocument/2006/relationships/font" Target="fonts/HelveticaNeue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font" Target="fonts/RobotoMonoMedium-regular.fntdata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font" Target="fonts/RobotoMonoMedium-italic.fntdata"/><Relationship Id="rId14" Type="http://schemas.openxmlformats.org/officeDocument/2006/relationships/slide" Target="slides/slide4.xml"/><Relationship Id="rId36" Type="http://schemas.openxmlformats.org/officeDocument/2006/relationships/font" Target="fonts/RobotoMonoMedium-bold.fntdata"/><Relationship Id="rId17" Type="http://schemas.openxmlformats.org/officeDocument/2006/relationships/slide" Target="slides/slide7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6.xml"/><Relationship Id="rId38" Type="http://schemas.openxmlformats.org/officeDocument/2006/relationships/font" Target="fonts/RobotoMonoMedium-boldItalic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rome.google.com/webstore/detail/slides-timer/nfhjdkmpebifdelclimjfaackjhiglpc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d4205c352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3d4205c35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d4205c352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23d4205c35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3d4205c352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23d4205c352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3d75a35ed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23d75a35ed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3d75a35ed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23d75a35ed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3d75a35ed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23d75a35ed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3d7dcbe0f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23d7dcbe0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3d4205c352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23d4205c352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3d7dcbe0f4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23d7dcbe0f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3d7dcbe0f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23d7dcbe0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3d4205c352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3d4205c352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d4205c352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3d4205c3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3d7dcbe0f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23d7dcbe0f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3d7dcbe0f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23d7dcbe0f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3d517ce6a1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23d517ce6a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Timer works with extension “</a:t>
            </a: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Slides Timer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3d7dcbe0f4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23d7dcbe0f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3d7dcbe0f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23d7dcbe0f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d75a35ed8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3d75a35ed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d4205c352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3d4205c352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d75a35e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3d75a35e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3d75a35ed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3d75a35ed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d75a35ed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3d75a35ed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d75a35ed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3d75a35ed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3d75a35ed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3d75a35ed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3" name="Google Shape;1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4" name="Google Shape;15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86" name="Google Shape;18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0" name="Google Shape;20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3" name="Google Shape;203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4" name="Google Shape;20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5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5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5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5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1" name="Google Shape;221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2" name="Google Shape;22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2" name="Google Shape;23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6" name="Google Shape;236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7" name="Google Shape;237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1" name="Google Shape;24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6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61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1"/>
          <p:cNvSpPr txBox="1"/>
          <p:nvPr/>
        </p:nvSpPr>
        <p:spPr>
          <a:xfrm>
            <a:off x="6460575" y="4146575"/>
            <a:ext cx="2683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16A4D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Alibek Kruglikov</a:t>
            </a:r>
            <a:endParaRPr b="0" i="0" sz="2400" u="none" cap="none" strike="noStrike">
              <a:solidFill>
                <a:srgbClr val="16A4D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61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COMBINING DATA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0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7" name="Google Shape;36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70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1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</a:t>
            </a:r>
            <a:endParaRPr b="0" baseline="-2500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71"/>
          <p:cNvSpPr txBox="1"/>
          <p:nvPr/>
        </p:nvSpPr>
        <p:spPr>
          <a:xfrm>
            <a:off x="415125" y="1169275"/>
            <a:ext cx="6744300" cy="26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we need to combine data from more than two tables, e.g. combining Customers, Services and Vehicles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9" name="Google Shape;379;p71"/>
          <p:cNvGraphicFramePr/>
          <p:nvPr/>
        </p:nvGraphicFramePr>
        <p:xfrm>
          <a:off x="567525" y="27130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651675"/>
                <a:gridCol w="734300"/>
                <a:gridCol w="727375"/>
                <a:gridCol w="782775"/>
                <a:gridCol w="595750"/>
              </a:tblGrid>
              <a:tr h="32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Invoice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Service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Amount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20220544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2022-02-07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B7X82R41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Oil change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$75.46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20220545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2022-04-10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8R91MA8U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Safety check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$120.51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20220546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2022-05-17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B7X82R41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Brake</a:t>
                      </a:r>
                      <a:r>
                        <a:rPr lang="en" sz="800" u="none" cap="none" strike="noStrike"/>
                        <a:t> pads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$309.28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20220547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2022-07-30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VYT4NT42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Oil change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$75.46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20220548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2022-08-27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PF43EW5D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Package 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$211.73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20220549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2022-11-04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J314ACK9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Winter tires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$58.41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80" name="Google Shape;380;p71"/>
          <p:cNvGraphicFramePr/>
          <p:nvPr/>
        </p:nvGraphicFramePr>
        <p:xfrm>
          <a:off x="5203970" y="36189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741225"/>
                <a:gridCol w="810500"/>
                <a:gridCol w="547250"/>
                <a:gridCol w="588825"/>
                <a:gridCol w="46412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</a:t>
                      </a:r>
                      <a:r>
                        <a:rPr lang="en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J314ACK9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CRV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VYT4NT42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C000965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8R91MA8U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Mazda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RX5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B7X82R41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GF328WT9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Pilot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81" name="Google Shape;381;p71"/>
          <p:cNvGraphicFramePr/>
          <p:nvPr/>
        </p:nvGraphicFramePr>
        <p:xfrm>
          <a:off x="5203970" y="2190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817425"/>
                <a:gridCol w="741225"/>
                <a:gridCol w="699650"/>
                <a:gridCol w="665025"/>
              </a:tblGrid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First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Last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Phone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Albert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Einstein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555-9876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C000748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Homer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Simpson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555-7885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Edmund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Dantes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555-2880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2" name="Google Shape;382;p71"/>
          <p:cNvSpPr txBox="1"/>
          <p:nvPr/>
        </p:nvSpPr>
        <p:spPr>
          <a:xfrm>
            <a:off x="567525" y="2451483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endParaRPr/>
          </a:p>
        </p:txBody>
      </p:sp>
      <p:sp>
        <p:nvSpPr>
          <p:cNvPr id="383" name="Google Shape;383;p71"/>
          <p:cNvSpPr txBox="1"/>
          <p:nvPr/>
        </p:nvSpPr>
        <p:spPr>
          <a:xfrm>
            <a:off x="5164770" y="1929140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384" name="Google Shape;384;p71"/>
          <p:cNvSpPr txBox="1"/>
          <p:nvPr/>
        </p:nvSpPr>
        <p:spPr>
          <a:xfrm>
            <a:off x="5164770" y="335735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sp>
        <p:nvSpPr>
          <p:cNvPr id="385" name="Google Shape;385;p71"/>
          <p:cNvSpPr/>
          <p:nvPr/>
        </p:nvSpPr>
        <p:spPr>
          <a:xfrm>
            <a:off x="1936336" y="2713424"/>
            <a:ext cx="748200" cy="16152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71"/>
          <p:cNvSpPr/>
          <p:nvPr/>
        </p:nvSpPr>
        <p:spPr>
          <a:xfrm>
            <a:off x="5203970" y="3618311"/>
            <a:ext cx="748200" cy="12807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71"/>
          <p:cNvCxnSpPr>
            <a:stCxn id="385" idx="2"/>
          </p:cNvCxnSpPr>
          <p:nvPr/>
        </p:nvCxnSpPr>
        <p:spPr>
          <a:xfrm flipH="1" rot="-5400000">
            <a:off x="3582886" y="3056174"/>
            <a:ext cx="378600" cy="2923500"/>
          </a:xfrm>
          <a:prstGeom prst="curvedConnector2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p71"/>
          <p:cNvSpPr/>
          <p:nvPr/>
        </p:nvSpPr>
        <p:spPr>
          <a:xfrm>
            <a:off x="5991315" y="3613955"/>
            <a:ext cx="769800" cy="1285200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1"/>
          <p:cNvSpPr/>
          <p:nvPr/>
        </p:nvSpPr>
        <p:spPr>
          <a:xfrm>
            <a:off x="5203970" y="2203001"/>
            <a:ext cx="825000" cy="1054500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71"/>
          <p:cNvCxnSpPr>
            <a:stCxn id="389" idx="2"/>
            <a:endCxn id="388" idx="0"/>
          </p:cNvCxnSpPr>
          <p:nvPr/>
        </p:nvCxnSpPr>
        <p:spPr>
          <a:xfrm flipH="1" rot="-5400000">
            <a:off x="5818070" y="3055901"/>
            <a:ext cx="356400" cy="7596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2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</a:t>
            </a:r>
            <a:endParaRPr b="0" baseline="-2500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7" name="Google Shape;397;p72"/>
          <p:cNvGraphicFramePr/>
          <p:nvPr/>
        </p:nvGraphicFramePr>
        <p:xfrm>
          <a:off x="268667" y="1517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731875"/>
                <a:gridCol w="824675"/>
                <a:gridCol w="816900"/>
                <a:gridCol w="879125"/>
                <a:gridCol w="669075"/>
                <a:gridCol w="669075"/>
                <a:gridCol w="669075"/>
                <a:gridCol w="525975"/>
                <a:gridCol w="812175"/>
                <a:gridCol w="684125"/>
                <a:gridCol w="706575"/>
                <a:gridCol w="616525"/>
              </a:tblGrid>
              <a:tr h="32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Invoice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Service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Amount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FirstName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LastName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Phone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20220544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2022-02-07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B7X82R41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Oil change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$75.46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Albert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Einstein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555-9876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20220545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2022-04-10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8R91MA8U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Safety check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$120.51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Mazda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RX5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20220546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2022-05-17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B7X82R41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Brake</a:t>
                      </a:r>
                      <a:r>
                        <a:rPr lang="en" sz="800" u="none" cap="none" strike="noStrike"/>
                        <a:t> pads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$309.28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Albert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Einstein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555-9876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20220547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2022-07-30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VYT4NT42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Oil change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$75.46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C000965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20220548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2022-08-27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PF43EW5D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Package 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$211.73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20220549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2022-11-04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J314ACK9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Winter tires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$58.41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CRV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GF328WT9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Pilot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Edmund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Dantes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555-2880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8" name="Google Shape;398;p72"/>
          <p:cNvSpPr/>
          <p:nvPr/>
        </p:nvSpPr>
        <p:spPr>
          <a:xfrm>
            <a:off x="268667" y="1537884"/>
            <a:ext cx="3952500" cy="18528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72"/>
          <p:cNvSpPr/>
          <p:nvPr/>
        </p:nvSpPr>
        <p:spPr>
          <a:xfrm>
            <a:off x="4144161" y="1477269"/>
            <a:ext cx="2745000" cy="1873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72"/>
          <p:cNvSpPr/>
          <p:nvPr/>
        </p:nvSpPr>
        <p:spPr>
          <a:xfrm>
            <a:off x="1812674" y="1477270"/>
            <a:ext cx="864300" cy="1852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2"/>
          <p:cNvSpPr/>
          <p:nvPr/>
        </p:nvSpPr>
        <p:spPr>
          <a:xfrm>
            <a:off x="6047716" y="1517236"/>
            <a:ext cx="2836500" cy="1884300"/>
          </a:xfrm>
          <a:prstGeom prst="rect">
            <a:avLst/>
          </a:prstGeom>
          <a:noFill/>
          <a:ln cap="flat" cmpd="sng" w="254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72"/>
          <p:cNvSpPr txBox="1"/>
          <p:nvPr/>
        </p:nvSpPr>
        <p:spPr>
          <a:xfrm>
            <a:off x="6901562" y="1171423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403" name="Google Shape;403;p72"/>
          <p:cNvSpPr txBox="1"/>
          <p:nvPr/>
        </p:nvSpPr>
        <p:spPr>
          <a:xfrm>
            <a:off x="304645" y="3599416"/>
            <a:ext cx="802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services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services.VIN = vehicles.VIN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vehicles.CustomerID = customers.CustomerID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72"/>
          <p:cNvSpPr txBox="1"/>
          <p:nvPr/>
        </p:nvSpPr>
        <p:spPr>
          <a:xfrm>
            <a:off x="544973" y="1236307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endParaRPr/>
          </a:p>
        </p:txBody>
      </p:sp>
      <p:sp>
        <p:nvSpPr>
          <p:cNvPr id="405" name="Google Shape;405;p72"/>
          <p:cNvSpPr txBox="1"/>
          <p:nvPr/>
        </p:nvSpPr>
        <p:spPr>
          <a:xfrm>
            <a:off x="4823829" y="1222114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3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</a:t>
            </a:r>
            <a:endParaRPr b="0" baseline="-2500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73"/>
          <p:cNvSpPr txBox="1"/>
          <p:nvPr/>
        </p:nvSpPr>
        <p:spPr>
          <a:xfrm>
            <a:off x="567525" y="1607300"/>
            <a:ext cx="407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A.key = B.key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3" name="Google Shape;41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40" y="1600549"/>
            <a:ext cx="1161237" cy="105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0976" y="1600549"/>
            <a:ext cx="1161237" cy="105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0976" y="3241218"/>
            <a:ext cx="1161237" cy="105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22940" y="3241218"/>
            <a:ext cx="1161237" cy="105706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3"/>
          <p:cNvSpPr txBox="1"/>
          <p:nvPr/>
        </p:nvSpPr>
        <p:spPr>
          <a:xfrm>
            <a:off x="567525" y="2193800"/>
            <a:ext cx="4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.key2 = C.key2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8" name="Google Shape;418;p73"/>
          <p:cNvSpPr txBox="1"/>
          <p:nvPr/>
        </p:nvSpPr>
        <p:spPr>
          <a:xfrm>
            <a:off x="567525" y="3241225"/>
            <a:ext cx="407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A.key = B.key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p73"/>
          <p:cNvSpPr txBox="1"/>
          <p:nvPr/>
        </p:nvSpPr>
        <p:spPr>
          <a:xfrm>
            <a:off x="567525" y="3827725"/>
            <a:ext cx="4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OIN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.key2 = C.key2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</a:t>
            </a:r>
            <a:endParaRPr b="0" baseline="-2500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74"/>
          <p:cNvSpPr txBox="1"/>
          <p:nvPr/>
        </p:nvSpPr>
        <p:spPr>
          <a:xfrm>
            <a:off x="567525" y="1607300"/>
            <a:ext cx="407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A.key = B.key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7" name="Google Shape;42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0976" y="1600549"/>
            <a:ext cx="1161237" cy="1057063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74"/>
          <p:cNvSpPr txBox="1"/>
          <p:nvPr/>
        </p:nvSpPr>
        <p:spPr>
          <a:xfrm>
            <a:off x="567525" y="2193800"/>
            <a:ext cx="4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.key2 = C.key2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74"/>
          <p:cNvSpPr txBox="1"/>
          <p:nvPr/>
        </p:nvSpPr>
        <p:spPr>
          <a:xfrm>
            <a:off x="567525" y="3241225"/>
            <a:ext cx="407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A.key = B.key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74"/>
          <p:cNvSpPr txBox="1"/>
          <p:nvPr/>
        </p:nvSpPr>
        <p:spPr>
          <a:xfrm>
            <a:off x="567525" y="3827725"/>
            <a:ext cx="4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.key2 = C.key2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1" name="Google Shape;431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2951" y="1598738"/>
            <a:ext cx="1161225" cy="106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0976" y="3239407"/>
            <a:ext cx="1161249" cy="106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22939" y="3239402"/>
            <a:ext cx="1161249" cy="106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5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 – Exercises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9" name="Google Shape;43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5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6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 – EXERCISES</a:t>
            </a:r>
            <a:endParaRPr b="0" baseline="-2500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76"/>
          <p:cNvSpPr txBox="1"/>
          <p:nvPr/>
        </p:nvSpPr>
        <p:spPr>
          <a:xfrm>
            <a:off x="415125" y="1169275"/>
            <a:ext cx="67443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the Northwind Database: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Examine the employees, employeeterritories, and territories tables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all employeeids and their territoryid (including possible nulls)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each employee full name and their territorydescription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each employee full name and their regiondescription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0" name="Google Shape;450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1" name="Google Shape;45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7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Subqueries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77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8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SUBQUERY</a:t>
            </a:r>
            <a:endParaRPr b="0" baseline="-2500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8"/>
          <p:cNvSpPr txBox="1"/>
          <p:nvPr/>
        </p:nvSpPr>
        <p:spPr>
          <a:xfrm>
            <a:off x="415125" y="1169275"/>
            <a:ext cx="80574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451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Subquery</a:t>
            </a: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(or “nested” query) is a query that is located inside another query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used to simplify queries (and avoid JOINs)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return anything a normal query can: single values, single/multiple rows, single/multiple columns, entire tables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be difficult to understand when reading code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" name="Google Shape;468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78"/>
          <p:cNvSpPr txBox="1"/>
          <p:nvPr/>
        </p:nvSpPr>
        <p:spPr>
          <a:xfrm>
            <a:off x="750600" y="4135425"/>
            <a:ext cx="76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SELECT * FROM table WHERE id IN (SELECT id FROM table)</a:t>
            </a:r>
            <a:endParaRPr sz="1800">
              <a:solidFill>
                <a:srgbClr val="59595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470" name="Google Shape;470;p78"/>
          <p:cNvCxnSpPr/>
          <p:nvPr/>
        </p:nvCxnSpPr>
        <p:spPr>
          <a:xfrm>
            <a:off x="5321425" y="4612213"/>
            <a:ext cx="28560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1" name="Google Shape;471;p78"/>
          <p:cNvSpPr txBox="1"/>
          <p:nvPr/>
        </p:nvSpPr>
        <p:spPr>
          <a:xfrm>
            <a:off x="6228350" y="4535613"/>
            <a:ext cx="11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subquery</a:t>
            </a:r>
            <a:endParaRPr b="0" i="0" sz="14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472" name="Google Shape;472;p78"/>
          <p:cNvCxnSpPr/>
          <p:nvPr/>
        </p:nvCxnSpPr>
        <p:spPr>
          <a:xfrm>
            <a:off x="912450" y="4114925"/>
            <a:ext cx="73191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p78"/>
          <p:cNvSpPr txBox="1"/>
          <p:nvPr/>
        </p:nvSpPr>
        <p:spPr>
          <a:xfrm>
            <a:off x="3986550" y="3762100"/>
            <a:ext cx="11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query</a:t>
            </a:r>
            <a:endParaRPr b="0" i="0" sz="14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9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SUBQUERY</a:t>
            </a:r>
            <a:endParaRPr b="0" baseline="-2500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79"/>
          <p:cNvSpPr txBox="1"/>
          <p:nvPr/>
        </p:nvSpPr>
        <p:spPr>
          <a:xfrm>
            <a:off x="415125" y="1169275"/>
            <a:ext cx="67443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col1, col2, [</a:t>
            </a:r>
            <a:r>
              <a:rPr b="1" lang="en" sz="2000">
                <a:solidFill>
                  <a:srgbClr val="D35251"/>
                </a:solidFill>
                <a:latin typeface="Courier New"/>
                <a:ea typeface="Courier New"/>
                <a:cs typeface="Courier New"/>
                <a:sym typeface="Courier New"/>
              </a:rPr>
              <a:t>SUBQUERY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table1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0" name="Google Shape;480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1" name="Google Shape;48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79"/>
          <p:cNvSpPr txBox="1"/>
          <p:nvPr/>
        </p:nvSpPr>
        <p:spPr>
          <a:xfrm>
            <a:off x="415125" y="2171550"/>
            <a:ext cx="674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Make a table with product names, units in stock and average units in stock for all products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00" y="4176000"/>
            <a:ext cx="1797625" cy="4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62"/>
          <p:cNvSpPr/>
          <p:nvPr/>
        </p:nvSpPr>
        <p:spPr>
          <a:xfrm>
            <a:off x="1964429" y="1915069"/>
            <a:ext cx="41148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JOINs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62"/>
          <p:cNvSpPr/>
          <p:nvPr/>
        </p:nvSpPr>
        <p:spPr>
          <a:xfrm>
            <a:off x="1496675" y="1386875"/>
            <a:ext cx="41148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JOINs Review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62"/>
          <p:cNvSpPr/>
          <p:nvPr/>
        </p:nvSpPr>
        <p:spPr>
          <a:xfrm>
            <a:off x="2432182" y="2443263"/>
            <a:ext cx="41148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Subqueries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62"/>
          <p:cNvSpPr/>
          <p:nvPr/>
        </p:nvSpPr>
        <p:spPr>
          <a:xfrm>
            <a:off x="2899936" y="2971456"/>
            <a:ext cx="4114800" cy="42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62"/>
          <p:cNvSpPr txBox="1"/>
          <p:nvPr/>
        </p:nvSpPr>
        <p:spPr>
          <a:xfrm>
            <a:off x="415125" y="246825"/>
            <a:ext cx="86061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0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FROM</a:t>
            </a: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 SUBQUERY</a:t>
            </a:r>
            <a:endParaRPr b="0" baseline="-2500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0"/>
          <p:cNvSpPr txBox="1"/>
          <p:nvPr/>
        </p:nvSpPr>
        <p:spPr>
          <a:xfrm>
            <a:off x="415125" y="1169275"/>
            <a:ext cx="67443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col1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col2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2000">
                <a:solidFill>
                  <a:srgbClr val="D35251"/>
                </a:solidFill>
                <a:latin typeface="Courier New"/>
                <a:ea typeface="Courier New"/>
                <a:cs typeface="Courier New"/>
                <a:sym typeface="Courier New"/>
              </a:rPr>
              <a:t>SUBQUERY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9" name="Google Shape;489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0" name="Google Shape;49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80"/>
          <p:cNvSpPr txBox="1"/>
          <p:nvPr/>
        </p:nvSpPr>
        <p:spPr>
          <a:xfrm>
            <a:off x="415125" y="2171550"/>
            <a:ext cx="674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Find average price of products with units in stock above average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WHERE </a:t>
            </a: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SUBQUERY</a:t>
            </a:r>
            <a:endParaRPr b="0" baseline="-2500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81"/>
          <p:cNvSpPr txBox="1"/>
          <p:nvPr/>
        </p:nvSpPr>
        <p:spPr>
          <a:xfrm>
            <a:off x="415125" y="1169275"/>
            <a:ext cx="67443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col1, col2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table1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col3 </a:t>
            </a:r>
            <a:r>
              <a:rPr b="1" lang="en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 sz="2000">
                <a:solidFill>
                  <a:srgbClr val="D35251"/>
                </a:solidFill>
                <a:latin typeface="Courier New"/>
                <a:ea typeface="Courier New"/>
                <a:cs typeface="Courier New"/>
                <a:sym typeface="Courier New"/>
              </a:rPr>
              <a:t>SUBQUERY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" name="Google Shape;498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1"/>
          <p:cNvSpPr txBox="1"/>
          <p:nvPr/>
        </p:nvSpPr>
        <p:spPr>
          <a:xfrm>
            <a:off x="415125" y="2476350"/>
            <a:ext cx="674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List</a:t>
            </a: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information on products that had a discount &gt; 0.20 at least once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Break</a:t>
            </a: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Time!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6" name="Google Shape;506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82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82"/>
          <p:cNvSpPr txBox="1"/>
          <p:nvPr/>
        </p:nvSpPr>
        <p:spPr>
          <a:xfrm>
            <a:off x="6708925" y="2617875"/>
            <a:ext cx="2892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D352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&lt;&lt;10:00&gt;&gt;</a:t>
            </a:r>
            <a:endParaRPr b="1" sz="4300">
              <a:solidFill>
                <a:srgbClr val="D352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3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Subqueries – </a:t>
            </a: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Exercises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7" name="Google Shape;51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8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4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SUBQUERIES – </a:t>
            </a: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EXERCISES</a:t>
            </a:r>
            <a:endParaRPr b="0" baseline="-2500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84"/>
          <p:cNvSpPr txBox="1"/>
          <p:nvPr/>
        </p:nvSpPr>
        <p:spPr>
          <a:xfrm>
            <a:off x="415125" y="1169275"/>
            <a:ext cx="67443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the Northwind Database (try to avoid JOINs):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orderid, country and freight difference from overall average freight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average freight of orders to Germany with average freight of orders to France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all products (names) with a supplier from Germany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orderid and country for orders with higher than average total value (including discount)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8" name="Google Shape;528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3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JOINs Review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3" name="Google Shape;27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6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4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RECAP ON JOINS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64"/>
          <p:cNvSpPr txBox="1"/>
          <p:nvPr/>
        </p:nvSpPr>
        <p:spPr>
          <a:xfrm>
            <a:off x="464126" y="1184275"/>
            <a:ext cx="862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V.CustomerID = C.CustomerID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86" name="Google Shape;286;p64"/>
          <p:cNvGraphicFramePr/>
          <p:nvPr/>
        </p:nvGraphicFramePr>
        <p:xfrm>
          <a:off x="782782" y="1908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741225"/>
                <a:gridCol w="810500"/>
                <a:gridCol w="547250"/>
                <a:gridCol w="588825"/>
                <a:gridCol w="46412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</a:t>
                      </a:r>
                      <a:r>
                        <a:rPr lang="en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J314ACK9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CRV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VYT4NT42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C000965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8R91MA8U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Mazda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RX5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B7X82R41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GF328WT9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Pilot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7" name="Google Shape;287;p64"/>
          <p:cNvGraphicFramePr/>
          <p:nvPr/>
        </p:nvGraphicFramePr>
        <p:xfrm>
          <a:off x="4814455" y="1908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817425"/>
                <a:gridCol w="741225"/>
                <a:gridCol w="699650"/>
                <a:gridCol w="665025"/>
              </a:tblGrid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First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Last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Phone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Albert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Einstein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555-9876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C000748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Homer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Simpson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555-7885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Edmund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Dantes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555-2880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8" name="Google Shape;288;p64"/>
          <p:cNvSpPr txBox="1"/>
          <p:nvPr/>
        </p:nvSpPr>
        <p:spPr>
          <a:xfrm>
            <a:off x="4775255" y="1646465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289" name="Google Shape;289;p64"/>
          <p:cNvSpPr txBox="1"/>
          <p:nvPr/>
        </p:nvSpPr>
        <p:spPr>
          <a:xfrm>
            <a:off x="743582" y="164646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sp>
        <p:nvSpPr>
          <p:cNvPr id="290" name="Google Shape;290;p64"/>
          <p:cNvSpPr/>
          <p:nvPr/>
        </p:nvSpPr>
        <p:spPr>
          <a:xfrm>
            <a:off x="1538478" y="1903065"/>
            <a:ext cx="796800" cy="1285200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4"/>
          <p:cNvSpPr/>
          <p:nvPr/>
        </p:nvSpPr>
        <p:spPr>
          <a:xfrm>
            <a:off x="4814455" y="1920326"/>
            <a:ext cx="825000" cy="1054500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64"/>
          <p:cNvCxnSpPr>
            <a:stCxn id="291" idx="2"/>
            <a:endCxn id="290" idx="2"/>
          </p:cNvCxnSpPr>
          <p:nvPr/>
        </p:nvCxnSpPr>
        <p:spPr>
          <a:xfrm rot="5400000">
            <a:off x="3475255" y="1436426"/>
            <a:ext cx="213300" cy="3290100"/>
          </a:xfrm>
          <a:prstGeom prst="curvedConnector3">
            <a:avLst>
              <a:gd fmla="val 143588" name="adj1"/>
            </a:avLst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93" name="Google Shape;293;p64"/>
          <p:cNvGraphicFramePr/>
          <p:nvPr/>
        </p:nvGraphicFramePr>
        <p:xfrm>
          <a:off x="782765" y="33756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723500"/>
                <a:gridCol w="768925"/>
                <a:gridCol w="505700"/>
                <a:gridCol w="505700"/>
                <a:gridCol w="422575"/>
                <a:gridCol w="768925"/>
                <a:gridCol w="692725"/>
                <a:gridCol w="678875"/>
                <a:gridCol w="64660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</a:t>
                      </a:r>
                      <a:r>
                        <a:rPr lang="en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</a:t>
                      </a:r>
                      <a:r>
                        <a:rPr lang="en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First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Last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Phone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J314ACK9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CRV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8R91MA8U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Mazda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RX5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B7X82R41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Albert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Einstein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555-9876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GF328WT9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Pilot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Edmund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Dantes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555-2880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4" name="Google Shape;294;p64"/>
          <p:cNvSpPr txBox="1"/>
          <p:nvPr/>
        </p:nvSpPr>
        <p:spPr>
          <a:xfrm>
            <a:off x="5581516" y="904159"/>
            <a:ext cx="3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(CustomerID)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INNER JOIN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65"/>
          <p:cNvSpPr txBox="1"/>
          <p:nvPr/>
        </p:nvSpPr>
        <p:spPr>
          <a:xfrm>
            <a:off x="464126" y="1184275"/>
            <a:ext cx="862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b="1" i="0" lang="en" sz="1400" u="sng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02" name="Google Shape;302;p65"/>
          <p:cNvGraphicFramePr/>
          <p:nvPr/>
        </p:nvGraphicFramePr>
        <p:xfrm>
          <a:off x="782782" y="1908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741225"/>
                <a:gridCol w="810500"/>
                <a:gridCol w="547250"/>
                <a:gridCol w="588825"/>
                <a:gridCol w="46412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</a:t>
                      </a:r>
                      <a:r>
                        <a:rPr lang="en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J314ACK9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CRV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VYT4NT42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C000965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8R91MA8U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Mazda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RX5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B7X82R41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GF328WT9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Pilot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3" name="Google Shape;303;p65"/>
          <p:cNvGraphicFramePr/>
          <p:nvPr/>
        </p:nvGraphicFramePr>
        <p:xfrm>
          <a:off x="4814455" y="1908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817425"/>
                <a:gridCol w="741225"/>
                <a:gridCol w="699650"/>
                <a:gridCol w="665025"/>
              </a:tblGrid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First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Last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Phone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Albert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Einstein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555-9876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C000748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Homer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Simpson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555-7885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Edmund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Dantes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555-2880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4" name="Google Shape;304;p65"/>
          <p:cNvSpPr txBox="1"/>
          <p:nvPr/>
        </p:nvSpPr>
        <p:spPr>
          <a:xfrm>
            <a:off x="4775255" y="1646465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305" name="Google Shape;305;p65"/>
          <p:cNvSpPr txBox="1"/>
          <p:nvPr/>
        </p:nvSpPr>
        <p:spPr>
          <a:xfrm>
            <a:off x="743582" y="164646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graphicFrame>
        <p:nvGraphicFramePr>
          <p:cNvPr id="306" name="Google Shape;306;p65"/>
          <p:cNvGraphicFramePr/>
          <p:nvPr/>
        </p:nvGraphicFramePr>
        <p:xfrm>
          <a:off x="782765" y="33756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723500"/>
                <a:gridCol w="768925"/>
                <a:gridCol w="505700"/>
                <a:gridCol w="505700"/>
                <a:gridCol w="422575"/>
                <a:gridCol w="768925"/>
                <a:gridCol w="692725"/>
                <a:gridCol w="678875"/>
                <a:gridCol w="64660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</a:t>
                      </a:r>
                      <a:r>
                        <a:rPr lang="en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</a:t>
                      </a:r>
                      <a:r>
                        <a:rPr lang="en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First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Last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Phone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J314ACK9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CRV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8R91MA8U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Mazda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RX5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B7X82R41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Albert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Einstein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555-9876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GF328WT9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Pilot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Edmund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Dantes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555-2880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Visual_SQL_Joins/INNER_JOIN.png" id="307" name="Google Shape;30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1071" y="3369133"/>
            <a:ext cx="160137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6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FULL OUTER </a:t>
            </a: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JOIN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66"/>
          <p:cNvSpPr txBox="1"/>
          <p:nvPr/>
        </p:nvSpPr>
        <p:spPr>
          <a:xfrm>
            <a:off x="464126" y="1184275"/>
            <a:ext cx="862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b="1" lang="en" u="sng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</a:t>
            </a:r>
            <a:r>
              <a:rPr b="1" i="0" lang="en" sz="1400" u="sng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15" name="Google Shape;315;p66"/>
          <p:cNvGraphicFramePr/>
          <p:nvPr/>
        </p:nvGraphicFramePr>
        <p:xfrm>
          <a:off x="782782" y="1908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741225"/>
                <a:gridCol w="810500"/>
                <a:gridCol w="547250"/>
                <a:gridCol w="588825"/>
                <a:gridCol w="46412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</a:t>
                      </a:r>
                      <a:r>
                        <a:rPr lang="en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J314ACK9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CRV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VYT4NT42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C000965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8R91MA8U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Mazda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RX5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B7X82R41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GF328WT9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Pilot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16" name="Google Shape;316;p66"/>
          <p:cNvGraphicFramePr/>
          <p:nvPr/>
        </p:nvGraphicFramePr>
        <p:xfrm>
          <a:off x="4814455" y="1908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817425"/>
                <a:gridCol w="741225"/>
                <a:gridCol w="699650"/>
                <a:gridCol w="665025"/>
              </a:tblGrid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First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Last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Phone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Albert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Einstein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555-9876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C000748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Homer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Simpson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555-7885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Edmund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Dantes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555-2880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7" name="Google Shape;317;p66"/>
          <p:cNvSpPr txBox="1"/>
          <p:nvPr/>
        </p:nvSpPr>
        <p:spPr>
          <a:xfrm>
            <a:off x="4775255" y="1646465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318" name="Google Shape;318;p66"/>
          <p:cNvSpPr txBox="1"/>
          <p:nvPr/>
        </p:nvSpPr>
        <p:spPr>
          <a:xfrm>
            <a:off x="743582" y="164646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graphicFrame>
        <p:nvGraphicFramePr>
          <p:cNvPr id="319" name="Google Shape;319;p66"/>
          <p:cNvGraphicFramePr/>
          <p:nvPr/>
        </p:nvGraphicFramePr>
        <p:xfrm>
          <a:off x="782782" y="33756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723500"/>
                <a:gridCol w="768925"/>
                <a:gridCol w="505700"/>
                <a:gridCol w="505700"/>
                <a:gridCol w="422575"/>
                <a:gridCol w="768925"/>
                <a:gridCol w="692725"/>
                <a:gridCol w="678875"/>
                <a:gridCol w="64660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</a:t>
                      </a:r>
                      <a:r>
                        <a:rPr lang="en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</a:t>
                      </a:r>
                      <a:r>
                        <a:rPr lang="en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First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Last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Phone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J314ACK9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CRV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VYT4NT42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C000965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8R91MA8U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Mazda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RX5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B7X82R41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Albert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Einstein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555-9876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GF328WT9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Pilot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Edmund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Dantes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555-2880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C000748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Homer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Simpson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555-7885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Visual_SQL_Joins/FULL_OUTER_JOIN.png" id="320" name="Google Shape;32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1083" y="3369134"/>
            <a:ext cx="160137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7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LEFT</a:t>
            </a: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 JOIN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7"/>
          <p:cNvSpPr txBox="1"/>
          <p:nvPr/>
        </p:nvSpPr>
        <p:spPr>
          <a:xfrm>
            <a:off x="464126" y="1184275"/>
            <a:ext cx="862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b="1" lang="en" u="sng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" u="sng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sng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28" name="Google Shape;328;p67"/>
          <p:cNvGraphicFramePr/>
          <p:nvPr/>
        </p:nvGraphicFramePr>
        <p:xfrm>
          <a:off x="782782" y="1908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741225"/>
                <a:gridCol w="810500"/>
                <a:gridCol w="547250"/>
                <a:gridCol w="588825"/>
                <a:gridCol w="46412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</a:t>
                      </a:r>
                      <a:r>
                        <a:rPr lang="en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J314ACK9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CRV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VYT4NT42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C000965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8R91MA8U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Mazda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RX5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B7X82R41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GF328WT9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Pilot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29" name="Google Shape;329;p67"/>
          <p:cNvGraphicFramePr/>
          <p:nvPr/>
        </p:nvGraphicFramePr>
        <p:xfrm>
          <a:off x="4814455" y="1908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817425"/>
                <a:gridCol w="741225"/>
                <a:gridCol w="699650"/>
                <a:gridCol w="665025"/>
              </a:tblGrid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First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Last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Phone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Albert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Einstein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555-9876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C000748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Homer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Simpson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555-7885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Edmund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Dantes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555-2880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0" name="Google Shape;330;p67"/>
          <p:cNvSpPr txBox="1"/>
          <p:nvPr/>
        </p:nvSpPr>
        <p:spPr>
          <a:xfrm>
            <a:off x="4775255" y="1646465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331" name="Google Shape;331;p67"/>
          <p:cNvSpPr txBox="1"/>
          <p:nvPr/>
        </p:nvSpPr>
        <p:spPr>
          <a:xfrm>
            <a:off x="743582" y="164646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graphicFrame>
        <p:nvGraphicFramePr>
          <p:cNvPr id="332" name="Google Shape;332;p67"/>
          <p:cNvGraphicFramePr/>
          <p:nvPr/>
        </p:nvGraphicFramePr>
        <p:xfrm>
          <a:off x="782773" y="33744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723500"/>
                <a:gridCol w="768925"/>
                <a:gridCol w="505700"/>
                <a:gridCol w="505700"/>
                <a:gridCol w="422575"/>
                <a:gridCol w="768925"/>
                <a:gridCol w="692725"/>
                <a:gridCol w="678875"/>
                <a:gridCol w="64660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</a:t>
                      </a:r>
                      <a:r>
                        <a:rPr lang="en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</a:t>
                      </a:r>
                      <a:r>
                        <a:rPr lang="en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First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Last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Phone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J314ACK9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CRV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VYT4NT42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C000965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8R91MA8U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Mazda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RX5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B7X82R41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Albert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Einstein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555-9876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GF328WT9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Pilot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Edmund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Dantes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555-2880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Visual_SQL_Joins/LEFT_JOIN.png" id="333" name="Google Shape;33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1067" y="3373554"/>
            <a:ext cx="160137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RIGHT</a:t>
            </a: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 JOIN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8"/>
          <p:cNvSpPr txBox="1"/>
          <p:nvPr/>
        </p:nvSpPr>
        <p:spPr>
          <a:xfrm>
            <a:off x="464126" y="1184275"/>
            <a:ext cx="862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b="1" lang="en" u="sng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lang="en" u="sng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sng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41" name="Google Shape;341;p68"/>
          <p:cNvGraphicFramePr/>
          <p:nvPr/>
        </p:nvGraphicFramePr>
        <p:xfrm>
          <a:off x="782782" y="1908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741225"/>
                <a:gridCol w="810500"/>
                <a:gridCol w="547250"/>
                <a:gridCol w="588825"/>
                <a:gridCol w="46412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</a:t>
                      </a:r>
                      <a:r>
                        <a:rPr lang="en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J314ACK9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CRV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VYT4NT42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C000965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8R91MA8U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Mazda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RX5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B7X82R41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GF328WT9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Pilot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42" name="Google Shape;342;p68"/>
          <p:cNvGraphicFramePr/>
          <p:nvPr/>
        </p:nvGraphicFramePr>
        <p:xfrm>
          <a:off x="4814455" y="1908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817425"/>
                <a:gridCol w="741225"/>
                <a:gridCol w="699650"/>
                <a:gridCol w="665025"/>
              </a:tblGrid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First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Last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Phone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Albert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Einstein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555-9876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C000748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Homer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Simpson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555-7885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Edmund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Dantes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555-2880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3" name="Google Shape;343;p68"/>
          <p:cNvSpPr txBox="1"/>
          <p:nvPr/>
        </p:nvSpPr>
        <p:spPr>
          <a:xfrm>
            <a:off x="4775255" y="1646465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344" name="Google Shape;344;p68"/>
          <p:cNvSpPr txBox="1"/>
          <p:nvPr/>
        </p:nvSpPr>
        <p:spPr>
          <a:xfrm>
            <a:off x="743582" y="164646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graphicFrame>
        <p:nvGraphicFramePr>
          <p:cNvPr id="345" name="Google Shape;345;p68"/>
          <p:cNvGraphicFramePr/>
          <p:nvPr/>
        </p:nvGraphicFramePr>
        <p:xfrm>
          <a:off x="782782" y="33745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{B7D8C31F-556C-4E36-AAEC-13FCA61A389E}</a:tableStyleId>
              </a:tblPr>
              <a:tblGrid>
                <a:gridCol w="723500"/>
                <a:gridCol w="768925"/>
                <a:gridCol w="505700"/>
                <a:gridCol w="505700"/>
                <a:gridCol w="422575"/>
                <a:gridCol w="768925"/>
                <a:gridCol w="692725"/>
                <a:gridCol w="678875"/>
                <a:gridCol w="64660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</a:t>
                      </a:r>
                      <a:r>
                        <a:rPr lang="en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Customer</a:t>
                      </a:r>
                      <a:r>
                        <a:rPr lang="en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First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Last</a:t>
                      </a:r>
                      <a:r>
                        <a:rPr lang="en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Phone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J314ACK9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CRV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8R91MA8U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Mazda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RX5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C001782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Brad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555-1234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B7X82R41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Corolla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C001331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Albert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Einstein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555-9876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GF328WT9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Honda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Pilot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C001564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Edmund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Dantes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555-2880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C000748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Homer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Simpson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555-7885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Visual_SQL_Joins/RIGHT_JOIN.png" id="346" name="Google Shape;34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1079" y="3374480"/>
            <a:ext cx="160137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9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EXCLUDING JOINS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Visual_SQL_Joins/LEFT_EXCLUDING_JOIN.png" id="353" name="Google Shape;35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0047" y="1019625"/>
            <a:ext cx="1601378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69"/>
          <p:cNvSpPr txBox="1"/>
          <p:nvPr/>
        </p:nvSpPr>
        <p:spPr>
          <a:xfrm>
            <a:off x="720451" y="1360725"/>
            <a:ext cx="434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 EXCLUDING JOIN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in table A but not table B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" name="Google Shape;355;p69"/>
          <p:cNvSpPr txBox="1"/>
          <p:nvPr/>
        </p:nvSpPr>
        <p:spPr>
          <a:xfrm>
            <a:off x="720451" y="2628900"/>
            <a:ext cx="434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 EXCLUDING JOIN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in table B but not table A</a:t>
            </a:r>
            <a:endParaRPr/>
          </a:p>
        </p:txBody>
      </p:sp>
      <p:sp>
        <p:nvSpPr>
          <p:cNvPr id="356" name="Google Shape;356;p69"/>
          <p:cNvSpPr txBox="1"/>
          <p:nvPr/>
        </p:nvSpPr>
        <p:spPr>
          <a:xfrm>
            <a:off x="720425" y="1791825"/>
            <a:ext cx="434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B.key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IS NULL</a:t>
            </a:r>
            <a:endParaRPr/>
          </a:p>
        </p:txBody>
      </p:sp>
      <p:sp>
        <p:nvSpPr>
          <p:cNvPr id="357" name="Google Shape;357;p69"/>
          <p:cNvSpPr txBox="1"/>
          <p:nvPr/>
        </p:nvSpPr>
        <p:spPr>
          <a:xfrm>
            <a:off x="720427" y="3122700"/>
            <a:ext cx="434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A.key </a:t>
            </a: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IS NULL</a:t>
            </a:r>
            <a:endParaRPr/>
          </a:p>
        </p:txBody>
      </p:sp>
      <p:pic>
        <p:nvPicPr>
          <p:cNvPr descr="Visual_SQL_Joins/RIGHT_EXCLUDING_JOIN.png" id="358" name="Google Shape;358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0047" y="2350491"/>
            <a:ext cx="1601378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69"/>
          <p:cNvSpPr txBox="1"/>
          <p:nvPr/>
        </p:nvSpPr>
        <p:spPr>
          <a:xfrm>
            <a:off x="720425" y="3959775"/>
            <a:ext cx="482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OUTER</a:t>
            </a:r>
            <a:r>
              <a:rPr b="1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EXCLUDING JOIN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from both tables without intersection</a:t>
            </a:r>
            <a:endParaRPr/>
          </a:p>
        </p:txBody>
      </p:sp>
      <p:sp>
        <p:nvSpPr>
          <p:cNvPr id="360" name="Google Shape;360;p69"/>
          <p:cNvSpPr txBox="1"/>
          <p:nvPr/>
        </p:nvSpPr>
        <p:spPr>
          <a:xfrm>
            <a:off x="720425" y="4453575"/>
            <a:ext cx="482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 WHERE A.key IS NULL OR B.key IS NULL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Visual_SQL_Joins/OUTER_EXCLUDING_JOIN.png" id="361" name="Google Shape;361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050" y="3681375"/>
            <a:ext cx="1601375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