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Mono Medium"/>
      <p:regular r:id="rId35"/>
      <p:bold r:id="rId36"/>
      <p:italic r:id="rId37"/>
      <p:boldItalic r:id="rId38"/>
    </p:embeddedFont>
    <p:embeddedFont>
      <p:font typeface="Proxima Nova"/>
      <p:regular r:id="rId39"/>
      <p:bold r:id="rId40"/>
      <p:italic r:id="rId41"/>
      <p:boldItalic r:id="rId42"/>
    </p:embeddedFont>
    <p:embeddedFont>
      <p:font typeface="Raleway Medium"/>
      <p:regular r:id="rId43"/>
      <p:bold r:id="rId44"/>
      <p:italic r:id="rId45"/>
      <p:boldItalic r:id="rId46"/>
    </p:embeddedFont>
    <p:embeddedFont>
      <p:font typeface="Helvetica Neue"/>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1" roundtripDataSignature="AMtx7mg2qdKXMll2/ulQxq1PjW40UJXb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42" Type="http://schemas.openxmlformats.org/officeDocument/2006/relationships/font" Target="fonts/ProximaNova-boldItalic.fntdata"/><Relationship Id="rId41" Type="http://schemas.openxmlformats.org/officeDocument/2006/relationships/font" Target="fonts/ProximaNova-italic.fntdata"/><Relationship Id="rId44" Type="http://schemas.openxmlformats.org/officeDocument/2006/relationships/font" Target="fonts/RalewayMedium-bold.fntdata"/><Relationship Id="rId43" Type="http://schemas.openxmlformats.org/officeDocument/2006/relationships/font" Target="fonts/RalewayMedium-regular.fntdata"/><Relationship Id="rId46" Type="http://schemas.openxmlformats.org/officeDocument/2006/relationships/font" Target="fonts/RalewayMedium-boldItalic.fntdata"/><Relationship Id="rId45" Type="http://schemas.openxmlformats.org/officeDocument/2006/relationships/font" Target="fonts/RalewayMedium-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HelveticaNeue-bold.fntdata"/><Relationship Id="rId47" Type="http://schemas.openxmlformats.org/officeDocument/2006/relationships/font" Target="fonts/HelveticaNeue-regular.fntdata"/><Relationship Id="rId49" Type="http://schemas.openxmlformats.org/officeDocument/2006/relationships/font" Target="fonts/HelveticaNeu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obotoMonoMedium-regular.fntdata"/><Relationship Id="rId34" Type="http://schemas.openxmlformats.org/officeDocument/2006/relationships/slide" Target="slides/slide28.xml"/><Relationship Id="rId37" Type="http://schemas.openxmlformats.org/officeDocument/2006/relationships/font" Target="fonts/RobotoMonoMedium-italic.fntdata"/><Relationship Id="rId36" Type="http://schemas.openxmlformats.org/officeDocument/2006/relationships/font" Target="fonts/RobotoMonoMedium-bold.fntdata"/><Relationship Id="rId39" Type="http://schemas.openxmlformats.org/officeDocument/2006/relationships/font" Target="fonts/ProximaNova-regular.fntdata"/><Relationship Id="rId38" Type="http://schemas.openxmlformats.org/officeDocument/2006/relationships/font" Target="fonts/RobotoMonoMedium-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customschemas.google.com/relationships/presentationmetadata" Target="metadata"/><Relationship Id="rId50"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hrome.google.com/webstore/detail/slides-timer/nfhjdkmpebifdelclimjfaackjhiglpc"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ec6527ab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2ec6527abc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ec6527ab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2ec6527abc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ec6527ab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2ec6527abc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ec6527ab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2ec6527abc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ec6527ab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2ec6527abc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2ec6527ab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2ec6527abc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ec6527abc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2ec6527abc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latin typeface="Helvetica Neue"/>
                <a:ea typeface="Helvetica Neue"/>
                <a:cs typeface="Helvetica Neue"/>
                <a:sym typeface="Helvetica Neue"/>
              </a:rPr>
              <a:t>Timer works with extension “</a:t>
            </a:r>
            <a:r>
              <a:rPr lang="en-US" u="sng">
                <a:solidFill>
                  <a:schemeClr val="hlink"/>
                </a:solidFill>
                <a:latin typeface="Helvetica Neue"/>
                <a:ea typeface="Helvetica Neue"/>
                <a:cs typeface="Helvetica Neue"/>
                <a:sym typeface="Helvetica Neue"/>
                <a:hlinkClick r:id="rId2"/>
              </a:rPr>
              <a:t>Slides Timer</a:t>
            </a:r>
            <a:r>
              <a:rPr lang="en-US">
                <a:latin typeface="Helvetica Neue"/>
                <a:ea typeface="Helvetica Neue"/>
                <a:cs typeface="Helvetica Neue"/>
                <a:sym typeface="Helvetica Neue"/>
              </a:rPr>
              <a:t>”</a:t>
            </a:r>
            <a:endParaRPr>
              <a:latin typeface="Helvetica Neue"/>
              <a:ea typeface="Helvetica Neue"/>
              <a:cs typeface="Helvetica Neue"/>
              <a:sym typeface="Helvetica Neue"/>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ec6527ab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2ec6527abc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ec6527abc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2ec6527abc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ec6527ab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22ec6527abc_0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ec6527ab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22ec6527abc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ec6527abc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2ec6527abc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ec6527abc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22ec6527abc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2ec6527ab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2ec6527abc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Helvetica Neue"/>
              <a:ea typeface="Helvetica Neue"/>
              <a:cs typeface="Helvetica Neue"/>
              <a:sym typeface="Helvetica Neue"/>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ec6527ab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2ec6527ab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ec6527ab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2ec6527abc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ec6527ab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2ec6527abc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ec6527ab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2ec6527abc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7" name="Google Shape;5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4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0" name="Google Shape;60;p4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1" name="Google Shape;6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50"/>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0"/>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5" name="Google Shape;65;p5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6" name="Google Shape;66;p5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7" name="Google Shape;67;p5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5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5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2" name="Google Shape;72;p5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3" name="Google Shape;73;p5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4" name="Google Shape;74;p5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5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8" name="Google Shape;78;p5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9" name="Google Shape;7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 name="Google Shape;82;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5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5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6" name="Google Shape;8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7" name="Shape 87"/>
        <p:cNvGrpSpPr/>
        <p:nvPr/>
      </p:nvGrpSpPr>
      <p:grpSpPr>
        <a:xfrm>
          <a:off x="0" y="0"/>
          <a:ext cx="0" cy="0"/>
          <a:chOff x="0" y="0"/>
          <a:chExt cx="0" cy="0"/>
        </a:xfrm>
      </p:grpSpPr>
      <p:sp>
        <p:nvSpPr>
          <p:cNvPr id="88" name="Google Shape;88;p5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9" name="Google Shape;8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5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3" name="Google Shape;93;p5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4" name="Google Shape;94;p5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5" name="Google Shape;9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5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8" name="Google Shape;9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5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1" name="Google Shape;101;p5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2" name="Google Shape;10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B37"/>
        </a:solidFill>
      </p:bgPr>
    </p:bg>
    <p:spTree>
      <p:nvGrpSpPr>
        <p:cNvPr id="106" name="Shape 106"/>
        <p:cNvGrpSpPr/>
        <p:nvPr/>
      </p:nvGrpSpPr>
      <p:grpSpPr>
        <a:xfrm>
          <a:off x="0" y="0"/>
          <a:ext cx="0" cy="0"/>
          <a:chOff x="0" y="0"/>
          <a:chExt cx="0" cy="0"/>
        </a:xfrm>
      </p:grpSpPr>
      <p:sp>
        <p:nvSpPr>
          <p:cNvPr id="107" name="Google Shape;107;p1"/>
          <p:cNvSpPr txBox="1"/>
          <p:nvPr>
            <p:ph idx="4294967295" type="title"/>
          </p:nvPr>
        </p:nvSpPr>
        <p:spPr>
          <a:xfrm>
            <a:off x="619700" y="518700"/>
            <a:ext cx="5841000" cy="1984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US" sz="4000">
                <a:solidFill>
                  <a:schemeClr val="lt1"/>
                </a:solidFill>
                <a:latin typeface="Proxima Nova"/>
                <a:ea typeface="Proxima Nova"/>
                <a:cs typeface="Proxima Nova"/>
                <a:sym typeface="Proxima Nova"/>
              </a:rPr>
              <a:t>DATA</a:t>
            </a:r>
            <a:br>
              <a:rPr b="1" lang="en-US" sz="4000">
                <a:solidFill>
                  <a:schemeClr val="lt1"/>
                </a:solidFill>
                <a:latin typeface="Proxima Nova"/>
                <a:ea typeface="Proxima Nova"/>
                <a:cs typeface="Proxima Nova"/>
                <a:sym typeface="Proxima Nova"/>
              </a:rPr>
            </a:br>
            <a:r>
              <a:rPr b="1" lang="en-US" sz="4000">
                <a:solidFill>
                  <a:schemeClr val="lt1"/>
                </a:solidFill>
                <a:latin typeface="Proxima Nova"/>
                <a:ea typeface="Proxima Nova"/>
                <a:cs typeface="Proxima Nova"/>
                <a:sym typeface="Proxima Nova"/>
              </a:rPr>
              <a:t>TRANSFORMATION</a:t>
            </a:r>
            <a:endParaRPr b="1" sz="4000">
              <a:solidFill>
                <a:schemeClr val="lt1"/>
              </a:solidFill>
              <a:latin typeface="Proxima Nova"/>
              <a:ea typeface="Proxima Nova"/>
              <a:cs typeface="Proxima Nova"/>
              <a:sym typeface="Proxima Nova"/>
            </a:endParaRPr>
          </a:p>
        </p:txBody>
      </p:sp>
      <p:pic>
        <p:nvPicPr>
          <p:cNvPr id="108" name="Google Shape;108;p1"/>
          <p:cNvPicPr preferRelativeResize="0"/>
          <p:nvPr/>
        </p:nvPicPr>
        <p:blipFill rotWithShape="1">
          <a:blip r:embed="rId3">
            <a:alphaModFix/>
          </a:blip>
          <a:srcRect b="0" l="0" r="0" t="0"/>
          <a:stretch/>
        </p:blipFill>
        <p:spPr>
          <a:xfrm>
            <a:off x="619701" y="2379375"/>
            <a:ext cx="1661225" cy="1661225"/>
          </a:xfrm>
          <a:prstGeom prst="rect">
            <a:avLst/>
          </a:prstGeom>
          <a:noFill/>
          <a:ln>
            <a:noFill/>
          </a:ln>
        </p:spPr>
      </p:pic>
      <p:pic>
        <p:nvPicPr>
          <p:cNvPr id="109" name="Google Shape;109;p1"/>
          <p:cNvPicPr preferRelativeResize="0"/>
          <p:nvPr/>
        </p:nvPicPr>
        <p:blipFill rotWithShape="1">
          <a:blip r:embed="rId4">
            <a:alphaModFix/>
          </a:blip>
          <a:srcRect b="0" l="0" r="0" t="0"/>
          <a:stretch/>
        </p:blipFill>
        <p:spPr>
          <a:xfrm>
            <a:off x="738400" y="4184350"/>
            <a:ext cx="1827851" cy="393075"/>
          </a:xfrm>
          <a:prstGeom prst="rect">
            <a:avLst/>
          </a:prstGeom>
          <a:noFill/>
          <a:ln>
            <a:noFill/>
          </a:ln>
        </p:spPr>
      </p:pic>
      <p:pic>
        <p:nvPicPr>
          <p:cNvPr id="110" name="Google Shape;110;p1"/>
          <p:cNvPicPr preferRelativeResize="0"/>
          <p:nvPr/>
        </p:nvPicPr>
        <p:blipFill rotWithShape="1">
          <a:blip r:embed="rId3">
            <a:alphaModFix/>
          </a:blip>
          <a:srcRect b="0" l="0" r="0" t="0"/>
          <a:stretch/>
        </p:blipFill>
        <p:spPr>
          <a:xfrm>
            <a:off x="4799351" y="320763"/>
            <a:ext cx="1661225" cy="1661225"/>
          </a:xfrm>
          <a:prstGeom prst="rect">
            <a:avLst/>
          </a:prstGeom>
          <a:noFill/>
          <a:ln>
            <a:noFill/>
          </a:ln>
        </p:spPr>
      </p:pic>
      <p:pic>
        <p:nvPicPr>
          <p:cNvPr id="111" name="Google Shape;111;p1"/>
          <p:cNvPicPr preferRelativeResize="0"/>
          <p:nvPr/>
        </p:nvPicPr>
        <p:blipFill rotWithShape="1">
          <a:blip r:embed="rId5">
            <a:alphaModFix/>
          </a:blip>
          <a:srcRect b="0" l="0" r="0" t="0"/>
          <a:stretch/>
        </p:blipFill>
        <p:spPr>
          <a:xfrm>
            <a:off x="3579662" y="2337425"/>
            <a:ext cx="1984675" cy="1984675"/>
          </a:xfrm>
          <a:prstGeom prst="rect">
            <a:avLst/>
          </a:prstGeom>
          <a:noFill/>
          <a:ln>
            <a:noFill/>
          </a:ln>
        </p:spPr>
      </p:pic>
      <p:sp>
        <p:nvSpPr>
          <p:cNvPr id="112" name="Google Shape;112;p1"/>
          <p:cNvSpPr/>
          <p:nvPr/>
        </p:nvSpPr>
        <p:spPr>
          <a:xfrm>
            <a:off x="5622226" y="0"/>
            <a:ext cx="7715299" cy="5143500"/>
          </a:xfrm>
          <a:prstGeom prst="flowChartInputOutpu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B37"/>
        </a:solidFill>
      </p:bgPr>
    </p:bg>
    <p:spTree>
      <p:nvGrpSpPr>
        <p:cNvPr id="190" name="Shape 190"/>
        <p:cNvGrpSpPr/>
        <p:nvPr/>
      </p:nvGrpSpPr>
      <p:grpSpPr>
        <a:xfrm>
          <a:off x="0" y="0"/>
          <a:ext cx="0" cy="0"/>
          <a:chOff x="0" y="0"/>
          <a:chExt cx="0" cy="0"/>
        </a:xfrm>
      </p:grpSpPr>
      <p:sp>
        <p:nvSpPr>
          <p:cNvPr id="191" name="Google Shape;191;p13"/>
          <p:cNvSpPr txBox="1"/>
          <p:nvPr>
            <p:ph idx="4294967295" type="title"/>
          </p:nvPr>
        </p:nvSpPr>
        <p:spPr>
          <a:xfrm>
            <a:off x="619700" y="518700"/>
            <a:ext cx="5841000" cy="19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20"/>
              <a:buNone/>
            </a:pPr>
            <a:r>
              <a:rPr b="1" lang="en-US" sz="4000">
                <a:solidFill>
                  <a:schemeClr val="lt1"/>
                </a:solidFill>
                <a:latin typeface="Proxima Nova"/>
                <a:ea typeface="Proxima Nova"/>
                <a:cs typeface="Proxima Nova"/>
                <a:sym typeface="Proxima Nova"/>
              </a:rPr>
              <a:t>Type Transformation Using CAST</a:t>
            </a:r>
            <a:endParaRPr b="1" sz="4000">
              <a:solidFill>
                <a:schemeClr val="lt1"/>
              </a:solidFill>
              <a:latin typeface="Proxima Nova"/>
              <a:ea typeface="Proxima Nova"/>
              <a:cs typeface="Proxima Nova"/>
              <a:sym typeface="Proxima Nova"/>
            </a:endParaRPr>
          </a:p>
        </p:txBody>
      </p:sp>
      <p:pic>
        <p:nvPicPr>
          <p:cNvPr id="192" name="Google Shape;192;p13"/>
          <p:cNvPicPr preferRelativeResize="0"/>
          <p:nvPr/>
        </p:nvPicPr>
        <p:blipFill rotWithShape="1">
          <a:blip r:embed="rId3">
            <a:alphaModFix/>
          </a:blip>
          <a:srcRect b="0" l="0" r="0" t="0"/>
          <a:stretch/>
        </p:blipFill>
        <p:spPr>
          <a:xfrm>
            <a:off x="619701" y="2379375"/>
            <a:ext cx="1661225" cy="1661225"/>
          </a:xfrm>
          <a:prstGeom prst="rect">
            <a:avLst/>
          </a:prstGeom>
          <a:noFill/>
          <a:ln>
            <a:noFill/>
          </a:ln>
        </p:spPr>
      </p:pic>
      <p:pic>
        <p:nvPicPr>
          <p:cNvPr id="193" name="Google Shape;193;p13"/>
          <p:cNvPicPr preferRelativeResize="0"/>
          <p:nvPr/>
        </p:nvPicPr>
        <p:blipFill rotWithShape="1">
          <a:blip r:embed="rId4">
            <a:alphaModFix/>
          </a:blip>
          <a:srcRect b="0" l="0" r="0" t="0"/>
          <a:stretch/>
        </p:blipFill>
        <p:spPr>
          <a:xfrm>
            <a:off x="738400" y="4184350"/>
            <a:ext cx="1827851" cy="393075"/>
          </a:xfrm>
          <a:prstGeom prst="rect">
            <a:avLst/>
          </a:prstGeom>
          <a:noFill/>
          <a:ln>
            <a:noFill/>
          </a:ln>
        </p:spPr>
      </p:pic>
      <p:pic>
        <p:nvPicPr>
          <p:cNvPr id="194" name="Google Shape;194;p13"/>
          <p:cNvPicPr preferRelativeResize="0"/>
          <p:nvPr/>
        </p:nvPicPr>
        <p:blipFill rotWithShape="1">
          <a:blip r:embed="rId3">
            <a:alphaModFix/>
          </a:blip>
          <a:srcRect b="0" l="0" r="0" t="0"/>
          <a:stretch/>
        </p:blipFill>
        <p:spPr>
          <a:xfrm>
            <a:off x="4799351" y="320763"/>
            <a:ext cx="1661225" cy="1661225"/>
          </a:xfrm>
          <a:prstGeom prst="rect">
            <a:avLst/>
          </a:prstGeom>
          <a:noFill/>
          <a:ln>
            <a:noFill/>
          </a:ln>
        </p:spPr>
      </p:pic>
      <p:pic>
        <p:nvPicPr>
          <p:cNvPr id="195" name="Google Shape;195;p13"/>
          <p:cNvPicPr preferRelativeResize="0"/>
          <p:nvPr/>
        </p:nvPicPr>
        <p:blipFill rotWithShape="1">
          <a:blip r:embed="rId5">
            <a:alphaModFix/>
          </a:blip>
          <a:srcRect b="0" l="0" r="0" t="0"/>
          <a:stretch/>
        </p:blipFill>
        <p:spPr>
          <a:xfrm>
            <a:off x="3579662" y="2337425"/>
            <a:ext cx="1984675" cy="1984675"/>
          </a:xfrm>
          <a:prstGeom prst="rect">
            <a:avLst/>
          </a:prstGeom>
          <a:noFill/>
          <a:ln>
            <a:noFill/>
          </a:ln>
        </p:spPr>
      </p:pic>
      <p:sp>
        <p:nvSpPr>
          <p:cNvPr id="196" name="Google Shape;196;p13"/>
          <p:cNvSpPr/>
          <p:nvPr/>
        </p:nvSpPr>
        <p:spPr>
          <a:xfrm>
            <a:off x="5622226" y="0"/>
            <a:ext cx="7715299" cy="5143500"/>
          </a:xfrm>
          <a:prstGeom prst="flowChartInputOutpu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g22ec6527abc_0_76"/>
          <p:cNvPicPr preferRelativeResize="0"/>
          <p:nvPr/>
        </p:nvPicPr>
        <p:blipFill rotWithShape="1">
          <a:blip r:embed="rId3">
            <a:alphaModFix/>
          </a:blip>
          <a:srcRect b="0" l="0" r="0" t="0"/>
          <a:stretch/>
        </p:blipFill>
        <p:spPr>
          <a:xfrm>
            <a:off x="7159337" y="3116400"/>
            <a:ext cx="1984675" cy="1984675"/>
          </a:xfrm>
          <a:prstGeom prst="rect">
            <a:avLst/>
          </a:prstGeom>
          <a:noFill/>
          <a:ln>
            <a:noFill/>
          </a:ln>
        </p:spPr>
      </p:pic>
      <p:sp>
        <p:nvSpPr>
          <p:cNvPr id="202" name="Google Shape;202;g22ec6527abc_0_76"/>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000" u="none" cap="none" strike="noStrike">
                <a:solidFill>
                  <a:srgbClr val="404040"/>
                </a:solidFill>
                <a:latin typeface="Proxima Nova"/>
                <a:ea typeface="Proxima Nova"/>
                <a:cs typeface="Proxima Nova"/>
                <a:sym typeface="Proxima Nova"/>
              </a:rPr>
              <a:t>CAST FUNCTION SYNTAX</a:t>
            </a:r>
            <a:endParaRPr b="1" i="0" sz="4000" u="none" cap="none" strike="noStrike">
              <a:solidFill>
                <a:srgbClr val="404040"/>
              </a:solidFill>
              <a:latin typeface="Proxima Nova"/>
              <a:ea typeface="Proxima Nova"/>
              <a:cs typeface="Proxima Nova"/>
              <a:sym typeface="Proxima Nova"/>
            </a:endParaRPr>
          </a:p>
        </p:txBody>
      </p:sp>
      <p:sp>
        <p:nvSpPr>
          <p:cNvPr id="203" name="Google Shape;203;g22ec6527abc_0_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04" name="Google Shape;204;g22ec6527abc_0_76"/>
          <p:cNvSpPr txBox="1"/>
          <p:nvPr/>
        </p:nvSpPr>
        <p:spPr>
          <a:xfrm>
            <a:off x="415125" y="2770550"/>
            <a:ext cx="6432900" cy="1169700"/>
          </a:xfrm>
          <a:prstGeom prst="rect">
            <a:avLst/>
          </a:prstGeom>
          <a:noFill/>
          <a:ln cap="flat" cmpd="sng" w="9525">
            <a:solidFill>
              <a:srgbClr val="4040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CAST </a:t>
            </a:r>
            <a:r>
              <a:rPr b="1" i="0" lang="en-US" sz="1400" u="none" cap="none" strike="noStrike">
                <a:solidFill>
                  <a:srgbClr val="404040"/>
                </a:solidFill>
                <a:latin typeface="Courier New"/>
                <a:ea typeface="Courier New"/>
                <a:cs typeface="Courier New"/>
                <a:sym typeface="Courier New"/>
              </a:rPr>
              <a:t>(column_name</a:t>
            </a:r>
            <a:r>
              <a:rPr b="1" i="0" lang="en-US" sz="1400" u="none" cap="none" strike="noStrike">
                <a:solidFill>
                  <a:srgbClr val="0070C0"/>
                </a:solidFill>
                <a:latin typeface="Courier New"/>
                <a:ea typeface="Courier New"/>
                <a:cs typeface="Courier New"/>
                <a:sym typeface="Courier New"/>
              </a:rPr>
              <a:t> AS </a:t>
            </a:r>
            <a:r>
              <a:rPr b="1" i="0" lang="en-US" sz="1400" u="none" cap="none" strike="noStrike">
                <a:solidFill>
                  <a:srgbClr val="7030A0"/>
                </a:solidFill>
                <a:latin typeface="Courier New"/>
                <a:ea typeface="Courier New"/>
                <a:cs typeface="Courier New"/>
                <a:sym typeface="Courier New"/>
              </a:rPr>
              <a:t>new_datatype</a:t>
            </a:r>
            <a:r>
              <a:rPr b="1" i="0" lang="en-US" sz="1400" u="none" cap="none" strike="noStrike">
                <a:solidFill>
                  <a:srgbClr val="404040"/>
                </a:solidFill>
                <a:latin typeface="Courier New"/>
                <a:ea typeface="Courier New"/>
                <a:cs typeface="Courier New"/>
                <a:sym typeface="Courier New"/>
              </a:rPr>
              <a:t>)</a:t>
            </a:r>
            <a:r>
              <a:rPr b="1" i="0" lang="en-US" sz="1400" u="none" cap="none" strike="noStrike">
                <a:solidFill>
                  <a:srgbClr val="0070C0"/>
                </a:solidFill>
                <a:latin typeface="Courier New"/>
                <a:ea typeface="Courier New"/>
                <a:cs typeface="Courier New"/>
                <a:sym typeface="Courier New"/>
              </a:rPr>
              <a:t> </a:t>
            </a:r>
            <a:r>
              <a:rPr b="1" i="0" lang="en-US" sz="1400" u="none" cap="none" strike="noStrike">
                <a:solidFill>
                  <a:srgbClr val="404040"/>
                </a:solidFill>
                <a:latin typeface="Courier New"/>
                <a:ea typeface="Courier New"/>
                <a:cs typeface="Courier New"/>
                <a:sym typeface="Courier New"/>
              </a:rPr>
              <a:t>[</a:t>
            </a:r>
            <a:r>
              <a:rPr b="1" i="0" lang="en-US" sz="1400" u="none" cap="none" strike="noStrike">
                <a:solidFill>
                  <a:srgbClr val="0070C0"/>
                </a:solidFill>
                <a:latin typeface="Courier New"/>
                <a:ea typeface="Courier New"/>
                <a:cs typeface="Courier New"/>
                <a:sym typeface="Courier New"/>
              </a:rPr>
              <a:t>AS</a:t>
            </a:r>
            <a:r>
              <a:rPr b="1" i="0" lang="en-US" sz="1400" u="none" cap="none" strike="noStrike">
                <a:solidFill>
                  <a:srgbClr val="404040"/>
                </a:solidFill>
                <a:latin typeface="Courier New"/>
                <a:ea typeface="Courier New"/>
                <a:cs typeface="Courier New"/>
                <a:sym typeface="Courier New"/>
              </a:rPr>
              <a:t> alias]</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70C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404040"/>
                </a:solidFill>
                <a:latin typeface="Courier New"/>
                <a:ea typeface="Courier New"/>
                <a:cs typeface="Courier New"/>
                <a:sym typeface="Courier New"/>
              </a:rPr>
              <a:t>    or</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70C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400" u="none" cap="none" strike="noStrike">
                <a:solidFill>
                  <a:srgbClr val="404040"/>
                </a:solidFill>
                <a:latin typeface="Courier New"/>
                <a:ea typeface="Courier New"/>
                <a:cs typeface="Courier New"/>
                <a:sym typeface="Courier New"/>
              </a:rPr>
              <a:t>column_name::</a:t>
            </a:r>
            <a:r>
              <a:rPr b="1" i="0" lang="en-US" sz="1400" u="none" cap="none" strike="noStrike">
                <a:solidFill>
                  <a:srgbClr val="7030A0"/>
                </a:solidFill>
                <a:latin typeface="Courier New"/>
                <a:ea typeface="Courier New"/>
                <a:cs typeface="Courier New"/>
                <a:sym typeface="Courier New"/>
              </a:rPr>
              <a:t>new_datatype </a:t>
            </a:r>
            <a:r>
              <a:rPr b="1" i="0" lang="en-US" sz="1400" u="none" cap="none" strike="noStrike">
                <a:solidFill>
                  <a:srgbClr val="404040"/>
                </a:solidFill>
                <a:latin typeface="Courier New"/>
                <a:ea typeface="Courier New"/>
                <a:cs typeface="Courier New"/>
                <a:sym typeface="Courier New"/>
              </a:rPr>
              <a:t>[</a:t>
            </a:r>
            <a:r>
              <a:rPr b="1" i="0" lang="en-US" sz="1400" u="none" cap="none" strike="noStrike">
                <a:solidFill>
                  <a:srgbClr val="0070C0"/>
                </a:solidFill>
                <a:latin typeface="Courier New"/>
                <a:ea typeface="Courier New"/>
                <a:cs typeface="Courier New"/>
                <a:sym typeface="Courier New"/>
              </a:rPr>
              <a:t>AS</a:t>
            </a:r>
            <a:r>
              <a:rPr b="1" i="0" lang="en-US" sz="1400" u="none" cap="none" strike="noStrike">
                <a:solidFill>
                  <a:srgbClr val="404040"/>
                </a:solidFill>
                <a:latin typeface="Courier New"/>
                <a:ea typeface="Courier New"/>
                <a:cs typeface="Courier New"/>
                <a:sym typeface="Courier New"/>
              </a:rPr>
              <a:t> alias]</a:t>
            </a:r>
            <a:endParaRPr b="1" i="0" sz="1400" u="none" cap="none" strike="noStrike">
              <a:solidFill>
                <a:srgbClr val="7030A0"/>
              </a:solidFill>
              <a:latin typeface="Courier New"/>
              <a:ea typeface="Courier New"/>
              <a:cs typeface="Courier New"/>
              <a:sym typeface="Courier New"/>
            </a:endParaRPr>
          </a:p>
        </p:txBody>
      </p:sp>
      <p:sp>
        <p:nvSpPr>
          <p:cNvPr id="205" name="Google Shape;205;g22ec6527abc_0_76"/>
          <p:cNvSpPr txBox="1"/>
          <p:nvPr/>
        </p:nvSpPr>
        <p:spPr>
          <a:xfrm>
            <a:off x="415125" y="1778875"/>
            <a:ext cx="7983600" cy="133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000000"/>
                </a:solidFill>
                <a:latin typeface="Helvetica Neue"/>
                <a:ea typeface="Helvetica Neue"/>
                <a:cs typeface="Helvetica Neue"/>
                <a:sym typeface="Helvetica Neue"/>
              </a:rPr>
              <a:t>CAST is a SQL function that explicitly </a:t>
            </a:r>
            <a:r>
              <a:rPr b="0" i="0" lang="en-US" sz="2000" u="none" cap="none" strike="noStrike">
                <a:solidFill>
                  <a:srgbClr val="000000"/>
                </a:solidFill>
                <a:highlight>
                  <a:srgbClr val="F9C042"/>
                </a:highlight>
                <a:latin typeface="Helvetica Neue"/>
                <a:ea typeface="Helvetica Neue"/>
                <a:cs typeface="Helvetica Neue"/>
                <a:sym typeface="Helvetica Neue"/>
              </a:rPr>
              <a:t>converts an expression of one data type to another</a:t>
            </a:r>
            <a:endParaRPr b="0" i="0" sz="2000" u="none" cap="none" strike="noStrike">
              <a:solidFill>
                <a:srgbClr val="000000"/>
              </a:solidFill>
              <a:highlight>
                <a:srgbClr val="F9C042"/>
              </a:highlight>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g22ec6527abc_0_86"/>
          <p:cNvPicPr preferRelativeResize="0"/>
          <p:nvPr/>
        </p:nvPicPr>
        <p:blipFill rotWithShape="1">
          <a:blip r:embed="rId3">
            <a:alphaModFix/>
          </a:blip>
          <a:srcRect b="0" l="0" r="0" t="0"/>
          <a:stretch/>
        </p:blipFill>
        <p:spPr>
          <a:xfrm>
            <a:off x="7159337" y="3116400"/>
            <a:ext cx="1984675" cy="1984675"/>
          </a:xfrm>
          <a:prstGeom prst="rect">
            <a:avLst/>
          </a:prstGeom>
          <a:noFill/>
          <a:ln>
            <a:noFill/>
          </a:ln>
        </p:spPr>
      </p:pic>
      <p:sp>
        <p:nvSpPr>
          <p:cNvPr id="211" name="Google Shape;211;g22ec6527abc_0_86"/>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000" u="none" cap="none" strike="noStrike">
                <a:solidFill>
                  <a:srgbClr val="404040"/>
                </a:solidFill>
                <a:latin typeface="Proxima Nova"/>
                <a:ea typeface="Proxima Nova"/>
                <a:cs typeface="Proxima Nova"/>
                <a:sym typeface="Proxima Nova"/>
              </a:rPr>
              <a:t>COMMON DATA TYPES</a:t>
            </a:r>
            <a:endParaRPr b="1" i="0" sz="4000" u="none" cap="none" strike="noStrike">
              <a:solidFill>
                <a:srgbClr val="404040"/>
              </a:solidFill>
              <a:latin typeface="Proxima Nova"/>
              <a:ea typeface="Proxima Nova"/>
              <a:cs typeface="Proxima Nova"/>
              <a:sym typeface="Proxima Nova"/>
            </a:endParaRPr>
          </a:p>
        </p:txBody>
      </p:sp>
      <p:sp>
        <p:nvSpPr>
          <p:cNvPr id="212" name="Google Shape;212;g22ec6527abc_0_86"/>
          <p:cNvSpPr txBox="1"/>
          <p:nvPr/>
        </p:nvSpPr>
        <p:spPr>
          <a:xfrm>
            <a:off x="415125" y="1778875"/>
            <a:ext cx="6250500" cy="3000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1500"/>
              </a:spcBef>
              <a:spcAft>
                <a:spcPts val="0"/>
              </a:spcAft>
              <a:buClr>
                <a:srgbClr val="404040"/>
              </a:buClr>
              <a:buSzPts val="2000"/>
              <a:buFont typeface="Arial"/>
              <a:buChar char="•"/>
            </a:pPr>
            <a:r>
              <a:rPr b="0" i="0" lang="en-US" sz="2000" u="none" cap="none" strike="noStrike">
                <a:solidFill>
                  <a:srgbClr val="404040"/>
                </a:solidFill>
                <a:latin typeface="Helvetica Neue"/>
                <a:ea typeface="Helvetica Neue"/>
                <a:cs typeface="Helvetica Neue"/>
                <a:sym typeface="Helvetica Neue"/>
              </a:rPr>
              <a:t>VARCHAR ↔ TEXT</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0" i="0" lang="en-US" sz="2000" u="none" cap="none" strike="noStrike">
                <a:solidFill>
                  <a:srgbClr val="404040"/>
                </a:solidFill>
                <a:latin typeface="Helvetica Neue"/>
                <a:ea typeface="Helvetica Neue"/>
                <a:cs typeface="Helvetica Neue"/>
                <a:sym typeface="Helvetica Neue"/>
              </a:rPr>
              <a:t>INTEGER ↔ FLOAT</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0" i="0" lang="en-US" sz="2000" u="none" cap="none" strike="noStrike">
                <a:solidFill>
                  <a:srgbClr val="404040"/>
                </a:solidFill>
                <a:latin typeface="Helvetica Neue"/>
                <a:ea typeface="Helvetica Neue"/>
                <a:cs typeface="Helvetica Neue"/>
                <a:sym typeface="Helvetica Neue"/>
              </a:rPr>
              <a:t>BOOLEAN</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0" i="0" lang="en-US" sz="2000" u="none" cap="none" strike="noStrike">
                <a:solidFill>
                  <a:srgbClr val="404040"/>
                </a:solidFill>
                <a:latin typeface="Helvetica Neue"/>
                <a:ea typeface="Helvetica Neue"/>
                <a:cs typeface="Helvetica Neue"/>
                <a:sym typeface="Helvetica Neue"/>
              </a:rPr>
              <a:t>DATE ↔ TIMESTAMP</a:t>
            </a:r>
            <a:endParaRPr b="0" i="0" sz="2000" u="none" cap="none" strike="noStrike">
              <a:solidFill>
                <a:srgbClr val="404040"/>
              </a:solidFill>
              <a:latin typeface="Helvetica Neue"/>
              <a:ea typeface="Helvetica Neue"/>
              <a:cs typeface="Helvetica Neue"/>
              <a:sym typeface="Helvetica Neue"/>
            </a:endParaRPr>
          </a:p>
        </p:txBody>
      </p:sp>
      <p:sp>
        <p:nvSpPr>
          <p:cNvPr id="213" name="Google Shape;213;g22ec6527abc_0_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g22ec6527abc_0_97"/>
          <p:cNvPicPr preferRelativeResize="0"/>
          <p:nvPr/>
        </p:nvPicPr>
        <p:blipFill rotWithShape="1">
          <a:blip r:embed="rId3">
            <a:alphaModFix/>
          </a:blip>
          <a:srcRect b="0" l="0" r="0" t="0"/>
          <a:stretch/>
        </p:blipFill>
        <p:spPr>
          <a:xfrm>
            <a:off x="7159337" y="3116400"/>
            <a:ext cx="1984675" cy="1984675"/>
          </a:xfrm>
          <a:prstGeom prst="rect">
            <a:avLst/>
          </a:prstGeom>
          <a:noFill/>
          <a:ln>
            <a:noFill/>
          </a:ln>
        </p:spPr>
      </p:pic>
      <p:sp>
        <p:nvSpPr>
          <p:cNvPr id="219" name="Google Shape;219;g22ec6527abc_0_97"/>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000" u="none" cap="none" strike="noStrike">
                <a:solidFill>
                  <a:srgbClr val="404040"/>
                </a:solidFill>
                <a:latin typeface="Proxima Nova"/>
                <a:ea typeface="Proxima Nova"/>
                <a:cs typeface="Proxima Nova"/>
                <a:sym typeface="Proxima Nova"/>
              </a:rPr>
              <a:t>CAST FUNCTION EXAMPLES</a:t>
            </a:r>
            <a:endParaRPr b="1" i="0" sz="4000" u="none" cap="none" strike="noStrike">
              <a:solidFill>
                <a:srgbClr val="404040"/>
              </a:solidFill>
              <a:latin typeface="Proxima Nova"/>
              <a:ea typeface="Proxima Nova"/>
              <a:cs typeface="Proxima Nova"/>
              <a:sym typeface="Proxima Nova"/>
            </a:endParaRPr>
          </a:p>
        </p:txBody>
      </p:sp>
      <p:sp>
        <p:nvSpPr>
          <p:cNvPr id="220" name="Google Shape;220;g22ec6527abc_0_97"/>
          <p:cNvSpPr txBox="1"/>
          <p:nvPr/>
        </p:nvSpPr>
        <p:spPr>
          <a:xfrm>
            <a:off x="415125" y="1778875"/>
            <a:ext cx="6250500" cy="3000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1500"/>
              </a:spcBef>
              <a:spcAft>
                <a:spcPts val="0"/>
              </a:spcAft>
              <a:buClr>
                <a:srgbClr val="404040"/>
              </a:buClr>
              <a:buSzPts val="2000"/>
              <a:buFont typeface="Arial"/>
              <a:buChar char="•"/>
            </a:pPr>
            <a:r>
              <a:rPr b="0" i="0" lang="en-US" sz="2000" u="none" cap="none" strike="noStrike">
                <a:solidFill>
                  <a:srgbClr val="404040"/>
                </a:solidFill>
                <a:latin typeface="Helvetica Neue"/>
                <a:ea typeface="Helvetica Neue"/>
                <a:cs typeface="Helvetica Neue"/>
                <a:sym typeface="Helvetica Neue"/>
              </a:rPr>
              <a:t>In the </a:t>
            </a:r>
            <a:r>
              <a:rPr b="0" i="0" lang="en-US" sz="2000" u="sng" cap="none" strike="noStrike">
                <a:solidFill>
                  <a:srgbClr val="404040"/>
                </a:solidFill>
                <a:latin typeface="Helvetica Neue"/>
                <a:ea typeface="Helvetica Neue"/>
                <a:cs typeface="Helvetica Neue"/>
                <a:sym typeface="Helvetica Neue"/>
              </a:rPr>
              <a:t>orders </a:t>
            </a:r>
            <a:r>
              <a:rPr b="0" i="0" lang="en-US" sz="2000" u="none" cap="none" strike="noStrike">
                <a:solidFill>
                  <a:srgbClr val="404040"/>
                </a:solidFill>
                <a:latin typeface="Helvetica Neue"/>
                <a:ea typeface="Helvetica Neue"/>
                <a:cs typeface="Helvetica Neue"/>
                <a:sym typeface="Helvetica Neue"/>
              </a:rPr>
              <a:t>table, convert </a:t>
            </a:r>
            <a:r>
              <a:rPr b="0" i="1" lang="en-US" sz="2000" u="none" cap="none" strike="noStrike">
                <a:solidFill>
                  <a:srgbClr val="404040"/>
                </a:solidFill>
                <a:latin typeface="Helvetica Neue"/>
                <a:ea typeface="Helvetica Neue"/>
                <a:cs typeface="Helvetica Neue"/>
                <a:sym typeface="Helvetica Neue"/>
              </a:rPr>
              <a:t>orderdate </a:t>
            </a:r>
            <a:r>
              <a:rPr b="0" i="0" lang="en-US" sz="2000" u="none" cap="none" strike="noStrike">
                <a:solidFill>
                  <a:srgbClr val="404040"/>
                </a:solidFill>
                <a:latin typeface="Helvetica Neue"/>
                <a:ea typeface="Helvetica Neue"/>
                <a:cs typeface="Helvetica Neue"/>
                <a:sym typeface="Helvetica Neue"/>
              </a:rPr>
              <a:t>to string</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0" i="0" lang="en-US" sz="2000" u="none" cap="none" strike="noStrike">
                <a:solidFill>
                  <a:srgbClr val="404040"/>
                </a:solidFill>
                <a:latin typeface="Helvetica Neue"/>
                <a:ea typeface="Helvetica Neue"/>
                <a:cs typeface="Helvetica Neue"/>
                <a:sym typeface="Helvetica Neue"/>
              </a:rPr>
              <a:t>In the </a:t>
            </a:r>
            <a:r>
              <a:rPr b="0" i="0" lang="en-US" sz="2000" u="sng" cap="none" strike="noStrike">
                <a:solidFill>
                  <a:srgbClr val="404040"/>
                </a:solidFill>
                <a:latin typeface="Helvetica Neue"/>
                <a:ea typeface="Helvetica Neue"/>
                <a:cs typeface="Helvetica Neue"/>
                <a:sym typeface="Helvetica Neue"/>
              </a:rPr>
              <a:t>products </a:t>
            </a:r>
            <a:r>
              <a:rPr b="0" i="0" lang="en-US" sz="2000" u="none" cap="none" strike="noStrike">
                <a:solidFill>
                  <a:srgbClr val="404040"/>
                </a:solidFill>
                <a:latin typeface="Helvetica Neue"/>
                <a:ea typeface="Helvetica Neue"/>
                <a:cs typeface="Helvetica Neue"/>
                <a:sym typeface="Helvetica Neue"/>
              </a:rPr>
              <a:t>table, show </a:t>
            </a:r>
            <a:r>
              <a:rPr b="0" i="1" lang="en-US" sz="2000" u="none" cap="none" strike="noStrike">
                <a:solidFill>
                  <a:srgbClr val="404040"/>
                </a:solidFill>
                <a:latin typeface="Helvetica Neue"/>
                <a:ea typeface="Helvetica Neue"/>
                <a:cs typeface="Helvetica Neue"/>
                <a:sym typeface="Helvetica Neue"/>
              </a:rPr>
              <a:t>unitsinstock </a:t>
            </a:r>
            <a:r>
              <a:rPr b="0" i="0" lang="en-US" sz="2000" u="none" cap="none" strike="noStrike">
                <a:solidFill>
                  <a:srgbClr val="404040"/>
                </a:solidFill>
                <a:latin typeface="Helvetica Neue"/>
                <a:ea typeface="Helvetica Neue"/>
                <a:cs typeface="Helvetica Neue"/>
                <a:sym typeface="Helvetica Neue"/>
              </a:rPr>
              <a:t>as a percentage of the grand total </a:t>
            </a:r>
            <a:r>
              <a:rPr b="0" i="1" lang="en-US" sz="2000" u="none" cap="none" strike="noStrike">
                <a:solidFill>
                  <a:srgbClr val="404040"/>
                </a:solidFill>
                <a:latin typeface="Helvetica Neue"/>
                <a:ea typeface="Helvetica Neue"/>
                <a:cs typeface="Helvetica Neue"/>
                <a:sym typeface="Helvetica Neue"/>
              </a:rPr>
              <a:t>unitsinstock</a:t>
            </a:r>
            <a:endParaRPr b="0" i="1" sz="2000" u="none" cap="none" strike="noStrike">
              <a:solidFill>
                <a:srgbClr val="404040"/>
              </a:solidFill>
              <a:latin typeface="Helvetica Neue"/>
              <a:ea typeface="Helvetica Neue"/>
              <a:cs typeface="Helvetica Neue"/>
              <a:sym typeface="Helvetica Neue"/>
            </a:endParaRPr>
          </a:p>
        </p:txBody>
      </p:sp>
      <p:sp>
        <p:nvSpPr>
          <p:cNvPr id="221" name="Google Shape;221;g22ec6527abc_0_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B37"/>
        </a:solidFill>
      </p:bgPr>
    </p:bg>
    <p:spTree>
      <p:nvGrpSpPr>
        <p:cNvPr id="225" name="Shape 225"/>
        <p:cNvGrpSpPr/>
        <p:nvPr/>
      </p:nvGrpSpPr>
      <p:grpSpPr>
        <a:xfrm>
          <a:off x="0" y="0"/>
          <a:ext cx="0" cy="0"/>
          <a:chOff x="0" y="0"/>
          <a:chExt cx="0" cy="0"/>
        </a:xfrm>
      </p:grpSpPr>
      <p:sp>
        <p:nvSpPr>
          <p:cNvPr id="226" name="Google Shape;226;p18"/>
          <p:cNvSpPr txBox="1"/>
          <p:nvPr>
            <p:ph idx="4294967295" type="title"/>
          </p:nvPr>
        </p:nvSpPr>
        <p:spPr>
          <a:xfrm>
            <a:off x="619700" y="518700"/>
            <a:ext cx="5841000" cy="1984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US" sz="4000">
                <a:solidFill>
                  <a:schemeClr val="lt1"/>
                </a:solidFill>
                <a:latin typeface="Proxima Nova"/>
                <a:ea typeface="Proxima Nova"/>
                <a:cs typeface="Proxima Nova"/>
                <a:sym typeface="Proxima Nova"/>
              </a:rPr>
              <a:t>Window Functions</a:t>
            </a:r>
            <a:endParaRPr b="1" sz="4000">
              <a:solidFill>
                <a:schemeClr val="lt1"/>
              </a:solidFill>
              <a:latin typeface="Proxima Nova"/>
              <a:ea typeface="Proxima Nova"/>
              <a:cs typeface="Proxima Nova"/>
              <a:sym typeface="Proxima Nova"/>
            </a:endParaRPr>
          </a:p>
        </p:txBody>
      </p:sp>
      <p:pic>
        <p:nvPicPr>
          <p:cNvPr id="227" name="Google Shape;227;p18"/>
          <p:cNvPicPr preferRelativeResize="0"/>
          <p:nvPr/>
        </p:nvPicPr>
        <p:blipFill rotWithShape="1">
          <a:blip r:embed="rId3">
            <a:alphaModFix/>
          </a:blip>
          <a:srcRect b="0" l="0" r="0" t="0"/>
          <a:stretch/>
        </p:blipFill>
        <p:spPr>
          <a:xfrm>
            <a:off x="619701" y="2379375"/>
            <a:ext cx="1661225" cy="1661225"/>
          </a:xfrm>
          <a:prstGeom prst="rect">
            <a:avLst/>
          </a:prstGeom>
          <a:noFill/>
          <a:ln>
            <a:noFill/>
          </a:ln>
        </p:spPr>
      </p:pic>
      <p:pic>
        <p:nvPicPr>
          <p:cNvPr id="228" name="Google Shape;228;p18"/>
          <p:cNvPicPr preferRelativeResize="0"/>
          <p:nvPr/>
        </p:nvPicPr>
        <p:blipFill rotWithShape="1">
          <a:blip r:embed="rId4">
            <a:alphaModFix/>
          </a:blip>
          <a:srcRect b="0" l="0" r="0" t="0"/>
          <a:stretch/>
        </p:blipFill>
        <p:spPr>
          <a:xfrm>
            <a:off x="738400" y="4184350"/>
            <a:ext cx="1827851" cy="393075"/>
          </a:xfrm>
          <a:prstGeom prst="rect">
            <a:avLst/>
          </a:prstGeom>
          <a:noFill/>
          <a:ln>
            <a:noFill/>
          </a:ln>
        </p:spPr>
      </p:pic>
      <p:pic>
        <p:nvPicPr>
          <p:cNvPr id="229" name="Google Shape;229;p18"/>
          <p:cNvPicPr preferRelativeResize="0"/>
          <p:nvPr/>
        </p:nvPicPr>
        <p:blipFill rotWithShape="1">
          <a:blip r:embed="rId3">
            <a:alphaModFix/>
          </a:blip>
          <a:srcRect b="0" l="0" r="0" t="0"/>
          <a:stretch/>
        </p:blipFill>
        <p:spPr>
          <a:xfrm>
            <a:off x="4799351" y="320763"/>
            <a:ext cx="1661225" cy="1661225"/>
          </a:xfrm>
          <a:prstGeom prst="rect">
            <a:avLst/>
          </a:prstGeom>
          <a:noFill/>
          <a:ln>
            <a:noFill/>
          </a:ln>
        </p:spPr>
      </p:pic>
      <p:pic>
        <p:nvPicPr>
          <p:cNvPr id="230" name="Google Shape;230;p18"/>
          <p:cNvPicPr preferRelativeResize="0"/>
          <p:nvPr/>
        </p:nvPicPr>
        <p:blipFill rotWithShape="1">
          <a:blip r:embed="rId5">
            <a:alphaModFix/>
          </a:blip>
          <a:srcRect b="0" l="0" r="0" t="0"/>
          <a:stretch/>
        </p:blipFill>
        <p:spPr>
          <a:xfrm>
            <a:off x="3579662" y="2337425"/>
            <a:ext cx="1984675" cy="1984675"/>
          </a:xfrm>
          <a:prstGeom prst="rect">
            <a:avLst/>
          </a:prstGeom>
          <a:noFill/>
          <a:ln>
            <a:noFill/>
          </a:ln>
        </p:spPr>
      </p:pic>
      <p:sp>
        <p:nvSpPr>
          <p:cNvPr id="231" name="Google Shape;231;p18"/>
          <p:cNvSpPr/>
          <p:nvPr/>
        </p:nvSpPr>
        <p:spPr>
          <a:xfrm>
            <a:off x="5622226" y="0"/>
            <a:ext cx="7715299" cy="5143500"/>
          </a:xfrm>
          <a:prstGeom prst="flowChartInputOutpu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2ec6527abc_0_179"/>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000" u="none" cap="none" strike="noStrike">
                <a:solidFill>
                  <a:srgbClr val="404040"/>
                </a:solidFill>
                <a:latin typeface="Proxima Nova"/>
                <a:ea typeface="Proxima Nova"/>
                <a:cs typeface="Proxima Nova"/>
                <a:sym typeface="Proxima Nova"/>
              </a:rPr>
              <a:t>DEFINITION OF WINDOW FUNCTIONS</a:t>
            </a:r>
            <a:endParaRPr b="1" i="0" sz="4000" u="none" cap="none" strike="noStrike">
              <a:solidFill>
                <a:srgbClr val="404040"/>
              </a:solidFill>
              <a:latin typeface="Proxima Nova"/>
              <a:ea typeface="Proxima Nova"/>
              <a:cs typeface="Proxima Nova"/>
              <a:sym typeface="Proxima Nova"/>
            </a:endParaRPr>
          </a:p>
        </p:txBody>
      </p:sp>
      <p:pic>
        <p:nvPicPr>
          <p:cNvPr id="237" name="Google Shape;237;g22ec6527abc_0_179"/>
          <p:cNvPicPr preferRelativeResize="0"/>
          <p:nvPr/>
        </p:nvPicPr>
        <p:blipFill rotWithShape="1">
          <a:blip r:embed="rId3">
            <a:alphaModFix/>
          </a:blip>
          <a:srcRect b="0" l="0" r="0" t="0"/>
          <a:stretch/>
        </p:blipFill>
        <p:spPr>
          <a:xfrm>
            <a:off x="2496975" y="2651690"/>
            <a:ext cx="5901750" cy="2412336"/>
          </a:xfrm>
          <a:prstGeom prst="rect">
            <a:avLst/>
          </a:prstGeom>
          <a:noFill/>
          <a:ln>
            <a:noFill/>
          </a:ln>
        </p:spPr>
      </p:pic>
      <p:sp>
        <p:nvSpPr>
          <p:cNvPr id="238" name="Google Shape;238;g22ec6527abc_0_1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39" name="Google Shape;239;g22ec6527abc_0_179"/>
          <p:cNvSpPr txBox="1"/>
          <p:nvPr/>
        </p:nvSpPr>
        <p:spPr>
          <a:xfrm>
            <a:off x="415125" y="1778875"/>
            <a:ext cx="7983600" cy="26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000000"/>
                </a:solidFill>
                <a:latin typeface="Helvetica Neue"/>
                <a:ea typeface="Helvetica Neue"/>
                <a:cs typeface="Helvetica Neue"/>
                <a:sym typeface="Helvetica Neue"/>
              </a:rPr>
              <a:t>Window functions perform calculations across a </a:t>
            </a:r>
            <a:r>
              <a:rPr b="0" i="0" lang="en-US" sz="2000" u="none" cap="none" strike="noStrike">
                <a:solidFill>
                  <a:srgbClr val="000000"/>
                </a:solidFill>
                <a:highlight>
                  <a:srgbClr val="F9C042"/>
                </a:highlight>
                <a:latin typeface="Helvetica Neue"/>
                <a:ea typeface="Helvetica Neue"/>
                <a:cs typeface="Helvetica Neue"/>
                <a:sym typeface="Helvetica Neue"/>
              </a:rPr>
              <a:t>set of table rows related to the current row</a:t>
            </a:r>
            <a:r>
              <a:rPr b="0" i="0" lang="en-US" sz="2000" u="none" cap="none" strike="noStrike">
                <a:solidFill>
                  <a:srgbClr val="000000"/>
                </a:solidFill>
                <a:latin typeface="Helvetica Neue"/>
                <a:ea typeface="Helvetica Neue"/>
                <a:cs typeface="Helvetica Neue"/>
                <a:sym typeface="Helvetica Neue"/>
              </a:rPr>
              <a:t>, returning a </a:t>
            </a:r>
            <a:r>
              <a:rPr b="0" i="0" lang="en-US" sz="2000" u="none" cap="none" strike="noStrike">
                <a:solidFill>
                  <a:srgbClr val="000000"/>
                </a:solidFill>
                <a:highlight>
                  <a:srgbClr val="F9C042"/>
                </a:highlight>
                <a:latin typeface="Helvetica Neue"/>
                <a:ea typeface="Helvetica Neue"/>
                <a:cs typeface="Helvetica Neue"/>
                <a:sym typeface="Helvetica Neue"/>
              </a:rPr>
              <a:t>single value for each row</a:t>
            </a:r>
            <a:r>
              <a:rPr b="0" i="0" lang="en-US" sz="2000" u="none" cap="none" strike="noStrike">
                <a:solidFill>
                  <a:srgbClr val="000000"/>
                </a:solidFill>
                <a:latin typeface="Helvetica Neue"/>
                <a:ea typeface="Helvetica Neue"/>
                <a:cs typeface="Helvetica Neue"/>
                <a:sym typeface="Helvetica Neue"/>
              </a:rPr>
              <a:t> in the result set</a:t>
            </a:r>
            <a:endParaRPr b="0" i="0" sz="2000" u="none" cap="none" strike="noStrike">
              <a:solidFill>
                <a:srgbClr val="000000"/>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g22ec6527abc_0_190"/>
          <p:cNvPicPr preferRelativeResize="0"/>
          <p:nvPr/>
        </p:nvPicPr>
        <p:blipFill rotWithShape="1">
          <a:blip r:embed="rId3">
            <a:alphaModFix/>
          </a:blip>
          <a:srcRect b="0" l="0" r="0" t="0"/>
          <a:stretch/>
        </p:blipFill>
        <p:spPr>
          <a:xfrm>
            <a:off x="7159337" y="3116400"/>
            <a:ext cx="1984675" cy="1984675"/>
          </a:xfrm>
          <a:prstGeom prst="rect">
            <a:avLst/>
          </a:prstGeom>
          <a:noFill/>
          <a:ln>
            <a:noFill/>
          </a:ln>
        </p:spPr>
      </p:pic>
      <p:sp>
        <p:nvSpPr>
          <p:cNvPr id="245" name="Google Shape;245;g22ec6527abc_0_190"/>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000" u="none" cap="none" strike="noStrike">
                <a:solidFill>
                  <a:srgbClr val="404040"/>
                </a:solidFill>
                <a:latin typeface="Proxima Nova"/>
                <a:ea typeface="Proxima Nova"/>
                <a:cs typeface="Proxima Nova"/>
                <a:sym typeface="Proxima Nova"/>
              </a:rPr>
              <a:t>WINDOW FUNCTIONS SYNTAX</a:t>
            </a:r>
            <a:endParaRPr b="1" i="0" sz="4000" u="none" cap="none" strike="noStrike">
              <a:solidFill>
                <a:srgbClr val="404040"/>
              </a:solidFill>
              <a:latin typeface="Proxima Nova"/>
              <a:ea typeface="Proxima Nova"/>
              <a:cs typeface="Proxima Nova"/>
              <a:sym typeface="Proxima Nova"/>
            </a:endParaRPr>
          </a:p>
        </p:txBody>
      </p:sp>
      <p:sp>
        <p:nvSpPr>
          <p:cNvPr id="246" name="Google Shape;246;g22ec6527abc_0_1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47" name="Google Shape;247;g22ec6527abc_0_190"/>
          <p:cNvSpPr txBox="1"/>
          <p:nvPr/>
        </p:nvSpPr>
        <p:spPr>
          <a:xfrm>
            <a:off x="415125" y="3075350"/>
            <a:ext cx="6432900" cy="1169700"/>
          </a:xfrm>
          <a:prstGeom prst="rect">
            <a:avLst/>
          </a:prstGeom>
          <a:noFill/>
          <a:ln cap="flat" cmpd="sng" w="9525">
            <a:solidFill>
              <a:srgbClr val="4040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WINDOW_FUNCTION </a:t>
            </a:r>
            <a:r>
              <a:rPr b="1" i="0" lang="en-US" sz="1400" u="none" cap="none" strike="noStrike">
                <a:solidFill>
                  <a:srgbClr val="404040"/>
                </a:solidFill>
                <a:latin typeface="Courier New"/>
                <a:ea typeface="Courier New"/>
                <a:cs typeface="Courier New"/>
                <a:sym typeface="Courier New"/>
              </a:rPr>
              <a:t>(arg1, arg2, …)</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OVER	</a:t>
            </a:r>
            <a:r>
              <a:rPr b="1" i="0" lang="en-US" sz="1400" u="none" cap="none" strike="noStrike">
                <a:solidFill>
                  <a:srgbClr val="404040"/>
                </a:solidFill>
                <a:latin typeface="Courier New"/>
                <a:ea typeface="Courier New"/>
                <a:cs typeface="Courier New"/>
                <a:sym typeface="Courier New"/>
              </a:rPr>
              <a:t>(</a:t>
            </a:r>
            <a:endParaRPr b="1" i="0" sz="1400" u="none" cap="none" strike="noStrike">
              <a:solidFill>
                <a:srgbClr val="404040"/>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PARTITION BY	</a:t>
            </a:r>
            <a:r>
              <a:rPr b="1" i="0" lang="en-US" sz="1400" u="none" cap="none" strike="noStrike">
                <a:solidFill>
                  <a:srgbClr val="404040"/>
                </a:solidFill>
                <a:latin typeface="Courier New"/>
                <a:ea typeface="Courier New"/>
                <a:cs typeface="Courier New"/>
                <a:sym typeface="Courier New"/>
              </a:rPr>
              <a:t>column1</a:t>
            </a:r>
            <a:endParaRPr b="1" i="0" sz="1400" u="none" cap="none" strike="noStrike">
              <a:solidFill>
                <a:srgbClr val="404040"/>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ORDER BY		</a:t>
            </a:r>
            <a:r>
              <a:rPr b="1" i="0" lang="en-US" sz="1400" u="none" cap="none" strike="noStrike">
                <a:solidFill>
                  <a:srgbClr val="404040"/>
                </a:solidFill>
                <a:latin typeface="Courier New"/>
                <a:ea typeface="Courier New"/>
                <a:cs typeface="Courier New"/>
                <a:sym typeface="Courier New"/>
              </a:rPr>
              <a:t>column2</a:t>
            </a:r>
            <a:endParaRPr b="1" i="0" sz="1400" u="none" cap="none" strike="noStrike">
              <a:solidFill>
                <a:srgbClr val="404040"/>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400"/>
              <a:buFont typeface="Arial"/>
              <a:buNone/>
            </a:pPr>
            <a:r>
              <a:rPr b="1" i="0" lang="en-US" sz="1400" u="none" cap="none" strike="noStrike">
                <a:solidFill>
                  <a:srgbClr val="404040"/>
                </a:solidFill>
                <a:latin typeface="Courier New"/>
                <a:ea typeface="Courier New"/>
                <a:cs typeface="Courier New"/>
                <a:sym typeface="Courier New"/>
              </a:rPr>
              <a:t>)</a:t>
            </a:r>
            <a:endParaRPr b="1" i="0" sz="1400" u="none" cap="none" strike="noStrike">
              <a:solidFill>
                <a:srgbClr val="7030A0"/>
              </a:solidFill>
              <a:latin typeface="Courier New"/>
              <a:ea typeface="Courier New"/>
              <a:cs typeface="Courier New"/>
              <a:sym typeface="Courier New"/>
            </a:endParaRPr>
          </a:p>
        </p:txBody>
      </p:sp>
      <p:sp>
        <p:nvSpPr>
          <p:cNvPr id="248" name="Google Shape;248;g22ec6527abc_0_190"/>
          <p:cNvSpPr txBox="1"/>
          <p:nvPr/>
        </p:nvSpPr>
        <p:spPr>
          <a:xfrm>
            <a:off x="415125" y="1778875"/>
            <a:ext cx="7983600" cy="133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000000"/>
                </a:solidFill>
                <a:highlight>
                  <a:srgbClr val="F9C042"/>
                </a:highlight>
                <a:latin typeface="Helvetica Neue"/>
                <a:ea typeface="Helvetica Neue"/>
                <a:cs typeface="Helvetica Neue"/>
                <a:sym typeface="Helvetica Neue"/>
              </a:rPr>
              <a:t>Advanced calculations and data manipulation</a:t>
            </a:r>
            <a:r>
              <a:rPr b="0" i="0" lang="en-US" sz="2000" u="none" cap="none" strike="noStrike">
                <a:solidFill>
                  <a:srgbClr val="000000"/>
                </a:solidFill>
                <a:latin typeface="Helvetica Neue"/>
                <a:ea typeface="Helvetica Neue"/>
                <a:cs typeface="Helvetica Neue"/>
                <a:sym typeface="Helvetica Neue"/>
              </a:rPr>
              <a:t>, enabling insights that would be difficult or inefficient to obtain using standard aggregate functions</a:t>
            </a:r>
            <a:endParaRPr b="0" i="0" sz="2000" u="none" cap="none" strike="noStrike">
              <a:solidFill>
                <a:srgbClr val="000000"/>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g22ec6527abc_0_202"/>
          <p:cNvPicPr preferRelativeResize="0"/>
          <p:nvPr/>
        </p:nvPicPr>
        <p:blipFill rotWithShape="1">
          <a:blip r:embed="rId3">
            <a:alphaModFix/>
          </a:blip>
          <a:srcRect b="0" l="0" r="0" t="0"/>
          <a:stretch/>
        </p:blipFill>
        <p:spPr>
          <a:xfrm>
            <a:off x="7159337" y="3116400"/>
            <a:ext cx="1984675" cy="1984675"/>
          </a:xfrm>
          <a:prstGeom prst="rect">
            <a:avLst/>
          </a:prstGeom>
          <a:noFill/>
          <a:ln>
            <a:noFill/>
          </a:ln>
        </p:spPr>
      </p:pic>
      <p:sp>
        <p:nvSpPr>
          <p:cNvPr id="254" name="Google Shape;254;g22ec6527abc_0_202"/>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000" u="none" cap="none" strike="noStrike">
                <a:solidFill>
                  <a:srgbClr val="404040"/>
                </a:solidFill>
                <a:latin typeface="Proxima Nova"/>
                <a:ea typeface="Proxima Nova"/>
                <a:cs typeface="Proxima Nova"/>
                <a:sym typeface="Proxima Nova"/>
              </a:rPr>
              <a:t>WINDOW FUNCTIONS — COMPONENTS</a:t>
            </a:r>
            <a:endParaRPr b="1" i="0" sz="4000" u="none" cap="none" strike="noStrike">
              <a:solidFill>
                <a:srgbClr val="404040"/>
              </a:solidFill>
              <a:latin typeface="Proxima Nova"/>
              <a:ea typeface="Proxima Nova"/>
              <a:cs typeface="Proxima Nova"/>
              <a:sym typeface="Proxima Nova"/>
            </a:endParaRPr>
          </a:p>
        </p:txBody>
      </p:sp>
      <p:sp>
        <p:nvSpPr>
          <p:cNvPr id="255" name="Google Shape;255;g22ec6527abc_0_202"/>
          <p:cNvSpPr txBox="1"/>
          <p:nvPr/>
        </p:nvSpPr>
        <p:spPr>
          <a:xfrm>
            <a:off x="415125" y="1778875"/>
            <a:ext cx="6250500" cy="3000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OVER():</a:t>
            </a:r>
            <a:r>
              <a:rPr b="0" i="0" lang="en-US" sz="2000" u="none" cap="none" strike="noStrike">
                <a:solidFill>
                  <a:srgbClr val="404040"/>
                </a:solidFill>
                <a:latin typeface="Helvetica Neue"/>
                <a:ea typeface="Helvetica Neue"/>
                <a:cs typeface="Helvetica Neue"/>
                <a:sym typeface="Helvetica Neue"/>
              </a:rPr>
              <a:t> defines the window or range of rows to be considered for the calculation</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PARTITION BY:</a:t>
            </a:r>
            <a:r>
              <a:rPr b="0" i="0" lang="en-US" sz="2000" u="none" cap="none" strike="noStrike">
                <a:solidFill>
                  <a:srgbClr val="404040"/>
                </a:solidFill>
                <a:latin typeface="Helvetica Neue"/>
                <a:ea typeface="Helvetica Neue"/>
                <a:cs typeface="Helvetica Neue"/>
                <a:sym typeface="Helvetica Neue"/>
              </a:rPr>
              <a:t> divides the result set into partitions to which the window function is applied</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ORDER BY:</a:t>
            </a:r>
            <a:r>
              <a:rPr b="0" i="0" lang="en-US" sz="2000" u="none" cap="none" strike="noStrike">
                <a:solidFill>
                  <a:srgbClr val="404040"/>
                </a:solidFill>
                <a:latin typeface="Helvetica Neue"/>
                <a:ea typeface="Helvetica Neue"/>
                <a:cs typeface="Helvetica Neue"/>
                <a:sym typeface="Helvetica Neue"/>
              </a:rPr>
              <a:t> specifies the order in which the rows in the partition are processed by the window function</a:t>
            </a:r>
            <a:endParaRPr b="0" i="0" sz="2000" u="none" cap="none" strike="noStrike">
              <a:solidFill>
                <a:srgbClr val="404040"/>
              </a:solidFill>
              <a:latin typeface="Helvetica Neue"/>
              <a:ea typeface="Helvetica Neue"/>
              <a:cs typeface="Helvetica Neue"/>
              <a:sym typeface="Helvetica Neue"/>
            </a:endParaRPr>
          </a:p>
        </p:txBody>
      </p:sp>
      <p:sp>
        <p:nvSpPr>
          <p:cNvPr id="256" name="Google Shape;256;g22ec6527abc_0_20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B37"/>
        </a:solidFill>
      </p:bgPr>
    </p:bg>
    <p:spTree>
      <p:nvGrpSpPr>
        <p:cNvPr id="260" name="Shape 260"/>
        <p:cNvGrpSpPr/>
        <p:nvPr/>
      </p:nvGrpSpPr>
      <p:grpSpPr>
        <a:xfrm>
          <a:off x="0" y="0"/>
          <a:ext cx="0" cy="0"/>
          <a:chOff x="0" y="0"/>
          <a:chExt cx="0" cy="0"/>
        </a:xfrm>
      </p:grpSpPr>
      <p:sp>
        <p:nvSpPr>
          <p:cNvPr id="261" name="Google Shape;261;g22ec6527abc_0_105"/>
          <p:cNvSpPr txBox="1"/>
          <p:nvPr>
            <p:ph idx="4294967295" type="title"/>
          </p:nvPr>
        </p:nvSpPr>
        <p:spPr>
          <a:xfrm>
            <a:off x="621550" y="506150"/>
            <a:ext cx="3996900" cy="82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4000">
                <a:solidFill>
                  <a:schemeClr val="lt1"/>
                </a:solidFill>
                <a:latin typeface="Proxima Nova"/>
                <a:ea typeface="Proxima Nova"/>
                <a:cs typeface="Proxima Nova"/>
                <a:sym typeface="Proxima Nova"/>
              </a:rPr>
              <a:t>Break Time!</a:t>
            </a:r>
            <a:endParaRPr b="1" sz="4000">
              <a:solidFill>
                <a:schemeClr val="lt1"/>
              </a:solidFill>
              <a:latin typeface="Proxima Nova"/>
              <a:ea typeface="Proxima Nova"/>
              <a:cs typeface="Proxima Nova"/>
              <a:sym typeface="Proxima Nova"/>
            </a:endParaRPr>
          </a:p>
        </p:txBody>
      </p:sp>
      <p:pic>
        <p:nvPicPr>
          <p:cNvPr id="262" name="Google Shape;262;g22ec6527abc_0_105"/>
          <p:cNvPicPr preferRelativeResize="0"/>
          <p:nvPr/>
        </p:nvPicPr>
        <p:blipFill rotWithShape="1">
          <a:blip r:embed="rId3">
            <a:alphaModFix/>
          </a:blip>
          <a:srcRect b="0" l="0" r="0" t="0"/>
          <a:stretch/>
        </p:blipFill>
        <p:spPr>
          <a:xfrm>
            <a:off x="619701" y="2379375"/>
            <a:ext cx="1661225" cy="1661225"/>
          </a:xfrm>
          <a:prstGeom prst="rect">
            <a:avLst/>
          </a:prstGeom>
          <a:noFill/>
          <a:ln>
            <a:noFill/>
          </a:ln>
        </p:spPr>
      </p:pic>
      <p:pic>
        <p:nvPicPr>
          <p:cNvPr id="263" name="Google Shape;263;g22ec6527abc_0_105"/>
          <p:cNvPicPr preferRelativeResize="0"/>
          <p:nvPr/>
        </p:nvPicPr>
        <p:blipFill rotWithShape="1">
          <a:blip r:embed="rId4">
            <a:alphaModFix/>
          </a:blip>
          <a:srcRect b="0" l="0" r="0" t="0"/>
          <a:stretch/>
        </p:blipFill>
        <p:spPr>
          <a:xfrm>
            <a:off x="738400" y="4184350"/>
            <a:ext cx="1827851" cy="393075"/>
          </a:xfrm>
          <a:prstGeom prst="rect">
            <a:avLst/>
          </a:prstGeom>
          <a:noFill/>
          <a:ln>
            <a:noFill/>
          </a:ln>
        </p:spPr>
      </p:pic>
      <p:pic>
        <p:nvPicPr>
          <p:cNvPr id="264" name="Google Shape;264;g22ec6527abc_0_105"/>
          <p:cNvPicPr preferRelativeResize="0"/>
          <p:nvPr/>
        </p:nvPicPr>
        <p:blipFill rotWithShape="1">
          <a:blip r:embed="rId3">
            <a:alphaModFix/>
          </a:blip>
          <a:srcRect b="0" l="0" r="0" t="0"/>
          <a:stretch/>
        </p:blipFill>
        <p:spPr>
          <a:xfrm>
            <a:off x="4799351" y="320763"/>
            <a:ext cx="1661225" cy="1661225"/>
          </a:xfrm>
          <a:prstGeom prst="rect">
            <a:avLst/>
          </a:prstGeom>
          <a:noFill/>
          <a:ln>
            <a:noFill/>
          </a:ln>
        </p:spPr>
      </p:pic>
      <p:pic>
        <p:nvPicPr>
          <p:cNvPr id="265" name="Google Shape;265;g22ec6527abc_0_105"/>
          <p:cNvPicPr preferRelativeResize="0"/>
          <p:nvPr/>
        </p:nvPicPr>
        <p:blipFill rotWithShape="1">
          <a:blip r:embed="rId5">
            <a:alphaModFix/>
          </a:blip>
          <a:srcRect b="0" l="0" r="0" t="0"/>
          <a:stretch/>
        </p:blipFill>
        <p:spPr>
          <a:xfrm>
            <a:off x="3579662" y="2337425"/>
            <a:ext cx="1984675" cy="1984675"/>
          </a:xfrm>
          <a:prstGeom prst="rect">
            <a:avLst/>
          </a:prstGeom>
          <a:noFill/>
          <a:ln>
            <a:noFill/>
          </a:ln>
        </p:spPr>
      </p:pic>
      <p:sp>
        <p:nvSpPr>
          <p:cNvPr id="266" name="Google Shape;266;g22ec6527abc_0_105"/>
          <p:cNvSpPr/>
          <p:nvPr/>
        </p:nvSpPr>
        <p:spPr>
          <a:xfrm>
            <a:off x="5622226" y="0"/>
            <a:ext cx="7715299" cy="5143500"/>
          </a:xfrm>
          <a:prstGeom prst="flowChartInputOutpu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g22ec6527abc_0_210"/>
          <p:cNvPicPr preferRelativeResize="0"/>
          <p:nvPr/>
        </p:nvPicPr>
        <p:blipFill rotWithShape="1">
          <a:blip r:embed="rId3">
            <a:alphaModFix/>
          </a:blip>
          <a:srcRect b="0" l="0" r="0" t="0"/>
          <a:stretch/>
        </p:blipFill>
        <p:spPr>
          <a:xfrm>
            <a:off x="7159337" y="3116400"/>
            <a:ext cx="1984675" cy="1984675"/>
          </a:xfrm>
          <a:prstGeom prst="rect">
            <a:avLst/>
          </a:prstGeom>
          <a:noFill/>
          <a:ln>
            <a:noFill/>
          </a:ln>
        </p:spPr>
      </p:pic>
      <p:sp>
        <p:nvSpPr>
          <p:cNvPr id="272" name="Google Shape;272;g22ec6527abc_0_210"/>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000" u="none" cap="none" strike="noStrike">
                <a:solidFill>
                  <a:srgbClr val="404040"/>
                </a:solidFill>
                <a:latin typeface="Proxima Nova"/>
                <a:ea typeface="Proxima Nova"/>
                <a:cs typeface="Proxima Nova"/>
                <a:sym typeface="Proxima Nova"/>
              </a:rPr>
              <a:t>WINDOW FUNCTIONS — RANKING</a:t>
            </a:r>
            <a:endParaRPr b="1" i="0" sz="4000" u="none" cap="none" strike="noStrike">
              <a:solidFill>
                <a:srgbClr val="404040"/>
              </a:solidFill>
              <a:latin typeface="Proxima Nova"/>
              <a:ea typeface="Proxima Nova"/>
              <a:cs typeface="Proxima Nova"/>
              <a:sym typeface="Proxima Nova"/>
            </a:endParaRPr>
          </a:p>
        </p:txBody>
      </p:sp>
      <p:sp>
        <p:nvSpPr>
          <p:cNvPr id="273" name="Google Shape;273;g22ec6527abc_0_2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74" name="Google Shape;274;g22ec6527abc_0_210"/>
          <p:cNvSpPr txBox="1"/>
          <p:nvPr/>
        </p:nvSpPr>
        <p:spPr>
          <a:xfrm>
            <a:off x="415125" y="1778875"/>
            <a:ext cx="6250500" cy="33645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ROW_NUMBER(): </a:t>
            </a:r>
            <a:r>
              <a:rPr b="0" i="0" lang="en-US" sz="2000" u="none" cap="none" strike="noStrike">
                <a:solidFill>
                  <a:srgbClr val="404040"/>
                </a:solidFill>
                <a:latin typeface="Helvetica Neue"/>
                <a:ea typeface="Helvetica Neue"/>
                <a:cs typeface="Helvetica Neue"/>
                <a:sym typeface="Helvetica Neue"/>
              </a:rPr>
              <a:t>assigns a unique, sequential integer to each row within the result set</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RANK(): </a:t>
            </a:r>
            <a:r>
              <a:rPr b="0" i="0" lang="en-US" sz="2000" u="none" cap="none" strike="noStrike">
                <a:solidFill>
                  <a:srgbClr val="404040"/>
                </a:solidFill>
                <a:latin typeface="Helvetica Neue"/>
                <a:ea typeface="Helvetica Neue"/>
                <a:cs typeface="Helvetica Neue"/>
                <a:sym typeface="Helvetica Neue"/>
              </a:rPr>
              <a:t>ranks each row within the result set, leaves gaps when there are equal rank values</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DENSE_RANK(): </a:t>
            </a:r>
            <a:r>
              <a:rPr b="0" i="0" lang="en-US" sz="2000" u="none" cap="none" strike="noStrike">
                <a:solidFill>
                  <a:srgbClr val="404040"/>
                </a:solidFill>
                <a:latin typeface="Helvetica Neue"/>
                <a:ea typeface="Helvetica Neue"/>
                <a:cs typeface="Helvetica Neue"/>
                <a:sym typeface="Helvetica Neue"/>
              </a:rPr>
              <a:t>ranks each row within the result set, does not leave gaps</a:t>
            </a:r>
            <a:endParaRPr b="1"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PERCENT_RANK(): </a:t>
            </a:r>
            <a:r>
              <a:rPr b="0" i="0" lang="en-US" sz="2000" u="none" cap="none" strike="noStrike">
                <a:solidFill>
                  <a:srgbClr val="404040"/>
                </a:solidFill>
                <a:latin typeface="Helvetica Neue"/>
                <a:ea typeface="Helvetica Neue"/>
                <a:cs typeface="Helvetica Neue"/>
                <a:sym typeface="Helvetica Neue"/>
              </a:rPr>
              <a:t>calculates the relative rank as a percentage, ranging from 0 to 1</a:t>
            </a:r>
            <a:endParaRPr b="0" i="0" sz="2000" u="none" cap="none" strike="noStrike">
              <a:solidFill>
                <a:srgbClr val="404040"/>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380425" y="471150"/>
            <a:ext cx="3664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27500"/>
              <a:buFont typeface="Arial"/>
              <a:buNone/>
            </a:pPr>
            <a:r>
              <a:rPr b="1" lang="en-US" sz="4000">
                <a:solidFill>
                  <a:srgbClr val="404040"/>
                </a:solidFill>
                <a:latin typeface="Proxima Nova"/>
                <a:ea typeface="Proxima Nova"/>
                <a:cs typeface="Proxima Nova"/>
                <a:sym typeface="Proxima Nova"/>
              </a:rPr>
              <a:t>AGENDA</a:t>
            </a:r>
            <a:endParaRPr b="1" sz="4000">
              <a:solidFill>
                <a:srgbClr val="404040"/>
              </a:solidFill>
              <a:latin typeface="Proxima Nova"/>
              <a:ea typeface="Proxima Nova"/>
              <a:cs typeface="Proxima Nova"/>
              <a:sym typeface="Proxima Nova"/>
            </a:endParaRPr>
          </a:p>
        </p:txBody>
      </p:sp>
      <p:pic>
        <p:nvPicPr>
          <p:cNvPr id="118" name="Google Shape;118;p2"/>
          <p:cNvPicPr preferRelativeResize="0"/>
          <p:nvPr/>
        </p:nvPicPr>
        <p:blipFill rotWithShape="1">
          <a:blip r:embed="rId3">
            <a:alphaModFix/>
          </a:blip>
          <a:srcRect b="0" l="0" r="0" t="0"/>
          <a:stretch/>
        </p:blipFill>
        <p:spPr>
          <a:xfrm>
            <a:off x="738000" y="4176000"/>
            <a:ext cx="1797625" cy="497925"/>
          </a:xfrm>
          <a:prstGeom prst="rect">
            <a:avLst/>
          </a:prstGeom>
          <a:noFill/>
          <a:ln>
            <a:noFill/>
          </a:ln>
        </p:spPr>
      </p:pic>
      <p:sp>
        <p:nvSpPr>
          <p:cNvPr id="119" name="Google Shape;119;p2"/>
          <p:cNvSpPr/>
          <p:nvPr/>
        </p:nvSpPr>
        <p:spPr>
          <a:xfrm>
            <a:off x="2440085" y="3013700"/>
            <a:ext cx="4114800" cy="425700"/>
          </a:xfrm>
          <a:prstGeom prst="rect">
            <a:avLst/>
          </a:prstGeom>
          <a:solidFill>
            <a:srgbClr val="F9C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404040"/>
                </a:solidFill>
                <a:latin typeface="Helvetica Neue"/>
                <a:ea typeface="Helvetica Neue"/>
                <a:cs typeface="Helvetica Neue"/>
                <a:sym typeface="Helvetica Neue"/>
              </a:rPr>
              <a:t>Window Functions</a:t>
            </a:r>
            <a:endParaRPr b="0" i="0" sz="2000" u="none" cap="none" strike="noStrike">
              <a:solidFill>
                <a:srgbClr val="404040"/>
              </a:solidFill>
              <a:latin typeface="Helvetica Neue"/>
              <a:ea typeface="Helvetica Neue"/>
              <a:cs typeface="Helvetica Neue"/>
              <a:sym typeface="Helvetica Neue"/>
            </a:endParaRPr>
          </a:p>
        </p:txBody>
      </p:sp>
      <p:sp>
        <p:nvSpPr>
          <p:cNvPr id="120" name="Google Shape;120;p2"/>
          <p:cNvSpPr/>
          <p:nvPr/>
        </p:nvSpPr>
        <p:spPr>
          <a:xfrm>
            <a:off x="1811145" y="1929150"/>
            <a:ext cx="4114800" cy="425700"/>
          </a:xfrm>
          <a:prstGeom prst="rect">
            <a:avLst/>
          </a:prstGeom>
          <a:solidFill>
            <a:srgbClr val="D45152"/>
          </a:solid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2000"/>
              <a:buFont typeface="Arial"/>
              <a:buNone/>
            </a:pPr>
            <a:r>
              <a:rPr b="0" i="0" lang="en-US" sz="2000" u="none" cap="none" strike="noStrike">
                <a:solidFill>
                  <a:srgbClr val="404040"/>
                </a:solidFill>
                <a:latin typeface="Helvetica Neue"/>
                <a:ea typeface="Helvetica Neue"/>
                <a:cs typeface="Helvetica Neue"/>
                <a:sym typeface="Helvetica Neue"/>
              </a:rPr>
              <a:t>CASE Statement</a:t>
            </a:r>
            <a:endParaRPr b="0" i="0" sz="2000" u="none" cap="none" strike="noStrike">
              <a:solidFill>
                <a:srgbClr val="404040"/>
              </a:solidFill>
              <a:latin typeface="Helvetica Neue"/>
              <a:ea typeface="Helvetica Neue"/>
              <a:cs typeface="Helvetica Neue"/>
              <a:sym typeface="Helvetica Neue"/>
            </a:endParaRPr>
          </a:p>
        </p:txBody>
      </p:sp>
      <p:sp>
        <p:nvSpPr>
          <p:cNvPr id="121" name="Google Shape;121;p2"/>
          <p:cNvSpPr/>
          <p:nvPr/>
        </p:nvSpPr>
        <p:spPr>
          <a:xfrm>
            <a:off x="2125615" y="2471425"/>
            <a:ext cx="4114800" cy="425700"/>
          </a:xfrm>
          <a:prstGeom prst="rect">
            <a:avLst/>
          </a:prstGeom>
          <a:solidFill>
            <a:srgbClr val="16A4DD"/>
          </a:solid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2000"/>
              <a:buFont typeface="Arial"/>
              <a:buNone/>
            </a:pPr>
            <a:r>
              <a:rPr b="0" i="0" lang="en-US" sz="2000" u="none" cap="none" strike="noStrike">
                <a:solidFill>
                  <a:srgbClr val="404040"/>
                </a:solidFill>
                <a:latin typeface="Helvetica Neue"/>
                <a:ea typeface="Helvetica Neue"/>
                <a:cs typeface="Helvetica Neue"/>
                <a:sym typeface="Helvetica Neue"/>
              </a:rPr>
              <a:t>CAST Function</a:t>
            </a:r>
            <a:endParaRPr b="0" i="0" sz="2000" u="none" cap="none" strike="noStrike">
              <a:solidFill>
                <a:srgbClr val="404040"/>
              </a:solidFill>
              <a:latin typeface="Helvetica Neue"/>
              <a:ea typeface="Helvetica Neue"/>
              <a:cs typeface="Helvetica Neue"/>
              <a:sym typeface="Helvetica Neue"/>
            </a:endParaRPr>
          </a:p>
        </p:txBody>
      </p:sp>
      <p:sp>
        <p:nvSpPr>
          <p:cNvPr id="122" name="Google Shape;122;p2"/>
          <p:cNvSpPr/>
          <p:nvPr/>
        </p:nvSpPr>
        <p:spPr>
          <a:xfrm>
            <a:off x="1496675" y="1386875"/>
            <a:ext cx="4114800" cy="425700"/>
          </a:xfrm>
          <a:prstGeom prst="rect">
            <a:avLst/>
          </a:prstGeom>
          <a:solidFill>
            <a:srgbClr val="F9C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404040"/>
                </a:solidFill>
                <a:latin typeface="Helvetica Neue"/>
                <a:ea typeface="Helvetica Neue"/>
                <a:cs typeface="Helvetica Neue"/>
                <a:sym typeface="Helvetica Neue"/>
              </a:rPr>
              <a:t>What is Data Transformation</a:t>
            </a:r>
            <a:endParaRPr b="0" i="0" sz="2000" u="none" cap="none" strike="noStrike">
              <a:solidFill>
                <a:srgbClr val="404040"/>
              </a:solidFill>
              <a:latin typeface="Helvetica Neue"/>
              <a:ea typeface="Helvetica Neue"/>
              <a:cs typeface="Helvetica Neue"/>
              <a:sym typeface="Helvetica Neue"/>
            </a:endParaRPr>
          </a:p>
        </p:txBody>
      </p:sp>
      <p:sp>
        <p:nvSpPr>
          <p:cNvPr id="123" name="Google Shape;123;p2"/>
          <p:cNvSpPr/>
          <p:nvPr/>
        </p:nvSpPr>
        <p:spPr>
          <a:xfrm>
            <a:off x="2754555" y="3555975"/>
            <a:ext cx="4114800" cy="425700"/>
          </a:xfrm>
          <a:prstGeom prst="rect">
            <a:avLst/>
          </a:prstGeom>
          <a:solidFill>
            <a:srgbClr val="D45152"/>
          </a:solid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2000"/>
              <a:buFont typeface="Arial"/>
              <a:buNone/>
            </a:pPr>
            <a:r>
              <a:rPr b="0" i="0" lang="en-US" sz="2000" u="none" cap="none" strike="noStrike">
                <a:solidFill>
                  <a:srgbClr val="404040"/>
                </a:solidFill>
                <a:latin typeface="Helvetica Neue"/>
                <a:ea typeface="Helvetica Neue"/>
                <a:cs typeface="Helvetica Neue"/>
                <a:sym typeface="Helvetica Neue"/>
              </a:rPr>
              <a:t>User Defined Functions</a:t>
            </a:r>
            <a:endParaRPr b="0" i="0" sz="2000" u="none" cap="none" strike="noStrike">
              <a:solidFill>
                <a:srgbClr val="404040"/>
              </a:solidFill>
              <a:latin typeface="Helvetica Neue"/>
              <a:ea typeface="Helvetica Neue"/>
              <a:cs typeface="Helvetica Neue"/>
              <a:sym typeface="Helvetica Neue"/>
            </a:endParaRPr>
          </a:p>
        </p:txBody>
      </p:sp>
      <p:sp>
        <p:nvSpPr>
          <p:cNvPr id="124" name="Google Shape;12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000"/>
                                        <p:tgtEl>
                                          <p:spTgt spid="12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1000"/>
                                        <p:tgtEl>
                                          <p:spTgt spid="12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1000"/>
                                        <p:tgtEl>
                                          <p:spTgt spid="12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1000"/>
                                        <p:tgtEl>
                                          <p:spTgt spid="11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1000"/>
                                        <p:tgtEl>
                                          <p:spTgt spid="12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g22ec6527abc_0_220"/>
          <p:cNvPicPr preferRelativeResize="0"/>
          <p:nvPr/>
        </p:nvPicPr>
        <p:blipFill rotWithShape="1">
          <a:blip r:embed="rId3">
            <a:alphaModFix/>
          </a:blip>
          <a:srcRect b="0" l="0" r="0" t="0"/>
          <a:stretch/>
        </p:blipFill>
        <p:spPr>
          <a:xfrm>
            <a:off x="7159337" y="3116400"/>
            <a:ext cx="1984675" cy="1984675"/>
          </a:xfrm>
          <a:prstGeom prst="rect">
            <a:avLst/>
          </a:prstGeom>
          <a:noFill/>
          <a:ln>
            <a:noFill/>
          </a:ln>
        </p:spPr>
      </p:pic>
      <p:sp>
        <p:nvSpPr>
          <p:cNvPr id="280" name="Google Shape;280;g22ec6527abc_0_220"/>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000" u="none" cap="none" strike="noStrike">
                <a:solidFill>
                  <a:srgbClr val="404040"/>
                </a:solidFill>
                <a:latin typeface="Proxima Nova"/>
                <a:ea typeface="Proxima Nova"/>
                <a:cs typeface="Proxima Nova"/>
                <a:sym typeface="Proxima Nova"/>
              </a:rPr>
              <a:t>WINDOW FUNCTIONS — AGGREGATES</a:t>
            </a:r>
            <a:endParaRPr b="1" i="0" sz="4000" u="none" cap="none" strike="noStrike">
              <a:solidFill>
                <a:srgbClr val="404040"/>
              </a:solidFill>
              <a:latin typeface="Proxima Nova"/>
              <a:ea typeface="Proxima Nova"/>
              <a:cs typeface="Proxima Nova"/>
              <a:sym typeface="Proxima Nova"/>
            </a:endParaRPr>
          </a:p>
        </p:txBody>
      </p:sp>
      <p:sp>
        <p:nvSpPr>
          <p:cNvPr id="281" name="Google Shape;281;g22ec6527abc_0_2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82" name="Google Shape;282;g22ec6527abc_0_220"/>
          <p:cNvSpPr txBox="1"/>
          <p:nvPr/>
        </p:nvSpPr>
        <p:spPr>
          <a:xfrm>
            <a:off x="415125" y="1778875"/>
            <a:ext cx="6250500" cy="33645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SUM(): </a:t>
            </a:r>
            <a:r>
              <a:rPr b="0" i="0" lang="en-US" sz="2000" u="none" cap="none" strike="noStrike">
                <a:solidFill>
                  <a:srgbClr val="404040"/>
                </a:solidFill>
                <a:latin typeface="Helvetica Neue"/>
                <a:ea typeface="Helvetica Neue"/>
                <a:cs typeface="Helvetica Neue"/>
                <a:sym typeface="Helvetica Neue"/>
              </a:rPr>
              <a:t>sum of a column's values over the specified window</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AVG(): </a:t>
            </a:r>
            <a:r>
              <a:rPr b="0" i="0" lang="en-US" sz="2000" u="none" cap="none" strike="noStrike">
                <a:solidFill>
                  <a:srgbClr val="404040"/>
                </a:solidFill>
                <a:latin typeface="Helvetica Neue"/>
                <a:ea typeface="Helvetica Neue"/>
                <a:cs typeface="Helvetica Neue"/>
                <a:sym typeface="Helvetica Neue"/>
              </a:rPr>
              <a:t>average of a column's values over the specified window</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MIN(): </a:t>
            </a:r>
            <a:r>
              <a:rPr b="0" i="0" lang="en-US" sz="2000" u="none" cap="none" strike="noStrike">
                <a:solidFill>
                  <a:srgbClr val="404040"/>
                </a:solidFill>
                <a:latin typeface="Helvetica Neue"/>
                <a:ea typeface="Helvetica Neue"/>
                <a:cs typeface="Helvetica Neue"/>
                <a:sym typeface="Helvetica Neue"/>
              </a:rPr>
              <a:t>smallest value over the specified window</a:t>
            </a:r>
            <a:endParaRPr b="1"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MAX(): </a:t>
            </a:r>
            <a:r>
              <a:rPr b="0" i="0" lang="en-US" sz="2000" u="none" cap="none" strike="noStrike">
                <a:solidFill>
                  <a:srgbClr val="404040"/>
                </a:solidFill>
                <a:latin typeface="Helvetica Neue"/>
                <a:ea typeface="Helvetica Neue"/>
                <a:cs typeface="Helvetica Neue"/>
                <a:sym typeface="Helvetica Neue"/>
              </a:rPr>
              <a:t>largest value over the specified window</a:t>
            </a:r>
            <a:endParaRPr b="1"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COUNT(): </a:t>
            </a:r>
            <a:r>
              <a:rPr b="0" i="0" lang="en-US" sz="2000" u="none" cap="none" strike="noStrike">
                <a:solidFill>
                  <a:srgbClr val="404040"/>
                </a:solidFill>
                <a:latin typeface="Helvetica Neue"/>
                <a:ea typeface="Helvetica Neue"/>
                <a:cs typeface="Helvetica Neue"/>
                <a:sym typeface="Helvetica Neue"/>
              </a:rPr>
              <a:t>number of rows in the specified window</a:t>
            </a:r>
            <a:endParaRPr b="0" i="0" sz="2000" u="none" cap="none" strike="noStrike">
              <a:solidFill>
                <a:srgbClr val="404040"/>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g22ec6527abc_0_228"/>
          <p:cNvPicPr preferRelativeResize="0"/>
          <p:nvPr/>
        </p:nvPicPr>
        <p:blipFill rotWithShape="1">
          <a:blip r:embed="rId3">
            <a:alphaModFix/>
          </a:blip>
          <a:srcRect b="0" l="0" r="0" t="0"/>
          <a:stretch/>
        </p:blipFill>
        <p:spPr>
          <a:xfrm>
            <a:off x="7159337" y="3116400"/>
            <a:ext cx="1984675" cy="1984675"/>
          </a:xfrm>
          <a:prstGeom prst="rect">
            <a:avLst/>
          </a:prstGeom>
          <a:noFill/>
          <a:ln>
            <a:noFill/>
          </a:ln>
        </p:spPr>
      </p:pic>
      <p:sp>
        <p:nvSpPr>
          <p:cNvPr id="288" name="Google Shape;288;g22ec6527abc_0_228"/>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000" u="none" cap="none" strike="noStrike">
                <a:solidFill>
                  <a:srgbClr val="404040"/>
                </a:solidFill>
                <a:latin typeface="Proxima Nova"/>
                <a:ea typeface="Proxima Nova"/>
                <a:cs typeface="Proxima Nova"/>
                <a:sym typeface="Proxima Nova"/>
              </a:rPr>
              <a:t>WINDOW FUNCTIONS — NAVIGATION</a:t>
            </a:r>
            <a:endParaRPr b="1" i="0" sz="4000" u="none" cap="none" strike="noStrike">
              <a:solidFill>
                <a:srgbClr val="404040"/>
              </a:solidFill>
              <a:latin typeface="Proxima Nova"/>
              <a:ea typeface="Proxima Nova"/>
              <a:cs typeface="Proxima Nova"/>
              <a:sym typeface="Proxima Nova"/>
            </a:endParaRPr>
          </a:p>
        </p:txBody>
      </p:sp>
      <p:sp>
        <p:nvSpPr>
          <p:cNvPr id="289" name="Google Shape;289;g22ec6527abc_0_2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90" name="Google Shape;290;g22ec6527abc_0_228"/>
          <p:cNvSpPr txBox="1"/>
          <p:nvPr/>
        </p:nvSpPr>
        <p:spPr>
          <a:xfrm>
            <a:off x="415125" y="1778875"/>
            <a:ext cx="6250500" cy="33645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FIRST_VALUE(): </a:t>
            </a:r>
            <a:r>
              <a:rPr b="0" i="0" lang="en-US" sz="2000" u="none" cap="none" strike="noStrike">
                <a:solidFill>
                  <a:srgbClr val="404040"/>
                </a:solidFill>
                <a:latin typeface="Helvetica Neue"/>
                <a:ea typeface="Helvetica Neue"/>
                <a:cs typeface="Helvetica Neue"/>
                <a:sym typeface="Helvetica Neue"/>
              </a:rPr>
              <a:t>first value in the window</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LAST_VALUE(): </a:t>
            </a:r>
            <a:r>
              <a:rPr b="0" i="0" lang="en-US" sz="2000" u="none" cap="none" strike="noStrike">
                <a:solidFill>
                  <a:srgbClr val="404040"/>
                </a:solidFill>
                <a:latin typeface="Helvetica Neue"/>
                <a:ea typeface="Helvetica Neue"/>
                <a:cs typeface="Helvetica Neue"/>
                <a:sym typeface="Helvetica Neue"/>
              </a:rPr>
              <a:t>last value in the window</a:t>
            </a:r>
            <a:endParaRPr b="1"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NTH_VALUE(): </a:t>
            </a:r>
            <a:r>
              <a:rPr b="0" i="0" lang="en-US" sz="2000" u="none" cap="none" strike="noStrike">
                <a:solidFill>
                  <a:srgbClr val="404040"/>
                </a:solidFill>
                <a:latin typeface="Helvetica Neue"/>
                <a:ea typeface="Helvetica Neue"/>
                <a:cs typeface="Helvetica Neue"/>
                <a:sym typeface="Helvetica Neue"/>
              </a:rPr>
              <a:t>n-th value in the window</a:t>
            </a:r>
            <a:endParaRPr b="1"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LEAD(): </a:t>
            </a:r>
            <a:r>
              <a:rPr b="0" i="0" lang="en-US" sz="2000" u="none" cap="none" strike="noStrike">
                <a:solidFill>
                  <a:srgbClr val="404040"/>
                </a:solidFill>
                <a:latin typeface="Helvetica Neue"/>
                <a:ea typeface="Helvetica Neue"/>
                <a:cs typeface="Helvetica Neue"/>
                <a:sym typeface="Helvetica Neue"/>
              </a:rPr>
              <a:t>value for the row that is n rows ahead of the current row</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LAG(): </a:t>
            </a:r>
            <a:r>
              <a:rPr b="0" i="0" lang="en-US" sz="2000" u="none" cap="none" strike="noStrike">
                <a:solidFill>
                  <a:srgbClr val="404040"/>
                </a:solidFill>
                <a:latin typeface="Helvetica Neue"/>
                <a:ea typeface="Helvetica Neue"/>
                <a:cs typeface="Helvetica Neue"/>
                <a:sym typeface="Helvetica Neue"/>
              </a:rPr>
              <a:t>value for the row that is n rows behind the current row</a:t>
            </a:r>
            <a:endParaRPr b="1" i="0" sz="2000" u="none" cap="none" strike="noStrike">
              <a:solidFill>
                <a:srgbClr val="404040"/>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g22ec6527abc_0_236"/>
          <p:cNvPicPr preferRelativeResize="0"/>
          <p:nvPr/>
        </p:nvPicPr>
        <p:blipFill rotWithShape="1">
          <a:blip r:embed="rId3">
            <a:alphaModFix/>
          </a:blip>
          <a:srcRect b="0" l="0" r="0" t="0"/>
          <a:stretch/>
        </p:blipFill>
        <p:spPr>
          <a:xfrm>
            <a:off x="7159337" y="3116400"/>
            <a:ext cx="1984675" cy="1984675"/>
          </a:xfrm>
          <a:prstGeom prst="rect">
            <a:avLst/>
          </a:prstGeom>
          <a:noFill/>
          <a:ln>
            <a:noFill/>
          </a:ln>
        </p:spPr>
      </p:pic>
      <p:sp>
        <p:nvSpPr>
          <p:cNvPr id="296" name="Google Shape;296;g22ec6527abc_0_236"/>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000" u="none" cap="none" strike="noStrike">
                <a:solidFill>
                  <a:srgbClr val="404040"/>
                </a:solidFill>
                <a:latin typeface="Proxima Nova"/>
                <a:ea typeface="Proxima Nova"/>
                <a:cs typeface="Proxima Nova"/>
                <a:sym typeface="Proxima Nova"/>
              </a:rPr>
              <a:t>WINDOW FUNCTIONS — DISTRIBUTION</a:t>
            </a:r>
            <a:endParaRPr b="1" i="0" sz="4000" u="none" cap="none" strike="noStrike">
              <a:solidFill>
                <a:srgbClr val="404040"/>
              </a:solidFill>
              <a:latin typeface="Proxima Nova"/>
              <a:ea typeface="Proxima Nova"/>
              <a:cs typeface="Proxima Nova"/>
              <a:sym typeface="Proxima Nova"/>
            </a:endParaRPr>
          </a:p>
        </p:txBody>
      </p:sp>
      <p:sp>
        <p:nvSpPr>
          <p:cNvPr id="297" name="Google Shape;297;g22ec6527abc_0_2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98" name="Google Shape;298;g22ec6527abc_0_236"/>
          <p:cNvSpPr txBox="1"/>
          <p:nvPr/>
        </p:nvSpPr>
        <p:spPr>
          <a:xfrm>
            <a:off x="415125" y="1778875"/>
            <a:ext cx="6250500" cy="33645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CUME_DIST(): </a:t>
            </a:r>
            <a:r>
              <a:rPr b="0" i="0" lang="en-US" sz="2000" u="none" cap="none" strike="noStrike">
                <a:solidFill>
                  <a:srgbClr val="404040"/>
                </a:solidFill>
                <a:latin typeface="Helvetica Neue"/>
                <a:ea typeface="Helvetica Neue"/>
                <a:cs typeface="Helvetica Neue"/>
                <a:sym typeface="Helvetica Neue"/>
              </a:rPr>
              <a:t>cumulative distribution of a value in the specified window, returns a relative value between 0 and 1</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NTILE(n): </a:t>
            </a:r>
            <a:r>
              <a:rPr b="0" i="0" lang="en-US" sz="2000" u="none" cap="none" strike="noStrike">
                <a:solidFill>
                  <a:srgbClr val="404040"/>
                </a:solidFill>
                <a:latin typeface="Helvetica Neue"/>
                <a:ea typeface="Helvetica Neue"/>
                <a:cs typeface="Helvetica Neue"/>
                <a:sym typeface="Helvetica Neue"/>
              </a:rPr>
              <a:t>divides the result set into n approximately equal buckets, assigns a bucket number to each row</a:t>
            </a:r>
            <a:endParaRPr b="0" i="0" sz="2000" u="none" cap="none" strike="noStrike">
              <a:solidFill>
                <a:srgbClr val="404040"/>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B37"/>
        </a:solidFill>
      </p:bgPr>
    </p:bg>
    <p:spTree>
      <p:nvGrpSpPr>
        <p:cNvPr id="302" name="Shape 302"/>
        <p:cNvGrpSpPr/>
        <p:nvPr/>
      </p:nvGrpSpPr>
      <p:grpSpPr>
        <a:xfrm>
          <a:off x="0" y="0"/>
          <a:ext cx="0" cy="0"/>
          <a:chOff x="0" y="0"/>
          <a:chExt cx="0" cy="0"/>
        </a:xfrm>
      </p:grpSpPr>
      <p:sp>
        <p:nvSpPr>
          <p:cNvPr id="303" name="Google Shape;303;p29"/>
          <p:cNvSpPr txBox="1"/>
          <p:nvPr>
            <p:ph idx="4294967295" type="title"/>
          </p:nvPr>
        </p:nvSpPr>
        <p:spPr>
          <a:xfrm>
            <a:off x="619700" y="518700"/>
            <a:ext cx="5841000" cy="1984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US" sz="4000">
                <a:solidFill>
                  <a:schemeClr val="lt1"/>
                </a:solidFill>
                <a:latin typeface="Proxima Nova"/>
                <a:ea typeface="Proxima Nova"/>
                <a:cs typeface="Proxima Nova"/>
                <a:sym typeface="Proxima Nova"/>
              </a:rPr>
              <a:t>User Defined Functions  </a:t>
            </a:r>
            <a:endParaRPr b="1" sz="4000">
              <a:solidFill>
                <a:schemeClr val="lt1"/>
              </a:solidFill>
              <a:latin typeface="Proxima Nova"/>
              <a:ea typeface="Proxima Nova"/>
              <a:cs typeface="Proxima Nova"/>
              <a:sym typeface="Proxima Nova"/>
            </a:endParaRPr>
          </a:p>
        </p:txBody>
      </p:sp>
      <p:pic>
        <p:nvPicPr>
          <p:cNvPr id="304" name="Google Shape;304;p29"/>
          <p:cNvPicPr preferRelativeResize="0"/>
          <p:nvPr/>
        </p:nvPicPr>
        <p:blipFill rotWithShape="1">
          <a:blip r:embed="rId3">
            <a:alphaModFix/>
          </a:blip>
          <a:srcRect b="0" l="0" r="0" t="0"/>
          <a:stretch/>
        </p:blipFill>
        <p:spPr>
          <a:xfrm>
            <a:off x="619701" y="2379375"/>
            <a:ext cx="1661225" cy="1661225"/>
          </a:xfrm>
          <a:prstGeom prst="rect">
            <a:avLst/>
          </a:prstGeom>
          <a:noFill/>
          <a:ln>
            <a:noFill/>
          </a:ln>
        </p:spPr>
      </p:pic>
      <p:pic>
        <p:nvPicPr>
          <p:cNvPr id="305" name="Google Shape;305;p29"/>
          <p:cNvPicPr preferRelativeResize="0"/>
          <p:nvPr/>
        </p:nvPicPr>
        <p:blipFill rotWithShape="1">
          <a:blip r:embed="rId4">
            <a:alphaModFix/>
          </a:blip>
          <a:srcRect b="0" l="0" r="0" t="0"/>
          <a:stretch/>
        </p:blipFill>
        <p:spPr>
          <a:xfrm>
            <a:off x="738400" y="4184350"/>
            <a:ext cx="1827851" cy="393075"/>
          </a:xfrm>
          <a:prstGeom prst="rect">
            <a:avLst/>
          </a:prstGeom>
          <a:noFill/>
          <a:ln>
            <a:noFill/>
          </a:ln>
        </p:spPr>
      </p:pic>
      <p:pic>
        <p:nvPicPr>
          <p:cNvPr id="306" name="Google Shape;306;p29"/>
          <p:cNvPicPr preferRelativeResize="0"/>
          <p:nvPr/>
        </p:nvPicPr>
        <p:blipFill rotWithShape="1">
          <a:blip r:embed="rId3">
            <a:alphaModFix/>
          </a:blip>
          <a:srcRect b="0" l="0" r="0" t="0"/>
          <a:stretch/>
        </p:blipFill>
        <p:spPr>
          <a:xfrm>
            <a:off x="4799351" y="320763"/>
            <a:ext cx="1661225" cy="1661225"/>
          </a:xfrm>
          <a:prstGeom prst="rect">
            <a:avLst/>
          </a:prstGeom>
          <a:noFill/>
          <a:ln>
            <a:noFill/>
          </a:ln>
        </p:spPr>
      </p:pic>
      <p:pic>
        <p:nvPicPr>
          <p:cNvPr id="307" name="Google Shape;307;p29"/>
          <p:cNvPicPr preferRelativeResize="0"/>
          <p:nvPr/>
        </p:nvPicPr>
        <p:blipFill rotWithShape="1">
          <a:blip r:embed="rId5">
            <a:alphaModFix/>
          </a:blip>
          <a:srcRect b="0" l="0" r="0" t="0"/>
          <a:stretch/>
        </p:blipFill>
        <p:spPr>
          <a:xfrm>
            <a:off x="3579662" y="2337425"/>
            <a:ext cx="1984675" cy="1984675"/>
          </a:xfrm>
          <a:prstGeom prst="rect">
            <a:avLst/>
          </a:prstGeom>
          <a:noFill/>
          <a:ln>
            <a:noFill/>
          </a:ln>
        </p:spPr>
      </p:pic>
      <p:sp>
        <p:nvSpPr>
          <p:cNvPr id="308" name="Google Shape;308;p29"/>
          <p:cNvSpPr/>
          <p:nvPr/>
        </p:nvSpPr>
        <p:spPr>
          <a:xfrm>
            <a:off x="5622226" y="0"/>
            <a:ext cx="7715299" cy="5143500"/>
          </a:xfrm>
          <a:prstGeom prst="flowChartInputOutpu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g22ec6527abc_0_244"/>
          <p:cNvPicPr preferRelativeResize="0"/>
          <p:nvPr/>
        </p:nvPicPr>
        <p:blipFill rotWithShape="1">
          <a:blip r:embed="rId3">
            <a:alphaModFix/>
          </a:blip>
          <a:srcRect b="0" l="0" r="0" t="0"/>
          <a:stretch/>
        </p:blipFill>
        <p:spPr>
          <a:xfrm>
            <a:off x="7159337" y="3116400"/>
            <a:ext cx="1984675" cy="1984675"/>
          </a:xfrm>
          <a:prstGeom prst="rect">
            <a:avLst/>
          </a:prstGeom>
          <a:noFill/>
          <a:ln>
            <a:noFill/>
          </a:ln>
        </p:spPr>
      </p:pic>
      <p:sp>
        <p:nvSpPr>
          <p:cNvPr id="314" name="Google Shape;314;g22ec6527abc_0_244"/>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000" u="none" cap="none" strike="noStrike">
                <a:solidFill>
                  <a:srgbClr val="404040"/>
                </a:solidFill>
                <a:latin typeface="Proxima Nova"/>
                <a:ea typeface="Proxima Nova"/>
                <a:cs typeface="Proxima Nova"/>
                <a:sym typeface="Proxima Nova"/>
              </a:rPr>
              <a:t>USER DEFINED FUNCTIONS SYNTAX</a:t>
            </a:r>
            <a:endParaRPr b="1" i="0" sz="4000" u="none" cap="none" strike="noStrike">
              <a:solidFill>
                <a:srgbClr val="404040"/>
              </a:solidFill>
              <a:latin typeface="Proxima Nova"/>
              <a:ea typeface="Proxima Nova"/>
              <a:cs typeface="Proxima Nova"/>
              <a:sym typeface="Proxima Nova"/>
            </a:endParaRPr>
          </a:p>
        </p:txBody>
      </p:sp>
      <p:sp>
        <p:nvSpPr>
          <p:cNvPr id="315" name="Google Shape;315;g22ec6527abc_0_2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16" name="Google Shape;316;g22ec6527abc_0_244"/>
          <p:cNvSpPr txBox="1"/>
          <p:nvPr/>
        </p:nvSpPr>
        <p:spPr>
          <a:xfrm>
            <a:off x="415125" y="3075350"/>
            <a:ext cx="6432900" cy="1385400"/>
          </a:xfrm>
          <a:prstGeom prst="rect">
            <a:avLst/>
          </a:prstGeom>
          <a:noFill/>
          <a:ln cap="flat" cmpd="sng" w="9525">
            <a:solidFill>
              <a:srgbClr val="4040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CREATE OR REPLACE FUNCTION</a:t>
            </a:r>
            <a:r>
              <a:rPr b="0" i="0" lang="en-US" sz="1400" u="none" cap="none" strike="noStrike">
                <a:solidFill>
                  <a:schemeClr val="dk2"/>
                </a:solidFill>
                <a:latin typeface="Roboto Mono Medium"/>
                <a:ea typeface="Roboto Mono Medium"/>
                <a:cs typeface="Roboto Mono Medium"/>
                <a:sym typeface="Roboto Mono Medium"/>
              </a:rPr>
              <a:t> </a:t>
            </a:r>
            <a:r>
              <a:rPr b="1" i="0" lang="en-US" sz="1400" u="none" cap="none" strike="noStrike">
                <a:solidFill>
                  <a:srgbClr val="404040"/>
                </a:solidFill>
                <a:latin typeface="Courier New"/>
                <a:ea typeface="Courier New"/>
                <a:cs typeface="Courier New"/>
                <a:sym typeface="Courier New"/>
              </a:rPr>
              <a:t>function_name (arg1 </a:t>
            </a:r>
            <a:r>
              <a:rPr b="1" i="0" lang="en-US" sz="1400" u="none" cap="none" strike="noStrike">
                <a:solidFill>
                  <a:srgbClr val="0070C0"/>
                </a:solidFill>
                <a:latin typeface="Courier New"/>
                <a:ea typeface="Courier New"/>
                <a:cs typeface="Courier New"/>
                <a:sym typeface="Courier New"/>
              </a:rPr>
              <a:t>DATATYPE</a:t>
            </a:r>
            <a:r>
              <a:rPr b="1" i="0" lang="en-US" sz="1400" u="none" cap="none" strike="noStrike">
                <a:solidFill>
                  <a:srgbClr val="404040"/>
                </a:solidFill>
                <a:latin typeface="Courier New"/>
                <a:ea typeface="Courier New"/>
                <a:cs typeface="Courier New"/>
                <a:sym typeface="Courier New"/>
              </a:rPr>
              <a:t>, arg2 </a:t>
            </a:r>
            <a:r>
              <a:rPr b="1" i="0" lang="en-US" sz="1400" u="none" cap="none" strike="noStrike">
                <a:solidFill>
                  <a:srgbClr val="0070C0"/>
                </a:solidFill>
                <a:latin typeface="Courier New"/>
                <a:ea typeface="Courier New"/>
                <a:cs typeface="Courier New"/>
                <a:sym typeface="Courier New"/>
              </a:rPr>
              <a:t>DATATYPE</a:t>
            </a:r>
            <a:r>
              <a:rPr b="1" i="0" lang="en-US" sz="1400" u="none" cap="none" strike="noStrike">
                <a:solidFill>
                  <a:srgbClr val="404040"/>
                </a:solidFill>
                <a:latin typeface="Courier New"/>
                <a:ea typeface="Courier New"/>
                <a:cs typeface="Courier New"/>
                <a:sym typeface="Courier New"/>
              </a:rPr>
              <a:t>, …)</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RETURNS DATATYPE AS</a:t>
            </a:r>
            <a:r>
              <a:rPr b="1" i="0" lang="en-US" sz="1400" u="none" cap="none" strike="noStrike">
                <a:solidFill>
                  <a:srgbClr val="404040"/>
                </a:solidFill>
                <a:latin typeface="Courier New"/>
                <a:ea typeface="Courier New"/>
                <a:cs typeface="Courier New"/>
                <a:sym typeface="Courier New"/>
              </a:rPr>
              <a:t> $$</a:t>
            </a:r>
            <a:endParaRPr b="1" i="0" sz="1400" u="none" cap="none" strike="noStrike">
              <a:solidFill>
                <a:srgbClr val="404040"/>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404040"/>
                </a:solidFill>
                <a:latin typeface="Courier New"/>
                <a:ea typeface="Courier New"/>
                <a:cs typeface="Courier New"/>
                <a:sym typeface="Courier New"/>
              </a:rPr>
              <a:t>{FUNCTION BODY}</a:t>
            </a:r>
            <a:endParaRPr b="1" i="1"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404040"/>
                </a:solidFill>
                <a:latin typeface="Courier New"/>
                <a:ea typeface="Courier New"/>
                <a:cs typeface="Courier New"/>
                <a:sym typeface="Courier New"/>
              </a:rPr>
              <a:t>$$ </a:t>
            </a:r>
            <a:r>
              <a:rPr b="1" i="0" lang="en-US" sz="1400" u="none" cap="none" strike="noStrike">
                <a:solidFill>
                  <a:srgbClr val="0070C0"/>
                </a:solidFill>
                <a:latin typeface="Courier New"/>
                <a:ea typeface="Courier New"/>
                <a:cs typeface="Courier New"/>
                <a:sym typeface="Courier New"/>
              </a:rPr>
              <a:t>LANGUAGE</a:t>
            </a:r>
            <a:r>
              <a:rPr b="1" i="0" lang="en-US" sz="1400" u="none" cap="none" strike="noStrike">
                <a:solidFill>
                  <a:srgbClr val="404040"/>
                </a:solidFill>
                <a:latin typeface="Courier New"/>
                <a:ea typeface="Courier New"/>
                <a:cs typeface="Courier New"/>
                <a:sym typeface="Courier New"/>
              </a:rPr>
              <a:t> plpgsql;</a:t>
            </a:r>
            <a:endParaRPr b="1" i="0" sz="1400" u="none" cap="none" strike="noStrike">
              <a:solidFill>
                <a:srgbClr val="404040"/>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404040"/>
              </a:solidFill>
              <a:latin typeface="Courier New"/>
              <a:ea typeface="Courier New"/>
              <a:cs typeface="Courier New"/>
              <a:sym typeface="Courier New"/>
            </a:endParaRPr>
          </a:p>
        </p:txBody>
      </p:sp>
      <p:sp>
        <p:nvSpPr>
          <p:cNvPr id="317" name="Google Shape;317;g22ec6527abc_0_244"/>
          <p:cNvSpPr txBox="1"/>
          <p:nvPr/>
        </p:nvSpPr>
        <p:spPr>
          <a:xfrm>
            <a:off x="415125" y="1778875"/>
            <a:ext cx="7983600" cy="133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000000"/>
                </a:solidFill>
                <a:highlight>
                  <a:srgbClr val="F9C042"/>
                </a:highlight>
                <a:latin typeface="Helvetica Neue"/>
                <a:ea typeface="Helvetica Neue"/>
                <a:cs typeface="Helvetica Neue"/>
                <a:sym typeface="Helvetica Neue"/>
              </a:rPr>
              <a:t>Custom functions created by the user</a:t>
            </a:r>
            <a:r>
              <a:rPr b="0" i="0" lang="en-US" sz="2000" u="none" cap="none" strike="noStrike">
                <a:solidFill>
                  <a:srgbClr val="000000"/>
                </a:solidFill>
                <a:latin typeface="Helvetica Neue"/>
                <a:ea typeface="Helvetica Neue"/>
                <a:cs typeface="Helvetica Neue"/>
                <a:sym typeface="Helvetica Neue"/>
              </a:rPr>
              <a:t> to perform specific tasks that may not be readily available or easily achievable using built-in functions</a:t>
            </a:r>
            <a:endParaRPr b="0" i="0" sz="2000" u="none" cap="none" strike="noStrike">
              <a:solidFill>
                <a:srgbClr val="000000"/>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2ec6527abc_0_253"/>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000" u="none" cap="none" strike="noStrike">
                <a:solidFill>
                  <a:srgbClr val="404040"/>
                </a:solidFill>
                <a:latin typeface="Proxima Nova"/>
                <a:ea typeface="Proxima Nova"/>
                <a:cs typeface="Proxima Nova"/>
                <a:sym typeface="Proxima Nova"/>
              </a:rPr>
              <a:t>EXAMPLE OF A FUNCTION</a:t>
            </a:r>
            <a:endParaRPr b="1" i="0" sz="4000" u="none" cap="none" strike="noStrike">
              <a:solidFill>
                <a:srgbClr val="404040"/>
              </a:solidFill>
              <a:latin typeface="Proxima Nova"/>
              <a:ea typeface="Proxima Nova"/>
              <a:cs typeface="Proxima Nova"/>
              <a:sym typeface="Proxima Nova"/>
            </a:endParaRPr>
          </a:p>
        </p:txBody>
      </p:sp>
      <p:sp>
        <p:nvSpPr>
          <p:cNvPr id="323" name="Google Shape;323;g22ec6527abc_0_2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24" name="Google Shape;324;g22ec6527abc_0_253"/>
          <p:cNvSpPr txBox="1"/>
          <p:nvPr/>
        </p:nvSpPr>
        <p:spPr>
          <a:xfrm>
            <a:off x="415125" y="1778875"/>
            <a:ext cx="8057400" cy="3109200"/>
          </a:xfrm>
          <a:prstGeom prst="rect">
            <a:avLst/>
          </a:prstGeom>
          <a:noFill/>
          <a:ln cap="flat" cmpd="sng" w="9525">
            <a:solidFill>
              <a:srgbClr val="4040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CREATE OR REPLACE FUNCTION</a:t>
            </a:r>
            <a:r>
              <a:rPr b="0" i="0" lang="en-US" sz="1400" u="none" cap="none" strike="noStrike">
                <a:solidFill>
                  <a:schemeClr val="dk2"/>
                </a:solidFill>
                <a:latin typeface="Roboto Mono Medium"/>
                <a:ea typeface="Roboto Mono Medium"/>
                <a:cs typeface="Roboto Mono Medium"/>
                <a:sym typeface="Roboto Mono Medium"/>
              </a:rPr>
              <a:t> </a:t>
            </a:r>
            <a:r>
              <a:rPr b="1" i="0" lang="en-US" sz="1400" u="none" cap="none" strike="noStrike">
                <a:solidFill>
                  <a:srgbClr val="404040"/>
                </a:solidFill>
                <a:latin typeface="Courier New"/>
                <a:ea typeface="Courier New"/>
                <a:cs typeface="Courier New"/>
                <a:sym typeface="Courier New"/>
              </a:rPr>
              <a:t>calc_total_price (input_orderid </a:t>
            </a:r>
            <a:r>
              <a:rPr b="1" i="0" lang="en-US" sz="1400" u="none" cap="none" strike="noStrike">
                <a:solidFill>
                  <a:srgbClr val="0070C0"/>
                </a:solidFill>
                <a:latin typeface="Courier New"/>
                <a:ea typeface="Courier New"/>
                <a:cs typeface="Courier New"/>
                <a:sym typeface="Courier New"/>
              </a:rPr>
              <a:t>INTEGER</a:t>
            </a:r>
            <a:r>
              <a:rPr b="1" i="0" lang="en-US" sz="1400" u="none" cap="none" strike="noStrike">
                <a:solidFill>
                  <a:srgbClr val="404040"/>
                </a:solidFill>
                <a:latin typeface="Courier New"/>
                <a:ea typeface="Courier New"/>
                <a:cs typeface="Courier New"/>
                <a:sym typeface="Courier New"/>
              </a:rPr>
              <a:t>)</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RETURNS NUMERIC AS</a:t>
            </a:r>
            <a:r>
              <a:rPr b="1" i="0" lang="en-US" sz="1400" u="none" cap="none" strike="noStrike">
                <a:solidFill>
                  <a:srgbClr val="404040"/>
                </a:solidFill>
                <a:latin typeface="Courier New"/>
                <a:ea typeface="Courier New"/>
                <a:cs typeface="Courier New"/>
                <a:sym typeface="Courier New"/>
              </a:rPr>
              <a:t> $$</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DECLARE</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404040"/>
                </a:solidFill>
                <a:latin typeface="Courier New"/>
                <a:ea typeface="Courier New"/>
                <a:cs typeface="Courier New"/>
                <a:sym typeface="Courier New"/>
              </a:rPr>
              <a:t>  total_price </a:t>
            </a:r>
            <a:r>
              <a:rPr b="1" i="0" lang="en-US" sz="1400" u="none" cap="none" strike="noStrike">
                <a:solidFill>
                  <a:srgbClr val="0070C0"/>
                </a:solidFill>
                <a:latin typeface="Courier New"/>
                <a:ea typeface="Courier New"/>
                <a:cs typeface="Courier New"/>
                <a:sym typeface="Courier New"/>
              </a:rPr>
              <a:t>NUMERIC</a:t>
            </a:r>
            <a:r>
              <a:rPr b="1" i="0" lang="en-US" sz="1400" u="none" cap="none" strike="noStrike">
                <a:solidFill>
                  <a:srgbClr val="404040"/>
                </a:solidFill>
                <a:latin typeface="Courier New"/>
                <a:ea typeface="Courier New"/>
                <a:cs typeface="Courier New"/>
                <a:sym typeface="Courier New"/>
              </a:rPr>
              <a:t> := 0;</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BEGIN</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404040"/>
                </a:solidFill>
                <a:latin typeface="Courier New"/>
                <a:ea typeface="Courier New"/>
                <a:cs typeface="Courier New"/>
                <a:sym typeface="Courier New"/>
              </a:rPr>
              <a:t>  </a:t>
            </a:r>
            <a:r>
              <a:rPr b="1" i="0" lang="en-US" sz="1400" u="none" cap="none" strike="noStrike">
                <a:solidFill>
                  <a:srgbClr val="0070C0"/>
                </a:solidFill>
                <a:latin typeface="Courier New"/>
                <a:ea typeface="Courier New"/>
                <a:cs typeface="Courier New"/>
                <a:sym typeface="Courier New"/>
              </a:rPr>
              <a:t>SELECT</a:t>
            </a:r>
            <a:r>
              <a:rPr b="1" i="0" lang="en-US" sz="1400" u="none" cap="none" strike="noStrike">
                <a:solidFill>
                  <a:srgbClr val="404040"/>
                </a:solidFill>
                <a:latin typeface="Courier New"/>
                <a:ea typeface="Courier New"/>
                <a:cs typeface="Courier New"/>
                <a:sym typeface="Courier New"/>
              </a:rPr>
              <a:t> </a:t>
            </a:r>
            <a:r>
              <a:rPr b="1" i="0" lang="en-US" sz="1400" u="none" cap="none" strike="noStrike">
                <a:solidFill>
                  <a:srgbClr val="0070C0"/>
                </a:solidFill>
                <a:latin typeface="Courier New"/>
                <a:ea typeface="Courier New"/>
                <a:cs typeface="Courier New"/>
                <a:sym typeface="Courier New"/>
              </a:rPr>
              <a:t>SUM</a:t>
            </a:r>
            <a:r>
              <a:rPr b="1" i="0" lang="en-US" sz="1400" u="none" cap="none" strike="noStrike">
                <a:solidFill>
                  <a:srgbClr val="404040"/>
                </a:solidFill>
                <a:latin typeface="Courier New"/>
                <a:ea typeface="Courier New"/>
                <a:cs typeface="Courier New"/>
                <a:sym typeface="Courier New"/>
              </a:rPr>
              <a:t>(unitprice * quantity * (1 - discount))</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404040"/>
                </a:solidFill>
                <a:latin typeface="Courier New"/>
                <a:ea typeface="Courier New"/>
                <a:cs typeface="Courier New"/>
                <a:sym typeface="Courier New"/>
              </a:rPr>
              <a:t>  </a:t>
            </a:r>
            <a:r>
              <a:rPr b="1" i="0" lang="en-US" sz="1400" u="none" cap="none" strike="noStrike">
                <a:solidFill>
                  <a:srgbClr val="0070C0"/>
                </a:solidFill>
                <a:latin typeface="Courier New"/>
                <a:ea typeface="Courier New"/>
                <a:cs typeface="Courier New"/>
                <a:sym typeface="Courier New"/>
              </a:rPr>
              <a:t>INTO</a:t>
            </a:r>
            <a:r>
              <a:rPr b="1" i="0" lang="en-US" sz="1400" u="none" cap="none" strike="noStrike">
                <a:solidFill>
                  <a:srgbClr val="404040"/>
                </a:solidFill>
                <a:latin typeface="Courier New"/>
                <a:ea typeface="Courier New"/>
                <a:cs typeface="Courier New"/>
                <a:sym typeface="Courier New"/>
              </a:rPr>
              <a:t> total_price</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404040"/>
                </a:solidFill>
                <a:latin typeface="Courier New"/>
                <a:ea typeface="Courier New"/>
                <a:cs typeface="Courier New"/>
                <a:sym typeface="Courier New"/>
              </a:rPr>
              <a:t>  </a:t>
            </a:r>
            <a:r>
              <a:rPr b="1" i="0" lang="en-US" sz="1400" u="none" cap="none" strike="noStrike">
                <a:solidFill>
                  <a:srgbClr val="0070C0"/>
                </a:solidFill>
                <a:latin typeface="Courier New"/>
                <a:ea typeface="Courier New"/>
                <a:cs typeface="Courier New"/>
                <a:sym typeface="Courier New"/>
              </a:rPr>
              <a:t>FROM</a:t>
            </a:r>
            <a:r>
              <a:rPr b="1" i="0" lang="en-US" sz="1400" u="none" cap="none" strike="noStrike">
                <a:solidFill>
                  <a:srgbClr val="404040"/>
                </a:solidFill>
                <a:latin typeface="Courier New"/>
                <a:ea typeface="Courier New"/>
                <a:cs typeface="Courier New"/>
                <a:sym typeface="Courier New"/>
              </a:rPr>
              <a:t> order_details</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404040"/>
                </a:solidFill>
                <a:latin typeface="Courier New"/>
                <a:ea typeface="Courier New"/>
                <a:cs typeface="Courier New"/>
                <a:sym typeface="Courier New"/>
              </a:rPr>
              <a:t>  </a:t>
            </a:r>
            <a:r>
              <a:rPr b="1" i="0" lang="en-US" sz="1400" u="none" cap="none" strike="noStrike">
                <a:solidFill>
                  <a:srgbClr val="0070C0"/>
                </a:solidFill>
                <a:latin typeface="Courier New"/>
                <a:ea typeface="Courier New"/>
                <a:cs typeface="Courier New"/>
                <a:sym typeface="Courier New"/>
              </a:rPr>
              <a:t>WHERE</a:t>
            </a:r>
            <a:r>
              <a:rPr b="1" i="0" lang="en-US" sz="1400" u="none" cap="none" strike="noStrike">
                <a:solidFill>
                  <a:srgbClr val="404040"/>
                </a:solidFill>
                <a:latin typeface="Courier New"/>
                <a:ea typeface="Courier New"/>
                <a:cs typeface="Courier New"/>
                <a:sym typeface="Courier New"/>
              </a:rPr>
              <a:t> orderid = input_orderid;</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404040"/>
                </a:solidFill>
                <a:latin typeface="Courier New"/>
                <a:ea typeface="Courier New"/>
                <a:cs typeface="Courier New"/>
                <a:sym typeface="Courier New"/>
              </a:rPr>
              <a:t>  </a:t>
            </a:r>
            <a:r>
              <a:rPr b="1" i="0" lang="en-US" sz="1400" u="none" cap="none" strike="noStrike">
                <a:solidFill>
                  <a:srgbClr val="0070C0"/>
                </a:solidFill>
                <a:latin typeface="Courier New"/>
                <a:ea typeface="Courier New"/>
                <a:cs typeface="Courier New"/>
                <a:sym typeface="Courier New"/>
              </a:rPr>
              <a:t>RETURN</a:t>
            </a:r>
            <a:r>
              <a:rPr b="1" i="0" lang="en-US" sz="1400" u="none" cap="none" strike="noStrike">
                <a:solidFill>
                  <a:srgbClr val="404040"/>
                </a:solidFill>
                <a:latin typeface="Courier New"/>
                <a:ea typeface="Courier New"/>
                <a:cs typeface="Courier New"/>
                <a:sym typeface="Courier New"/>
              </a:rPr>
              <a:t> total_price;</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END</a:t>
            </a:r>
            <a:r>
              <a:rPr b="1" i="0" lang="en-US" sz="1400" u="none" cap="none" strike="noStrike">
                <a:solidFill>
                  <a:srgbClr val="404040"/>
                </a:solidFill>
                <a:latin typeface="Courier New"/>
                <a:ea typeface="Courier New"/>
                <a:cs typeface="Courier New"/>
                <a:sym typeface="Courier New"/>
              </a:rPr>
              <a:t>;</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404040"/>
                </a:solidFill>
                <a:latin typeface="Courier New"/>
                <a:ea typeface="Courier New"/>
                <a:cs typeface="Courier New"/>
                <a:sym typeface="Courier New"/>
              </a:rPr>
              <a:t>$$ </a:t>
            </a:r>
            <a:r>
              <a:rPr b="1" i="0" lang="en-US" sz="1400" u="none" cap="none" strike="noStrike">
                <a:solidFill>
                  <a:srgbClr val="0070C0"/>
                </a:solidFill>
                <a:latin typeface="Courier New"/>
                <a:ea typeface="Courier New"/>
                <a:cs typeface="Courier New"/>
                <a:sym typeface="Courier New"/>
              </a:rPr>
              <a:t>LANGUAGE</a:t>
            </a:r>
            <a:r>
              <a:rPr b="1" i="0" lang="en-US" sz="1400" u="none" cap="none" strike="noStrike">
                <a:solidFill>
                  <a:srgbClr val="404040"/>
                </a:solidFill>
                <a:latin typeface="Courier New"/>
                <a:ea typeface="Courier New"/>
                <a:cs typeface="Courier New"/>
                <a:sym typeface="Courier New"/>
              </a:rPr>
              <a:t> plpgsql;</a:t>
            </a:r>
            <a:endParaRPr b="1" i="0" sz="1400" u="none" cap="none" strike="noStrike">
              <a:solidFill>
                <a:srgbClr val="404040"/>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40404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2ec6527abc_0_262"/>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000" u="none" cap="none" strike="noStrike">
                <a:solidFill>
                  <a:srgbClr val="404040"/>
                </a:solidFill>
                <a:latin typeface="Proxima Nova"/>
                <a:ea typeface="Proxima Nova"/>
                <a:cs typeface="Proxima Nova"/>
                <a:sym typeface="Proxima Nova"/>
              </a:rPr>
              <a:t>EXAMPLE OF A FUNCTION</a:t>
            </a:r>
            <a:endParaRPr b="1" i="0" sz="4000" u="none" cap="none" strike="noStrike">
              <a:solidFill>
                <a:srgbClr val="404040"/>
              </a:solidFill>
              <a:latin typeface="Proxima Nova"/>
              <a:ea typeface="Proxima Nova"/>
              <a:cs typeface="Proxima Nova"/>
              <a:sym typeface="Proxima Nova"/>
            </a:endParaRPr>
          </a:p>
        </p:txBody>
      </p:sp>
      <p:sp>
        <p:nvSpPr>
          <p:cNvPr id="330" name="Google Shape;330;g22ec6527abc_0_2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31" name="Google Shape;331;g22ec6527abc_0_262"/>
          <p:cNvSpPr txBox="1"/>
          <p:nvPr/>
        </p:nvSpPr>
        <p:spPr>
          <a:xfrm>
            <a:off x="415125" y="1778875"/>
            <a:ext cx="8057400" cy="523200"/>
          </a:xfrm>
          <a:prstGeom prst="rect">
            <a:avLst/>
          </a:prstGeom>
          <a:noFill/>
          <a:ln cap="flat" cmpd="sng" w="9525">
            <a:solidFill>
              <a:srgbClr val="4040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1400" u="none" cap="none" strike="noStrike">
                <a:solidFill>
                  <a:srgbClr val="0070C0"/>
                </a:solidFill>
                <a:latin typeface="Courier New"/>
                <a:ea typeface="Courier New"/>
                <a:cs typeface="Courier New"/>
                <a:sym typeface="Courier New"/>
              </a:rPr>
              <a:t>SELECT </a:t>
            </a:r>
            <a:r>
              <a:rPr b="1" i="0" lang="en-US" sz="1400" u="none" cap="none" strike="noStrike">
                <a:solidFill>
                  <a:srgbClr val="404040"/>
                </a:solidFill>
                <a:latin typeface="Courier New"/>
                <a:ea typeface="Courier New"/>
                <a:cs typeface="Courier New"/>
                <a:sym typeface="Courier New"/>
              </a:rPr>
              <a:t>orderid, </a:t>
            </a:r>
            <a:r>
              <a:rPr b="1" i="0" lang="en-US" sz="1400" u="none" cap="none" strike="noStrike">
                <a:solidFill>
                  <a:srgbClr val="0070C0"/>
                </a:solidFill>
                <a:latin typeface="Courier New"/>
                <a:ea typeface="Courier New"/>
                <a:cs typeface="Courier New"/>
                <a:sym typeface="Courier New"/>
              </a:rPr>
              <a:t>calc_total_price</a:t>
            </a:r>
            <a:r>
              <a:rPr b="1" i="0" lang="en-US" sz="1400" u="none" cap="none" strike="noStrike">
                <a:solidFill>
                  <a:srgbClr val="404040"/>
                </a:solidFill>
                <a:latin typeface="Courier New"/>
                <a:ea typeface="Courier New"/>
                <a:cs typeface="Courier New"/>
                <a:sym typeface="Courier New"/>
              </a:rPr>
              <a:t>(orderid)</a:t>
            </a:r>
            <a:r>
              <a:rPr b="1" i="0" lang="en-US" sz="1400" u="none" cap="none" strike="noStrike">
                <a:solidFill>
                  <a:srgbClr val="0070C0"/>
                </a:solidFill>
                <a:latin typeface="Courier New"/>
                <a:ea typeface="Courier New"/>
                <a:cs typeface="Courier New"/>
                <a:sym typeface="Courier New"/>
              </a:rPr>
              <a:t> AS </a:t>
            </a:r>
            <a:r>
              <a:rPr b="1" i="0" lang="en-US" sz="1400" u="none" cap="none" strike="noStrike">
                <a:solidFill>
                  <a:srgbClr val="404040"/>
                </a:solidFill>
                <a:latin typeface="Courier New"/>
                <a:ea typeface="Courier New"/>
                <a:cs typeface="Courier New"/>
                <a:sym typeface="Courier New"/>
              </a:rPr>
              <a:t>total_price</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en-US" sz="1400" u="none" cap="none" strike="noStrike">
                <a:solidFill>
                  <a:srgbClr val="0070C0"/>
                </a:solidFill>
                <a:latin typeface="Courier New"/>
                <a:ea typeface="Courier New"/>
                <a:cs typeface="Courier New"/>
                <a:sym typeface="Courier New"/>
              </a:rPr>
              <a:t>FROM </a:t>
            </a:r>
            <a:r>
              <a:rPr b="1" i="0" lang="en-US" sz="1400" u="none" cap="none" strike="noStrike">
                <a:solidFill>
                  <a:srgbClr val="404040"/>
                </a:solidFill>
                <a:latin typeface="Courier New"/>
                <a:ea typeface="Courier New"/>
                <a:cs typeface="Courier New"/>
                <a:sym typeface="Courier New"/>
              </a:rPr>
              <a:t>orders</a:t>
            </a:r>
            <a:endParaRPr b="1" i="0" sz="1400" u="none" cap="none" strike="noStrike">
              <a:solidFill>
                <a:srgbClr val="404040"/>
              </a:solidFill>
              <a:latin typeface="Courier New"/>
              <a:ea typeface="Courier New"/>
              <a:cs typeface="Courier New"/>
              <a:sym typeface="Courier New"/>
            </a:endParaRPr>
          </a:p>
        </p:txBody>
      </p:sp>
      <p:pic>
        <p:nvPicPr>
          <p:cNvPr id="332" name="Google Shape;332;g22ec6527abc_0_262"/>
          <p:cNvPicPr preferRelativeResize="0"/>
          <p:nvPr/>
        </p:nvPicPr>
        <p:blipFill rotWithShape="1">
          <a:blip r:embed="rId3">
            <a:alphaModFix/>
          </a:blip>
          <a:srcRect b="0" l="0" r="0" t="0"/>
          <a:stretch/>
        </p:blipFill>
        <p:spPr>
          <a:xfrm>
            <a:off x="7159337" y="3116400"/>
            <a:ext cx="1984675" cy="1984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B37"/>
        </a:solidFill>
      </p:bgPr>
    </p:bg>
    <p:spTree>
      <p:nvGrpSpPr>
        <p:cNvPr id="336" name="Shape 336"/>
        <p:cNvGrpSpPr/>
        <p:nvPr/>
      </p:nvGrpSpPr>
      <p:grpSpPr>
        <a:xfrm>
          <a:off x="0" y="0"/>
          <a:ext cx="0" cy="0"/>
          <a:chOff x="0" y="0"/>
          <a:chExt cx="0" cy="0"/>
        </a:xfrm>
      </p:grpSpPr>
      <p:sp>
        <p:nvSpPr>
          <p:cNvPr id="337" name="Google Shape;337;p33"/>
          <p:cNvSpPr txBox="1"/>
          <p:nvPr>
            <p:ph idx="4294967295" type="title"/>
          </p:nvPr>
        </p:nvSpPr>
        <p:spPr>
          <a:xfrm>
            <a:off x="469150" y="506150"/>
            <a:ext cx="5991300" cy="82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US" sz="4000">
                <a:solidFill>
                  <a:schemeClr val="lt1"/>
                </a:solidFill>
                <a:latin typeface="Proxima Nova"/>
                <a:ea typeface="Proxima Nova"/>
                <a:cs typeface="Proxima Nova"/>
                <a:sym typeface="Proxima Nova"/>
              </a:rPr>
              <a:t>SQL Exercises</a:t>
            </a:r>
            <a:endParaRPr b="1" sz="4000">
              <a:solidFill>
                <a:schemeClr val="lt1"/>
              </a:solidFill>
              <a:latin typeface="Proxima Nova"/>
              <a:ea typeface="Proxima Nova"/>
              <a:cs typeface="Proxima Nova"/>
              <a:sym typeface="Proxima Nova"/>
            </a:endParaRPr>
          </a:p>
        </p:txBody>
      </p:sp>
      <p:pic>
        <p:nvPicPr>
          <p:cNvPr id="338" name="Google Shape;338;p33"/>
          <p:cNvPicPr preferRelativeResize="0"/>
          <p:nvPr/>
        </p:nvPicPr>
        <p:blipFill rotWithShape="1">
          <a:blip r:embed="rId3">
            <a:alphaModFix/>
          </a:blip>
          <a:srcRect b="0" l="0" r="0" t="0"/>
          <a:stretch/>
        </p:blipFill>
        <p:spPr>
          <a:xfrm>
            <a:off x="619701" y="2379375"/>
            <a:ext cx="1661225" cy="1661225"/>
          </a:xfrm>
          <a:prstGeom prst="rect">
            <a:avLst/>
          </a:prstGeom>
          <a:noFill/>
          <a:ln>
            <a:noFill/>
          </a:ln>
        </p:spPr>
      </p:pic>
      <p:pic>
        <p:nvPicPr>
          <p:cNvPr id="339" name="Google Shape;339;p33"/>
          <p:cNvPicPr preferRelativeResize="0"/>
          <p:nvPr/>
        </p:nvPicPr>
        <p:blipFill rotWithShape="1">
          <a:blip r:embed="rId4">
            <a:alphaModFix/>
          </a:blip>
          <a:srcRect b="0" l="0" r="0" t="0"/>
          <a:stretch/>
        </p:blipFill>
        <p:spPr>
          <a:xfrm>
            <a:off x="738400" y="4184350"/>
            <a:ext cx="1827851" cy="393075"/>
          </a:xfrm>
          <a:prstGeom prst="rect">
            <a:avLst/>
          </a:prstGeom>
          <a:noFill/>
          <a:ln>
            <a:noFill/>
          </a:ln>
        </p:spPr>
      </p:pic>
      <p:pic>
        <p:nvPicPr>
          <p:cNvPr id="340" name="Google Shape;340;p33"/>
          <p:cNvPicPr preferRelativeResize="0"/>
          <p:nvPr/>
        </p:nvPicPr>
        <p:blipFill rotWithShape="1">
          <a:blip r:embed="rId3">
            <a:alphaModFix/>
          </a:blip>
          <a:srcRect b="0" l="0" r="0" t="0"/>
          <a:stretch/>
        </p:blipFill>
        <p:spPr>
          <a:xfrm>
            <a:off x="4799351" y="320763"/>
            <a:ext cx="1661225" cy="1661225"/>
          </a:xfrm>
          <a:prstGeom prst="rect">
            <a:avLst/>
          </a:prstGeom>
          <a:noFill/>
          <a:ln>
            <a:noFill/>
          </a:ln>
        </p:spPr>
      </p:pic>
      <p:pic>
        <p:nvPicPr>
          <p:cNvPr id="341" name="Google Shape;341;p33"/>
          <p:cNvPicPr preferRelativeResize="0"/>
          <p:nvPr/>
        </p:nvPicPr>
        <p:blipFill rotWithShape="1">
          <a:blip r:embed="rId5">
            <a:alphaModFix/>
          </a:blip>
          <a:srcRect b="0" l="0" r="0" t="0"/>
          <a:stretch/>
        </p:blipFill>
        <p:spPr>
          <a:xfrm>
            <a:off x="3579662" y="2337425"/>
            <a:ext cx="1984675" cy="1984675"/>
          </a:xfrm>
          <a:prstGeom prst="rect">
            <a:avLst/>
          </a:prstGeom>
          <a:noFill/>
          <a:ln>
            <a:noFill/>
          </a:ln>
        </p:spPr>
      </p:pic>
      <p:sp>
        <p:nvSpPr>
          <p:cNvPr id="342" name="Google Shape;342;p33"/>
          <p:cNvSpPr/>
          <p:nvPr/>
        </p:nvSpPr>
        <p:spPr>
          <a:xfrm>
            <a:off x="5622226" y="0"/>
            <a:ext cx="7715299" cy="5143500"/>
          </a:xfrm>
          <a:prstGeom prst="flowChartInputOutpu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txBox="1"/>
          <p:nvPr>
            <p:ph idx="1" type="body"/>
          </p:nvPr>
        </p:nvSpPr>
        <p:spPr>
          <a:xfrm>
            <a:off x="311700" y="1152475"/>
            <a:ext cx="8520600" cy="3776700"/>
          </a:xfrm>
          <a:prstGeom prst="rect">
            <a:avLst/>
          </a:prstGeom>
          <a:noFill/>
          <a:ln>
            <a:noFill/>
          </a:ln>
        </p:spPr>
        <p:txBody>
          <a:bodyPr anchorCtr="0" anchor="t" bIns="91425" lIns="91425" spcFirstLastPara="1" rIns="91425" wrap="square" tIns="91425">
            <a:noAutofit/>
          </a:bodyPr>
          <a:lstStyle/>
          <a:p>
            <a:pPr indent="-200660" lvl="0" marL="228600" rtl="0" algn="l">
              <a:lnSpc>
                <a:spcPct val="115000"/>
              </a:lnSpc>
              <a:spcBef>
                <a:spcPts val="0"/>
              </a:spcBef>
              <a:spcAft>
                <a:spcPts val="0"/>
              </a:spcAft>
              <a:buClr>
                <a:schemeClr val="dk1"/>
              </a:buClr>
              <a:buSzPts val="1360"/>
              <a:buFont typeface="Raleway Medium"/>
              <a:buAutoNum type="arabicPeriod"/>
            </a:pPr>
            <a:r>
              <a:rPr lang="en-US" sz="1360">
                <a:solidFill>
                  <a:schemeClr val="dk1"/>
                </a:solidFill>
                <a:latin typeface="Raleway Medium"/>
                <a:ea typeface="Raleway Medium"/>
                <a:cs typeface="Raleway Medium"/>
                <a:sym typeface="Raleway Medium"/>
              </a:rPr>
              <a:t>Assign a 'Low', 'Medium', or 'High' price label to each product based on its unit price. </a:t>
            </a:r>
            <a:endParaRPr sz="1360">
              <a:solidFill>
                <a:schemeClr val="dk1"/>
              </a:solidFill>
              <a:latin typeface="Raleway Medium"/>
              <a:ea typeface="Raleway Medium"/>
              <a:cs typeface="Raleway Medium"/>
              <a:sym typeface="Raleway Medium"/>
            </a:endParaRPr>
          </a:p>
          <a:p>
            <a:pPr indent="-200660" lvl="0" marL="228600" rtl="0" algn="l">
              <a:lnSpc>
                <a:spcPct val="115000"/>
              </a:lnSpc>
              <a:spcBef>
                <a:spcPts val="0"/>
              </a:spcBef>
              <a:spcAft>
                <a:spcPts val="0"/>
              </a:spcAft>
              <a:buClr>
                <a:schemeClr val="dk1"/>
              </a:buClr>
              <a:buSzPts val="1360"/>
              <a:buFont typeface="Raleway Medium"/>
              <a:buAutoNum type="arabicPeriod"/>
            </a:pPr>
            <a:r>
              <a:rPr lang="en-US" sz="1360">
                <a:solidFill>
                  <a:schemeClr val="dk1"/>
                </a:solidFill>
                <a:latin typeface="Raleway Medium"/>
                <a:ea typeface="Raleway Medium"/>
                <a:cs typeface="Raleway Medium"/>
                <a:sym typeface="Raleway Medium"/>
              </a:rPr>
              <a:t>Classify customers as 'Local' or 'International' based on their country.</a:t>
            </a:r>
            <a:endParaRPr sz="1360">
              <a:solidFill>
                <a:schemeClr val="dk1"/>
              </a:solidFill>
              <a:latin typeface="Raleway Medium"/>
              <a:ea typeface="Raleway Medium"/>
              <a:cs typeface="Raleway Medium"/>
              <a:sym typeface="Raleway Medium"/>
            </a:endParaRPr>
          </a:p>
          <a:p>
            <a:pPr indent="-200660" lvl="0" marL="228600" rtl="0" algn="l">
              <a:lnSpc>
                <a:spcPct val="115000"/>
              </a:lnSpc>
              <a:spcBef>
                <a:spcPts val="0"/>
              </a:spcBef>
              <a:spcAft>
                <a:spcPts val="0"/>
              </a:spcAft>
              <a:buClr>
                <a:schemeClr val="dk1"/>
              </a:buClr>
              <a:buSzPts val="1360"/>
              <a:buFont typeface="Raleway Medium"/>
              <a:buAutoNum type="arabicPeriod"/>
            </a:pPr>
            <a:r>
              <a:rPr lang="en-US" sz="1360">
                <a:solidFill>
                  <a:schemeClr val="dk1"/>
                </a:solidFill>
                <a:latin typeface="Raleway Medium"/>
                <a:ea typeface="Raleway Medium"/>
                <a:cs typeface="Raleway Medium"/>
                <a:sym typeface="Raleway Medium"/>
              </a:rPr>
              <a:t>Assign a discount category to each order based on the average discount applied to its order details.</a:t>
            </a:r>
            <a:endParaRPr sz="1360">
              <a:solidFill>
                <a:schemeClr val="dk1"/>
              </a:solidFill>
              <a:latin typeface="Raleway Medium"/>
              <a:ea typeface="Raleway Medium"/>
              <a:cs typeface="Raleway Medium"/>
              <a:sym typeface="Raleway Medium"/>
            </a:endParaRPr>
          </a:p>
          <a:p>
            <a:pPr indent="-200660" lvl="0" marL="228600" rtl="0" algn="l">
              <a:lnSpc>
                <a:spcPct val="115000"/>
              </a:lnSpc>
              <a:spcBef>
                <a:spcPts val="0"/>
              </a:spcBef>
              <a:spcAft>
                <a:spcPts val="0"/>
              </a:spcAft>
              <a:buClr>
                <a:schemeClr val="dk1"/>
              </a:buClr>
              <a:buSzPts val="1360"/>
              <a:buFont typeface="Raleway Medium"/>
              <a:buAutoNum type="arabicPeriod"/>
            </a:pPr>
            <a:r>
              <a:rPr lang="en-US" sz="1360">
                <a:solidFill>
                  <a:schemeClr val="dk1"/>
                </a:solidFill>
                <a:latin typeface="Raleway Medium"/>
                <a:ea typeface="Raleway Medium"/>
                <a:cs typeface="Raleway Medium"/>
                <a:sym typeface="Raleway Medium"/>
              </a:rPr>
              <a:t>Convert the order date to a string.</a:t>
            </a:r>
            <a:endParaRPr sz="1360">
              <a:solidFill>
                <a:schemeClr val="dk1"/>
              </a:solidFill>
              <a:latin typeface="Raleway Medium"/>
              <a:ea typeface="Raleway Medium"/>
              <a:cs typeface="Raleway Medium"/>
              <a:sym typeface="Raleway Medium"/>
            </a:endParaRPr>
          </a:p>
          <a:p>
            <a:pPr indent="-200660" lvl="0" marL="228600" rtl="0" algn="l">
              <a:lnSpc>
                <a:spcPct val="115000"/>
              </a:lnSpc>
              <a:spcBef>
                <a:spcPts val="0"/>
              </a:spcBef>
              <a:spcAft>
                <a:spcPts val="0"/>
              </a:spcAft>
              <a:buClr>
                <a:schemeClr val="dk1"/>
              </a:buClr>
              <a:buSzPts val="1360"/>
              <a:buFont typeface="Raleway Medium"/>
              <a:buAutoNum type="arabicPeriod"/>
            </a:pPr>
            <a:r>
              <a:rPr lang="en-US" sz="1360">
                <a:solidFill>
                  <a:schemeClr val="dk1"/>
                </a:solidFill>
                <a:latin typeface="Raleway Medium"/>
                <a:ea typeface="Raleway Medium"/>
                <a:cs typeface="Raleway Medium"/>
                <a:sym typeface="Raleway Medium"/>
              </a:rPr>
              <a:t>Calculate the VAT (Value Added Tax) for each product's unit price assuming a VAT rate of 20%. (HARD)</a:t>
            </a:r>
            <a:endParaRPr sz="1360">
              <a:solidFill>
                <a:schemeClr val="dk1"/>
              </a:solidFill>
              <a:latin typeface="Raleway Medium"/>
              <a:ea typeface="Raleway Medium"/>
              <a:cs typeface="Raleway Medium"/>
              <a:sym typeface="Raleway Medium"/>
            </a:endParaRPr>
          </a:p>
          <a:p>
            <a:pPr indent="-182880" lvl="1" marL="685800" rtl="0" algn="l">
              <a:lnSpc>
                <a:spcPct val="115000"/>
              </a:lnSpc>
              <a:spcBef>
                <a:spcPts val="0"/>
              </a:spcBef>
              <a:spcAft>
                <a:spcPts val="0"/>
              </a:spcAft>
              <a:buClr>
                <a:schemeClr val="dk1"/>
              </a:buClr>
              <a:buSzPts val="1080"/>
              <a:buFont typeface="Raleway Medium"/>
              <a:buChar char="•"/>
            </a:pPr>
            <a:r>
              <a:rPr lang="en-US" sz="1080">
                <a:solidFill>
                  <a:schemeClr val="dk1"/>
                </a:solidFill>
                <a:latin typeface="Raleway Medium"/>
                <a:ea typeface="Raleway Medium"/>
                <a:cs typeface="Raleway Medium"/>
                <a:sym typeface="Raleway Medium"/>
              </a:rPr>
              <a:t>BONUS: Round the result to 2 decimal places.</a:t>
            </a:r>
            <a:endParaRPr sz="1080">
              <a:solidFill>
                <a:schemeClr val="dk1"/>
              </a:solidFill>
              <a:latin typeface="Raleway Medium"/>
              <a:ea typeface="Raleway Medium"/>
              <a:cs typeface="Raleway Medium"/>
              <a:sym typeface="Raleway Medium"/>
            </a:endParaRPr>
          </a:p>
          <a:p>
            <a:pPr indent="-200660" lvl="0" marL="228600" rtl="0" algn="l">
              <a:lnSpc>
                <a:spcPct val="115000"/>
              </a:lnSpc>
              <a:spcBef>
                <a:spcPts val="0"/>
              </a:spcBef>
              <a:spcAft>
                <a:spcPts val="0"/>
              </a:spcAft>
              <a:buClr>
                <a:schemeClr val="dk1"/>
              </a:buClr>
              <a:buSzPts val="1360"/>
              <a:buFont typeface="Raleway Medium"/>
              <a:buAutoNum type="arabicPeriod"/>
            </a:pPr>
            <a:r>
              <a:rPr lang="en-US" sz="1360">
                <a:solidFill>
                  <a:schemeClr val="dk1"/>
                </a:solidFill>
                <a:latin typeface="Raleway Medium"/>
                <a:ea typeface="Raleway Medium"/>
                <a:cs typeface="Raleway Medium"/>
                <a:sym typeface="Raleway Medium"/>
              </a:rPr>
              <a:t>Calculate the total price of each order, including VAT, and format the result as a string with a currency symbol. (HARD)</a:t>
            </a:r>
            <a:endParaRPr sz="1360">
              <a:solidFill>
                <a:schemeClr val="dk1"/>
              </a:solidFill>
              <a:latin typeface="Raleway Medium"/>
              <a:ea typeface="Raleway Medium"/>
              <a:cs typeface="Raleway Medium"/>
              <a:sym typeface="Raleway Medium"/>
            </a:endParaRPr>
          </a:p>
          <a:p>
            <a:pPr indent="-200660" lvl="0" marL="228600" rtl="0" algn="l">
              <a:lnSpc>
                <a:spcPct val="115000"/>
              </a:lnSpc>
              <a:spcBef>
                <a:spcPts val="0"/>
              </a:spcBef>
              <a:spcAft>
                <a:spcPts val="0"/>
              </a:spcAft>
              <a:buClr>
                <a:schemeClr val="dk1"/>
              </a:buClr>
              <a:buSzPts val="1360"/>
              <a:buFont typeface="Raleway Medium"/>
              <a:buAutoNum type="arabicPeriod"/>
            </a:pPr>
            <a:r>
              <a:rPr lang="en-US" sz="1360">
                <a:solidFill>
                  <a:schemeClr val="dk1"/>
                </a:solidFill>
                <a:latin typeface="Raleway Medium"/>
                <a:ea typeface="Raleway Medium"/>
                <a:cs typeface="Raleway Medium"/>
                <a:sym typeface="Raleway Medium"/>
              </a:rPr>
              <a:t>Assign a row number to each product based on its unit price in ascending order.</a:t>
            </a:r>
            <a:endParaRPr sz="1360">
              <a:solidFill>
                <a:schemeClr val="dk1"/>
              </a:solidFill>
              <a:latin typeface="Raleway Medium"/>
              <a:ea typeface="Raleway Medium"/>
              <a:cs typeface="Raleway Medium"/>
              <a:sym typeface="Raleway Medium"/>
            </a:endParaRPr>
          </a:p>
          <a:p>
            <a:pPr indent="-200660" lvl="0" marL="228600" rtl="0" algn="l">
              <a:lnSpc>
                <a:spcPct val="115000"/>
              </a:lnSpc>
              <a:spcBef>
                <a:spcPts val="0"/>
              </a:spcBef>
              <a:spcAft>
                <a:spcPts val="0"/>
              </a:spcAft>
              <a:buClr>
                <a:schemeClr val="dk1"/>
              </a:buClr>
              <a:buSzPts val="1360"/>
              <a:buFont typeface="Raleway Medium"/>
              <a:buAutoNum type="arabicPeriod"/>
            </a:pPr>
            <a:r>
              <a:rPr lang="en-US" sz="1360">
                <a:solidFill>
                  <a:schemeClr val="dk1"/>
                </a:solidFill>
                <a:latin typeface="Raleway Medium"/>
                <a:ea typeface="Raleway Medium"/>
                <a:cs typeface="Raleway Medium"/>
                <a:sym typeface="Raleway Medium"/>
              </a:rPr>
              <a:t>Rank employees by the total number of orders they have managed. (HARD)</a:t>
            </a:r>
            <a:endParaRPr sz="1360">
              <a:solidFill>
                <a:schemeClr val="dk1"/>
              </a:solidFill>
              <a:latin typeface="Raleway Medium"/>
              <a:ea typeface="Raleway Medium"/>
              <a:cs typeface="Raleway Medium"/>
              <a:sym typeface="Raleway Medium"/>
            </a:endParaRPr>
          </a:p>
          <a:p>
            <a:pPr indent="-200660" lvl="0" marL="228600" rtl="0" algn="l">
              <a:lnSpc>
                <a:spcPct val="115000"/>
              </a:lnSpc>
              <a:spcBef>
                <a:spcPts val="0"/>
              </a:spcBef>
              <a:spcAft>
                <a:spcPts val="0"/>
              </a:spcAft>
              <a:buClr>
                <a:schemeClr val="dk1"/>
              </a:buClr>
              <a:buSzPts val="1360"/>
              <a:buFont typeface="Raleway Medium"/>
              <a:buAutoNum type="arabicPeriod"/>
            </a:pPr>
            <a:r>
              <a:rPr lang="en-US" sz="1360">
                <a:solidFill>
                  <a:schemeClr val="dk1"/>
                </a:solidFill>
                <a:latin typeface="Raleway Medium"/>
                <a:ea typeface="Raleway Medium"/>
                <a:cs typeface="Raleway Medium"/>
                <a:sym typeface="Raleway Medium"/>
              </a:rPr>
              <a:t>Assign a dense rank to customers based on the total revenue they have generated. (HARD)</a:t>
            </a:r>
            <a:endParaRPr sz="1360">
              <a:solidFill>
                <a:schemeClr val="dk1"/>
              </a:solidFill>
              <a:latin typeface="Raleway Medium"/>
              <a:ea typeface="Raleway Medium"/>
              <a:cs typeface="Raleway Medium"/>
              <a:sym typeface="Raleway Medium"/>
            </a:endParaRPr>
          </a:p>
          <a:p>
            <a:pPr indent="-200660" lvl="0" marL="228600" rtl="0" algn="l">
              <a:lnSpc>
                <a:spcPct val="115000"/>
              </a:lnSpc>
              <a:spcBef>
                <a:spcPts val="0"/>
              </a:spcBef>
              <a:spcAft>
                <a:spcPts val="0"/>
              </a:spcAft>
              <a:buClr>
                <a:schemeClr val="dk1"/>
              </a:buClr>
              <a:buSzPts val="1360"/>
              <a:buFont typeface="Raleway Medium"/>
              <a:buAutoNum type="arabicPeriod"/>
            </a:pPr>
            <a:r>
              <a:rPr lang="en-US" sz="1360">
                <a:solidFill>
                  <a:schemeClr val="dk1"/>
                </a:solidFill>
                <a:latin typeface="Raleway Medium"/>
                <a:ea typeface="Raleway Medium"/>
                <a:cs typeface="Raleway Medium"/>
                <a:sym typeface="Raleway Medium"/>
              </a:rPr>
              <a:t>Assign a row number to each product within its category based on its unit price in ascending order. </a:t>
            </a:r>
            <a:endParaRPr sz="1360">
              <a:solidFill>
                <a:schemeClr val="dk1"/>
              </a:solidFill>
              <a:latin typeface="Raleway Medium"/>
              <a:ea typeface="Raleway Medium"/>
              <a:cs typeface="Raleway Medium"/>
              <a:sym typeface="Raleway Medium"/>
            </a:endParaRPr>
          </a:p>
          <a:p>
            <a:pPr indent="-200660" lvl="0" marL="228600" rtl="0" algn="l">
              <a:lnSpc>
                <a:spcPct val="115000"/>
              </a:lnSpc>
              <a:spcBef>
                <a:spcPts val="0"/>
              </a:spcBef>
              <a:spcAft>
                <a:spcPts val="0"/>
              </a:spcAft>
              <a:buClr>
                <a:schemeClr val="dk1"/>
              </a:buClr>
              <a:buSzPts val="1360"/>
              <a:buFont typeface="Raleway Medium"/>
              <a:buAutoNum type="arabicPeriod"/>
            </a:pPr>
            <a:r>
              <a:rPr lang="en-US" sz="1360">
                <a:solidFill>
                  <a:schemeClr val="dk1"/>
                </a:solidFill>
                <a:latin typeface="Raleway Medium"/>
                <a:ea typeface="Raleway Medium"/>
                <a:cs typeface="Raleway Medium"/>
                <a:sym typeface="Raleway Medium"/>
              </a:rPr>
              <a:t>Take a look at the Other Window Functions, experiment on some queries, share your results with your peers in the discord. Explain the insight of that query or how it can be useful.  (Build 2-3 unique queries) (HARD + CREATIVE)</a:t>
            </a:r>
            <a:endParaRPr sz="1360">
              <a:solidFill>
                <a:schemeClr val="dk1"/>
              </a:solidFill>
              <a:latin typeface="Raleway Medium"/>
              <a:ea typeface="Raleway Medium"/>
              <a:cs typeface="Raleway Medium"/>
              <a:sym typeface="Raleway Medium"/>
            </a:endParaRPr>
          </a:p>
          <a:p>
            <a:pPr indent="0" lvl="0" marL="0" rtl="0" algn="l">
              <a:lnSpc>
                <a:spcPct val="115000"/>
              </a:lnSpc>
              <a:spcBef>
                <a:spcPts val="1200"/>
              </a:spcBef>
              <a:spcAft>
                <a:spcPts val="1200"/>
              </a:spcAft>
              <a:buSzPts val="770"/>
              <a:buNone/>
            </a:pPr>
            <a:r>
              <a:t/>
            </a:r>
            <a:endParaRPr sz="1360">
              <a:solidFill>
                <a:schemeClr val="dk1"/>
              </a:solidFill>
              <a:latin typeface="Raleway Medium"/>
              <a:ea typeface="Raleway Medium"/>
              <a:cs typeface="Raleway Medium"/>
              <a:sym typeface="Raleway Medium"/>
            </a:endParaRPr>
          </a:p>
        </p:txBody>
      </p:sp>
      <p:sp>
        <p:nvSpPr>
          <p:cNvPr id="348" name="Google Shape;348;p34"/>
          <p:cNvSpPr txBox="1"/>
          <p:nvPr/>
        </p:nvSpPr>
        <p:spPr>
          <a:xfrm>
            <a:off x="190300" y="242425"/>
            <a:ext cx="8651100" cy="11358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Arial"/>
              <a:buNone/>
            </a:pPr>
            <a:r>
              <a:rPr b="1" i="0" lang="en-US" sz="3600" u="none" cap="none" strike="noStrike">
                <a:solidFill>
                  <a:srgbClr val="000000"/>
                </a:solidFill>
                <a:latin typeface="Proxima Nova"/>
                <a:ea typeface="Proxima Nova"/>
                <a:cs typeface="Proxima Nova"/>
                <a:sym typeface="Proxima Nova"/>
              </a:rPr>
              <a:t>EXERCISES</a:t>
            </a:r>
            <a:endParaRPr b="1" i="0" sz="4400" u="none" cap="none" strike="noStrike">
              <a:solidFill>
                <a:srgbClr val="000000"/>
              </a:solidFill>
              <a:latin typeface="Proxima Nova"/>
              <a:ea typeface="Proxima Nova"/>
              <a:cs typeface="Proxima Nova"/>
              <a:sym typeface="Proxima Nova"/>
            </a:endParaRPr>
          </a:p>
        </p:txBody>
      </p:sp>
      <p:sp>
        <p:nvSpPr>
          <p:cNvPr id="349" name="Google Shape;34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B37"/>
        </a:solidFill>
      </p:bgPr>
    </p:bg>
    <p:spTree>
      <p:nvGrpSpPr>
        <p:cNvPr id="128" name="Shape 128"/>
        <p:cNvGrpSpPr/>
        <p:nvPr/>
      </p:nvGrpSpPr>
      <p:grpSpPr>
        <a:xfrm>
          <a:off x="0" y="0"/>
          <a:ext cx="0" cy="0"/>
          <a:chOff x="0" y="0"/>
          <a:chExt cx="0" cy="0"/>
        </a:xfrm>
      </p:grpSpPr>
      <p:sp>
        <p:nvSpPr>
          <p:cNvPr id="129" name="Google Shape;129;p3"/>
          <p:cNvSpPr txBox="1"/>
          <p:nvPr>
            <p:ph idx="4294967295" type="title"/>
          </p:nvPr>
        </p:nvSpPr>
        <p:spPr>
          <a:xfrm>
            <a:off x="619700" y="518700"/>
            <a:ext cx="5841000" cy="1984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US" sz="4000">
                <a:solidFill>
                  <a:schemeClr val="lt1"/>
                </a:solidFill>
                <a:latin typeface="Proxima Nova"/>
                <a:ea typeface="Proxima Nova"/>
                <a:cs typeface="Proxima Nova"/>
                <a:sym typeface="Proxima Nova"/>
              </a:rPr>
              <a:t>What is Data Transformation?</a:t>
            </a:r>
            <a:endParaRPr b="1" sz="4000">
              <a:solidFill>
                <a:schemeClr val="lt1"/>
              </a:solidFill>
              <a:latin typeface="Proxima Nova"/>
              <a:ea typeface="Proxima Nova"/>
              <a:cs typeface="Proxima Nova"/>
              <a:sym typeface="Proxima Nova"/>
            </a:endParaRPr>
          </a:p>
        </p:txBody>
      </p:sp>
      <p:pic>
        <p:nvPicPr>
          <p:cNvPr id="130" name="Google Shape;130;p3"/>
          <p:cNvPicPr preferRelativeResize="0"/>
          <p:nvPr/>
        </p:nvPicPr>
        <p:blipFill rotWithShape="1">
          <a:blip r:embed="rId3">
            <a:alphaModFix/>
          </a:blip>
          <a:srcRect b="0" l="0" r="0" t="0"/>
          <a:stretch/>
        </p:blipFill>
        <p:spPr>
          <a:xfrm>
            <a:off x="619701" y="2379375"/>
            <a:ext cx="1661225" cy="1661225"/>
          </a:xfrm>
          <a:prstGeom prst="rect">
            <a:avLst/>
          </a:prstGeom>
          <a:noFill/>
          <a:ln>
            <a:noFill/>
          </a:ln>
        </p:spPr>
      </p:pic>
      <p:pic>
        <p:nvPicPr>
          <p:cNvPr id="131" name="Google Shape;131;p3"/>
          <p:cNvPicPr preferRelativeResize="0"/>
          <p:nvPr/>
        </p:nvPicPr>
        <p:blipFill rotWithShape="1">
          <a:blip r:embed="rId4">
            <a:alphaModFix/>
          </a:blip>
          <a:srcRect b="0" l="0" r="0" t="0"/>
          <a:stretch/>
        </p:blipFill>
        <p:spPr>
          <a:xfrm>
            <a:off x="738400" y="4184350"/>
            <a:ext cx="1827851" cy="393075"/>
          </a:xfrm>
          <a:prstGeom prst="rect">
            <a:avLst/>
          </a:prstGeom>
          <a:noFill/>
          <a:ln>
            <a:noFill/>
          </a:ln>
        </p:spPr>
      </p:pic>
      <p:pic>
        <p:nvPicPr>
          <p:cNvPr id="132" name="Google Shape;132;p3"/>
          <p:cNvPicPr preferRelativeResize="0"/>
          <p:nvPr/>
        </p:nvPicPr>
        <p:blipFill rotWithShape="1">
          <a:blip r:embed="rId3">
            <a:alphaModFix/>
          </a:blip>
          <a:srcRect b="0" l="0" r="0" t="0"/>
          <a:stretch/>
        </p:blipFill>
        <p:spPr>
          <a:xfrm>
            <a:off x="4799351" y="320763"/>
            <a:ext cx="1661225" cy="1661225"/>
          </a:xfrm>
          <a:prstGeom prst="rect">
            <a:avLst/>
          </a:prstGeom>
          <a:noFill/>
          <a:ln>
            <a:noFill/>
          </a:ln>
        </p:spPr>
      </p:pic>
      <p:pic>
        <p:nvPicPr>
          <p:cNvPr id="133" name="Google Shape;133;p3"/>
          <p:cNvPicPr preferRelativeResize="0"/>
          <p:nvPr/>
        </p:nvPicPr>
        <p:blipFill rotWithShape="1">
          <a:blip r:embed="rId5">
            <a:alphaModFix/>
          </a:blip>
          <a:srcRect b="0" l="0" r="0" t="0"/>
          <a:stretch/>
        </p:blipFill>
        <p:spPr>
          <a:xfrm>
            <a:off x="3579662" y="2337425"/>
            <a:ext cx="1984675" cy="1984675"/>
          </a:xfrm>
          <a:prstGeom prst="rect">
            <a:avLst/>
          </a:prstGeom>
          <a:noFill/>
          <a:ln>
            <a:noFill/>
          </a:ln>
        </p:spPr>
      </p:pic>
      <p:sp>
        <p:nvSpPr>
          <p:cNvPr id="134" name="Google Shape;134;p3"/>
          <p:cNvSpPr/>
          <p:nvPr/>
        </p:nvSpPr>
        <p:spPr>
          <a:xfrm>
            <a:off x="5622226" y="0"/>
            <a:ext cx="7715299" cy="5143500"/>
          </a:xfrm>
          <a:prstGeom prst="flowChartInputOutpu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4"/>
          <p:cNvPicPr preferRelativeResize="0"/>
          <p:nvPr/>
        </p:nvPicPr>
        <p:blipFill rotWithShape="1">
          <a:blip r:embed="rId3">
            <a:alphaModFix/>
          </a:blip>
          <a:srcRect b="0" l="0" r="0" t="0"/>
          <a:stretch/>
        </p:blipFill>
        <p:spPr>
          <a:xfrm>
            <a:off x="7159337" y="3116400"/>
            <a:ext cx="1984675" cy="1984675"/>
          </a:xfrm>
          <a:prstGeom prst="rect">
            <a:avLst/>
          </a:prstGeom>
          <a:noFill/>
          <a:ln>
            <a:noFill/>
          </a:ln>
        </p:spPr>
      </p:pic>
      <p:sp>
        <p:nvSpPr>
          <p:cNvPr id="140" name="Google Shape;140;p4"/>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404040"/>
                </a:solidFill>
                <a:latin typeface="Proxima Nova"/>
                <a:ea typeface="Proxima Nova"/>
                <a:cs typeface="Proxima Nova"/>
                <a:sym typeface="Proxima Nova"/>
              </a:rPr>
              <a:t>DEFINITION OF DATA TRANSFORMATION</a:t>
            </a:r>
            <a:endParaRPr b="0" i="0" sz="1400" u="none" cap="none" strike="noStrike">
              <a:solidFill>
                <a:srgbClr val="404040"/>
              </a:solidFill>
              <a:latin typeface="Arial"/>
              <a:ea typeface="Arial"/>
              <a:cs typeface="Arial"/>
              <a:sym typeface="Arial"/>
            </a:endParaRPr>
          </a:p>
        </p:txBody>
      </p:sp>
      <p:sp>
        <p:nvSpPr>
          <p:cNvPr id="141" name="Google Shape;141;p4"/>
          <p:cNvSpPr txBox="1"/>
          <p:nvPr/>
        </p:nvSpPr>
        <p:spPr>
          <a:xfrm>
            <a:off x="415125" y="1778875"/>
            <a:ext cx="6250500" cy="133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404040"/>
                </a:solidFill>
                <a:latin typeface="Helvetica Neue"/>
                <a:ea typeface="Helvetica Neue"/>
                <a:cs typeface="Helvetica Neue"/>
                <a:sym typeface="Helvetica Neue"/>
              </a:rPr>
              <a:t>The process of </a:t>
            </a:r>
            <a:r>
              <a:rPr b="0" i="0" lang="en-US" sz="2000" u="none" cap="none" strike="noStrike">
                <a:solidFill>
                  <a:srgbClr val="404040"/>
                </a:solidFill>
                <a:highlight>
                  <a:srgbClr val="F9C042"/>
                </a:highlight>
                <a:latin typeface="Helvetica Neue"/>
                <a:ea typeface="Helvetica Neue"/>
                <a:cs typeface="Helvetica Neue"/>
                <a:sym typeface="Helvetica Neue"/>
              </a:rPr>
              <a:t>converting data from one format or structure to another</a:t>
            </a:r>
            <a:r>
              <a:rPr b="0" i="0" lang="en-US" sz="2000" u="none" cap="none" strike="noStrike">
                <a:solidFill>
                  <a:srgbClr val="404040"/>
                </a:solidFill>
                <a:latin typeface="Helvetica Neue"/>
                <a:ea typeface="Helvetica Neue"/>
                <a:cs typeface="Helvetica Neue"/>
                <a:sym typeface="Helvetica Neue"/>
              </a:rPr>
              <a:t>, making it more suitable for analysis, reporting, or further processing</a:t>
            </a:r>
            <a:endParaRPr b="0" i="0" sz="2000" u="none" cap="none" strike="noStrike">
              <a:solidFill>
                <a:srgbClr val="404040"/>
              </a:solidFill>
              <a:latin typeface="Helvetica Neue"/>
              <a:ea typeface="Helvetica Neue"/>
              <a:cs typeface="Helvetica Neue"/>
              <a:sym typeface="Helvetica Neue"/>
            </a:endParaRPr>
          </a:p>
        </p:txBody>
      </p:sp>
      <p:sp>
        <p:nvSpPr>
          <p:cNvPr id="142" name="Google Shape;142;p4"/>
          <p:cNvSpPr txBox="1"/>
          <p:nvPr/>
        </p:nvSpPr>
        <p:spPr>
          <a:xfrm>
            <a:off x="415125" y="2982873"/>
            <a:ext cx="7469400" cy="18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200"/>
              </a:spcBef>
              <a:spcAft>
                <a:spcPts val="0"/>
              </a:spcAft>
              <a:buClr>
                <a:srgbClr val="000000"/>
              </a:buClr>
              <a:buSzPts val="2000"/>
              <a:buFont typeface="Arial"/>
              <a:buNone/>
            </a:pPr>
            <a:r>
              <a:rPr b="0" i="0" lang="en-US" sz="2000" u="none" cap="none" strike="noStrike">
                <a:solidFill>
                  <a:srgbClr val="404040"/>
                </a:solidFill>
                <a:latin typeface="Helvetica Neue"/>
                <a:ea typeface="Helvetica Neue"/>
                <a:cs typeface="Helvetica Neue"/>
                <a:sym typeface="Helvetica Neue"/>
              </a:rPr>
              <a:t>Some examples:</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200"/>
              </a:spcBef>
              <a:spcAft>
                <a:spcPts val="0"/>
              </a:spcAft>
              <a:buClr>
                <a:srgbClr val="404040"/>
              </a:buClr>
              <a:buSzPts val="2000"/>
              <a:buFont typeface="Arial"/>
              <a:buChar char="•"/>
            </a:pPr>
            <a:r>
              <a:rPr b="0" i="0" lang="en-US" sz="2000" u="none" cap="none" strike="noStrike">
                <a:solidFill>
                  <a:srgbClr val="404040"/>
                </a:solidFill>
                <a:latin typeface="Helvetica Neue"/>
                <a:ea typeface="Helvetica Neue"/>
                <a:cs typeface="Helvetica Neue"/>
                <a:sym typeface="Helvetica Neue"/>
              </a:rPr>
              <a:t>Converting time zones</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200"/>
              </a:spcBef>
              <a:spcAft>
                <a:spcPts val="0"/>
              </a:spcAft>
              <a:buClr>
                <a:srgbClr val="404040"/>
              </a:buClr>
              <a:buSzPts val="2000"/>
              <a:buFont typeface="Arial"/>
              <a:buChar char="•"/>
            </a:pPr>
            <a:r>
              <a:rPr b="0" i="0" lang="en-US" sz="2000" u="none" cap="none" strike="noStrike">
                <a:solidFill>
                  <a:srgbClr val="404040"/>
                </a:solidFill>
                <a:latin typeface="Helvetica Neue"/>
                <a:ea typeface="Helvetica Neue"/>
                <a:cs typeface="Helvetica Neue"/>
                <a:sym typeface="Helvetica Neue"/>
              </a:rPr>
              <a:t>Address standardization</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200"/>
              </a:spcBef>
              <a:spcAft>
                <a:spcPts val="0"/>
              </a:spcAft>
              <a:buClr>
                <a:srgbClr val="404040"/>
              </a:buClr>
              <a:buSzPts val="2000"/>
              <a:buFont typeface="Arial"/>
              <a:buChar char="•"/>
            </a:pPr>
            <a:r>
              <a:rPr b="0" i="0" lang="en-US" sz="2000" u="none" cap="none" strike="noStrike">
                <a:solidFill>
                  <a:srgbClr val="404040"/>
                </a:solidFill>
                <a:latin typeface="Helvetica Neue"/>
                <a:ea typeface="Helvetica Neue"/>
                <a:cs typeface="Helvetica Neue"/>
                <a:sym typeface="Helvetica Neue"/>
              </a:rPr>
              <a:t>Combining survey data with different formats</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200"/>
              </a:spcBef>
              <a:spcAft>
                <a:spcPts val="0"/>
              </a:spcAft>
              <a:buClr>
                <a:srgbClr val="404040"/>
              </a:buClr>
              <a:buSzPts val="2000"/>
              <a:buFont typeface="Arial"/>
              <a:buChar char="•"/>
            </a:pPr>
            <a:r>
              <a:rPr b="0" i="0" lang="en-US" sz="2000" u="none" cap="none" strike="noStrike">
                <a:solidFill>
                  <a:srgbClr val="404040"/>
                </a:solidFill>
                <a:latin typeface="Helvetica Neue"/>
                <a:ea typeface="Helvetica Neue"/>
                <a:cs typeface="Helvetica Neue"/>
                <a:sym typeface="Helvetica Neue"/>
              </a:rPr>
              <a:t>Hashing / encrypting sensitive data</a:t>
            </a:r>
            <a:endParaRPr b="0" i="0" sz="2000" u="none" cap="none" strike="noStrike">
              <a:solidFill>
                <a:srgbClr val="404040"/>
              </a:solidFill>
              <a:latin typeface="Helvetica Neue"/>
              <a:ea typeface="Helvetica Neue"/>
              <a:cs typeface="Helvetica Neue"/>
              <a:sym typeface="Helvetica Neue"/>
            </a:endParaRPr>
          </a:p>
        </p:txBody>
      </p:sp>
      <p:sp>
        <p:nvSpPr>
          <p:cNvPr id="143" name="Google Shape;14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g22ec6527abc_0_36"/>
          <p:cNvPicPr preferRelativeResize="0"/>
          <p:nvPr/>
        </p:nvPicPr>
        <p:blipFill rotWithShape="1">
          <a:blip r:embed="rId3">
            <a:alphaModFix/>
          </a:blip>
          <a:srcRect b="0" l="0" r="0" t="0"/>
          <a:stretch/>
        </p:blipFill>
        <p:spPr>
          <a:xfrm>
            <a:off x="7159337" y="3116400"/>
            <a:ext cx="1984675" cy="1984675"/>
          </a:xfrm>
          <a:prstGeom prst="rect">
            <a:avLst/>
          </a:prstGeom>
          <a:noFill/>
          <a:ln>
            <a:noFill/>
          </a:ln>
        </p:spPr>
      </p:pic>
      <p:sp>
        <p:nvSpPr>
          <p:cNvPr id="149" name="Google Shape;149;g22ec6527abc_0_36"/>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404040"/>
                </a:solidFill>
                <a:latin typeface="Proxima Nova"/>
                <a:ea typeface="Proxima Nova"/>
                <a:cs typeface="Proxima Nova"/>
                <a:sym typeface="Proxima Nova"/>
              </a:rPr>
              <a:t>IMPORTANCE OF DATA TRANSFORMATION</a:t>
            </a:r>
            <a:endParaRPr b="0" i="0" sz="1400" u="none" cap="none" strike="noStrike">
              <a:solidFill>
                <a:srgbClr val="404040"/>
              </a:solidFill>
              <a:latin typeface="Arial"/>
              <a:ea typeface="Arial"/>
              <a:cs typeface="Arial"/>
              <a:sym typeface="Arial"/>
            </a:endParaRPr>
          </a:p>
        </p:txBody>
      </p:sp>
      <p:sp>
        <p:nvSpPr>
          <p:cNvPr id="150" name="Google Shape;150;g22ec6527abc_0_36"/>
          <p:cNvSpPr txBox="1"/>
          <p:nvPr/>
        </p:nvSpPr>
        <p:spPr>
          <a:xfrm>
            <a:off x="415125" y="1778875"/>
            <a:ext cx="6250500" cy="3000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Clean and organize data:</a:t>
            </a:r>
            <a:r>
              <a:rPr b="0" i="0" lang="en-US" sz="2000" u="none" cap="none" strike="noStrike">
                <a:solidFill>
                  <a:srgbClr val="404040"/>
                </a:solidFill>
                <a:latin typeface="Helvetica Neue"/>
                <a:ea typeface="Helvetica Neue"/>
                <a:cs typeface="Helvetica Neue"/>
                <a:sym typeface="Helvetica Neue"/>
              </a:rPr>
              <a:t> ensure data quality and consistency</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Improve compatibility:</a:t>
            </a:r>
            <a:r>
              <a:rPr b="0" i="0" lang="en-US" sz="2000" u="none" cap="none" strike="noStrike">
                <a:solidFill>
                  <a:srgbClr val="404040"/>
                </a:solidFill>
                <a:latin typeface="Helvetica Neue"/>
                <a:ea typeface="Helvetica Neue"/>
                <a:cs typeface="Helvetica Neue"/>
                <a:sym typeface="Helvetica Neue"/>
              </a:rPr>
              <a:t> enable compatibility across different systems and databases</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Normalize data:</a:t>
            </a:r>
            <a:r>
              <a:rPr b="0" i="0" lang="en-US" sz="2000" u="none" cap="none" strike="noStrike">
                <a:solidFill>
                  <a:srgbClr val="404040"/>
                </a:solidFill>
                <a:latin typeface="Helvetica Neue"/>
                <a:ea typeface="Helvetica Neue"/>
                <a:cs typeface="Helvetica Neue"/>
                <a:sym typeface="Helvetica Neue"/>
              </a:rPr>
              <a:t> reduce redundancy and achieve data integrity</a:t>
            </a:r>
            <a:endParaRPr b="0" i="0" sz="2000" u="none" cap="none" strike="noStrike">
              <a:solidFill>
                <a:srgbClr val="000000"/>
              </a:solidFill>
              <a:latin typeface="Helvetica Neue"/>
              <a:ea typeface="Helvetica Neue"/>
              <a:cs typeface="Helvetica Neue"/>
              <a:sym typeface="Helvetica Neue"/>
            </a:endParaRPr>
          </a:p>
        </p:txBody>
      </p:sp>
      <p:sp>
        <p:nvSpPr>
          <p:cNvPr id="151" name="Google Shape;151;g22ec6527abc_0_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2B37"/>
        </a:solidFill>
      </p:bgPr>
    </p:bg>
    <p:spTree>
      <p:nvGrpSpPr>
        <p:cNvPr id="155" name="Shape 155"/>
        <p:cNvGrpSpPr/>
        <p:nvPr/>
      </p:nvGrpSpPr>
      <p:grpSpPr>
        <a:xfrm>
          <a:off x="0" y="0"/>
          <a:ext cx="0" cy="0"/>
          <a:chOff x="0" y="0"/>
          <a:chExt cx="0" cy="0"/>
        </a:xfrm>
      </p:grpSpPr>
      <p:sp>
        <p:nvSpPr>
          <p:cNvPr id="156" name="Google Shape;156;p8"/>
          <p:cNvSpPr txBox="1"/>
          <p:nvPr>
            <p:ph idx="4294967295" type="title"/>
          </p:nvPr>
        </p:nvSpPr>
        <p:spPr>
          <a:xfrm>
            <a:off x="619700" y="518700"/>
            <a:ext cx="5841000" cy="1984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US" sz="4000">
                <a:solidFill>
                  <a:schemeClr val="lt1"/>
                </a:solidFill>
                <a:latin typeface="Proxima Nova"/>
                <a:ea typeface="Proxima Nova"/>
                <a:cs typeface="Proxima Nova"/>
                <a:sym typeface="Proxima Nova"/>
              </a:rPr>
              <a:t>CASE Statement</a:t>
            </a:r>
            <a:endParaRPr b="1" sz="4000">
              <a:solidFill>
                <a:schemeClr val="lt1"/>
              </a:solidFill>
              <a:latin typeface="Proxima Nova"/>
              <a:ea typeface="Proxima Nova"/>
              <a:cs typeface="Proxima Nova"/>
              <a:sym typeface="Proxima Nova"/>
            </a:endParaRPr>
          </a:p>
        </p:txBody>
      </p:sp>
      <p:pic>
        <p:nvPicPr>
          <p:cNvPr id="157" name="Google Shape;157;p8"/>
          <p:cNvPicPr preferRelativeResize="0"/>
          <p:nvPr/>
        </p:nvPicPr>
        <p:blipFill rotWithShape="1">
          <a:blip r:embed="rId3">
            <a:alphaModFix/>
          </a:blip>
          <a:srcRect b="0" l="0" r="0" t="0"/>
          <a:stretch/>
        </p:blipFill>
        <p:spPr>
          <a:xfrm>
            <a:off x="619701" y="2379375"/>
            <a:ext cx="1661225" cy="1661225"/>
          </a:xfrm>
          <a:prstGeom prst="rect">
            <a:avLst/>
          </a:prstGeom>
          <a:noFill/>
          <a:ln>
            <a:noFill/>
          </a:ln>
        </p:spPr>
      </p:pic>
      <p:pic>
        <p:nvPicPr>
          <p:cNvPr id="158" name="Google Shape;158;p8"/>
          <p:cNvPicPr preferRelativeResize="0"/>
          <p:nvPr/>
        </p:nvPicPr>
        <p:blipFill rotWithShape="1">
          <a:blip r:embed="rId4">
            <a:alphaModFix/>
          </a:blip>
          <a:srcRect b="0" l="0" r="0" t="0"/>
          <a:stretch/>
        </p:blipFill>
        <p:spPr>
          <a:xfrm>
            <a:off x="738400" y="4184350"/>
            <a:ext cx="1827851" cy="393075"/>
          </a:xfrm>
          <a:prstGeom prst="rect">
            <a:avLst/>
          </a:prstGeom>
          <a:noFill/>
          <a:ln>
            <a:noFill/>
          </a:ln>
        </p:spPr>
      </p:pic>
      <p:pic>
        <p:nvPicPr>
          <p:cNvPr id="159" name="Google Shape;159;p8"/>
          <p:cNvPicPr preferRelativeResize="0"/>
          <p:nvPr/>
        </p:nvPicPr>
        <p:blipFill rotWithShape="1">
          <a:blip r:embed="rId3">
            <a:alphaModFix/>
          </a:blip>
          <a:srcRect b="0" l="0" r="0" t="0"/>
          <a:stretch/>
        </p:blipFill>
        <p:spPr>
          <a:xfrm>
            <a:off x="4799351" y="320763"/>
            <a:ext cx="1661225" cy="1661225"/>
          </a:xfrm>
          <a:prstGeom prst="rect">
            <a:avLst/>
          </a:prstGeom>
          <a:noFill/>
          <a:ln>
            <a:noFill/>
          </a:ln>
        </p:spPr>
      </p:pic>
      <p:pic>
        <p:nvPicPr>
          <p:cNvPr id="160" name="Google Shape;160;p8"/>
          <p:cNvPicPr preferRelativeResize="0"/>
          <p:nvPr/>
        </p:nvPicPr>
        <p:blipFill rotWithShape="1">
          <a:blip r:embed="rId5">
            <a:alphaModFix/>
          </a:blip>
          <a:srcRect b="0" l="0" r="0" t="0"/>
          <a:stretch/>
        </p:blipFill>
        <p:spPr>
          <a:xfrm>
            <a:off x="3579662" y="2337425"/>
            <a:ext cx="1984675" cy="1984675"/>
          </a:xfrm>
          <a:prstGeom prst="rect">
            <a:avLst/>
          </a:prstGeom>
          <a:noFill/>
          <a:ln>
            <a:noFill/>
          </a:ln>
        </p:spPr>
      </p:pic>
      <p:sp>
        <p:nvSpPr>
          <p:cNvPr id="161" name="Google Shape;161;p8"/>
          <p:cNvSpPr/>
          <p:nvPr/>
        </p:nvSpPr>
        <p:spPr>
          <a:xfrm>
            <a:off x="5622226" y="0"/>
            <a:ext cx="7715299" cy="5143500"/>
          </a:xfrm>
          <a:prstGeom prst="flowChartInputOutpu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22ec6527abc_0_45"/>
          <p:cNvPicPr preferRelativeResize="0"/>
          <p:nvPr/>
        </p:nvPicPr>
        <p:blipFill rotWithShape="1">
          <a:blip r:embed="rId3">
            <a:alphaModFix/>
          </a:blip>
          <a:srcRect b="0" l="0" r="0" t="0"/>
          <a:stretch/>
        </p:blipFill>
        <p:spPr>
          <a:xfrm>
            <a:off x="7159337" y="3116400"/>
            <a:ext cx="1984675" cy="1984675"/>
          </a:xfrm>
          <a:prstGeom prst="rect">
            <a:avLst/>
          </a:prstGeom>
          <a:noFill/>
          <a:ln>
            <a:noFill/>
          </a:ln>
        </p:spPr>
      </p:pic>
      <p:sp>
        <p:nvSpPr>
          <p:cNvPr id="167" name="Google Shape;167;g22ec6527abc_0_45"/>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000" u="none" cap="none" strike="noStrike">
                <a:solidFill>
                  <a:srgbClr val="404040"/>
                </a:solidFill>
                <a:latin typeface="Proxima Nova"/>
                <a:ea typeface="Proxima Nova"/>
                <a:cs typeface="Proxima Nova"/>
                <a:sym typeface="Proxima Nova"/>
              </a:rPr>
              <a:t>CASE STATEMENT SYNTAX</a:t>
            </a:r>
            <a:endParaRPr b="1" i="0" sz="4000" u="none" cap="none" strike="noStrike">
              <a:solidFill>
                <a:srgbClr val="404040"/>
              </a:solidFill>
              <a:latin typeface="Proxima Nova"/>
              <a:ea typeface="Proxima Nova"/>
              <a:cs typeface="Proxima Nova"/>
              <a:sym typeface="Proxima Nova"/>
            </a:endParaRPr>
          </a:p>
        </p:txBody>
      </p:sp>
      <p:sp>
        <p:nvSpPr>
          <p:cNvPr id="168" name="Google Shape;168;g22ec6527abc_0_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69" name="Google Shape;169;g22ec6527abc_0_45"/>
          <p:cNvSpPr txBox="1"/>
          <p:nvPr/>
        </p:nvSpPr>
        <p:spPr>
          <a:xfrm>
            <a:off x="415125" y="2770550"/>
            <a:ext cx="6432900" cy="1816200"/>
          </a:xfrm>
          <a:prstGeom prst="rect">
            <a:avLst/>
          </a:prstGeom>
          <a:noFill/>
          <a:ln cap="flat" cmpd="sng" w="9525">
            <a:solidFill>
              <a:srgbClr val="4040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CASE</a:t>
            </a:r>
            <a:endParaRPr b="1" i="0" sz="1400" u="none" cap="none" strike="noStrike">
              <a:solidFill>
                <a:srgbClr val="000000"/>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WHEN</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404040"/>
                </a:solidFill>
                <a:latin typeface="Courier New"/>
                <a:ea typeface="Courier New"/>
                <a:cs typeface="Courier New"/>
                <a:sym typeface="Courier New"/>
              </a:rPr>
              <a:t>condition_1 </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70C0"/>
                </a:solidFill>
                <a:latin typeface="Courier New"/>
                <a:ea typeface="Courier New"/>
                <a:cs typeface="Courier New"/>
                <a:sym typeface="Courier New"/>
              </a:rPr>
              <a:t>THEN</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404040"/>
                </a:solidFill>
                <a:latin typeface="Courier New"/>
                <a:ea typeface="Courier New"/>
                <a:cs typeface="Courier New"/>
                <a:sym typeface="Courier New"/>
              </a:rPr>
              <a:t>desired_output_1</a:t>
            </a:r>
            <a:endParaRPr b="1" i="0" sz="1400" u="none" cap="none" strike="noStrike">
              <a:solidFill>
                <a:srgbClr val="404040"/>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WHEN</a:t>
            </a:r>
            <a:r>
              <a:rPr b="1" i="0" lang="en-US" sz="1400" u="none" cap="none" strike="noStrike">
                <a:solidFill>
                  <a:schemeClr val="dk1"/>
                </a:solidFill>
                <a:latin typeface="Courier New"/>
                <a:ea typeface="Courier New"/>
                <a:cs typeface="Courier New"/>
                <a:sym typeface="Courier New"/>
              </a:rPr>
              <a:t>  </a:t>
            </a:r>
            <a:r>
              <a:rPr b="1" i="0" lang="en-US" sz="1400" u="none" cap="none" strike="noStrike">
                <a:solidFill>
                  <a:srgbClr val="404040"/>
                </a:solidFill>
                <a:latin typeface="Courier New"/>
                <a:ea typeface="Courier New"/>
                <a:cs typeface="Courier New"/>
                <a:sym typeface="Courier New"/>
              </a:rPr>
              <a:t>condition_2 </a:t>
            </a:r>
            <a:r>
              <a:rPr b="1" i="0" lang="en-US" sz="1400" u="none" cap="none" strike="noStrike">
                <a:solidFill>
                  <a:schemeClr val="dk1"/>
                </a:solidFill>
                <a:latin typeface="Courier New"/>
                <a:ea typeface="Courier New"/>
                <a:cs typeface="Courier New"/>
                <a:sym typeface="Courier New"/>
              </a:rPr>
              <a:t> </a:t>
            </a:r>
            <a:r>
              <a:rPr b="1" i="0" lang="en-US" sz="1400" u="none" cap="none" strike="noStrike">
                <a:solidFill>
                  <a:srgbClr val="0070C0"/>
                </a:solidFill>
                <a:latin typeface="Courier New"/>
                <a:ea typeface="Courier New"/>
                <a:cs typeface="Courier New"/>
                <a:sym typeface="Courier New"/>
              </a:rPr>
              <a:t>THEN</a:t>
            </a:r>
            <a:r>
              <a:rPr b="1" i="0" lang="en-US" sz="1400" u="none" cap="none" strike="noStrike">
                <a:solidFill>
                  <a:schemeClr val="dk1"/>
                </a:solidFill>
                <a:latin typeface="Courier New"/>
                <a:ea typeface="Courier New"/>
                <a:cs typeface="Courier New"/>
                <a:sym typeface="Courier New"/>
              </a:rPr>
              <a:t>  </a:t>
            </a:r>
            <a:r>
              <a:rPr b="1" i="0" lang="en-US" sz="1400" u="none" cap="none" strike="noStrike">
                <a:solidFill>
                  <a:srgbClr val="404040"/>
                </a:solidFill>
                <a:latin typeface="Courier New"/>
                <a:ea typeface="Courier New"/>
                <a:cs typeface="Courier New"/>
                <a:sym typeface="Courier New"/>
              </a:rPr>
              <a:t>desired_output_2</a:t>
            </a:r>
            <a:endParaRPr b="1" i="0" sz="1400" u="none" cap="none" strike="noStrike">
              <a:solidFill>
                <a:srgbClr val="404040"/>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WHEN</a:t>
            </a:r>
            <a:r>
              <a:rPr b="1" i="0" lang="en-US" sz="1400" u="none" cap="none" strike="noStrike">
                <a:solidFill>
                  <a:schemeClr val="dk1"/>
                </a:solidFill>
                <a:latin typeface="Courier New"/>
                <a:ea typeface="Courier New"/>
                <a:cs typeface="Courier New"/>
                <a:sym typeface="Courier New"/>
              </a:rPr>
              <a:t>  </a:t>
            </a:r>
            <a:r>
              <a:rPr b="1" i="0" lang="en-US" sz="1400" u="none" cap="none" strike="noStrike">
                <a:solidFill>
                  <a:srgbClr val="404040"/>
                </a:solidFill>
                <a:latin typeface="Courier New"/>
                <a:ea typeface="Courier New"/>
                <a:cs typeface="Courier New"/>
                <a:sym typeface="Courier New"/>
              </a:rPr>
              <a:t>condition_2 </a:t>
            </a:r>
            <a:r>
              <a:rPr b="1" i="0" lang="en-US" sz="1400" u="none" cap="none" strike="noStrike">
                <a:solidFill>
                  <a:schemeClr val="dk1"/>
                </a:solidFill>
                <a:latin typeface="Courier New"/>
                <a:ea typeface="Courier New"/>
                <a:cs typeface="Courier New"/>
                <a:sym typeface="Courier New"/>
              </a:rPr>
              <a:t> </a:t>
            </a:r>
            <a:r>
              <a:rPr b="1" i="0" lang="en-US" sz="1400" u="none" cap="none" strike="noStrike">
                <a:solidFill>
                  <a:srgbClr val="0070C0"/>
                </a:solidFill>
                <a:latin typeface="Courier New"/>
                <a:ea typeface="Courier New"/>
                <a:cs typeface="Courier New"/>
                <a:sym typeface="Courier New"/>
              </a:rPr>
              <a:t>THEN</a:t>
            </a:r>
            <a:r>
              <a:rPr b="1" i="0" lang="en-US" sz="1400" u="none" cap="none" strike="noStrike">
                <a:solidFill>
                  <a:schemeClr val="dk1"/>
                </a:solidFill>
                <a:latin typeface="Courier New"/>
                <a:ea typeface="Courier New"/>
                <a:cs typeface="Courier New"/>
                <a:sym typeface="Courier New"/>
              </a:rPr>
              <a:t>  </a:t>
            </a:r>
            <a:r>
              <a:rPr b="1" i="0" lang="en-US" sz="1400" u="none" cap="none" strike="noStrike">
                <a:solidFill>
                  <a:srgbClr val="404040"/>
                </a:solidFill>
                <a:latin typeface="Courier New"/>
                <a:ea typeface="Courier New"/>
                <a:cs typeface="Courier New"/>
                <a:sym typeface="Courier New"/>
              </a:rPr>
              <a:t>desired_output_2</a:t>
            </a:r>
            <a:endParaRPr b="1" i="0" sz="1400" u="none" cap="none" strike="noStrike">
              <a:solidFill>
                <a:srgbClr val="404040"/>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404040"/>
                </a:solidFill>
                <a:latin typeface="Courier New"/>
                <a:ea typeface="Courier New"/>
                <a:cs typeface="Courier New"/>
                <a:sym typeface="Courier New"/>
              </a:rPr>
              <a:t>…</a:t>
            </a:r>
            <a:endParaRPr b="1" i="0" sz="1400" u="none" cap="none" strike="noStrike">
              <a:solidFill>
                <a:srgbClr val="404040"/>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404040"/>
                </a:solidFill>
                <a:latin typeface="Courier New"/>
                <a:ea typeface="Courier New"/>
                <a:cs typeface="Courier New"/>
                <a:sym typeface="Courier New"/>
              </a:rPr>
              <a:t>…</a:t>
            </a:r>
            <a:endParaRPr b="1" i="0" sz="1400" u="none" cap="none" strike="noStrike">
              <a:solidFill>
                <a:srgbClr val="404040"/>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ELSE</a:t>
            </a:r>
            <a:r>
              <a:rPr b="1" i="0" lang="en-US" sz="1400" u="none" cap="none" strike="noStrike">
                <a:solidFill>
                  <a:srgbClr val="7030A0"/>
                </a:solidFill>
                <a:latin typeface="Courier New"/>
                <a:ea typeface="Courier New"/>
                <a:cs typeface="Courier New"/>
                <a:sym typeface="Courier New"/>
              </a:rPr>
              <a:t>  </a:t>
            </a:r>
            <a:r>
              <a:rPr b="1" i="0" lang="en-US" sz="1400" u="none" cap="none" strike="noStrike">
                <a:solidFill>
                  <a:srgbClr val="404040"/>
                </a:solidFill>
                <a:latin typeface="Courier New"/>
                <a:ea typeface="Courier New"/>
                <a:cs typeface="Courier New"/>
                <a:sym typeface="Courier New"/>
              </a:rPr>
              <a:t>desired_output_n</a:t>
            </a:r>
            <a:endParaRPr b="1" i="0" sz="1400" u="none" cap="none" strike="noStrike">
              <a:solidFill>
                <a:srgbClr val="4040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Courier New"/>
                <a:ea typeface="Courier New"/>
                <a:cs typeface="Courier New"/>
                <a:sym typeface="Courier New"/>
              </a:rPr>
              <a:t>END</a:t>
            </a:r>
            <a:r>
              <a:rPr b="1" i="0" lang="en-US" sz="1400" u="none" cap="none" strike="noStrike">
                <a:solidFill>
                  <a:srgbClr val="7030A0"/>
                </a:solidFill>
                <a:latin typeface="Courier New"/>
                <a:ea typeface="Courier New"/>
                <a:cs typeface="Courier New"/>
                <a:sym typeface="Courier New"/>
              </a:rPr>
              <a:t>   </a:t>
            </a:r>
            <a:r>
              <a:rPr b="1" i="0" lang="en-US" sz="1400" u="none" cap="none" strike="noStrike">
                <a:solidFill>
                  <a:srgbClr val="000000"/>
                </a:solidFill>
                <a:latin typeface="Courier New"/>
                <a:ea typeface="Courier New"/>
                <a:cs typeface="Courier New"/>
                <a:sym typeface="Courier New"/>
              </a:rPr>
              <a:t>[</a:t>
            </a:r>
            <a:r>
              <a:rPr b="1" i="0" lang="en-US" sz="1400" u="none" cap="none" strike="noStrike">
                <a:solidFill>
                  <a:srgbClr val="0070C0"/>
                </a:solidFill>
                <a:latin typeface="Courier New"/>
                <a:ea typeface="Courier New"/>
                <a:cs typeface="Courier New"/>
                <a:sym typeface="Courier New"/>
              </a:rPr>
              <a:t>AS</a:t>
            </a:r>
            <a:r>
              <a:rPr b="1" i="0" lang="en-US" sz="1400" u="none" cap="none" strike="noStrike">
                <a:solidFill>
                  <a:srgbClr val="7030A0"/>
                </a:solidFill>
                <a:latin typeface="Courier New"/>
                <a:ea typeface="Courier New"/>
                <a:cs typeface="Courier New"/>
                <a:sym typeface="Courier New"/>
              </a:rPr>
              <a:t> </a:t>
            </a:r>
            <a:r>
              <a:rPr b="1" i="0" lang="en-US" sz="1400" u="none" cap="none" strike="noStrike">
                <a:solidFill>
                  <a:srgbClr val="404040"/>
                </a:solidFill>
                <a:latin typeface="Courier New"/>
                <a:ea typeface="Courier New"/>
                <a:cs typeface="Courier New"/>
                <a:sym typeface="Courier New"/>
              </a:rPr>
              <a:t>new_column_name</a:t>
            </a:r>
            <a:r>
              <a:rPr b="1" i="0" lang="en-US" sz="1400" u="none" cap="none" strike="noStrike">
                <a:solidFill>
                  <a:srgbClr val="000000"/>
                </a:solidFill>
                <a:latin typeface="Courier New"/>
                <a:ea typeface="Courier New"/>
                <a:cs typeface="Courier New"/>
                <a:sym typeface="Courier New"/>
              </a:rPr>
              <a:t>]</a:t>
            </a:r>
            <a:endParaRPr b="1" i="0" sz="1400" u="none" cap="none" strike="noStrike">
              <a:solidFill>
                <a:srgbClr val="0070C0"/>
              </a:solidFill>
              <a:latin typeface="Courier New"/>
              <a:ea typeface="Courier New"/>
              <a:cs typeface="Courier New"/>
              <a:sym typeface="Courier New"/>
            </a:endParaRPr>
          </a:p>
        </p:txBody>
      </p:sp>
      <p:sp>
        <p:nvSpPr>
          <p:cNvPr id="170" name="Google Shape;170;g22ec6527abc_0_45"/>
          <p:cNvSpPr txBox="1"/>
          <p:nvPr/>
        </p:nvSpPr>
        <p:spPr>
          <a:xfrm>
            <a:off x="415125" y="1778875"/>
            <a:ext cx="7983600" cy="133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000000"/>
                </a:solidFill>
                <a:latin typeface="Helvetica Neue"/>
                <a:ea typeface="Helvetica Neue"/>
                <a:cs typeface="Helvetica Neue"/>
                <a:sym typeface="Helvetica Neue"/>
              </a:rPr>
              <a:t>The CASE statement is a </a:t>
            </a:r>
            <a:r>
              <a:rPr b="0" i="0" lang="en-US" sz="2000" u="none" cap="none" strike="noStrike">
                <a:solidFill>
                  <a:srgbClr val="000000"/>
                </a:solidFill>
                <a:highlight>
                  <a:srgbClr val="F9C042"/>
                </a:highlight>
                <a:latin typeface="Helvetica Neue"/>
                <a:ea typeface="Helvetica Neue"/>
                <a:cs typeface="Helvetica Neue"/>
                <a:sym typeface="Helvetica Neue"/>
              </a:rPr>
              <a:t>conditional expression</a:t>
            </a:r>
            <a:r>
              <a:rPr b="0" i="0" lang="en-US" sz="2000" u="none" cap="none" strike="noStrike">
                <a:solidFill>
                  <a:srgbClr val="000000"/>
                </a:solidFill>
                <a:latin typeface="Helvetica Neue"/>
                <a:ea typeface="Helvetica Neue"/>
                <a:cs typeface="Helvetica Neue"/>
                <a:sym typeface="Helvetica Neue"/>
              </a:rPr>
              <a:t> in SQL, used to create a new column in the result table based on specific conditions</a:t>
            </a:r>
            <a:endParaRPr b="0" i="0" sz="2000" u="none" cap="none" strike="noStrike">
              <a:solidFill>
                <a:srgbClr val="000000"/>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g22ec6527abc_0_58"/>
          <p:cNvPicPr preferRelativeResize="0"/>
          <p:nvPr/>
        </p:nvPicPr>
        <p:blipFill rotWithShape="1">
          <a:blip r:embed="rId3">
            <a:alphaModFix/>
          </a:blip>
          <a:srcRect b="0" l="0" r="0" t="0"/>
          <a:stretch/>
        </p:blipFill>
        <p:spPr>
          <a:xfrm>
            <a:off x="7159337" y="3116400"/>
            <a:ext cx="1984675" cy="1984675"/>
          </a:xfrm>
          <a:prstGeom prst="rect">
            <a:avLst/>
          </a:prstGeom>
          <a:noFill/>
          <a:ln>
            <a:noFill/>
          </a:ln>
        </p:spPr>
      </p:pic>
      <p:sp>
        <p:nvSpPr>
          <p:cNvPr id="176" name="Google Shape;176;g22ec6527abc_0_58"/>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000" u="none" cap="none" strike="noStrike">
                <a:solidFill>
                  <a:srgbClr val="404040"/>
                </a:solidFill>
                <a:latin typeface="Proxima Nova"/>
                <a:ea typeface="Proxima Nova"/>
                <a:cs typeface="Proxima Nova"/>
                <a:sym typeface="Proxima Nova"/>
              </a:rPr>
              <a:t>CASE STATEMENT EXAMPLES</a:t>
            </a:r>
            <a:endParaRPr b="1" i="0" sz="4000" u="none" cap="none" strike="noStrike">
              <a:solidFill>
                <a:srgbClr val="404040"/>
              </a:solidFill>
              <a:latin typeface="Proxima Nova"/>
              <a:ea typeface="Proxima Nova"/>
              <a:cs typeface="Proxima Nova"/>
              <a:sym typeface="Proxima Nova"/>
            </a:endParaRPr>
          </a:p>
        </p:txBody>
      </p:sp>
      <p:sp>
        <p:nvSpPr>
          <p:cNvPr id="177" name="Google Shape;177;g22ec6527abc_0_58"/>
          <p:cNvSpPr txBox="1"/>
          <p:nvPr/>
        </p:nvSpPr>
        <p:spPr>
          <a:xfrm>
            <a:off x="415125" y="1778875"/>
            <a:ext cx="6250500" cy="3000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Age groups:</a:t>
            </a:r>
            <a:r>
              <a:rPr b="0" i="0" lang="en-US" sz="2000" u="none" cap="none" strike="noStrike">
                <a:solidFill>
                  <a:srgbClr val="404040"/>
                </a:solidFill>
                <a:latin typeface="Helvetica Neue"/>
                <a:ea typeface="Helvetica Neue"/>
                <a:cs typeface="Helvetica Neue"/>
                <a:sym typeface="Helvetica Neue"/>
              </a:rPr>
              <a:t> classify people into age groups (e.g., ‘Child’, ‘Teen’, ‘Adult’, ‘Senior’)</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Discount: </a:t>
            </a:r>
            <a:r>
              <a:rPr b="0" i="0" lang="en-US" sz="2000" u="none" cap="none" strike="noStrike">
                <a:solidFill>
                  <a:srgbClr val="404040"/>
                </a:solidFill>
                <a:latin typeface="Helvetica Neue"/>
                <a:ea typeface="Helvetica Neue"/>
                <a:cs typeface="Helvetica Neue"/>
                <a:sym typeface="Helvetica Neue"/>
              </a:rPr>
              <a:t>calculate discount for based on total purchase amount (e.g., 5% for purchases over $500, 10% for purchases over $1,000, etc.)</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1" i="0" lang="en-US" sz="2000" u="none" cap="none" strike="noStrike">
                <a:solidFill>
                  <a:srgbClr val="404040"/>
                </a:solidFill>
                <a:latin typeface="Helvetica Neue"/>
                <a:ea typeface="Helvetica Neue"/>
                <a:cs typeface="Helvetica Neue"/>
                <a:sym typeface="Helvetica Neue"/>
              </a:rPr>
              <a:t>Academic grades:</a:t>
            </a:r>
            <a:r>
              <a:rPr b="0" i="0" lang="en-US" sz="2000" u="none" cap="none" strike="noStrike">
                <a:solidFill>
                  <a:srgbClr val="404040"/>
                </a:solidFill>
                <a:latin typeface="Helvetica Neue"/>
                <a:ea typeface="Helvetica Neue"/>
                <a:cs typeface="Helvetica Neue"/>
                <a:sym typeface="Helvetica Neue"/>
              </a:rPr>
              <a:t> convert numeric exam scores into letter grades (e.g., A, B, C, D, F)</a:t>
            </a:r>
            <a:endParaRPr b="0" i="0" sz="2000" u="none" cap="none" strike="noStrike">
              <a:solidFill>
                <a:srgbClr val="404040"/>
              </a:solidFill>
              <a:latin typeface="Helvetica Neue"/>
              <a:ea typeface="Helvetica Neue"/>
              <a:cs typeface="Helvetica Neue"/>
              <a:sym typeface="Helvetica Neue"/>
            </a:endParaRPr>
          </a:p>
        </p:txBody>
      </p:sp>
      <p:sp>
        <p:nvSpPr>
          <p:cNvPr id="178" name="Google Shape;178;g22ec6527abc_0_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g22ec6527abc_0_68"/>
          <p:cNvPicPr preferRelativeResize="0"/>
          <p:nvPr/>
        </p:nvPicPr>
        <p:blipFill rotWithShape="1">
          <a:blip r:embed="rId3">
            <a:alphaModFix/>
          </a:blip>
          <a:srcRect b="0" l="0" r="0" t="0"/>
          <a:stretch/>
        </p:blipFill>
        <p:spPr>
          <a:xfrm>
            <a:off x="7159337" y="3116400"/>
            <a:ext cx="1984675" cy="1984675"/>
          </a:xfrm>
          <a:prstGeom prst="rect">
            <a:avLst/>
          </a:prstGeom>
          <a:noFill/>
          <a:ln>
            <a:noFill/>
          </a:ln>
        </p:spPr>
      </p:pic>
      <p:sp>
        <p:nvSpPr>
          <p:cNvPr id="184" name="Google Shape;184;g22ec6527abc_0_68"/>
          <p:cNvSpPr txBox="1"/>
          <p:nvPr/>
        </p:nvSpPr>
        <p:spPr>
          <a:xfrm>
            <a:off x="415125" y="246825"/>
            <a:ext cx="6250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000" u="none" cap="none" strike="noStrike">
                <a:solidFill>
                  <a:srgbClr val="404040"/>
                </a:solidFill>
                <a:latin typeface="Proxima Nova"/>
                <a:ea typeface="Proxima Nova"/>
                <a:cs typeface="Proxima Nova"/>
                <a:sym typeface="Proxima Nova"/>
              </a:rPr>
              <a:t>CASE STATEMENT EXAMPLES</a:t>
            </a:r>
            <a:endParaRPr b="1" i="0" sz="4000" u="none" cap="none" strike="noStrike">
              <a:solidFill>
                <a:srgbClr val="404040"/>
              </a:solidFill>
              <a:latin typeface="Proxima Nova"/>
              <a:ea typeface="Proxima Nova"/>
              <a:cs typeface="Proxima Nova"/>
              <a:sym typeface="Proxima Nova"/>
            </a:endParaRPr>
          </a:p>
        </p:txBody>
      </p:sp>
      <p:sp>
        <p:nvSpPr>
          <p:cNvPr id="185" name="Google Shape;185;g22ec6527abc_0_68"/>
          <p:cNvSpPr txBox="1"/>
          <p:nvPr/>
        </p:nvSpPr>
        <p:spPr>
          <a:xfrm>
            <a:off x="415125" y="1778875"/>
            <a:ext cx="6250500" cy="3000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1500"/>
              </a:spcBef>
              <a:spcAft>
                <a:spcPts val="0"/>
              </a:spcAft>
              <a:buClr>
                <a:srgbClr val="404040"/>
              </a:buClr>
              <a:buSzPts val="2000"/>
              <a:buFont typeface="Arial"/>
              <a:buChar char="•"/>
            </a:pPr>
            <a:r>
              <a:rPr b="0" i="0" lang="en-US" sz="2000" u="none" cap="none" strike="noStrike">
                <a:solidFill>
                  <a:srgbClr val="404040"/>
                </a:solidFill>
                <a:latin typeface="Helvetica Neue"/>
                <a:ea typeface="Helvetica Neue"/>
                <a:cs typeface="Helvetica Neue"/>
                <a:sym typeface="Helvetica Neue"/>
              </a:rPr>
              <a:t>In the </a:t>
            </a:r>
            <a:r>
              <a:rPr b="0" i="0" lang="en-US" sz="2000" u="sng" cap="none" strike="noStrike">
                <a:solidFill>
                  <a:srgbClr val="404040"/>
                </a:solidFill>
                <a:latin typeface="Helvetica Neue"/>
                <a:ea typeface="Helvetica Neue"/>
                <a:cs typeface="Helvetica Neue"/>
                <a:sym typeface="Helvetica Neue"/>
              </a:rPr>
              <a:t>order_details </a:t>
            </a:r>
            <a:r>
              <a:rPr b="0" i="0" lang="en-US" sz="2000" u="none" cap="none" strike="noStrike">
                <a:solidFill>
                  <a:srgbClr val="404040"/>
                </a:solidFill>
                <a:latin typeface="Helvetica Neue"/>
                <a:ea typeface="Helvetica Neue"/>
                <a:cs typeface="Helvetica Neue"/>
                <a:sym typeface="Helvetica Neue"/>
              </a:rPr>
              <a:t>table, classify each row based on their </a:t>
            </a:r>
            <a:r>
              <a:rPr b="0" i="1" lang="en-US" sz="2000" u="none" cap="none" strike="noStrike">
                <a:solidFill>
                  <a:srgbClr val="404040"/>
                </a:solidFill>
                <a:latin typeface="Helvetica Neue"/>
                <a:ea typeface="Helvetica Neue"/>
                <a:cs typeface="Helvetica Neue"/>
                <a:sym typeface="Helvetica Neue"/>
              </a:rPr>
              <a:t>quantity</a:t>
            </a:r>
            <a:r>
              <a:rPr b="0" i="0" lang="en-US" sz="2000" u="none" cap="none" strike="noStrike">
                <a:solidFill>
                  <a:srgbClr val="404040"/>
                </a:solidFill>
                <a:latin typeface="Helvetica Neue"/>
                <a:ea typeface="Helvetica Neue"/>
                <a:cs typeface="Helvetica Neue"/>
                <a:sym typeface="Helvetica Neue"/>
              </a:rPr>
              <a:t>: 'large' (&gt;40), 'medium' (&lt;=40 and &gt;20), or 'small' (&lt;=20)</a:t>
            </a:r>
            <a:endParaRPr b="0" i="0" sz="2000" u="none" cap="none" strike="noStrike">
              <a:solidFill>
                <a:srgbClr val="404040"/>
              </a:solidFill>
              <a:latin typeface="Helvetica Neue"/>
              <a:ea typeface="Helvetica Neue"/>
              <a:cs typeface="Helvetica Neue"/>
              <a:sym typeface="Helvetica Neue"/>
            </a:endParaRPr>
          </a:p>
          <a:p>
            <a:pPr indent="-285750" lvl="0" marL="285750" marR="0" rtl="0" algn="l">
              <a:lnSpc>
                <a:spcPct val="100000"/>
              </a:lnSpc>
              <a:spcBef>
                <a:spcPts val="1500"/>
              </a:spcBef>
              <a:spcAft>
                <a:spcPts val="0"/>
              </a:spcAft>
              <a:buClr>
                <a:srgbClr val="404040"/>
              </a:buClr>
              <a:buSzPts val="2000"/>
              <a:buFont typeface="Arial"/>
              <a:buChar char="•"/>
            </a:pPr>
            <a:r>
              <a:rPr b="0" i="0" lang="en-US" sz="2000" u="none" cap="none" strike="noStrike">
                <a:solidFill>
                  <a:srgbClr val="404040"/>
                </a:solidFill>
                <a:latin typeface="Helvetica Neue"/>
                <a:ea typeface="Helvetica Neue"/>
                <a:cs typeface="Helvetica Neue"/>
                <a:sym typeface="Helvetica Neue"/>
              </a:rPr>
              <a:t>Show every row from </a:t>
            </a:r>
            <a:r>
              <a:rPr b="0" i="0" lang="en-US" sz="2000" u="sng" cap="none" strike="noStrike">
                <a:solidFill>
                  <a:srgbClr val="404040"/>
                </a:solidFill>
                <a:latin typeface="Helvetica Neue"/>
                <a:ea typeface="Helvetica Neue"/>
                <a:cs typeface="Helvetica Neue"/>
                <a:sym typeface="Helvetica Neue"/>
              </a:rPr>
              <a:t>order_details </a:t>
            </a:r>
            <a:r>
              <a:rPr b="0" i="0" lang="en-US" sz="2000" u="none" cap="none" strike="noStrike">
                <a:solidFill>
                  <a:srgbClr val="404040"/>
                </a:solidFill>
                <a:latin typeface="Helvetica Neue"/>
                <a:ea typeface="Helvetica Neue"/>
                <a:cs typeface="Helvetica Neue"/>
                <a:sym typeface="Helvetica Neue"/>
              </a:rPr>
              <a:t>that has no </a:t>
            </a:r>
            <a:r>
              <a:rPr b="0" i="1" lang="en-US" sz="2000" u="none" cap="none" strike="noStrike">
                <a:solidFill>
                  <a:srgbClr val="404040"/>
                </a:solidFill>
                <a:latin typeface="Helvetica Neue"/>
                <a:ea typeface="Helvetica Neue"/>
                <a:cs typeface="Helvetica Neue"/>
                <a:sym typeface="Helvetica Neue"/>
              </a:rPr>
              <a:t>discount </a:t>
            </a:r>
            <a:r>
              <a:rPr b="0" i="0" lang="en-US" sz="2000" u="none" cap="none" strike="noStrike">
                <a:solidFill>
                  <a:srgbClr val="404040"/>
                </a:solidFill>
                <a:latin typeface="Helvetica Neue"/>
                <a:ea typeface="Helvetica Neue"/>
                <a:cs typeface="Helvetica Neue"/>
                <a:sym typeface="Helvetica Neue"/>
              </a:rPr>
              <a:t>and </a:t>
            </a:r>
            <a:r>
              <a:rPr b="0" i="1" lang="en-US" sz="2000" u="none" cap="none" strike="noStrike">
                <a:solidFill>
                  <a:srgbClr val="404040"/>
                </a:solidFill>
                <a:latin typeface="Helvetica Neue"/>
                <a:ea typeface="Helvetica Neue"/>
                <a:cs typeface="Helvetica Neue"/>
                <a:sym typeface="Helvetica Neue"/>
              </a:rPr>
              <a:t>quantity </a:t>
            </a:r>
            <a:r>
              <a:rPr b="0" i="0" lang="en-US" sz="2000" u="none" cap="none" strike="noStrike">
                <a:solidFill>
                  <a:srgbClr val="404040"/>
                </a:solidFill>
                <a:latin typeface="Helvetica Neue"/>
                <a:ea typeface="Helvetica Neue"/>
                <a:cs typeface="Helvetica Neue"/>
                <a:sym typeface="Helvetica Neue"/>
              </a:rPr>
              <a:t>&lt;10 or if there is a </a:t>
            </a:r>
            <a:r>
              <a:rPr b="0" i="0" lang="en-US" sz="2000" u="sng" cap="none" strike="noStrike">
                <a:solidFill>
                  <a:srgbClr val="404040"/>
                </a:solidFill>
                <a:latin typeface="Helvetica Neue"/>
                <a:ea typeface="Helvetica Neue"/>
                <a:cs typeface="Helvetica Neue"/>
                <a:sym typeface="Helvetica Neue"/>
              </a:rPr>
              <a:t>discount</a:t>
            </a:r>
            <a:r>
              <a:rPr b="0" i="0" lang="en-US" sz="2000" u="none" cap="none" strike="noStrike">
                <a:solidFill>
                  <a:srgbClr val="404040"/>
                </a:solidFill>
                <a:latin typeface="Helvetica Neue"/>
                <a:ea typeface="Helvetica Neue"/>
                <a:cs typeface="Helvetica Neue"/>
                <a:sym typeface="Helvetica Neue"/>
              </a:rPr>
              <a:t>, the </a:t>
            </a:r>
            <a:r>
              <a:rPr b="0" i="1" lang="en-US" sz="2000" u="none" cap="none" strike="noStrike">
                <a:solidFill>
                  <a:srgbClr val="404040"/>
                </a:solidFill>
                <a:latin typeface="Helvetica Neue"/>
                <a:ea typeface="Helvetica Neue"/>
                <a:cs typeface="Helvetica Neue"/>
                <a:sym typeface="Helvetica Neue"/>
              </a:rPr>
              <a:t>quantity </a:t>
            </a:r>
            <a:r>
              <a:rPr b="0" i="0" lang="en-US" sz="2000" u="none" cap="none" strike="noStrike">
                <a:solidFill>
                  <a:srgbClr val="404040"/>
                </a:solidFill>
                <a:latin typeface="Helvetica Neue"/>
                <a:ea typeface="Helvetica Neue"/>
                <a:cs typeface="Helvetica Neue"/>
                <a:sym typeface="Helvetica Neue"/>
              </a:rPr>
              <a:t>must be between 10 and 20</a:t>
            </a:r>
            <a:endParaRPr b="0" i="0" sz="2000" u="none" cap="none" strike="noStrike">
              <a:solidFill>
                <a:srgbClr val="404040"/>
              </a:solidFill>
              <a:latin typeface="Helvetica Neue"/>
              <a:ea typeface="Helvetica Neue"/>
              <a:cs typeface="Helvetica Neue"/>
              <a:sym typeface="Helvetica Neue"/>
            </a:endParaRPr>
          </a:p>
        </p:txBody>
      </p:sp>
      <p:sp>
        <p:nvSpPr>
          <p:cNvPr id="186" name="Google Shape;186;g22ec6527abc_0_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