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Helvetica Neue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g9DeXq4mIe22OoK8BCaAv5tOxf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22" Type="http://schemas.openxmlformats.org/officeDocument/2006/relationships/font" Target="fonts/ProximaNova-boldItalic.fntdata"/><Relationship Id="rId21" Type="http://schemas.openxmlformats.org/officeDocument/2006/relationships/font" Target="fonts/ProximaNova-italic.fntdata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ProximaNova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75b0dd47e_0_2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2475b0dd47e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75b0dd47e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2475b0dd47e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75b0dd47e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2475b0dd47e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75b0dd47e_0_2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475b0dd47e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475b0dd47e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2475b0dd47e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75b0dd47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475b0dd4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75b0dd47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2475b0dd47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75b0dd47e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2475b0dd47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75b0dd47e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475b0dd47e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75b0dd47e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2475b0dd47e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75b0dd47e_0_1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2475b0dd47e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75b0dd47e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475b0dd47e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3" name="Google Shape;5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6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6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pgadmin.org/docs/pgadmin4/latest/index.html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postgresql.org/docs/current/datatype.html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B37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idx="4294967295" type="title"/>
          </p:nvPr>
        </p:nvSpPr>
        <p:spPr>
          <a:xfrm>
            <a:off x="619700" y="518700"/>
            <a:ext cx="4490100" cy="19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CA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SQL FUNDAMENTALS</a:t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3" name="Google Shape;6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 txBox="1"/>
          <p:nvPr>
            <p:ph idx="4294967295" type="title"/>
          </p:nvPr>
        </p:nvSpPr>
        <p:spPr>
          <a:xfrm>
            <a:off x="6460575" y="4146575"/>
            <a:ext cx="2683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CA" sz="2400">
                <a:solidFill>
                  <a:srgbClr val="16A4D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Alibek Kruglikov</a:t>
            </a:r>
            <a:endParaRPr sz="2400">
              <a:solidFill>
                <a:srgbClr val="16A4D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B37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75b0dd47e_0_216"/>
          <p:cNvSpPr txBox="1"/>
          <p:nvPr>
            <p:ph idx="4294967295" type="title"/>
          </p:nvPr>
        </p:nvSpPr>
        <p:spPr>
          <a:xfrm>
            <a:off x="469150" y="506150"/>
            <a:ext cx="39969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CA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Order of Execution</a:t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4" name="Google Shape;154;g2475b0dd47e_0_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2475b0dd47e_0_2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2475b0dd47e_0_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2475b0dd47e_0_2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2475b0dd47e_0_216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75b0dd47e_0_225"/>
          <p:cNvSpPr txBox="1"/>
          <p:nvPr/>
        </p:nvSpPr>
        <p:spPr>
          <a:xfrm>
            <a:off x="415125" y="246825"/>
            <a:ext cx="86061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CA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ANATOMY OF A QUERY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2475b0dd47e_0_2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165" name="Google Shape;165;g2475b0dd47e_0_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63" y="1239979"/>
            <a:ext cx="7200876" cy="3632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75b0dd47e_0_234"/>
          <p:cNvSpPr txBox="1"/>
          <p:nvPr/>
        </p:nvSpPr>
        <p:spPr>
          <a:xfrm>
            <a:off x="415125" y="246825"/>
            <a:ext cx="86061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CA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ANATOMY OF A QUERY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2475b0dd47e_0_2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172" name="Google Shape;172;g2475b0dd47e_0_234"/>
          <p:cNvPicPr preferRelativeResize="0"/>
          <p:nvPr/>
        </p:nvPicPr>
        <p:blipFill rotWithShape="1">
          <a:blip r:embed="rId3">
            <a:alphaModFix/>
          </a:blip>
          <a:srcRect b="3577" l="3676" r="4402" t="17095"/>
          <a:stretch/>
        </p:blipFill>
        <p:spPr>
          <a:xfrm>
            <a:off x="2410325" y="1133200"/>
            <a:ext cx="4102885" cy="401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B37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75b0dd47e_0_241"/>
          <p:cNvSpPr txBox="1"/>
          <p:nvPr>
            <p:ph idx="4294967295" type="title"/>
          </p:nvPr>
        </p:nvSpPr>
        <p:spPr>
          <a:xfrm>
            <a:off x="469150" y="506150"/>
            <a:ext cx="39969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CA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Debugging a Query</a:t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8" name="Google Shape;178;g2475b0dd47e_0_2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2475b0dd47e_0_2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2475b0dd47e_0_2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2475b0dd47e_0_2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2475b0dd47e_0_241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475b0dd47e_0_250"/>
          <p:cNvSpPr txBox="1"/>
          <p:nvPr/>
        </p:nvSpPr>
        <p:spPr>
          <a:xfrm>
            <a:off x="415125" y="246825"/>
            <a:ext cx="86061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CA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COMMON ERRORS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2475b0dd47e_0_250"/>
          <p:cNvSpPr txBox="1"/>
          <p:nvPr/>
        </p:nvSpPr>
        <p:spPr>
          <a:xfrm>
            <a:off x="415125" y="1169275"/>
            <a:ext cx="6744300" cy="3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Error: syntax error at or near…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○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Locate the error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○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 for typos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○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 order of execution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○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 brackets / </a:t>
            </a: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semicolons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Column does not exist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○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 for typos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○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 aliases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Permission denied for relation…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○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Correct user / password / database?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g2475b0dd47e_0_2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190" name="Google Shape;190;g2475b0dd47e_0_2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9337" y="3116400"/>
            <a:ext cx="1984675" cy="19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75b0dd47e_0_0"/>
          <p:cNvSpPr txBox="1"/>
          <p:nvPr>
            <p:ph type="title"/>
          </p:nvPr>
        </p:nvSpPr>
        <p:spPr>
          <a:xfrm>
            <a:off x="380425" y="471150"/>
            <a:ext cx="366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b="1" lang="en-CA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 b="1" sz="4000">
              <a:solidFill>
                <a:srgbClr val="40404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4" name="Google Shape;74;g2475b0dd47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00" y="4176000"/>
            <a:ext cx="1797625" cy="4979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2475b0dd47e_0_0"/>
          <p:cNvSpPr/>
          <p:nvPr/>
        </p:nvSpPr>
        <p:spPr>
          <a:xfrm>
            <a:off x="1964429" y="1915069"/>
            <a:ext cx="4114800" cy="425700"/>
          </a:xfrm>
          <a:prstGeom prst="rect">
            <a:avLst/>
          </a:prstGeom>
          <a:solidFill>
            <a:srgbClr val="16A4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Anatomy of a Query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" name="Google Shape;76;g2475b0dd47e_0_0"/>
          <p:cNvSpPr/>
          <p:nvPr/>
        </p:nvSpPr>
        <p:spPr>
          <a:xfrm>
            <a:off x="1496675" y="1386875"/>
            <a:ext cx="4114800" cy="425700"/>
          </a:xfrm>
          <a:prstGeom prst="rect">
            <a:avLst/>
          </a:prstGeom>
          <a:solidFill>
            <a:srgbClr val="F9C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Databases and SQL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g2475b0dd47e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78" name="Google Shape;78;g2475b0dd47e_0_0"/>
          <p:cNvSpPr/>
          <p:nvPr/>
        </p:nvSpPr>
        <p:spPr>
          <a:xfrm>
            <a:off x="2432182" y="2443263"/>
            <a:ext cx="4114800" cy="425700"/>
          </a:xfrm>
          <a:prstGeom prst="rect">
            <a:avLst/>
          </a:prstGeom>
          <a:solidFill>
            <a:srgbClr val="D45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Order of Execution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" name="Google Shape;79;g2475b0dd47e_0_0"/>
          <p:cNvSpPr/>
          <p:nvPr/>
        </p:nvSpPr>
        <p:spPr>
          <a:xfrm>
            <a:off x="2899936" y="2971456"/>
            <a:ext cx="4114800" cy="425700"/>
          </a:xfrm>
          <a:prstGeom prst="rect">
            <a:avLst/>
          </a:prstGeom>
          <a:solidFill>
            <a:srgbClr val="F9C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Debugging a Query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B37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>
            <p:ph idx="4294967295" type="title"/>
          </p:nvPr>
        </p:nvSpPr>
        <p:spPr>
          <a:xfrm>
            <a:off x="469150" y="506150"/>
            <a:ext cx="39969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CA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Databases and SQL</a:t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5" name="Google Shape;8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3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75b0dd47e_0_125"/>
          <p:cNvSpPr txBox="1"/>
          <p:nvPr/>
        </p:nvSpPr>
        <p:spPr>
          <a:xfrm>
            <a:off x="415125" y="246825"/>
            <a:ext cx="86061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CA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 HIERARCHY OF NEEDS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2475b0dd47e_0_1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96" name="Google Shape;96;g2475b0dd47e_0_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9002" y="1196550"/>
            <a:ext cx="3626400" cy="3626400"/>
          </a:xfrm>
          <a:prstGeom prst="triangle">
            <a:avLst>
              <a:gd fmla="val 50000" name="adj"/>
            </a:avLst>
          </a:prstGeom>
          <a:noFill/>
          <a:ln>
            <a:noFill/>
          </a:ln>
        </p:spPr>
      </p:pic>
      <p:sp>
        <p:nvSpPr>
          <p:cNvPr id="97" name="Google Shape;97;g2475b0dd47e_0_125"/>
          <p:cNvSpPr txBox="1"/>
          <p:nvPr/>
        </p:nvSpPr>
        <p:spPr>
          <a:xfrm>
            <a:off x="1468175" y="1469875"/>
            <a:ext cx="3164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Learn</a:t>
            </a:r>
            <a:endParaRPr b="1"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g2475b0dd47e_0_125"/>
          <p:cNvSpPr txBox="1"/>
          <p:nvPr/>
        </p:nvSpPr>
        <p:spPr>
          <a:xfrm>
            <a:off x="1087175" y="2190050"/>
            <a:ext cx="3164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Optimize</a:t>
            </a:r>
            <a:endParaRPr b="1"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g2475b0dd47e_0_125"/>
          <p:cNvSpPr txBox="1"/>
          <p:nvPr/>
        </p:nvSpPr>
        <p:spPr>
          <a:xfrm>
            <a:off x="782375" y="2774488"/>
            <a:ext cx="3164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Aggregate / Label</a:t>
            </a:r>
            <a:endParaRPr b="1"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g2475b0dd47e_0_125"/>
          <p:cNvSpPr txBox="1"/>
          <p:nvPr/>
        </p:nvSpPr>
        <p:spPr>
          <a:xfrm>
            <a:off x="477575" y="3286975"/>
            <a:ext cx="3164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Explore / Transform</a:t>
            </a:r>
            <a:endParaRPr b="1"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" name="Google Shape;101;g2475b0dd47e_0_125"/>
          <p:cNvSpPr txBox="1"/>
          <p:nvPr/>
        </p:nvSpPr>
        <p:spPr>
          <a:xfrm>
            <a:off x="325175" y="3699325"/>
            <a:ext cx="3164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Move / Store</a:t>
            </a:r>
            <a:endParaRPr b="1"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Google Shape;102;g2475b0dd47e_0_125"/>
          <p:cNvSpPr txBox="1"/>
          <p:nvPr/>
        </p:nvSpPr>
        <p:spPr>
          <a:xfrm>
            <a:off x="20375" y="4231500"/>
            <a:ext cx="3164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Collect</a:t>
            </a:r>
            <a:endParaRPr b="1"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g2475b0dd47e_0_125"/>
          <p:cNvSpPr txBox="1"/>
          <p:nvPr/>
        </p:nvSpPr>
        <p:spPr>
          <a:xfrm>
            <a:off x="1087175" y="3384100"/>
            <a:ext cx="5748300" cy="1456800"/>
          </a:xfrm>
          <a:prstGeom prst="rect">
            <a:avLst/>
          </a:prstGeom>
          <a:noFill/>
          <a:ln cap="flat" cmpd="sng" w="38100">
            <a:solidFill>
              <a:srgbClr val="F9C04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404040"/>
              </a:solidFill>
              <a:highlight>
                <a:srgbClr val="F9C04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4" name="Google Shape;104;g2475b0dd47e_0_1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59337" y="3116400"/>
            <a:ext cx="1984675" cy="19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75b0dd47e_0_154"/>
          <p:cNvSpPr txBox="1"/>
          <p:nvPr/>
        </p:nvSpPr>
        <p:spPr>
          <a:xfrm>
            <a:off x="415125" y="246825"/>
            <a:ext cx="86061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CA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THREE TIER ARCHITECTURE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2475b0dd47e_0_154"/>
          <p:cNvSpPr txBox="1"/>
          <p:nvPr/>
        </p:nvSpPr>
        <p:spPr>
          <a:xfrm>
            <a:off x="415125" y="1169275"/>
            <a:ext cx="6250500" cy="13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</a:t>
            </a: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happens when you visit a website?</a:t>
            </a:r>
            <a:endParaRPr b="0" i="0" sz="2000" u="none" cap="none" strike="noStrike">
              <a:solidFill>
                <a:srgbClr val="404040"/>
              </a:solidFill>
              <a:highlight>
                <a:srgbClr val="F9C04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1" name="Google Shape;111;g2475b0dd47e_0_1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112" name="Google Shape;112;g2475b0dd47e_0_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900" y="2331200"/>
            <a:ext cx="6060197" cy="233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2475b0dd47e_0_1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59337" y="3116400"/>
            <a:ext cx="1984675" cy="19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75b0dd47e_0_176"/>
          <p:cNvSpPr txBox="1"/>
          <p:nvPr/>
        </p:nvSpPr>
        <p:spPr>
          <a:xfrm>
            <a:off x="415125" y="246825"/>
            <a:ext cx="86061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CA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DATABASE MANAGEMENT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2475b0dd47e_0_176"/>
          <p:cNvSpPr txBox="1"/>
          <p:nvPr/>
        </p:nvSpPr>
        <p:spPr>
          <a:xfrm>
            <a:off x="415125" y="1169275"/>
            <a:ext cx="5619000" cy="3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Different software to manage and communicate with databases, we are using </a:t>
            </a:r>
            <a:r>
              <a:rPr b="1"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PostgreSQL</a:t>
            </a: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 SQL “flavours” are similar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source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Flexible and relatively easy to use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b="1"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pgAdmin </a:t>
            </a: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used for more human-friendly UI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https://www.pgadmin.org/docs/pgadmin4/latest/index.html</a:t>
            </a:r>
            <a:endParaRPr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Google Shape;120;g2475b0dd47e_0_1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121" name="Google Shape;121;g2475b0dd47e_0_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5750" y="800350"/>
            <a:ext cx="2173577" cy="2415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2475b0dd47e_0_1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59337" y="3116400"/>
            <a:ext cx="1984675" cy="19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75b0dd47e_0_187"/>
          <p:cNvSpPr txBox="1"/>
          <p:nvPr/>
        </p:nvSpPr>
        <p:spPr>
          <a:xfrm>
            <a:off x="415125" y="246825"/>
            <a:ext cx="86061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CA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PSQL DATA TYPES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2475b0dd47e_0_187"/>
          <p:cNvSpPr txBox="1"/>
          <p:nvPr/>
        </p:nvSpPr>
        <p:spPr>
          <a:xfrm>
            <a:off x="415125" y="1169275"/>
            <a:ext cx="6744300" cy="3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500" u="sng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https://www.postgresql.org/docs/current/datatype.html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important for now</a:t>
            </a: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b="1"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Integers (int):</a:t>
            </a: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whole numbers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b="1"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Double precision (float):</a:t>
            </a: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number with decimals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b="1"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Varchar:</a:t>
            </a: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text string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b="1"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Boolean:</a:t>
            </a: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True / False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g2475b0dd47e_0_1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130" name="Google Shape;130;g2475b0dd47e_0_1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59337" y="3116400"/>
            <a:ext cx="1984675" cy="19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B37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75b0dd47e_0_199"/>
          <p:cNvSpPr txBox="1"/>
          <p:nvPr>
            <p:ph idx="4294967295" type="title"/>
          </p:nvPr>
        </p:nvSpPr>
        <p:spPr>
          <a:xfrm>
            <a:off x="469150" y="506150"/>
            <a:ext cx="39969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CA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Anatomy of a Query</a:t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6" name="Google Shape;136;g2475b0dd47e_0_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2475b0dd47e_0_1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2475b0dd47e_0_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2475b0dd47e_0_1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2475b0dd47e_0_199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75b0dd47e_0_208"/>
          <p:cNvSpPr txBox="1"/>
          <p:nvPr/>
        </p:nvSpPr>
        <p:spPr>
          <a:xfrm>
            <a:off x="415125" y="246825"/>
            <a:ext cx="86061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CA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ANATOMY OF A QUERY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2475b0dd47e_0_208"/>
          <p:cNvSpPr txBox="1"/>
          <p:nvPr/>
        </p:nvSpPr>
        <p:spPr>
          <a:xfrm>
            <a:off x="415125" y="1169275"/>
            <a:ext cx="6744300" cy="3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 sz="2000">
                <a:solidFill>
                  <a:srgbClr val="703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</a:t>
            </a: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 columns and functions ]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 </a:t>
            </a:r>
            <a:r>
              <a:rPr b="1" lang="en-CA" sz="2000">
                <a:solidFill>
                  <a:srgbClr val="703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from_item ]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 </a:t>
            </a:r>
            <a:r>
              <a:rPr b="1" lang="en-CA" sz="2000">
                <a:solidFill>
                  <a:srgbClr val="703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</a:t>
            </a: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condition ]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 </a:t>
            </a:r>
            <a:r>
              <a:rPr b="1" lang="en-CA" sz="2000">
                <a:solidFill>
                  <a:srgbClr val="703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BY</a:t>
            </a: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[ ALL | DISTINCT ] grouping_element ]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 </a:t>
            </a:r>
            <a:r>
              <a:rPr b="1" lang="en-CA" sz="2000">
                <a:solidFill>
                  <a:srgbClr val="703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HAVING</a:t>
            </a:r>
            <a:r>
              <a:rPr b="1"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condition ]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 </a:t>
            </a:r>
            <a:r>
              <a:rPr b="1" lang="en-CA" sz="2000">
                <a:solidFill>
                  <a:srgbClr val="703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ORDER BY</a:t>
            </a: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expression [ ASC | DESC ] ]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 </a:t>
            </a:r>
            <a:r>
              <a:rPr b="1" lang="en-CA" sz="2000">
                <a:solidFill>
                  <a:srgbClr val="703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</a:t>
            </a:r>
            <a:r>
              <a:rPr b="1"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 count | ALL ] ]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 </a:t>
            </a:r>
            <a:r>
              <a:rPr b="1" lang="en-CA" sz="2000">
                <a:solidFill>
                  <a:srgbClr val="703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OFFSET</a:t>
            </a:r>
            <a:r>
              <a:rPr b="1"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 [ ROW | ROWS ] ];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" name="Google Shape;147;g2475b0dd47e_0_2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148" name="Google Shape;148;g2475b0dd47e_0_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9337" y="3116400"/>
            <a:ext cx="1984675" cy="19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Brian Lynch</dc:creator>
</cp:coreProperties>
</file>