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CCD+U1oHlzNwtusUds8DKw6WN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KNOWLEDGE CHECK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 through each example and ask students to say if the example is categorical or numerical.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39393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What’s in it for me (context setting):</a:t>
            </a:r>
            <a:endParaRPr b="1" sz="1200">
              <a:solidFill>
                <a:srgbClr val="39393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39393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Different types of variables require different types of statistical and visualization approaches. Therefore, it is crucial that you understand how to classify the data you are working with.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a1efd9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a1efd9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idx="4294967295" type="title"/>
          </p:nvPr>
        </p:nvSpPr>
        <p:spPr>
          <a:xfrm>
            <a:off x="619700" y="518700"/>
            <a:ext cx="4490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AutoNum type="arabicPeriod"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Date-time manipulation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AutoNum type="arabicPeriod"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SQL queries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100"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190300" y="242425"/>
            <a:ext cx="8651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EXERCISES</a:t>
            </a:r>
            <a:endParaRPr b="1" i="0" sz="4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190300" y="1372653"/>
            <a:ext cx="86511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the "orders" and "order_details" tables to get a list of all orders with their corresponding customer id and  product details, including the product name, unit price, quantity, and discount.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window function to rank the orders by the total price of their products, from highest to lowest.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average time it took to fulfill an order, in days, for orders that were shipped on time and orders that were shipped late.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case statement to categorize customers based on their total spending, as "low", "medium", or "high" spenders.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top 3 salespeople who generated the highest sales revenue in the year        1997, along with their manager's name and their sales revenue percentage change compared to the previous year</a:t>
            </a:r>
            <a:endParaRPr b="0" i="0" sz="1050" u="none" cap="none" strike="noStrike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 sz="400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>
            <a:off x="1411950" y="1204925"/>
            <a:ext cx="2953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Date-time Formats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004050" y="2382925"/>
            <a:ext cx="27807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SQL queries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3764500" y="2957775"/>
            <a:ext cx="2236200" cy="4257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464075" y="1808075"/>
            <a:ext cx="3724200" cy="4257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Date-Time manipulation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4294967295" type="title"/>
          </p:nvPr>
        </p:nvSpPr>
        <p:spPr>
          <a:xfrm>
            <a:off x="469150" y="506150"/>
            <a:ext cx="46551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 Date/Time Formats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Date:</a:t>
            </a:r>
            <a:endParaRPr b="1" sz="19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AutoNum type="arabicPeriod"/>
            </a:pPr>
            <a:r>
              <a:rPr i="1" lang="en" sz="17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YYYY-MM-DD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(most popular)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AutoNum type="arabicPeriod"/>
            </a:pPr>
            <a:r>
              <a:rPr i="1" lang="en" sz="17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MM/DD/YYYY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AutoNum type="arabicPeriod"/>
            </a:pPr>
            <a:r>
              <a:rPr i="1" lang="en" sz="17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Time: 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i="1" lang="en" sz="17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HH:MI:SS</a:t>
            </a:r>
            <a:endParaRPr i="1" sz="17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HH24:MI:SS</a:t>
            </a:r>
            <a:endParaRPr i="1" sz="17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62200" y="399225"/>
            <a:ext cx="8760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SQL Supported Date/Time Formats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311700" y="1381075"/>
            <a:ext cx="85206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Converting a String to a Date:</a:t>
            </a:r>
            <a:endParaRPr b="1" sz="165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TO_DATE()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SELECT TO_DATE('1997-01-01', 'YYYY-MM-DD') AS ConvertedDate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FROM Orders;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62200" y="399225"/>
            <a:ext cx="8760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Converting Date/Time Formats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1efd951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Date Column Format?</a:t>
            </a:r>
            <a:endParaRPr/>
          </a:p>
        </p:txBody>
      </p:sp>
      <p:sp>
        <p:nvSpPr>
          <p:cNvPr id="152" name="Google Shape;152;g27a1efd951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TO_CHAR(column_name, format)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SELECT TO_CHAR(order_date, 'MM/DD/YYYY') AS formatted_date FROM orders;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311700" y="1381075"/>
            <a:ext cx="85206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Converting a String to a Timestamp:</a:t>
            </a:r>
            <a:endParaRPr b="1" sz="165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TO_TIMESTAMP()</a:t>
            </a:r>
            <a:endParaRPr>
              <a:solidFill>
                <a:srgbClr val="1155C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SELECT TO_TIMESTAMP('2023-05-07 12:00:00', 'YYYY-MM-DD HH24:MI:SS') AS ConvertedTimestamp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FROM Orders;</a:t>
            </a:r>
            <a:endParaRPr>
              <a:solidFill>
                <a:srgbClr val="1155C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62200" y="399225"/>
            <a:ext cx="8760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Converting Date/Time Formats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381075"/>
            <a:ext cx="85206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Casting a Date to a Timestamp: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CAST():</a:t>
            </a: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300">
                <a:solidFill>
                  <a:srgbClr val="99999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CAST('2021-05-07' AS DATETIME)</a:t>
            </a:r>
            <a:r>
              <a:rPr lang="en" sz="13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-&gt; convert the string '2021-05-07' into a DateTime format.</a:t>
            </a:r>
            <a:endParaRPr sz="13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SELECT CAST(OrderDate AS TIMESTAMP) AS CastedTimestamp</a:t>
            </a:r>
            <a:endParaRPr sz="1200">
              <a:solidFill>
                <a:srgbClr val="37415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FROM Orders;</a:t>
            </a:r>
            <a:endParaRPr sz="13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62200" y="399225"/>
            <a:ext cx="8760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Converting Date/Time Formats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464075" y="68300"/>
            <a:ext cx="61254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9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SQL Time/Date operations</a:t>
            </a:r>
            <a:endParaRPr sz="2700"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311700" y="1152475"/>
            <a:ext cx="85206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Extracting parts of a date or time</a:t>
            </a:r>
            <a:endParaRPr b="1"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EXTRACT(YEAR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MONTH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DAY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DOW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from date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EXTRACT(HOUR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MINUTE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SECOND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from timestamp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Arithmetic</a:t>
            </a:r>
            <a:endParaRPr b="1"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my_date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INTERVAL '7 days'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new_date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my_date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INTERVAL '2 hours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new_date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(end_date - start_date)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date_difference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Comparing dates and times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, &lt;&gt;, &lt;, &lt;=, &gt;, and &gt;=</a:t>
            </a: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