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3"/>
  </p:notesMasterIdLst>
  <p:sldIdLst>
    <p:sldId id="256" r:id="rId3"/>
    <p:sldId id="320" r:id="rId4"/>
    <p:sldId id="328" r:id="rId5"/>
    <p:sldId id="329" r:id="rId6"/>
    <p:sldId id="332" r:id="rId7"/>
    <p:sldId id="327" r:id="rId8"/>
    <p:sldId id="333" r:id="rId9"/>
    <p:sldId id="337" r:id="rId10"/>
    <p:sldId id="336" r:id="rId11"/>
    <p:sldId id="338" r:id="rId12"/>
    <p:sldId id="339" r:id="rId13"/>
    <p:sldId id="340" r:id="rId14"/>
    <p:sldId id="341" r:id="rId15"/>
    <p:sldId id="342" r:id="rId16"/>
    <p:sldId id="343" r:id="rId17"/>
    <p:sldId id="347" r:id="rId18"/>
    <p:sldId id="344" r:id="rId19"/>
    <p:sldId id="345" r:id="rId20"/>
    <p:sldId id="346" r:id="rId21"/>
    <p:sldId id="348" r:id="rId22"/>
    <p:sldId id="349" r:id="rId23"/>
    <p:sldId id="354" r:id="rId24"/>
    <p:sldId id="351" r:id="rId25"/>
    <p:sldId id="355" r:id="rId26"/>
    <p:sldId id="352" r:id="rId27"/>
    <p:sldId id="357" r:id="rId28"/>
    <p:sldId id="356" r:id="rId29"/>
    <p:sldId id="358" r:id="rId30"/>
    <p:sldId id="335" r:id="rId31"/>
    <p:sldId id="29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58" autoAdjust="0"/>
    <p:restoredTop sz="82780" autoAdjust="0"/>
  </p:normalViewPr>
  <p:slideViewPr>
    <p:cSldViewPr snapToGrid="0">
      <p:cViewPr varScale="1">
        <p:scale>
          <a:sx n="74" d="100"/>
          <a:sy n="74" d="100"/>
        </p:scale>
        <p:origin x="1260" y="66"/>
      </p:cViewPr>
      <p:guideLst/>
    </p:cSldViewPr>
  </p:slideViewPr>
  <p:notesTextViewPr>
    <p:cViewPr>
      <p:scale>
        <a:sx n="1" d="1"/>
        <a:sy n="1" d="1"/>
      </p:scale>
      <p:origin x="0" y="0"/>
    </p:cViewPr>
  </p:notesTextViewPr>
  <p:sorterViewPr>
    <p:cViewPr varScale="1">
      <p:scale>
        <a:sx n="100" d="100"/>
        <a:sy n="100" d="100"/>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Destination Folder Library</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89832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Notebooks can be kept private, but if you choose</a:t>
            </a:r>
            <a:r>
              <a:rPr lang="en-US" baseline="0" dirty="0"/>
              <a:t> to make the library containing the notebook public, then you can share the notebook as well.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238460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notebooks are at the core </a:t>
            </a:r>
            <a:r>
              <a:rPr lang="en-US" dirty="0" err="1"/>
              <a:t>Jupyter</a:t>
            </a:r>
            <a:r>
              <a:rPr lang="en-US" dirty="0"/>
              <a:t> notebooks. Azure provides from value added services for managing and sharing notebooks with others as well as a free environment for editing and running notebooks. The service is completely contained within a browser, so there’s no need to install any special software, libraries, or run times. With a modern web browser and a Microsoft ID, one can be running notebooks in no time – no strings attached.</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64554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Jupyter</a:t>
            </a:r>
            <a:r>
              <a:rPr lang="en-US" dirty="0"/>
              <a:t> is a web-based applications for editing and running notebooks. It supports a number of languages including Python, R, and F#. The interactive nature of </a:t>
            </a:r>
            <a:r>
              <a:rPr lang="en-US" dirty="0" err="1"/>
              <a:t>Jupyter</a:t>
            </a:r>
            <a:r>
              <a:rPr lang="en-US" dirty="0"/>
              <a:t> makes it very useful for teaching and presentations in a live environment. Notebooks are intended to be shared and presented across </a:t>
            </a:r>
            <a:r>
              <a:rPr lang="en-US" dirty="0" err="1"/>
              <a:t>Jupyter</a:t>
            </a:r>
            <a:r>
              <a:rPr lang="en-US" dirty="0"/>
              <a:t> platforms. The nexus of these features makes </a:t>
            </a:r>
            <a:r>
              <a:rPr lang="en-US" dirty="0" err="1"/>
              <a:t>Jupyter</a:t>
            </a:r>
            <a:r>
              <a:rPr lang="en-US" dirty="0"/>
              <a:t> useful for </a:t>
            </a:r>
            <a:r>
              <a:rPr lang="en-US" sz="1200" b="0" i="0" kern="1200" dirty="0">
                <a:solidFill>
                  <a:schemeClr val="tx1"/>
                </a:solidFill>
                <a:effectLst/>
                <a:latin typeface="+mn-lt"/>
                <a:ea typeface="+mn-ea"/>
                <a:cs typeface="+mn-cs"/>
              </a:rPr>
              <a:t>data cleaning and transformation, numerical simulation, statistical modeling, machine learning, teaching, and even learning how to code.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78034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Notebook files contain code and markdown that annotates the code. These together allow the notebook to be edited and executed interactively, which makes them ideal for teaching, study, experimentation, and many other uses. Azure notebook currently supports three languages, each with a specific use and intended audience. The choices of libraries in those languages too enables a very powerful environment for doing all sorts of tasks.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Markdown Cells and Code Cells can be interspersed among one another. There is only a theoretical limit to the number of cells that can be contained in a notebook, so ideally code and content should be broken up into bite size pieces rather than a single cell containing everything. Commentary uses Markdown syntax while the code  cells contain whatever programming language is being used in the notebook.</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61462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Markdown has become immensely popular for documentation in recent years due to it’s simplicity and readability. Markdown does not supply a rich set of tags and stylesheets, rather simply uses symbols to control formatting. The resulting document is not pixel perfect, but allows it to be adapted and displayed on a number of devices and media including non-GUI media like CLI’s. </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279070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its inception, Python has aimed at simplicity and code readability. Code blocks are formatted using indentations rather than brackets, braces, ending statements. This makes it easy to determine the code branches in a Python program. For this reason, it has become a favorite language among those who need access to a programming language but aren’t developers or computer scientists themselves. Given its reach into academia, a number of powerful tools for doing analysis have been developed for Python. </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957110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easily uploaded to a notebook through options in the Data menu. Azure notebooks can host the data along side the notebook and it can be imported using a library or function available in whatever programming language the notebook is using.</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3889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picture is worth a thousand words, so the adage goes. In </a:t>
            </a:r>
            <a:r>
              <a:rPr lang="en-US" dirty="0" err="1"/>
              <a:t>Jupyter</a:t>
            </a:r>
            <a:r>
              <a:rPr lang="en-US" dirty="0"/>
              <a:t>, visualizations can be generated from data and displayed inline with code cells or as part of slideshows. This is handy for plotting data in real time and updating visualizations with updates to code. </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808194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slideshow feature of notebooks enables presenters to share the notebooks and still interact with the notebook without having to install any special software. This feature is useful for doing presentations of data, results, tests, or in aiding instruction.</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74326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11/28/2017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tebooks.azure.com/" TargetMode="External"/><Relationship Id="rId2" Type="http://schemas.openxmlformats.org/officeDocument/2006/relationships/hyperlink" Target="https://github.com/ChrisDO99/UCL-Azure-Notebooks-Ev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7520" y="1955483"/>
            <a:ext cx="9144000" cy="2387600"/>
          </a:xfrm>
        </p:spPr>
        <p:txBody>
          <a:bodyPr/>
          <a:lstStyle/>
          <a:p>
            <a:r>
              <a:rPr lang="en-US" dirty="0"/>
              <a:t>Azure Notebooks</a:t>
            </a:r>
          </a:p>
        </p:txBody>
      </p:sp>
      <p:sp>
        <p:nvSpPr>
          <p:cNvPr id="5" name="Subtitle 4">
            <a:extLst>
              <a:ext uri="{FF2B5EF4-FFF2-40B4-BE49-F238E27FC236}">
                <a16:creationId xmlns:a16="http://schemas.microsoft.com/office/drawing/2014/main" id="{0DBA03D5-1569-4E14-8360-95C587CD85D8}"/>
              </a:ext>
            </a:extLst>
          </p:cNvPr>
          <p:cNvSpPr>
            <a:spLocks noGrp="1"/>
          </p:cNvSpPr>
          <p:nvPr>
            <p:ph type="subTitle" idx="1"/>
          </p:nvPr>
        </p:nvSpPr>
        <p:spPr>
          <a:xfrm>
            <a:off x="1524000" y="4632326"/>
            <a:ext cx="9144000" cy="1655762"/>
          </a:xfrm>
        </p:spPr>
        <p:txBody>
          <a:bodyPr/>
          <a:lstStyle/>
          <a:p>
            <a:r>
              <a:rPr lang="en-GB" dirty="0"/>
              <a:t>UCL MICROSOFT STUDENT PARTNERS</a:t>
            </a:r>
          </a:p>
          <a:p>
            <a:r>
              <a:rPr lang="en-GB" dirty="0"/>
              <a:t>November 28</a:t>
            </a:r>
            <a:r>
              <a:rPr lang="en-GB" baseline="30000" dirty="0"/>
              <a:t>th</a:t>
            </a:r>
            <a:r>
              <a:rPr lang="en-GB" dirty="0"/>
              <a:t> 2017</a:t>
            </a:r>
          </a:p>
        </p:txBody>
      </p:sp>
      <p:pic>
        <p:nvPicPr>
          <p:cNvPr id="7170" name="Picture 2" descr="https://notebooks.azure.com/content/landing-page/WindowsAzure.png">
            <a:extLst>
              <a:ext uri="{FF2B5EF4-FFF2-40B4-BE49-F238E27FC236}">
                <a16:creationId xmlns:a16="http://schemas.microsoft.com/office/drawing/2014/main" id="{C1ECFF2A-73B3-4DED-AFC7-ACD792049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621983"/>
            <a:ext cx="4000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4FCA-B278-4DD8-A01A-9A9C68BCF394}"/>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A45E172D-2F0A-4E39-892D-9BFCEE24C7B6}"/>
              </a:ext>
            </a:extLst>
          </p:cNvPr>
          <p:cNvSpPr>
            <a:spLocks noGrp="1"/>
          </p:cNvSpPr>
          <p:nvPr>
            <p:ph idx="1"/>
          </p:nvPr>
        </p:nvSpPr>
        <p:spPr/>
        <p:txBody>
          <a:bodyPr/>
          <a:lstStyle/>
          <a:p>
            <a:pPr marL="0" indent="0">
              <a:buNone/>
            </a:pPr>
            <a:r>
              <a:rPr lang="en-GB" dirty="0" err="1"/>
              <a:t>Github</a:t>
            </a:r>
            <a:r>
              <a:rPr lang="en-GB" dirty="0"/>
              <a:t> repo with resources: </a:t>
            </a:r>
          </a:p>
          <a:p>
            <a:pPr marL="0" indent="0">
              <a:buNone/>
            </a:pPr>
            <a:r>
              <a:rPr lang="en-GB" dirty="0">
                <a:hlinkClick r:id="rId2"/>
              </a:rPr>
              <a:t>https://github.com/ChrisDO99/UCL-Azure-Notebooks-Event</a:t>
            </a:r>
            <a:endParaRPr lang="en-GB" dirty="0"/>
          </a:p>
          <a:p>
            <a:pPr marL="0" indent="0">
              <a:buNone/>
            </a:pPr>
            <a:endParaRPr lang="en-GB" dirty="0"/>
          </a:p>
          <a:p>
            <a:pPr marL="0" indent="0">
              <a:buNone/>
            </a:pPr>
            <a:r>
              <a:rPr lang="en-GB" dirty="0"/>
              <a:t>Navigate to </a:t>
            </a:r>
            <a:r>
              <a:rPr lang="en-GB" dirty="0">
                <a:hlinkClick r:id="rId3"/>
              </a:rPr>
              <a:t>https://notebooks.azure.com</a:t>
            </a:r>
            <a:r>
              <a:rPr lang="en-GB" dirty="0"/>
              <a:t> and login with your Microsoft Account.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22100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50F6F4-EDCF-42E8-83CE-075B92BBD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5161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B52216-400F-4837-BB8D-91CD79F57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0361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A48478-7319-4FCB-97DA-5C741D84F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984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83DDFE-0C0B-4617-80A5-4E59AAA8D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8295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CB236-067B-44AB-975F-78966B55E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9403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2C6EC3-9946-4418-B301-5BBC39278F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832" y="2524539"/>
            <a:ext cx="11482219" cy="2902226"/>
          </a:xfrm>
        </p:spPr>
      </p:pic>
      <p:sp>
        <p:nvSpPr>
          <p:cNvPr id="6" name="Rectangle 5">
            <a:extLst>
              <a:ext uri="{FF2B5EF4-FFF2-40B4-BE49-F238E27FC236}">
                <a16:creationId xmlns:a16="http://schemas.microsoft.com/office/drawing/2014/main" id="{DDDBF0A4-4904-45EB-BDDE-0B6625EB8A7D}"/>
              </a:ext>
            </a:extLst>
          </p:cNvPr>
          <p:cNvSpPr/>
          <p:nvPr/>
        </p:nvSpPr>
        <p:spPr>
          <a:xfrm>
            <a:off x="3048000" y="1276494"/>
            <a:ext cx="6096000" cy="646331"/>
          </a:xfrm>
          <a:prstGeom prst="rect">
            <a:avLst/>
          </a:prstGeom>
        </p:spPr>
        <p:txBody>
          <a:bodyPr>
            <a:spAutoFit/>
          </a:bodyPr>
          <a:lstStyle/>
          <a:p>
            <a:r>
              <a:rPr lang="en-US" dirty="0">
                <a:solidFill>
                  <a:srgbClr val="333333"/>
                </a:solidFill>
                <a:latin typeface="Helvetica" panose="020B0604020202020204" pitchFamily="34" charset="0"/>
              </a:rPr>
              <a:t>In the first cell, set the cell type to </a:t>
            </a:r>
            <a:r>
              <a:rPr lang="en-US" b="1" dirty="0">
                <a:solidFill>
                  <a:srgbClr val="333333"/>
                </a:solidFill>
                <a:latin typeface="Helvetica" panose="020B0604020202020204" pitchFamily="34" charset="0"/>
              </a:rPr>
              <a:t>Markdown</a:t>
            </a:r>
            <a:r>
              <a:rPr lang="en-US" dirty="0">
                <a:solidFill>
                  <a:srgbClr val="333333"/>
                </a:solidFill>
                <a:latin typeface="Helvetica" panose="020B0604020202020204" pitchFamily="34" charset="0"/>
              </a:rPr>
              <a:t> and enter the "Azure Notebook Hands On Lab" into the cell itself:</a:t>
            </a:r>
            <a:endParaRPr lang="en-GB" dirty="0"/>
          </a:p>
        </p:txBody>
      </p:sp>
    </p:spTree>
    <p:extLst>
      <p:ext uri="{BB962C8B-B14F-4D97-AF65-F5344CB8AC3E}">
        <p14:creationId xmlns:p14="http://schemas.microsoft.com/office/powerpoint/2010/main" val="109537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570BFC7-8B1E-4D98-890A-F335B6202E30}"/>
              </a:ext>
            </a:extLst>
          </p:cNvPr>
          <p:cNvSpPr>
            <a:spLocks noGrp="1"/>
          </p:cNvSpPr>
          <p:nvPr>
            <p:ph idx="1"/>
          </p:nvPr>
        </p:nvSpPr>
        <p:spPr>
          <a:xfrm>
            <a:off x="838200" y="652807"/>
            <a:ext cx="10515600" cy="1325563"/>
          </a:xfrm>
        </p:spPr>
        <p:txBody>
          <a:bodyPr/>
          <a:lstStyle/>
          <a:p>
            <a:r>
              <a:rPr lang="en-US" dirty="0"/>
              <a:t>Click the </a:t>
            </a:r>
            <a:r>
              <a:rPr lang="en-US" b="1" dirty="0"/>
              <a:t>+</a:t>
            </a:r>
            <a:r>
              <a:rPr lang="en-US" dirty="0"/>
              <a:t> button in the toolbar to add a new cell. Make sure the cell type is </a:t>
            </a:r>
            <a:r>
              <a:rPr lang="en-US" b="1" dirty="0"/>
              <a:t>Code</a:t>
            </a:r>
            <a:r>
              <a:rPr lang="en-US" dirty="0"/>
              <a:t>, and then enter the following Python code into the cell:</a:t>
            </a:r>
            <a:endParaRPr lang="en-GB" dirty="0"/>
          </a:p>
        </p:txBody>
      </p:sp>
      <p:pic>
        <p:nvPicPr>
          <p:cNvPr id="10" name="Picture 9">
            <a:extLst>
              <a:ext uri="{FF2B5EF4-FFF2-40B4-BE49-F238E27FC236}">
                <a16:creationId xmlns:a16="http://schemas.microsoft.com/office/drawing/2014/main" id="{4652B417-3620-4435-ADD3-DA76E3462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39" y="2190267"/>
            <a:ext cx="11599721" cy="3955773"/>
          </a:xfrm>
          <a:prstGeom prst="rect">
            <a:avLst/>
          </a:prstGeom>
        </p:spPr>
      </p:pic>
    </p:spTree>
    <p:extLst>
      <p:ext uri="{BB962C8B-B14F-4D97-AF65-F5344CB8AC3E}">
        <p14:creationId xmlns:p14="http://schemas.microsoft.com/office/powerpoint/2010/main" val="46853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63960C-F317-4490-8B8A-E52E539B0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24401"/>
          </a:xfrm>
          <a:prstGeom prst="rect">
            <a:avLst/>
          </a:prstGeom>
        </p:spPr>
      </p:pic>
    </p:spTree>
    <p:extLst>
      <p:ext uri="{BB962C8B-B14F-4D97-AF65-F5344CB8AC3E}">
        <p14:creationId xmlns:p14="http://schemas.microsoft.com/office/powerpoint/2010/main" val="2901140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62F849-19CA-43B5-8338-364712259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2" y="2266123"/>
            <a:ext cx="12014396" cy="2325754"/>
          </a:xfrm>
          <a:prstGeom prst="rect">
            <a:avLst/>
          </a:prstGeom>
        </p:spPr>
      </p:pic>
    </p:spTree>
    <p:extLst>
      <p:ext uri="{BB962C8B-B14F-4D97-AF65-F5344CB8AC3E}">
        <p14:creationId xmlns:p14="http://schemas.microsoft.com/office/powerpoint/2010/main" val="29721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Notebooks</a:t>
            </a:r>
          </a:p>
        </p:txBody>
      </p:sp>
      <p:sp>
        <p:nvSpPr>
          <p:cNvPr id="3" name="Content Placeholder 2"/>
          <p:cNvSpPr>
            <a:spLocks noGrp="1"/>
          </p:cNvSpPr>
          <p:nvPr>
            <p:ph idx="1"/>
          </p:nvPr>
        </p:nvSpPr>
        <p:spPr>
          <a:xfrm>
            <a:off x="838200" y="1825623"/>
            <a:ext cx="6220522" cy="4351338"/>
          </a:xfrm>
        </p:spPr>
        <p:txBody>
          <a:bodyPr>
            <a:normAutofit/>
          </a:bodyPr>
          <a:lstStyle/>
          <a:p>
            <a:r>
              <a:rPr lang="en-US" dirty="0"/>
              <a:t>Cloud-based service for building, editing, and sharing </a:t>
            </a:r>
            <a:r>
              <a:rPr lang="en-US" dirty="0" err="1"/>
              <a:t>Jupyter</a:t>
            </a:r>
            <a:r>
              <a:rPr lang="en-US" dirty="0"/>
              <a:t> notebooks</a:t>
            </a:r>
          </a:p>
          <a:p>
            <a:r>
              <a:rPr lang="en-US" dirty="0"/>
              <a:t>Currently free; only requires a modern browser and a Microsoft ID</a:t>
            </a:r>
          </a:p>
          <a:p>
            <a:r>
              <a:rPr lang="en-US" dirty="0"/>
              <a:t>Supports Python, R, and F#</a:t>
            </a:r>
          </a:p>
          <a:p>
            <a:endParaRPr lang="en-US" dirty="0"/>
          </a:p>
        </p:txBody>
      </p:sp>
      <p:pic>
        <p:nvPicPr>
          <p:cNvPr id="6" name="Picture 2" descr="leather notebook by rg10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39111">
            <a:off x="7492114" y="1547495"/>
            <a:ext cx="3906911" cy="45188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4658" y="4714114"/>
            <a:ext cx="6645349" cy="646331"/>
          </a:xfrm>
          <a:prstGeom prst="rect">
            <a:avLst/>
          </a:prstGeom>
        </p:spPr>
        <p:txBody>
          <a:bodyPr wrap="square">
            <a:spAutoFit/>
          </a:bodyPr>
          <a:lstStyle/>
          <a:p>
            <a:pPr algn="ctr"/>
            <a:r>
              <a:rPr lang="en-US" sz="3600" u="sng" dirty="0">
                <a:solidFill>
                  <a:schemeClr val="accent2"/>
                </a:solidFill>
              </a:rPr>
              <a:t>https://notebooks.azure.com/</a:t>
            </a:r>
          </a:p>
        </p:txBody>
      </p:sp>
    </p:spTree>
    <p:extLst>
      <p:ext uri="{BB962C8B-B14F-4D97-AF65-F5344CB8AC3E}">
        <p14:creationId xmlns:p14="http://schemas.microsoft.com/office/powerpoint/2010/main" val="260817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E3D89-E0CA-4F92-BF79-A1AEEB873D7B}"/>
              </a:ext>
            </a:extLst>
          </p:cNvPr>
          <p:cNvSpPr>
            <a:spLocks noGrp="1"/>
          </p:cNvSpPr>
          <p:nvPr>
            <p:ph idx="1"/>
          </p:nvPr>
        </p:nvSpPr>
        <p:spPr>
          <a:xfrm>
            <a:off x="838200" y="417443"/>
            <a:ext cx="10515600" cy="5759520"/>
          </a:xfrm>
        </p:spPr>
        <p:txBody>
          <a:bodyPr/>
          <a:lstStyle/>
          <a:p>
            <a:r>
              <a:rPr lang="en-GB" dirty="0"/>
              <a:t>Once you’ve uploaded the two data files:</a:t>
            </a:r>
          </a:p>
          <a:p>
            <a:pPr marL="0" indent="0">
              <a:buNone/>
            </a:pPr>
            <a:endParaRPr lang="en-GB" dirty="0"/>
          </a:p>
          <a:p>
            <a:pPr marL="514350" indent="-514350">
              <a:buAutoNum type="arabicPeriod"/>
            </a:pPr>
            <a:r>
              <a:rPr lang="en-GB" dirty="0"/>
              <a:t>Add a new markdown cell with “Import Data” as the text.</a:t>
            </a:r>
          </a:p>
          <a:p>
            <a:pPr marL="514350" indent="-514350">
              <a:buAutoNum type="arabicPeriod"/>
            </a:pPr>
            <a:endParaRPr lang="en-GB" dirty="0"/>
          </a:p>
          <a:p>
            <a:pPr marL="514350" indent="-514350">
              <a:buAutoNum type="arabicPeriod"/>
            </a:pPr>
            <a:r>
              <a:rPr lang="en-GB" dirty="0"/>
              <a:t>Add a code cell with the following exact code. This specifies variables using the input data:</a:t>
            </a:r>
          </a:p>
          <a:p>
            <a:pPr marL="514350" indent="-514350">
              <a:buAutoNum type="arabicPeriod"/>
            </a:pPr>
            <a:endParaRPr lang="en-GB" dirty="0"/>
          </a:p>
          <a:p>
            <a:pPr marL="514350" indent="-514350">
              <a:buAutoNum type="arabicPeriod"/>
            </a:pPr>
            <a:endParaRPr lang="en-GB" dirty="0"/>
          </a:p>
          <a:p>
            <a:pPr marL="514350" indent="-514350">
              <a:buAutoNum type="arabicPeriod"/>
            </a:pPr>
            <a:endParaRPr lang="en-GB" dirty="0"/>
          </a:p>
        </p:txBody>
      </p:sp>
      <p:sp>
        <p:nvSpPr>
          <p:cNvPr id="4" name="Rectangle 1">
            <a:extLst>
              <a:ext uri="{FF2B5EF4-FFF2-40B4-BE49-F238E27FC236}">
                <a16:creationId xmlns:a16="http://schemas.microsoft.com/office/drawing/2014/main" id="{55C9E0CD-8724-4E18-9664-14FA65A08B0F}"/>
              </a:ext>
            </a:extLst>
          </p:cNvPr>
          <p:cNvSpPr>
            <a:spLocks noChangeArrowheads="1"/>
          </p:cNvSpPr>
          <p:nvPr/>
        </p:nvSpPr>
        <p:spPr bwMode="auto">
          <a:xfrm>
            <a:off x="148859" y="3623995"/>
            <a:ext cx="11894282" cy="72320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nsolas" panose="020B0609020204030204" pitchFamily="49" charset="0"/>
              </a:rPr>
              <a:t>yearsBase</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meanBase</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np.loadtxt</a:t>
            </a:r>
            <a:r>
              <a:rPr kumimoji="0" lang="en-US" altLang="en-US" sz="1600" b="0" i="0" u="none" strike="noStrike" cap="none" normalizeH="0" baseline="0" dirty="0">
                <a:ln>
                  <a:noFill/>
                </a:ln>
                <a:solidFill>
                  <a:srgbClr val="333333"/>
                </a:solidFill>
                <a:effectLst/>
                <a:latin typeface="Consolas" panose="020B0609020204030204" pitchFamily="49" charset="0"/>
              </a:rPr>
              <a:t>(</a:t>
            </a:r>
            <a:r>
              <a:rPr kumimoji="0" lang="en-US" altLang="en-US" sz="1600" b="0" i="0" u="none" strike="noStrike" cap="none" normalizeH="0" baseline="0" dirty="0">
                <a:ln>
                  <a:noFill/>
                </a:ln>
                <a:solidFill>
                  <a:srgbClr val="DF5000"/>
                </a:solidFill>
                <a:effectLst/>
                <a:latin typeface="Consolas" panose="020B0609020204030204" pitchFamily="49" charset="0"/>
              </a:rPr>
              <a:t>'</a:t>
            </a:r>
            <a:r>
              <a:rPr kumimoji="0" lang="en-US" altLang="en-US" sz="1600" b="0" i="0" u="none" strike="noStrike" cap="none" normalizeH="0" baseline="0" dirty="0">
                <a:ln>
                  <a:noFill/>
                </a:ln>
                <a:solidFill>
                  <a:srgbClr val="A71D5D"/>
                </a:solidFill>
                <a:effectLst/>
                <a:latin typeface="Consolas" panose="020B0609020204030204" pitchFamily="49" charset="0"/>
              </a:rPr>
              <a:t>5-year-mean-1951-1980.csv</a:t>
            </a:r>
            <a:r>
              <a:rPr kumimoji="0" lang="en-US" altLang="en-US" sz="1600" b="0" i="0" u="none" strike="noStrike" cap="none" normalizeH="0" baseline="0" dirty="0">
                <a:ln>
                  <a:noFill/>
                </a:ln>
                <a:solidFill>
                  <a:srgbClr val="DF5000"/>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DF5000"/>
                </a:solidFill>
                <a:effectLst/>
                <a:latin typeface="Consolas" panose="020B0609020204030204" pitchFamily="49" charset="0"/>
              </a:rPr>
              <a:t>delimiter</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DF5000"/>
                </a:solidFill>
                <a:effectLst/>
                <a:latin typeface="Consolas" panose="020B0609020204030204" pitchFamily="49" charset="0"/>
              </a:rPr>
              <a:t>'</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DF5000"/>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DF5000"/>
                </a:solidFill>
                <a:effectLst/>
                <a:latin typeface="Consolas" panose="020B0609020204030204" pitchFamily="49" charset="0"/>
              </a:rPr>
              <a:t>usecols</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a:t>
            </a:r>
            <a:r>
              <a:rPr kumimoji="0" lang="en-US" altLang="en-US" sz="1600" b="0" i="0" u="none" strike="noStrike" cap="none" normalizeH="0" baseline="0" dirty="0">
                <a:ln>
                  <a:noFill/>
                </a:ln>
                <a:solidFill>
                  <a:srgbClr val="0086B3"/>
                </a:solidFill>
                <a:effectLst/>
                <a:latin typeface="Consolas" panose="020B0609020204030204" pitchFamily="49" charset="0"/>
              </a:rPr>
              <a:t>0</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1</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DF5000"/>
                </a:solidFill>
                <a:effectLst/>
                <a:latin typeface="Consolas" panose="020B0609020204030204" pitchFamily="49" charset="0"/>
              </a:rPr>
              <a:t>unpack</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0086B3"/>
                </a:solidFill>
                <a:effectLst/>
                <a:latin typeface="Consolas" panose="020B0609020204030204" pitchFamily="49" charset="0"/>
              </a:rPr>
              <a:t>True</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years, mean </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np.loadtxt</a:t>
            </a:r>
            <a:r>
              <a:rPr kumimoji="0" lang="en-US" altLang="en-US" sz="1600" b="0" i="0" u="none" strike="noStrike" cap="none" normalizeH="0" baseline="0" dirty="0">
                <a:ln>
                  <a:noFill/>
                </a:ln>
                <a:solidFill>
                  <a:srgbClr val="333333"/>
                </a:solidFill>
                <a:effectLst/>
                <a:latin typeface="Consolas" panose="020B0609020204030204" pitchFamily="49" charset="0"/>
              </a:rPr>
              <a:t>(</a:t>
            </a:r>
            <a:r>
              <a:rPr kumimoji="0" lang="en-US" altLang="en-US" sz="1600" b="0" i="0" u="none" strike="noStrike" cap="none" normalizeH="0" baseline="0" dirty="0">
                <a:ln>
                  <a:noFill/>
                </a:ln>
                <a:solidFill>
                  <a:srgbClr val="DF5000"/>
                </a:solidFill>
                <a:effectLst/>
                <a:latin typeface="Consolas" panose="020B0609020204030204" pitchFamily="49" charset="0"/>
              </a:rPr>
              <a:t>'</a:t>
            </a:r>
            <a:r>
              <a:rPr kumimoji="0" lang="en-US" altLang="en-US" sz="1600" b="0" i="0" u="none" strike="noStrike" cap="none" normalizeH="0" baseline="0" dirty="0">
                <a:ln>
                  <a:noFill/>
                </a:ln>
                <a:solidFill>
                  <a:srgbClr val="A71D5D"/>
                </a:solidFill>
                <a:effectLst/>
                <a:latin typeface="Consolas" panose="020B0609020204030204" pitchFamily="49" charset="0"/>
              </a:rPr>
              <a:t>5-year-mean-1882-2014.csv</a:t>
            </a:r>
            <a:r>
              <a:rPr kumimoji="0" lang="en-US" altLang="en-US" sz="1600" b="0" i="0" u="none" strike="noStrike" cap="none" normalizeH="0" baseline="0" dirty="0">
                <a:ln>
                  <a:noFill/>
                </a:ln>
                <a:solidFill>
                  <a:srgbClr val="DF5000"/>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DF5000"/>
                </a:solidFill>
                <a:effectLst/>
                <a:latin typeface="Consolas" panose="020B0609020204030204" pitchFamily="49" charset="0"/>
              </a:rPr>
              <a:t>delimiter</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DF5000"/>
                </a:solidFill>
                <a:effectLst/>
                <a:latin typeface="Consolas" panose="020B0609020204030204" pitchFamily="49" charset="0"/>
              </a:rPr>
              <a:t>'</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DF5000"/>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DF5000"/>
                </a:solidFill>
                <a:effectLst/>
                <a:latin typeface="Consolas" panose="020B0609020204030204" pitchFamily="49" charset="0"/>
              </a:rPr>
              <a:t>usecols</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a:t>
            </a:r>
            <a:r>
              <a:rPr kumimoji="0" lang="en-US" altLang="en-US" sz="1600" b="0" i="0" u="none" strike="noStrike" cap="none" normalizeH="0" baseline="0" dirty="0">
                <a:ln>
                  <a:noFill/>
                </a:ln>
                <a:solidFill>
                  <a:srgbClr val="0086B3"/>
                </a:solidFill>
                <a:effectLst/>
                <a:latin typeface="Consolas" panose="020B0609020204030204" pitchFamily="49" charset="0"/>
              </a:rPr>
              <a:t>0</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1</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DF5000"/>
                </a:solidFill>
                <a:effectLst/>
                <a:latin typeface="Consolas" panose="020B0609020204030204" pitchFamily="49" charset="0"/>
              </a:rPr>
              <a:t>unpack</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a:ln>
                  <a:noFill/>
                </a:ln>
                <a:solidFill>
                  <a:srgbClr val="0086B3"/>
                </a:solidFill>
                <a:effectLst/>
                <a:latin typeface="Consolas" panose="020B0609020204030204" pitchFamily="49" charset="0"/>
              </a:rPr>
              <a:t>True</a:t>
            </a:r>
            <a:r>
              <a:rPr kumimoji="0" lang="en-US" altLang="en-US" sz="1600" b="0" i="0" u="none" strike="noStrike" cap="none" normalizeH="0" baseline="0" dirty="0">
                <a:ln>
                  <a:noFill/>
                </a:ln>
                <a:solidFill>
                  <a:srgbClr val="333333"/>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908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F84D5A-4D4B-4B30-BB95-9A15873B9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3" y="477077"/>
            <a:ext cx="12074394" cy="5903846"/>
          </a:xfrm>
          <a:prstGeom prst="rect">
            <a:avLst/>
          </a:prstGeom>
        </p:spPr>
      </p:pic>
    </p:spTree>
    <p:extLst>
      <p:ext uri="{BB962C8B-B14F-4D97-AF65-F5344CB8AC3E}">
        <p14:creationId xmlns:p14="http://schemas.microsoft.com/office/powerpoint/2010/main" val="197695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E3D89-E0CA-4F92-BF79-A1AEEB873D7B}"/>
              </a:ext>
            </a:extLst>
          </p:cNvPr>
          <p:cNvSpPr>
            <a:spLocks noGrp="1"/>
          </p:cNvSpPr>
          <p:nvPr>
            <p:ph idx="1"/>
          </p:nvPr>
        </p:nvSpPr>
        <p:spPr>
          <a:xfrm>
            <a:off x="838200" y="417443"/>
            <a:ext cx="10515600" cy="1258957"/>
          </a:xfrm>
        </p:spPr>
        <p:txBody>
          <a:bodyPr/>
          <a:lstStyle/>
          <a:p>
            <a:pPr marL="0" indent="0">
              <a:buNone/>
            </a:pPr>
            <a:r>
              <a:rPr lang="en-GB" sz="2400" dirty="0"/>
              <a:t>1. Add a new markdown cell with “Linear Regression Graph” as the text.</a:t>
            </a:r>
          </a:p>
          <a:p>
            <a:pPr marL="0" indent="0">
              <a:buNone/>
            </a:pPr>
            <a:r>
              <a:rPr lang="en-GB" sz="2400" dirty="0"/>
              <a:t>2. In a new code cell, add the following code. It will plot the graph as well as a regression line as well!</a:t>
            </a:r>
          </a:p>
          <a:p>
            <a:pPr marL="514350" indent="-514350">
              <a:buAutoNum type="arabicPeriod"/>
            </a:pPr>
            <a:endParaRPr lang="en-GB" dirty="0"/>
          </a:p>
          <a:p>
            <a:pPr marL="514350" indent="-514350">
              <a:buAutoNum type="arabicPeriod"/>
            </a:pPr>
            <a:endParaRPr lang="en-GB" dirty="0"/>
          </a:p>
          <a:p>
            <a:pPr marL="514350" indent="-514350">
              <a:buAutoNum type="arabicPeriod"/>
            </a:pPr>
            <a:endParaRPr lang="en-GB" dirty="0"/>
          </a:p>
        </p:txBody>
      </p:sp>
      <p:sp>
        <p:nvSpPr>
          <p:cNvPr id="4" name="Rectangle 1">
            <a:extLst>
              <a:ext uri="{FF2B5EF4-FFF2-40B4-BE49-F238E27FC236}">
                <a16:creationId xmlns:a16="http://schemas.microsoft.com/office/drawing/2014/main" id="{755081E5-1BCE-4A1D-A8C8-8C64B52C602F}"/>
              </a:ext>
            </a:extLst>
          </p:cNvPr>
          <p:cNvSpPr>
            <a:spLocks noChangeArrowheads="1"/>
          </p:cNvSpPr>
          <p:nvPr/>
        </p:nvSpPr>
        <p:spPr bwMode="auto">
          <a:xfrm>
            <a:off x="1325463" y="1722566"/>
            <a:ext cx="7851508" cy="543218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969896"/>
                </a:solidFill>
                <a:effectLst/>
                <a:latin typeface="Consolas" panose="020B0609020204030204" pitchFamily="49" charset="0"/>
              </a:rPr>
              <a:t># Creates a linear regression from the data points</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333333"/>
                </a:solidFill>
                <a:effectLst/>
                <a:latin typeface="Consolas" panose="020B0609020204030204" pitchFamily="49" charset="0"/>
              </a:rPr>
              <a:t>m,b</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333333"/>
                </a:solidFill>
                <a:effectLst/>
                <a:latin typeface="Consolas" panose="020B0609020204030204" pitchFamily="49" charset="0"/>
              </a:rPr>
              <a:t>np.polyfit</a:t>
            </a:r>
            <a:r>
              <a:rPr kumimoji="0" lang="en-US" altLang="en-US" sz="1400" b="0" i="0" u="none" strike="noStrike" cap="none" normalizeH="0" baseline="0" dirty="0">
                <a:ln>
                  <a:noFill/>
                </a:ln>
                <a:solidFill>
                  <a:srgbClr val="333333"/>
                </a:solidFill>
                <a:effectLst/>
                <a:latin typeface="Consolas" panose="020B0609020204030204" pitchFamily="49" charset="0"/>
              </a:rPr>
              <a:t>(</a:t>
            </a:r>
            <a:r>
              <a:rPr kumimoji="0" lang="en-US" altLang="en-US" sz="1400" b="0" i="0" u="none" strike="noStrike" cap="none" normalizeH="0" baseline="0" dirty="0" err="1">
                <a:ln>
                  <a:noFill/>
                </a:ln>
                <a:solidFill>
                  <a:srgbClr val="333333"/>
                </a:solidFill>
                <a:effectLst/>
                <a:latin typeface="Consolas" panose="020B0609020204030204" pitchFamily="49" charset="0"/>
              </a:rPr>
              <a:t>yearsBase</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333333"/>
                </a:solidFill>
                <a:effectLst/>
                <a:latin typeface="Consolas" panose="020B0609020204030204" pitchFamily="49" charset="0"/>
              </a:rPr>
              <a:t>meanBase</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86B3"/>
                </a:solidFill>
                <a:effectLst/>
                <a:latin typeface="Consolas" panose="020B0609020204030204" pitchFamily="49" charset="0"/>
              </a:rPr>
              <a:t>1</a:t>
            </a:r>
            <a:r>
              <a:rPr kumimoji="0" lang="en-US" altLang="en-US" sz="1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969896"/>
                </a:solidFill>
                <a:effectLst/>
                <a:latin typeface="Consolas" panose="020B0609020204030204" pitchFamily="49" charset="0"/>
              </a:rPr>
              <a:t># This is a simple y = mx + b line function</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A71D5D"/>
                </a:solidFill>
                <a:effectLst/>
                <a:latin typeface="Consolas" panose="020B0609020204030204" pitchFamily="49" charset="0"/>
              </a:rPr>
              <a:t>def</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f</a:t>
            </a:r>
            <a:r>
              <a:rPr kumimoji="0" lang="en-US" altLang="en-US" sz="1400" b="0" i="0" u="none" strike="noStrike" cap="none" normalizeH="0" baseline="0" dirty="0">
                <a:ln>
                  <a:noFill/>
                </a:ln>
                <a:solidFill>
                  <a:srgbClr val="333333"/>
                </a:solidFill>
                <a:effectLst/>
                <a:latin typeface="Consolas" panose="020B0609020204030204" pitchFamily="49" charset="0"/>
              </a:rPr>
              <a:t>(x):</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return</a:t>
            </a:r>
            <a:r>
              <a:rPr kumimoji="0" lang="en-US" altLang="en-US" sz="1400" b="0" i="0" u="none" strike="noStrike" cap="none" normalizeH="0" baseline="0" dirty="0">
                <a:ln>
                  <a:noFill/>
                </a:ln>
                <a:solidFill>
                  <a:srgbClr val="333333"/>
                </a:solidFill>
                <a:effectLst/>
                <a:latin typeface="Consolas" panose="020B0609020204030204" pitchFamily="49" charset="0"/>
              </a:rPr>
              <a:t> m</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x </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969896"/>
                </a:solidFill>
                <a:effectLst/>
                <a:latin typeface="Consolas" panose="020B0609020204030204" pitchFamily="49" charset="0"/>
              </a:rPr>
              <a:t># This generates a scatter plot, but adds a line plot using the function above</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333333"/>
                </a:solidFill>
                <a:effectLst/>
                <a:latin typeface="Consolas" panose="020B0609020204030204" pitchFamily="49" charset="0"/>
              </a:rPr>
              <a:t>plt.scatter</a:t>
            </a:r>
            <a:r>
              <a:rPr kumimoji="0" lang="en-US" altLang="en-US" sz="1400" b="0" i="0" u="none" strike="noStrike" cap="none" normalizeH="0" baseline="0" dirty="0">
                <a:ln>
                  <a:noFill/>
                </a:ln>
                <a:solidFill>
                  <a:srgbClr val="333333"/>
                </a:solidFill>
                <a:effectLst/>
                <a:latin typeface="Consolas" panose="020B0609020204030204" pitchFamily="49" charset="0"/>
              </a:rPr>
              <a:t>(</a:t>
            </a:r>
            <a:r>
              <a:rPr kumimoji="0" lang="en-US" altLang="en-US" sz="1400" b="0" i="0" u="none" strike="noStrike" cap="none" normalizeH="0" baseline="0" dirty="0" err="1">
                <a:ln>
                  <a:noFill/>
                </a:ln>
                <a:solidFill>
                  <a:srgbClr val="333333"/>
                </a:solidFill>
                <a:effectLst/>
                <a:latin typeface="Consolas" panose="020B0609020204030204" pitchFamily="49" charset="0"/>
              </a:rPr>
              <a:t>yearsBase</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333333"/>
                </a:solidFill>
                <a:effectLst/>
                <a:latin typeface="Consolas" panose="020B0609020204030204" pitchFamily="49" charset="0"/>
              </a:rPr>
              <a:t>meanBase</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333333"/>
                </a:solidFill>
                <a:effectLst/>
                <a:latin typeface="Consolas" panose="020B0609020204030204" pitchFamily="49" charset="0"/>
              </a:rPr>
              <a:t>plt.plot</a:t>
            </a:r>
            <a:r>
              <a:rPr kumimoji="0" lang="en-US" altLang="en-US" sz="1400" b="0" i="0" u="none" strike="noStrike" cap="none" normalizeH="0" baseline="0" dirty="0">
                <a:ln>
                  <a:noFill/>
                </a:ln>
                <a:solidFill>
                  <a:srgbClr val="333333"/>
                </a:solidFill>
                <a:effectLst/>
                <a:latin typeface="Consolas" panose="020B0609020204030204" pitchFamily="49" charset="0"/>
              </a:rPr>
              <a:t>(</a:t>
            </a:r>
            <a:r>
              <a:rPr kumimoji="0" lang="en-US" altLang="en-US" sz="1400" b="0" i="0" u="none" strike="noStrike" cap="none" normalizeH="0" baseline="0" dirty="0" err="1">
                <a:ln>
                  <a:noFill/>
                </a:ln>
                <a:solidFill>
                  <a:srgbClr val="333333"/>
                </a:solidFill>
                <a:effectLst/>
                <a:latin typeface="Consolas" panose="020B0609020204030204" pitchFamily="49" charset="0"/>
              </a:rPr>
              <a:t>yearsBase</a:t>
            </a:r>
            <a:r>
              <a:rPr kumimoji="0" lang="en-US" altLang="en-US" sz="1400" b="0" i="0" u="none" strike="noStrike" cap="none" normalizeH="0" baseline="0" dirty="0">
                <a:ln>
                  <a:noFill/>
                </a:ln>
                <a:solidFill>
                  <a:srgbClr val="333333"/>
                </a:solidFill>
                <a:effectLst/>
                <a:latin typeface="Consolas" panose="020B0609020204030204" pitchFamily="49" charset="0"/>
              </a:rPr>
              <a:t>, f(</a:t>
            </a:r>
            <a:r>
              <a:rPr kumimoji="0" lang="en-US" altLang="en-US" sz="1400" b="0" i="0" u="none" strike="noStrike" cap="none" normalizeH="0" baseline="0" dirty="0" err="1">
                <a:ln>
                  <a:noFill/>
                </a:ln>
                <a:solidFill>
                  <a:srgbClr val="333333"/>
                </a:solidFill>
                <a:effectLst/>
                <a:latin typeface="Consolas" panose="020B0609020204030204" pitchFamily="49" charset="0"/>
              </a:rPr>
              <a:t>yearsBase</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lvl="0" eaLnBrk="0" fontAlgn="base" hangingPunct="0">
              <a:spcBef>
                <a:spcPct val="0"/>
              </a:spcBef>
              <a:spcAft>
                <a:spcPct val="0"/>
              </a:spcAft>
            </a:pPr>
            <a:r>
              <a:rPr kumimoji="0" lang="en-US" altLang="en-US" sz="1400" b="0" i="0" u="none" strike="noStrike" cap="none" normalizeH="0" baseline="0" dirty="0" err="1">
                <a:ln>
                  <a:noFill/>
                </a:ln>
                <a:solidFill>
                  <a:srgbClr val="333333"/>
                </a:solidFill>
                <a:effectLst/>
                <a:latin typeface="Consolas" panose="020B0609020204030204" pitchFamily="49" charset="0"/>
              </a:rPr>
              <a:t>plt.title</a:t>
            </a:r>
            <a:r>
              <a:rPr kumimoji="0" lang="en-US" altLang="en-US" sz="1400" b="0" i="0" u="none" strike="noStrike" cap="none" normalizeH="0" baseline="0" dirty="0">
                <a:ln>
                  <a:noFill/>
                </a:ln>
                <a:solidFill>
                  <a:srgbClr val="333333"/>
                </a:solidFill>
                <a:effectLst/>
                <a:latin typeface="Consolas" panose="020B0609020204030204" pitchFamily="49" charset="0"/>
              </a:rPr>
              <a:t>(</a:t>
            </a:r>
            <a:r>
              <a:rPr kumimoji="0" lang="en-US" altLang="en-US" sz="1400" b="0" i="0" u="none" strike="noStrike" cap="none" normalizeH="0" baseline="0" dirty="0">
                <a:ln>
                  <a:noFill/>
                </a:ln>
                <a:solidFill>
                  <a:srgbClr val="DF5000"/>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scatter plot of mean temp difference vs year</a:t>
            </a:r>
            <a:r>
              <a:rPr lang="en-US" altLang="en-US" sz="1400" dirty="0">
                <a:solidFill>
                  <a:srgbClr val="DF5000"/>
                </a:solidFill>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333333"/>
                </a:solidFill>
                <a:effectLst/>
                <a:latin typeface="Consolas" panose="020B0609020204030204" pitchFamily="49" charset="0"/>
              </a:rPr>
              <a:t>plt.xlabel</a:t>
            </a:r>
            <a:r>
              <a:rPr kumimoji="0" lang="en-US" altLang="en-US" sz="1400" b="0" i="0" u="none" strike="noStrike" cap="none" normalizeH="0" baseline="0" dirty="0">
                <a:ln>
                  <a:noFill/>
                </a:ln>
                <a:solidFill>
                  <a:srgbClr val="333333"/>
                </a:solidFill>
                <a:effectLst/>
                <a:latin typeface="Consolas" panose="020B0609020204030204" pitchFamily="49" charset="0"/>
              </a:rPr>
              <a:t>(</a:t>
            </a:r>
            <a:r>
              <a:rPr kumimoji="0" lang="en-US" altLang="en-US" sz="1400" b="0" i="0" u="none" strike="noStrike" cap="none" normalizeH="0" baseline="0" dirty="0">
                <a:ln>
                  <a:noFill/>
                </a:ln>
                <a:solidFill>
                  <a:srgbClr val="DF5000"/>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years</a:t>
            </a:r>
            <a:r>
              <a:rPr kumimoji="0" lang="en-US" altLang="en-US" sz="1400" b="0" i="0" u="none" strike="noStrike" cap="none" normalizeH="0" baseline="0" dirty="0">
                <a:ln>
                  <a:noFill/>
                </a:ln>
                <a:solidFill>
                  <a:srgbClr val="DF5000"/>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DF5000"/>
                </a:solidFill>
                <a:effectLst/>
                <a:latin typeface="Consolas" panose="020B0609020204030204" pitchFamily="49" charset="0"/>
              </a:rPr>
              <a:t>fontsize</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0086B3"/>
                </a:solidFill>
                <a:effectLst/>
                <a:latin typeface="Consolas" panose="020B0609020204030204" pitchFamily="49" charset="0"/>
              </a:rPr>
              <a:t>12</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333333"/>
                </a:solidFill>
                <a:effectLst/>
                <a:latin typeface="Consolas" panose="020B0609020204030204" pitchFamily="49" charset="0"/>
              </a:rPr>
              <a:t>plt.ylabel</a:t>
            </a:r>
            <a:r>
              <a:rPr kumimoji="0" lang="en-US" altLang="en-US" sz="1400" b="0" i="0" u="none" strike="noStrike" cap="none" normalizeH="0" baseline="0" dirty="0">
                <a:ln>
                  <a:noFill/>
                </a:ln>
                <a:solidFill>
                  <a:srgbClr val="333333"/>
                </a:solidFill>
                <a:effectLst/>
                <a:latin typeface="Consolas" panose="020B0609020204030204" pitchFamily="49" charset="0"/>
              </a:rPr>
              <a:t>(</a:t>
            </a:r>
            <a:r>
              <a:rPr kumimoji="0" lang="en-US" altLang="en-US" sz="1400" b="0" i="0" u="none" strike="noStrike" cap="none" normalizeH="0" baseline="0" dirty="0">
                <a:ln>
                  <a:noFill/>
                </a:ln>
                <a:solidFill>
                  <a:srgbClr val="DF5000"/>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mean temp difference</a:t>
            </a:r>
            <a:r>
              <a:rPr kumimoji="0" lang="en-US" altLang="en-US" sz="1400" b="0" i="0" u="none" strike="noStrike" cap="none" normalizeH="0" baseline="0" dirty="0">
                <a:ln>
                  <a:noFill/>
                </a:ln>
                <a:solidFill>
                  <a:srgbClr val="DF5000"/>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DF5000"/>
                </a:solidFill>
                <a:effectLst/>
                <a:latin typeface="Consolas" panose="020B0609020204030204" pitchFamily="49" charset="0"/>
              </a:rPr>
              <a:t>fontsize</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0086B3"/>
                </a:solidFill>
                <a:effectLst/>
                <a:latin typeface="Consolas" panose="020B0609020204030204" pitchFamily="49" charset="0"/>
              </a:rPr>
              <a:t>12</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333333"/>
                </a:solidFill>
                <a:effectLst/>
                <a:latin typeface="Consolas" panose="020B0609020204030204" pitchFamily="49" charset="0"/>
              </a:rPr>
              <a:t>plt.show</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969896"/>
                </a:solidFill>
                <a:effectLst/>
                <a:latin typeface="Consolas" panose="020B0609020204030204" pitchFamily="49" charset="0"/>
              </a:rPr>
              <a:t># Prints text to the screen showing the computed values of m and b</a:t>
            </a:r>
            <a:r>
              <a:rPr kumimoji="0" lang="en-US" altLang="en-US" sz="1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0086B3"/>
                </a:solidFill>
                <a:effectLst/>
                <a:latin typeface="Consolas" panose="020B0609020204030204" pitchFamily="49" charset="0"/>
              </a:rPr>
              <a:t>print</a:t>
            </a:r>
            <a:r>
              <a:rPr kumimoji="0" lang="en-US" altLang="en-US" sz="1400" b="0" i="0" u="none" strike="noStrike" cap="none" normalizeH="0" baseline="0" dirty="0">
                <a:ln>
                  <a:noFill/>
                </a:ln>
                <a:solidFill>
                  <a:srgbClr val="333333"/>
                </a:solidFill>
                <a:effectLst/>
                <a:latin typeface="Consolas" panose="020B0609020204030204" pitchFamily="49" charset="0"/>
              </a:rPr>
              <a:t>(</a:t>
            </a:r>
            <a:r>
              <a:rPr kumimoji="0" lang="en-US" altLang="en-US" sz="1400" b="0" i="0" u="none" strike="noStrike" cap="none" normalizeH="0" baseline="0" dirty="0">
                <a:ln>
                  <a:noFill/>
                </a:ln>
                <a:solidFill>
                  <a:srgbClr val="DF5000"/>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 y = </a:t>
            </a:r>
            <a:r>
              <a:rPr kumimoji="0" lang="en-US" altLang="en-US" sz="1400" b="0" i="0" u="none" strike="noStrike" cap="none" normalizeH="0" baseline="0" dirty="0">
                <a:ln>
                  <a:noFill/>
                </a:ln>
                <a:solidFill>
                  <a:srgbClr val="0086B3"/>
                </a:solidFill>
                <a:effectLst/>
                <a:latin typeface="Consolas" panose="020B0609020204030204" pitchFamily="49" charset="0"/>
              </a:rPr>
              <a:t>{0}</a:t>
            </a:r>
            <a:r>
              <a:rPr kumimoji="0" lang="en-US" altLang="en-US" sz="1400" b="0" i="0" u="none" strike="noStrike" cap="none" normalizeH="0" baseline="0" dirty="0">
                <a:ln>
                  <a:noFill/>
                </a:ln>
                <a:solidFill>
                  <a:srgbClr val="A71D5D"/>
                </a:solidFill>
                <a:effectLst/>
                <a:latin typeface="Consolas" panose="020B0609020204030204" pitchFamily="49" charset="0"/>
              </a:rPr>
              <a:t> * x + </a:t>
            </a:r>
            <a:r>
              <a:rPr kumimoji="0" lang="en-US" altLang="en-US" sz="1400" b="0" i="0" u="none" strike="noStrike" cap="none" normalizeH="0" baseline="0" dirty="0">
                <a:ln>
                  <a:noFill/>
                </a:ln>
                <a:solidFill>
                  <a:srgbClr val="0086B3"/>
                </a:solidFill>
                <a:effectLst/>
                <a:latin typeface="Consolas" panose="020B0609020204030204" pitchFamily="49" charset="0"/>
              </a:rPr>
              <a:t>{1}</a:t>
            </a:r>
            <a:r>
              <a:rPr kumimoji="0" lang="en-US" altLang="en-US" sz="1400" b="0" i="0" u="none" strike="noStrike" cap="none" normalizeH="0" baseline="0" dirty="0">
                <a:ln>
                  <a:noFill/>
                </a:ln>
                <a:solidFill>
                  <a:srgbClr val="DF5000"/>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.format(m, b))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333333"/>
                </a:solidFill>
                <a:effectLst/>
                <a:latin typeface="Consolas" panose="020B0609020204030204" pitchFamily="49" charset="0"/>
              </a:rPr>
              <a:t>plt.show</a:t>
            </a:r>
            <a:r>
              <a:rPr kumimoji="0" lang="en-US" altLang="en-US" sz="1400" b="0" i="0" u="none" strike="noStrike" cap="none" normalizeH="0" baseline="0" dirty="0">
                <a:ln>
                  <a:noFill/>
                </a:ln>
                <a:solidFill>
                  <a:srgbClr val="333333"/>
                </a:solidFill>
                <a:effectLst/>
                <a:latin typeface="Consolas" panose="020B0609020204030204" pitchFamily="49" charset="0"/>
              </a:rPr>
              <a:t>()</a:t>
            </a:r>
            <a:endParaRPr kumimoji="0" lang="en-US" altLang="en-US" sz="1600" b="0" i="0" u="none" strike="noStrike" cap="none" normalizeH="0" baseline="0" dirty="0">
              <a:ln>
                <a:noFill/>
              </a:ln>
              <a:solidFill>
                <a:srgbClr val="333333"/>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br>
              <a:rPr kumimoji="0" lang="en-US" altLang="en-US" sz="1400" b="0" i="0" u="none" strike="noStrike" cap="none" normalizeH="0" baseline="0" dirty="0">
                <a:ln>
                  <a:noFill/>
                </a:ln>
                <a:solidFill>
                  <a:schemeClr val="tx1"/>
                </a:solidFill>
                <a:effectLst/>
              </a:rPr>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70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31EFB9-7303-4FF9-9E39-471C81920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208" y="0"/>
            <a:ext cx="7639583" cy="6858000"/>
          </a:xfrm>
          <a:prstGeom prst="rect">
            <a:avLst/>
          </a:prstGeom>
        </p:spPr>
      </p:pic>
    </p:spTree>
    <p:extLst>
      <p:ext uri="{BB962C8B-B14F-4D97-AF65-F5344CB8AC3E}">
        <p14:creationId xmlns:p14="http://schemas.microsoft.com/office/powerpoint/2010/main" val="87679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E3D89-E0CA-4F92-BF79-A1AEEB873D7B}"/>
              </a:ext>
            </a:extLst>
          </p:cNvPr>
          <p:cNvSpPr>
            <a:spLocks noGrp="1"/>
          </p:cNvSpPr>
          <p:nvPr>
            <p:ph idx="1"/>
          </p:nvPr>
        </p:nvSpPr>
        <p:spPr>
          <a:xfrm>
            <a:off x="838200" y="417443"/>
            <a:ext cx="10515600" cy="5759520"/>
          </a:xfrm>
        </p:spPr>
        <p:txBody>
          <a:bodyPr/>
          <a:lstStyle/>
          <a:p>
            <a:pPr marL="0" indent="0">
              <a:buNone/>
            </a:pPr>
            <a:r>
              <a:rPr lang="en-GB" sz="2400" dirty="0"/>
              <a:t>Next up,</a:t>
            </a:r>
          </a:p>
          <a:p>
            <a:pPr marL="0" indent="0">
              <a:buNone/>
            </a:pPr>
            <a:endParaRPr lang="en-GB" sz="2400" dirty="0"/>
          </a:p>
          <a:p>
            <a:pPr marL="514350" indent="-514350">
              <a:buAutoNum type="arabicPeriod"/>
            </a:pPr>
            <a:r>
              <a:rPr lang="en-GB" sz="2400" dirty="0"/>
              <a:t>Add a new markdown cell with “Linear Regression with Seaborn” as the text.</a:t>
            </a:r>
          </a:p>
          <a:p>
            <a:pPr marL="514350" indent="-514350">
              <a:buAutoNum type="arabicPeriod"/>
            </a:pPr>
            <a:endParaRPr lang="en-GB" sz="2400" dirty="0"/>
          </a:p>
          <a:p>
            <a:pPr marL="514350" indent="-514350">
              <a:buAutoNum type="arabicPeriod"/>
            </a:pPr>
            <a:r>
              <a:rPr lang="en-GB" sz="2400" dirty="0"/>
              <a:t>Add a code cell with the following code to use Seaborn to show the graph &amp; expected range for the values for the second dataset!</a:t>
            </a:r>
          </a:p>
          <a:p>
            <a:pPr marL="514350" indent="-514350">
              <a:buAutoNum type="arabicPeriod"/>
            </a:pPr>
            <a:endParaRPr lang="en-GB" dirty="0"/>
          </a:p>
          <a:p>
            <a:pPr marL="514350" indent="-514350">
              <a:buAutoNum type="arabicPeriod"/>
            </a:pPr>
            <a:endParaRPr lang="en-GB" dirty="0"/>
          </a:p>
          <a:p>
            <a:pPr marL="514350" indent="-514350">
              <a:buAutoNum type="arabicPeriod"/>
            </a:pPr>
            <a:endParaRPr lang="en-GB" dirty="0"/>
          </a:p>
        </p:txBody>
      </p:sp>
      <p:sp>
        <p:nvSpPr>
          <p:cNvPr id="4" name="Rectangle 1">
            <a:extLst>
              <a:ext uri="{FF2B5EF4-FFF2-40B4-BE49-F238E27FC236}">
                <a16:creationId xmlns:a16="http://schemas.microsoft.com/office/drawing/2014/main" id="{147F7D27-A177-4E36-8553-08C91103AD5C}"/>
              </a:ext>
            </a:extLst>
          </p:cNvPr>
          <p:cNvSpPr>
            <a:spLocks noChangeArrowheads="1"/>
          </p:cNvSpPr>
          <p:nvPr/>
        </p:nvSpPr>
        <p:spPr bwMode="auto">
          <a:xfrm>
            <a:off x="1168369" y="3730212"/>
            <a:ext cx="10025180" cy="24467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Consolas" panose="020B0609020204030204" pitchFamily="49" charset="0"/>
              </a:rPr>
              <a:t>plt.scatter</a:t>
            </a:r>
            <a:r>
              <a:rPr kumimoji="0" lang="en-US" altLang="en-US" sz="2400" b="0" i="0" u="none" strike="noStrike" cap="none" normalizeH="0" baseline="0" dirty="0">
                <a:ln>
                  <a:noFill/>
                </a:ln>
                <a:solidFill>
                  <a:srgbClr val="333333"/>
                </a:solidFill>
                <a:effectLst/>
                <a:latin typeface="Consolas" panose="020B0609020204030204" pitchFamily="49" charset="0"/>
              </a:rPr>
              <a:t>(years, mean) </a:t>
            </a:r>
          </a:p>
          <a:p>
            <a:pPr lvl="0" eaLnBrk="0" fontAlgn="base" hangingPunct="0">
              <a:spcBef>
                <a:spcPct val="0"/>
              </a:spcBef>
              <a:spcAft>
                <a:spcPct val="0"/>
              </a:spcAft>
            </a:pPr>
            <a:r>
              <a:rPr kumimoji="0" lang="en-US" altLang="en-US" sz="2400" b="0" i="0" u="none" strike="noStrike" cap="none" normalizeH="0" baseline="0" dirty="0" err="1">
                <a:ln>
                  <a:noFill/>
                </a:ln>
                <a:solidFill>
                  <a:srgbClr val="333333"/>
                </a:solidFill>
                <a:effectLst/>
                <a:latin typeface="Consolas" panose="020B0609020204030204" pitchFamily="49" charset="0"/>
              </a:rPr>
              <a:t>plt.title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DF5000"/>
                </a:solidFill>
                <a:effectLst/>
                <a:latin typeface="Consolas" panose="020B0609020204030204" pitchFamily="49" charset="0"/>
              </a:rPr>
              <a:t>'</a:t>
            </a:r>
            <a:r>
              <a:rPr kumimoji="0" lang="en-US" altLang="en-US" sz="2400" b="0" i="0" u="none" strike="noStrike" cap="none" normalizeH="0" baseline="0" dirty="0">
                <a:ln>
                  <a:noFill/>
                </a:ln>
                <a:solidFill>
                  <a:srgbClr val="A71D5D"/>
                </a:solidFill>
                <a:effectLst/>
                <a:latin typeface="Consolas" panose="020B0609020204030204" pitchFamily="49" charset="0"/>
              </a:rPr>
              <a:t>scatter plot of mean temp difference vs year</a:t>
            </a:r>
            <a:r>
              <a:rPr lang="en-US" altLang="en-US" sz="2400" dirty="0">
                <a:solidFill>
                  <a:srgbClr val="DF5000"/>
                </a:solidFill>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Consolas" panose="020B0609020204030204" pitchFamily="49" charset="0"/>
              </a:rPr>
              <a:t>plt.xlabel</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DF5000"/>
                </a:solidFill>
                <a:effectLst/>
                <a:latin typeface="Consolas" panose="020B0609020204030204" pitchFamily="49" charset="0"/>
              </a:rPr>
              <a:t>'</a:t>
            </a:r>
            <a:r>
              <a:rPr kumimoji="0" lang="en-US" altLang="en-US" sz="2400" b="0" i="0" u="none" strike="noStrike" cap="none" normalizeH="0" baseline="0" dirty="0">
                <a:ln>
                  <a:noFill/>
                </a:ln>
                <a:solidFill>
                  <a:srgbClr val="A71D5D"/>
                </a:solidFill>
                <a:effectLst/>
                <a:latin typeface="Consolas" panose="020B0609020204030204" pitchFamily="49" charset="0"/>
              </a:rPr>
              <a:t>years</a:t>
            </a:r>
            <a:r>
              <a:rPr kumimoji="0" lang="en-US" altLang="en-US" sz="2400" b="0" i="0" u="none" strike="noStrike" cap="none" normalizeH="0" baseline="0" dirty="0">
                <a:ln>
                  <a:noFill/>
                </a:ln>
                <a:solidFill>
                  <a:srgbClr val="DF500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DF5000"/>
                </a:solidFill>
                <a:effectLst/>
                <a:latin typeface="Consolas" panose="020B0609020204030204" pitchFamily="49" charset="0"/>
              </a:rPr>
              <a:t>fontsize</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0086B3"/>
                </a:solidFill>
                <a:effectLst/>
                <a:latin typeface="Consolas" panose="020B0609020204030204" pitchFamily="49" charset="0"/>
              </a:rPr>
              <a:t>12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Consolas" panose="020B0609020204030204" pitchFamily="49" charset="0"/>
              </a:rPr>
              <a:t>plt.ylabel</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DF5000"/>
                </a:solidFill>
                <a:effectLst/>
                <a:latin typeface="Consolas" panose="020B0609020204030204" pitchFamily="49" charset="0"/>
              </a:rPr>
              <a:t>'</a:t>
            </a:r>
            <a:r>
              <a:rPr kumimoji="0" lang="en-US" altLang="en-US" sz="2400" b="0" i="0" u="none" strike="noStrike" cap="none" normalizeH="0" baseline="0" dirty="0">
                <a:ln>
                  <a:noFill/>
                </a:ln>
                <a:solidFill>
                  <a:srgbClr val="A71D5D"/>
                </a:solidFill>
                <a:effectLst/>
                <a:latin typeface="Consolas" panose="020B0609020204030204" pitchFamily="49" charset="0"/>
              </a:rPr>
              <a:t>mean temp difference</a:t>
            </a:r>
            <a:r>
              <a:rPr kumimoji="0" lang="en-US" altLang="en-US" sz="2400" b="0" i="0" u="none" strike="noStrike" cap="none" normalizeH="0" baseline="0" dirty="0">
                <a:ln>
                  <a:noFill/>
                </a:ln>
                <a:solidFill>
                  <a:srgbClr val="DF500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DF5000"/>
                </a:solidFill>
                <a:effectLst/>
                <a:latin typeface="Consolas" panose="020B0609020204030204" pitchFamily="49" charset="0"/>
              </a:rPr>
              <a:t>fontsize</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0086B3"/>
                </a:solidFill>
                <a:effectLst/>
                <a:latin typeface="Consolas" panose="020B0609020204030204" pitchFamily="49" charset="0"/>
              </a:rPr>
              <a:t>12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Consolas" panose="020B0609020204030204" pitchFamily="49" charset="0"/>
              </a:rPr>
              <a:t>sns.regplot</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err="1">
                <a:ln>
                  <a:noFill/>
                </a:ln>
                <a:solidFill>
                  <a:srgbClr val="333333"/>
                </a:solidFill>
                <a:effectLst/>
                <a:latin typeface="Consolas" panose="020B0609020204030204" pitchFamily="49" charset="0"/>
              </a:rPr>
              <a:t>yearsBase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333333"/>
                </a:solidFill>
                <a:effectLst/>
                <a:latin typeface="Consolas" panose="020B0609020204030204" pitchFamily="49" charset="0"/>
              </a:rPr>
              <a:t>meanBase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Consolas" panose="020B0609020204030204" pitchFamily="49" charset="0"/>
              </a:rPr>
              <a:t>plt.show</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7760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AA0F77-729C-4F24-954C-D5F495F7A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22726"/>
            <a:ext cx="9601198" cy="6812548"/>
          </a:xfrm>
          <a:prstGeom prst="rect">
            <a:avLst/>
          </a:prstGeom>
        </p:spPr>
      </p:pic>
    </p:spTree>
    <p:extLst>
      <p:ext uri="{BB962C8B-B14F-4D97-AF65-F5344CB8AC3E}">
        <p14:creationId xmlns:p14="http://schemas.microsoft.com/office/powerpoint/2010/main" val="1747172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23B8-6D3E-4781-8537-D5B4C03CEBFB}"/>
              </a:ext>
            </a:extLst>
          </p:cNvPr>
          <p:cNvSpPr>
            <a:spLocks noGrp="1"/>
          </p:cNvSpPr>
          <p:nvPr>
            <p:ph type="title"/>
          </p:nvPr>
        </p:nvSpPr>
        <p:spPr/>
        <p:txBody>
          <a:bodyPr/>
          <a:lstStyle/>
          <a:p>
            <a:r>
              <a:rPr lang="en-GB" dirty="0"/>
              <a:t>Slideshow Capability</a:t>
            </a:r>
          </a:p>
        </p:txBody>
      </p:sp>
      <p:pic>
        <p:nvPicPr>
          <p:cNvPr id="5" name="Content Placeholder 4">
            <a:extLst>
              <a:ext uri="{FF2B5EF4-FFF2-40B4-BE49-F238E27FC236}">
                <a16:creationId xmlns:a16="http://schemas.microsoft.com/office/drawing/2014/main" id="{8FE6CC5B-7D47-4A35-BF58-EB92E39EA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57" y="1905001"/>
            <a:ext cx="11942886" cy="4192586"/>
          </a:xfrm>
        </p:spPr>
      </p:pic>
    </p:spTree>
    <p:extLst>
      <p:ext uri="{BB962C8B-B14F-4D97-AF65-F5344CB8AC3E}">
        <p14:creationId xmlns:p14="http://schemas.microsoft.com/office/powerpoint/2010/main" val="1607518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BB254-07D3-4ABF-AA6C-A0A109C409D6}"/>
              </a:ext>
            </a:extLst>
          </p:cNvPr>
          <p:cNvSpPr>
            <a:spLocks noGrp="1"/>
          </p:cNvSpPr>
          <p:nvPr>
            <p:ph idx="1"/>
          </p:nvPr>
        </p:nvSpPr>
        <p:spPr>
          <a:xfrm>
            <a:off x="838200" y="206375"/>
            <a:ext cx="10515600" cy="860425"/>
          </a:xfrm>
        </p:spPr>
        <p:txBody>
          <a:bodyPr/>
          <a:lstStyle/>
          <a:p>
            <a:r>
              <a:rPr lang="en-US" dirty="0"/>
              <a:t>Set the </a:t>
            </a:r>
            <a:r>
              <a:rPr lang="en-US" b="1" dirty="0"/>
              <a:t>Slide Type</a:t>
            </a:r>
            <a:r>
              <a:rPr lang="en-US" dirty="0"/>
              <a:t> for each markdown cell in the notebook to </a:t>
            </a:r>
            <a:r>
              <a:rPr lang="en-US" b="1" dirty="0"/>
              <a:t>Slide</a:t>
            </a:r>
            <a:r>
              <a:rPr lang="en-US" dirty="0"/>
              <a:t>. Set the </a:t>
            </a:r>
            <a:r>
              <a:rPr lang="en-US" b="1" dirty="0"/>
              <a:t>Slide Type</a:t>
            </a:r>
            <a:r>
              <a:rPr lang="en-US" dirty="0"/>
              <a:t> for each code cell to </a:t>
            </a:r>
            <a:r>
              <a:rPr lang="en-US" b="1" dirty="0"/>
              <a:t>Fragment</a:t>
            </a:r>
            <a:r>
              <a:rPr lang="en-US" dirty="0"/>
              <a:t>.</a:t>
            </a:r>
            <a:endParaRPr lang="en-GB" dirty="0"/>
          </a:p>
        </p:txBody>
      </p:sp>
      <p:pic>
        <p:nvPicPr>
          <p:cNvPr id="5" name="Picture 4">
            <a:extLst>
              <a:ext uri="{FF2B5EF4-FFF2-40B4-BE49-F238E27FC236}">
                <a16:creationId xmlns:a16="http://schemas.microsoft.com/office/drawing/2014/main" id="{A6B80AAD-33DE-4054-9A06-94CE8BA8A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6800"/>
            <a:ext cx="10515600" cy="5442748"/>
          </a:xfrm>
          <a:prstGeom prst="rect">
            <a:avLst/>
          </a:prstGeom>
        </p:spPr>
      </p:pic>
    </p:spTree>
    <p:extLst>
      <p:ext uri="{BB962C8B-B14F-4D97-AF65-F5344CB8AC3E}">
        <p14:creationId xmlns:p14="http://schemas.microsoft.com/office/powerpoint/2010/main" val="3478709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5C7F-8535-49BB-8A49-9E6699F54E70}"/>
              </a:ext>
            </a:extLst>
          </p:cNvPr>
          <p:cNvSpPr>
            <a:spLocks noGrp="1"/>
          </p:cNvSpPr>
          <p:nvPr>
            <p:ph type="title"/>
          </p:nvPr>
        </p:nvSpPr>
        <p:spPr/>
        <p:txBody>
          <a:bodyPr/>
          <a:lstStyle/>
          <a:p>
            <a:r>
              <a:rPr lang="en-GB" dirty="0"/>
              <a:t>Enjoy your Slideshow!</a:t>
            </a:r>
          </a:p>
        </p:txBody>
      </p:sp>
      <p:pic>
        <p:nvPicPr>
          <p:cNvPr id="5" name="Content Placeholder 4">
            <a:extLst>
              <a:ext uri="{FF2B5EF4-FFF2-40B4-BE49-F238E27FC236}">
                <a16:creationId xmlns:a16="http://schemas.microsoft.com/office/drawing/2014/main" id="{8F418C85-A350-4251-9DEC-028CE9663F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475" y="2000251"/>
            <a:ext cx="11269050" cy="3963986"/>
          </a:xfrm>
        </p:spPr>
      </p:pic>
    </p:spTree>
    <p:extLst>
      <p:ext uri="{BB962C8B-B14F-4D97-AF65-F5344CB8AC3E}">
        <p14:creationId xmlns:p14="http://schemas.microsoft.com/office/powerpoint/2010/main" val="3347963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Notebooks</a:t>
            </a:r>
          </a:p>
        </p:txBody>
      </p:sp>
      <p:sp>
        <p:nvSpPr>
          <p:cNvPr id="3" name="Content Placeholder 2"/>
          <p:cNvSpPr>
            <a:spLocks noGrp="1"/>
          </p:cNvSpPr>
          <p:nvPr>
            <p:ph idx="1"/>
          </p:nvPr>
        </p:nvSpPr>
        <p:spPr>
          <a:xfrm>
            <a:off x="444536" y="2133967"/>
            <a:ext cx="10909264" cy="3607614"/>
          </a:xfrm>
        </p:spPr>
        <p:txBody>
          <a:bodyPr>
            <a:normAutofit/>
          </a:bodyPr>
          <a:lstStyle/>
          <a:p>
            <a:r>
              <a:rPr lang="en-US" dirty="0"/>
              <a:t>Notebooks can be shared via URL, social media, or e-mail</a:t>
            </a:r>
          </a:p>
          <a:p>
            <a:r>
              <a:rPr lang="en-US" dirty="0"/>
              <a:t>Great for collaboration or simply sharing &amp; displaying results</a:t>
            </a:r>
          </a:p>
        </p:txBody>
      </p:sp>
      <p:pic>
        <p:nvPicPr>
          <p:cNvPr id="4" name="Picture 3"/>
          <p:cNvPicPr>
            <a:picLocks noChangeAspect="1"/>
          </p:cNvPicPr>
          <p:nvPr/>
        </p:nvPicPr>
        <p:blipFill>
          <a:blip r:embed="rId3"/>
          <a:stretch>
            <a:fillRect/>
          </a:stretch>
        </p:blipFill>
        <p:spPr>
          <a:xfrm>
            <a:off x="3563980" y="3454168"/>
            <a:ext cx="5064040" cy="2730692"/>
          </a:xfrm>
          <a:prstGeom prst="rect">
            <a:avLst/>
          </a:prstGeom>
        </p:spPr>
      </p:pic>
    </p:spTree>
    <p:extLst>
      <p:ext uri="{BB962C8B-B14F-4D97-AF65-F5344CB8AC3E}">
        <p14:creationId xmlns:p14="http://schemas.microsoft.com/office/powerpoint/2010/main" val="63335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err="1"/>
              <a:t>Jupyter</a:t>
            </a:r>
            <a:endParaRPr lang="en-US" dirty="0"/>
          </a:p>
        </p:txBody>
      </p:sp>
      <p:sp>
        <p:nvSpPr>
          <p:cNvPr id="3" name="Content Placeholder 2"/>
          <p:cNvSpPr>
            <a:spLocks noGrp="1"/>
          </p:cNvSpPr>
          <p:nvPr>
            <p:ph idx="1"/>
          </p:nvPr>
        </p:nvSpPr>
        <p:spPr>
          <a:xfrm>
            <a:off x="838200" y="2389149"/>
            <a:ext cx="5052238" cy="2937763"/>
          </a:xfrm>
        </p:spPr>
        <p:txBody>
          <a:bodyPr>
            <a:normAutofit/>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explanatory text. “</a:t>
            </a:r>
          </a:p>
        </p:txBody>
      </p:sp>
      <p:pic>
        <p:nvPicPr>
          <p:cNvPr id="1026" name="Picture 2" descr="Image result for jupy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68" y="1833414"/>
            <a:ext cx="4049232" cy="404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632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Notebooks</a:t>
            </a:r>
          </a:p>
        </p:txBody>
      </p:sp>
      <p:sp>
        <p:nvSpPr>
          <p:cNvPr id="3" name="Content Placeholder 2"/>
          <p:cNvSpPr>
            <a:spLocks noGrp="1"/>
          </p:cNvSpPr>
          <p:nvPr>
            <p:ph idx="1"/>
          </p:nvPr>
        </p:nvSpPr>
        <p:spPr>
          <a:xfrm>
            <a:off x="838200" y="1825623"/>
            <a:ext cx="10515600" cy="4351338"/>
          </a:xfrm>
        </p:spPr>
        <p:txBody>
          <a:bodyPr>
            <a:normAutofit/>
          </a:bodyPr>
          <a:lstStyle/>
          <a:p>
            <a:r>
              <a:rPr lang="en-US" dirty="0"/>
              <a:t>Notebooks are composed of cells</a:t>
            </a:r>
          </a:p>
          <a:p>
            <a:pPr lvl="1"/>
            <a:r>
              <a:rPr lang="en-US" dirty="0"/>
              <a:t>Markdown cells contain text (headings, notes, etc.)</a:t>
            </a:r>
          </a:p>
          <a:p>
            <a:pPr lvl="1"/>
            <a:r>
              <a:rPr lang="en-US" dirty="0"/>
              <a:t>Code cells contain executable code</a:t>
            </a:r>
          </a:p>
        </p:txBody>
      </p:sp>
      <p:pic>
        <p:nvPicPr>
          <p:cNvPr id="4" name="Picture 3"/>
          <p:cNvPicPr>
            <a:picLocks noChangeAspect="1"/>
          </p:cNvPicPr>
          <p:nvPr/>
        </p:nvPicPr>
        <p:blipFill>
          <a:blip r:embed="rId3"/>
          <a:stretch>
            <a:fillRect/>
          </a:stretch>
        </p:blipFill>
        <p:spPr>
          <a:xfrm>
            <a:off x="1348381" y="3315368"/>
            <a:ext cx="9495238" cy="3238095"/>
          </a:xfrm>
          <a:prstGeom prst="rect">
            <a:avLst/>
          </a:prstGeom>
        </p:spPr>
      </p:pic>
    </p:spTree>
    <p:extLst>
      <p:ext uri="{BB962C8B-B14F-4D97-AF65-F5344CB8AC3E}">
        <p14:creationId xmlns:p14="http://schemas.microsoft.com/office/powerpoint/2010/main" val="267936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Markdown</a:t>
            </a:r>
          </a:p>
        </p:txBody>
      </p:sp>
      <p:sp>
        <p:nvSpPr>
          <p:cNvPr id="3" name="Content Placeholder 2"/>
          <p:cNvSpPr>
            <a:spLocks noGrp="1"/>
          </p:cNvSpPr>
          <p:nvPr>
            <p:ph idx="1"/>
          </p:nvPr>
        </p:nvSpPr>
        <p:spPr>
          <a:xfrm>
            <a:off x="689344" y="1690688"/>
            <a:ext cx="5541335" cy="4351338"/>
          </a:xfrm>
        </p:spPr>
        <p:txBody>
          <a:bodyPr>
            <a:normAutofit/>
          </a:bodyPr>
          <a:lstStyle/>
          <a:p>
            <a:r>
              <a:rPr lang="en-US" dirty="0"/>
              <a:t>Markdown is a text format.</a:t>
            </a:r>
          </a:p>
          <a:p>
            <a:r>
              <a:rPr lang="en-US" dirty="0"/>
              <a:t>It uses symbols instead of tags to format text.</a:t>
            </a:r>
          </a:p>
          <a:p>
            <a:r>
              <a:rPr lang="en-US" dirty="0"/>
              <a:t>Markdown is a popular format for documentation, and is used to present text in Notebooks.</a:t>
            </a:r>
          </a:p>
          <a:p>
            <a:endParaRPr lang="en-US" dirty="0"/>
          </a:p>
        </p:txBody>
      </p:sp>
      <p:sp>
        <p:nvSpPr>
          <p:cNvPr id="6" name="TextBox 5"/>
          <p:cNvSpPr txBox="1"/>
          <p:nvPr/>
        </p:nvSpPr>
        <p:spPr>
          <a:xfrm>
            <a:off x="-247963" y="5603376"/>
            <a:ext cx="12734260" cy="523220"/>
          </a:xfrm>
          <a:prstGeom prst="rect">
            <a:avLst/>
          </a:prstGeom>
          <a:noFill/>
        </p:spPr>
        <p:txBody>
          <a:bodyPr wrap="square" rtlCol="0">
            <a:spAutoFit/>
          </a:bodyPr>
          <a:lstStyle/>
          <a:p>
            <a:pPr algn="ctr"/>
            <a:r>
              <a:rPr lang="en-US" sz="2800" u="sng" dirty="0">
                <a:solidFill>
                  <a:schemeClr val="accent2"/>
                </a:solidFill>
              </a:rPr>
              <a:t>https://github.com/adam-p/markdown-here/wiki/Markdown-Cheatsheet</a:t>
            </a:r>
          </a:p>
        </p:txBody>
      </p:sp>
      <p:pic>
        <p:nvPicPr>
          <p:cNvPr id="7" name="Picture 6"/>
          <p:cNvPicPr>
            <a:picLocks noChangeAspect="1"/>
          </p:cNvPicPr>
          <p:nvPr/>
        </p:nvPicPr>
        <p:blipFill>
          <a:blip r:embed="rId3"/>
          <a:stretch>
            <a:fillRect/>
          </a:stretch>
        </p:blipFill>
        <p:spPr>
          <a:xfrm>
            <a:off x="6379536" y="1690689"/>
            <a:ext cx="4292182" cy="3386417"/>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9108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a:xfrm>
            <a:off x="976162" y="2219028"/>
            <a:ext cx="5573494" cy="3607614"/>
          </a:xfrm>
        </p:spPr>
        <p:txBody>
          <a:bodyPr>
            <a:normAutofit/>
          </a:bodyPr>
          <a:lstStyle/>
          <a:p>
            <a:r>
              <a:rPr lang="en-US" dirty="0"/>
              <a:t>Python is a multipurpose programming language that is widely used in data science</a:t>
            </a:r>
          </a:p>
          <a:p>
            <a:r>
              <a:rPr lang="en-US" dirty="0"/>
              <a:t>Its simplicity makes it a popular choice for entry-level programming courses and also for data scientists</a:t>
            </a:r>
          </a:p>
        </p:txBody>
      </p:sp>
      <p:sp>
        <p:nvSpPr>
          <p:cNvPr id="7" name="TextBox 6"/>
          <p:cNvSpPr txBox="1"/>
          <p:nvPr/>
        </p:nvSpPr>
        <p:spPr>
          <a:xfrm>
            <a:off x="3042683" y="5932487"/>
            <a:ext cx="6106633" cy="523220"/>
          </a:xfrm>
          <a:prstGeom prst="rect">
            <a:avLst/>
          </a:prstGeom>
          <a:noFill/>
        </p:spPr>
        <p:txBody>
          <a:bodyPr wrap="square" rtlCol="0">
            <a:spAutoFit/>
          </a:bodyPr>
          <a:lstStyle/>
          <a:p>
            <a:pPr algn="ctr"/>
            <a:r>
              <a:rPr lang="en-US" sz="2800" u="sng" dirty="0">
                <a:solidFill>
                  <a:schemeClr val="accent2"/>
                </a:solidFill>
              </a:rPr>
              <a:t>https://www.python.org/</a:t>
            </a:r>
          </a:p>
        </p:txBody>
      </p:sp>
      <p:pic>
        <p:nvPicPr>
          <p:cNvPr id="6146" name="Picture 2" descr="Image result for pyth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8680" y="2121011"/>
            <a:ext cx="3471715" cy="347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4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In and Out</a:t>
            </a:r>
          </a:p>
        </p:txBody>
      </p:sp>
      <p:sp>
        <p:nvSpPr>
          <p:cNvPr id="3" name="Content Placeholder 2"/>
          <p:cNvSpPr>
            <a:spLocks noGrp="1"/>
          </p:cNvSpPr>
          <p:nvPr>
            <p:ph idx="1"/>
          </p:nvPr>
        </p:nvSpPr>
        <p:spPr>
          <a:xfrm>
            <a:off x="976161" y="2219028"/>
            <a:ext cx="10377639" cy="3607614"/>
          </a:xfrm>
        </p:spPr>
        <p:txBody>
          <a:bodyPr>
            <a:normAutofit/>
          </a:bodyPr>
          <a:lstStyle/>
          <a:p>
            <a:r>
              <a:rPr lang="en-US" dirty="0"/>
              <a:t>Data can be uploaded to Azure Notebooks through the Data menu, and then loaded into memory using function calls</a:t>
            </a:r>
          </a:p>
          <a:p>
            <a:r>
              <a:rPr lang="en-US" dirty="0"/>
              <a:t>Data can also be downloaded or supplied through </a:t>
            </a:r>
            <a:r>
              <a:rPr lang="en-US" dirty="0" err="1"/>
              <a:t>DropBox</a:t>
            </a:r>
            <a:endParaRPr lang="en-US" dirty="0"/>
          </a:p>
        </p:txBody>
      </p:sp>
      <p:pic>
        <p:nvPicPr>
          <p:cNvPr id="4" name="Picture 3"/>
          <p:cNvPicPr>
            <a:picLocks noChangeAspect="1"/>
          </p:cNvPicPr>
          <p:nvPr/>
        </p:nvPicPr>
        <p:blipFill>
          <a:blip r:embed="rId3"/>
          <a:stretch>
            <a:fillRect/>
          </a:stretch>
        </p:blipFill>
        <p:spPr>
          <a:xfrm>
            <a:off x="1348381" y="3988547"/>
            <a:ext cx="9495238" cy="1838095"/>
          </a:xfrm>
          <a:prstGeom prst="rect">
            <a:avLst/>
          </a:prstGeom>
        </p:spPr>
      </p:pic>
    </p:spTree>
    <p:extLst>
      <p:ext uri="{BB962C8B-B14F-4D97-AF65-F5344CB8AC3E}">
        <p14:creationId xmlns:p14="http://schemas.microsoft.com/office/powerpoint/2010/main" val="207072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Visualizating</a:t>
            </a:r>
            <a:r>
              <a:rPr lang="en-US" dirty="0"/>
              <a:t> Data</a:t>
            </a:r>
          </a:p>
        </p:txBody>
      </p:sp>
      <p:sp>
        <p:nvSpPr>
          <p:cNvPr id="3" name="Content Placeholder 2"/>
          <p:cNvSpPr>
            <a:spLocks noGrp="1"/>
          </p:cNvSpPr>
          <p:nvPr>
            <p:ph idx="1"/>
          </p:nvPr>
        </p:nvSpPr>
        <p:spPr>
          <a:xfrm>
            <a:off x="712119" y="2219028"/>
            <a:ext cx="6105123" cy="3607614"/>
          </a:xfrm>
        </p:spPr>
        <p:txBody>
          <a:bodyPr>
            <a:normAutofit/>
          </a:bodyPr>
          <a:lstStyle/>
          <a:p>
            <a:r>
              <a:rPr lang="en-US" dirty="0"/>
              <a:t>Popular packages such as </a:t>
            </a:r>
            <a:r>
              <a:rPr lang="en-US" dirty="0" err="1"/>
              <a:t>Matplotlib</a:t>
            </a:r>
            <a:r>
              <a:rPr lang="en-US" dirty="0"/>
              <a:t> and </a:t>
            </a:r>
            <a:r>
              <a:rPr lang="en-US" dirty="0" err="1"/>
              <a:t>Seaborn</a:t>
            </a:r>
            <a:r>
              <a:rPr lang="en-US" dirty="0"/>
              <a:t> make visualizations easy and are fully supported in Azure Notebooks</a:t>
            </a:r>
          </a:p>
        </p:txBody>
      </p:sp>
      <p:sp>
        <p:nvSpPr>
          <p:cNvPr id="4" name="AutoShape 2" descr="data:image/png;base64,iVBORw0KGgoAAAANSUhEUgAAAgMAAAFxCAYAAADu2asAAAAABHNCSVQICAgIfAhkiAAAAAlwSFlzAAALEgAACxIB0t1+/AAAIABJREFUeJzt3XlclOX+PvBrAAFFZFFAWSVU3BUFTDFRQFDU0nNOipWmL3/lsTzZSy1cSitLzJOZS3ky++bJjpmWYFYqqGhomii4oJY7qwLDNoIsMnP//hgYnUQHhNmv91/OzDMzn3vuQS6e5/M8t0QIIUBERERmy0LfBRAREZF+MQwQERGZOYYBIiIiM8cwQEREZOYYBoiIiMwcwwAREZGZYxggo1ZTU4OEhATV7V9++QUVFRVae7/u3bsjPz//kdtcv34dJ0+ebNLrKhQKTJ06FREREbh8+XJzStQabX+2jZGfn4/u3bsDAP73v/9h7dq1AIADBw5g6NChePfdd1FeXo5nnnkGUVFRKCsr02e5REbDSt8FEDXHhQsXsGvXLowfPx4AsG7dOgwcOBB2dnZaeT+JRKJxm6SkJMjlcgQGBjb6dfPz83Hq1CmcPXsWlpaWzSlRa7T92TZW/Rw8//zzqvsOHjyIiRMn4rXXXsPJkychk8mQnJysrxKJjA7DAOmcXC7H0qVLcfLkSQgh4O/vj7i4ONjZ2SEhIQEbNmyARCJB37598cEHH6BVq1bYsWMHvvrqK8jlcri6umLlypWwtrbG7NmzUVFRgRdeeAHe3t64fv06pk6diri4OHTt2hXLli3DmTNnoFAoMGvWLPztb38DoPwLf+7cuYiPj8cvv/yi9kt+4cKFaNeuHS5evIgbN26gd+/eWL16NWxsbHD/Nbq+/vprfPfddxBCwNfXV/VeGzduhLW1NWQyGWJjY9XG/ueff+Kdd95BaWkpbG1tMX/+fAwePBhTp06FQqHAuHHjsHr1avj7+6ues379ekilUty6dQsZGRkYMmQIoqOjsW7dOhQUFOD9999HaGgoampqsHLlSqSkpKC2thYTJ07EzJkzAQDp6elYtmwZKisrYWlpicWLF2Pw4MHIzc3FpEmTMHPmTGzfvh0ymQwLFizA6NGj1epetGhRkz7bZcuW4euvv0Z5eTni4uKwY8cOpKenw8/PD59//jlu3ryJp59+Gq+88goSEhJQVlaGpUuXIjw8/IHvy/fff4/PPvsMbdu2xdixY9U+l1u3bqFbt27Yt28frK2tcfPmTRw/fhyFhYWIjo7G1q1bcfXqVcTFxUEmk8HZ2RkfffQRPD09ER8fj4MHD+L27dvo3bs35s+fj++++w6bN29GTU0N+vfvj7i4OFhbW2PhwoVwd3dHeno6bty4AV9fX3z22WewsbFBRkYGlixZgjt37sDFxQVxcXHw9PTElStX8O6776KgoAA2NjZYvnw5evfurTa2f//736iursZbb70FACgpKUFYWBhSUlKQkJCArVu3QggBe3t7xMXFwc/PT/XcK1eu4Pnnn8fRo0dhZaX8r/y1115DYGAgYmJiHuu7EBMTg+joaFy4cAFbtmx55M8xmRhBpGOHDh0S06ZNU91es2aNOHLkiMjJyRGDBw8WhYWFQggh/vWvf4kvv/xSFBUVib59+4r8/HwhhBALFy4Ub731lhBCiJ07d4rp06erXsvf319tuwULFgghhCguLhbDhw8Xly9fVm33+eefN1jfggULRFhYmCgrKxNCCPHCCy+Ir7/+WvW8W7duifT0dDF8+HBRXFwshBBi2bJlqpoWLFggNmzY8MDrKhQKER0dLX7++WchhBDnzp0TwcHBoqKiQuTk5IhevXo1WM+6detU71VSUiL69Okj3nvvPSGEEN988414/vnnhRBCrF+/XkyfPl3cvXtXVFZWigkTJohDhw4JIYQYO3as+OWXX4QQQsTHx4uRI0cKIYTqff/3v/8JIYTYs2ePiIyMbLCOpny2GzduFEIIsWLFChEUFCQyMzNFdXW1GDZsmDh27JjIyckR/v7+4quvvhJCCPHbb7+JJ598UsjlcrX3LCsrE/379xfXrl1Tfc7du3dXfS4Nfea///67agzl5eUiODhY/Pbbb0IIIX7++Wfxt7/9TQih/O4EBASIrKwsIYQQqampIiQkRPX9W7p0qfjwww9Vrz9mzBghk8mEXC4XzzzzjNi9e7cQQojIyEiRkpIihBBi8+bNYubMmUKhUIjIyEjxww8/CCGESEtLE0899dQD4ztz5owICwtT3f7hhx/ErFmzRHl5uQgKChJ37twRQgixd+9esWnTpgfm5OmnnxYHDx4UQghRXV0tBg4cKAoKCpr1XUhISHjgfcj0sWeAdM7JyQlXrlxBUlISKisr8dprryEkJARHjx7FgAED0KFDBwDARx99hGnTpsHZ2RmnTp2Cq6srACAwMBDZ2dkPfX1R99f7oUOHMHXqVNV7jhw5EomJiarthg8f/tDXCA8PR7t27VT/Tk9PV3v88OHDiIqKgpOTEwDgH//4B44ePfrIcefk5EAqlSI6OhoA0Lt3b3h4eODcuXOPfB4ABAQEwMnJCY6OjnBxccGwYcMAAN26dUNBQYFqvM899xysrKxga2uLZ555RjXeH3/8EaNGjQIADBw4EDk5OarXlsvlqr/qe/XqhZs3bz60jsZ+thEREQAAf39/eHt7w9vbG9bW1vDx8VHVK5FI8Pe//x0AMHjwYMjlcty4cUPt/c6cOQNfX1/4+voCACZMmKDxs7rfyZMn0bFjRwwePBgAEB0djaysLNy6dQsA0LlzZ3h5eQEAkpOTMXr0aNX3b9KkSWpjCg0Nhb29PSwsLNCtWzfk5eXhxo0bKC0txdChQwEAU6ZMwdq1a3Ht2jWUlJSoPteAgAA4OzsjLS1Nrb6+fftCCIE///wTgPIQU3R0NGxsbCCRSLBjxw4UFRUhKioKM2bMeGB8Y8aMwU8//QQASElJQY8ePeDi4tKs70L93JF54WEC0rm+ffvi7bffxpYtWxAbG4uwsDAsXboUJSUlsLe3V21nbW0NQNlc98knnyA5ORkKhQLl5eWqXw6PIpPJ8Prrr8PS0hJCCFRXV6vt/nZwcHjoc+9/zMHB4YFGtOLiYri5ualtU1RU9Mh6iouLVQGjnr29PYqKiuDp6fnI595/nN7S0hJt2rQBAFhYWEAulwNQjnf58uX4+OOPIYTA3bt30a9fPwDArl27sGXLFty5cwdyuVztcIelpSVsbW1Vr6dQKB5ZS/17Peqzvb+++n/Xv1f960skErX5btu2LWQymdr7lJWVoW3btqrbf/38NLl9+zaysrJUAUwIARsbGxQXFwMAHB0d1bZNSkpShTq5XK76bAGo1Vo/jpKSErX6LCwsVIeI7ty5o/a+FRUVKC0tfaDGyMhIHDx4EN7e3khLS8OqVatgZWWF//73v9iwYQPWrl2L7t27Y8mSJejWrZvac6Ojo/Gf//wHVVVVOHDggOr9mvNd0HdPCOkHwwDpRWRkJCIjIyGTybBw4UJs2rQJHh4ean+Bl5eXo7q6GseOHcOhQ4ewdetWODg4YMeOHdi9e/dDX7v++L+bmxs+/fRTdOnSpcn1lZSUqP5dVlam9ksDADp06KD2H3tJSQnat2//yNds3779A6GitLRU9Zdoc7m6uuL//b//h9DQULX78/Pz8fbbb+P777+Hv78/MjMzVX8ZNlVLfLb1hBAoKytTBS+ZTPZAQGvXrh3Ky8tVt+t/iTeWq6sr/Pz88P333z/wWP1f4/dvO2HCBLz55puNfn0nJye170FtbS3y8/Ph6uoKe3t7/PLLLxpfIyoqCh988AG6dOmC4OBgVXjq3r071qxZg9raWnzxxRdYunQpvv32W7Xnenp6olu3bkhKSsLhw4cxf/581Vi0/V0g08LDBKRzO3fuxGeffQZA+Z/9E088AQsLC4SGhiI9PR15eXkQQmDp0qX44YcfUFRUBA8PDzg4OKCkpAR79uzBnTt3AABWVlZqvyysrKxUf12Gh4er/vOsra1FXFwcLl682KgaU1JSUF5eDrlcjv379z9wZkBoaCiSkpJUv9y/++47jBgxQlVDQ6e0eXp6ws3NTfULIi0tDUVFRejbty8AqP2F9jjCw8Oxfft2KBQKCCGwYcMGHDlyBCUlJWjTpg18fX1RW1uL7777DgBQWVnZ4Ps+rI6W+mzvf5/6XdxHjhyBra3tA3t8evfujevXryMrKwsAEB8f36T36NevHwoLC3H27FkAQHZ29kN/2YeFhSEpKUkVOPbv349NmzY98vU7d+6MTp06qXbB79ixA0uWLIGHhwc6duyIffv2AVCGmHnz5qGqquqB1wgICEBRURF27typ2rty6dIlzJkzB3fv3oWVlRV69+4NC4uG/7seO3asqunU2dkZQMt9F8h8MAyQzoWHh+P8+fOIiorCmDFjcPXqVUyfPh1ubm547733MHXqVIwaNQoWFhaYNm0axo4di5KSEkRFRWH+/Pl4/fXXcevWLXz44YcYOHAg8vPz8dRTT0EIgVGjRiEmJgZ79+7FnDlzcPv2bYwaNQrjxo2DQqFQdelrOkVw8ODBePXVVxEaGgpHR0fVse365/Xt2xcvvfQSnnvuOURHR6O8vByvv/46AGDEiBH47rvvMGfOnAded/Xq1fjmm28QHR2N5cuXY82aNapd9I05bfFR2z3//PNwd3fHmDFjEB0djWvXrmHgwIHo3r07QkNDERUVhcmTJyMsLAz9+vXDCy+80ODrPez1W+Kzvf8xS0tL3L17F2PHjsXChQvxwQcfPLC9s7MzYmNjMW3aNIwbN06tm74xbGxssHbtWixbtgxjxozBv/71L9Wu9L/q2bMnZs6cialTp2LMmDH473//2+DZDX/1ySefYMOGDYiKisIvv/yCd955BwDw8ccf45tvvsHo0aMxdepUDBkyRDXXfxUeHo7jx4+rAmW3bt3g6emJsWPHYty4cfj000+xePHiBp87evRo5Ofnq42rpb4LZD4kQo9RMC4uDmfOnIFEIsGiRYvQp08f1WPbt2/HDz/8AEtLS9XxMiJdWLhwIXx8fPDPf/5T36WYrNzcXERFRSEjI0PfpRi9mpoahIeH4+eff25yTwVRPb3tGUhNTUVmZia2bduG999/X+2vgqqqKuzZswfffvut6jzh06dP66tUItIC7pJuGZs3b8bw4cMZBKhZ9NZAeOzYMdUpLH5+fpDJZKioqICdnR1sbW3x1VdfAVAeyyovL2+xJisiMgzcJd189adCrlu3Tt+lkJHTWxiQSqVqV+NycnKCVCpVO61l48aN2LJlC1588UWNp14RtZS4uDh9l2DyPDw8eIigBezZs0ffJZCJMJgGwoZ2Gb788ss4cOAAfv311wcu+kJEREQtQ29hwNXVFVKpVHW7oKAALi4uAJTnddev+mZtbY1hw4Y9cOWuhvAYJBERUdPp7TBBSEgI1q9fj4kTJ+L8+fNwc3NTXWyjtrYWCxYswO7du9G6dWucPXtWtSrdo0gkEhQW3tZ26Xrj4mLP8RkpUx4bwPEZO47PeLm42GveqBH0FgYCAgLQq1cvxMTEwNLSEkuWLEF8fDzs7e0RERGB2bNnY8qUKbCyskL37t0RFhamr1KJiIhMml6vM6ANppr+ANNOt4Bpj8+UxwZwfMaO4zNeLbVnwGAaCImIiEg/GAaIiIjMHMMAERGRmWMYICIiMnMMA0RERGaOYYCIiMjMMQwQERGZOYYBIiIiM8cwQEREZOYYBoiIiMwcwwAREZGZYxggIiIycwwDREREZo5hgIiIyMwxDBAREZk5hgEiIiIzxzBARERk5hgGiIiIzBzDABERkZljGCAiIjJzDANERERmzkrfBRARETVWcXEpYmOTkZnZDj4+ZVi5MgxOTo76LsvoMQwQEZHRiI1Nxq5dUwBIcPq0ALAFX3wxQd9lGT0eJiAiIqORmdkOgKTulqTuNjUXwwARERkNH58yAKLuloCPj0yf5ZgMHiYgIiKjsXJlGIAtdT0DMqxcOULfJZkEhgEiIjIaTk6O7BHQAh4mICIiMnMMA0RERGaOYYCIiMjMMQwQERGZOYYBIiIiM8cwQEREZOYYBoiIiMwcwwAREZGZ40WHiIjIJNWvcJiX5wR392KucPgIDANERGSS7l/hULmeAVc4fBgeJiAiIpPEFQ4bj2GAiIhMElc4bDweJiAiIpNUv8KhsmeghCscPgLDABERmaT6FQ5dXOxRWHhb3+UYNB4mICIiMnMMA0RERGaOYYCIiMjMMQwQERGZOYYBIiIiM8cwQEREZOYYBoiIiMwcwwAREZGZYxggIiIycwwDREREZo5hgIiIyMwxDBAREZk5hgEiIiIzxzBARERk5hgGiIiIzBzDABERkZljGCAiIjJzDANERERmzkqfbx4XF4czZ85AIpFg0aJF6NOnj+qx48ePY/Xq1bC0tISvry8++OADPVZKRERkuvS2ZyA1NRWZmZnYtm0b3n///Qd+2S9duhTr1q3D1q1bUV5ejl9//VVPlRIREZk2vYWBY8eOISIiAgDg5+cHmUyGiooK1eM7d+6Eq6srAMDZ2RmlpaV6qZOIiMjU6S0MSKVSODs7q247OTlBKpWqbtvZ2QEACgoK8NtvvyE0NFTnNRIREZkDg2kgFEI8cF9RURFmzZqFd955Bw4ODnqoioiIyPTprYHQ1dVVbU9AQUEBXFxcVLfLy8vx0ksvYd68eRg8eHCjX9fFxb5F6zQ0HJ/xMuWxARyfseP4zJvewkBISAjWr1+PiRMn4vz583Bzc0ObNm1Uj69YsQLTp09HSEhIk163sPB2S5dqMFxc7Dk+I2XKYwM4PmPH8Rmvlgo5egsDAQEB6NWrF2JiYmBpaYklS5YgPj4e9vb2GDp0KH788UdkZWVh+/btkEgkGDduHJ599ll9lUtERGSy9Hqdgblz56rd9vf3V/377Nmzui6HiIjILBlMAyERERHpB8MAERGRmWMYICIiMnMMA0RERGaOYYCIiMjMMQwQERGZOYYBIiIiM8cwQEREZOYYBoiIiMwcwwAREZGZYxggIiIycwwDREREZo5hgIiIyMwxDBAREZk5hgEiIiIzxzBARERk5hgGiIiIzBzDABERkZljGCAiIjJzDANERERmjmGAiIjIzDEMEBERmTmGASIiIjPHMEBERGTmGAaIiIjMXKPCwOHDh7F48WLMmzcPAHDkyBFUVlZqtTAiIiLSDY1h4PPPP8eaNWvQrVs3nDlzBgBw7tw5LFmyROvFERERkfZpDAPbt2/H1q1b8eKLL6JVq1YAgH/+85/IyMjQenFERESkfRrDgJWVFaysrAAAEokEACCE0G5VREREpDNWmjZ46qmn8PLLL+O5555DVVUVDh8+jO3bt2Po0KG6qI+IiIi0TOOegTfffBMDBw7E559/jlatWmHTpk0ICgrCm2++qYv6iIiISMs07hmwtrbGxIkT8eqrrwIAqqqqUFpaquofICIiIuOmcc/Ajz/+iDFjxqhOJSwrK8OECROwa9curRdHRERE2teoUwt3796N1q1bAwDc3Nzw448/4vPPP9d6cURERKR9GsNAVVUV3Nzc1O5zcXHhRYeIiIhMhMaegcDAQMybNw/R0dFo164dSkpKkJCQgJCQEF3UR0RERFqmMQy89957+PLLL/HFF1+gpKQETk5OCAsLw7Rp03RQHhEREWmbxjBgY2ODV155Ba+88oou6iEiIiId0xgGTp48iQ0bNiAvLw8KhULtsX379mmtMCIiItINjWFgwYIFmDx5Mnr27AlLS0td1EREREQ61KiLDs2YMUMXtRAREZEeaDy1MCIiAsnJybqohYiIiPRA456BEydOYPPmzWjbti3s7e3VHmPPABERNUdxcSliY5ORmdkOPj5lWLkyDE5Ojvouy+xoDANz587VRR1ERGSGYmOTsWvXFAASnD4tAGzBF19M0HdZZkdjGAgODoZCoUBaWhpKS0sRERGBqqoq2Nra6qI+IiIyYZmZ7QBI6m5J6m6TrmkMAxkZGXjllVfg7OyM4uJiREREYPHixRgyZAj+/ve/66JGIiIyUT4+ZXV7BCQABHx8ZPouySxpDAOLFi3CmjVrEBAQgNGjRwMAFi9ejKlTpzIMEBFRs6xcGQZgS13PgAwrV47Qd0lmSWMYqK6uRkBAAABAIlHuynF2doZcLtduZUREZPKcnBzZI2AANJ5a6Orqip07d6rdt2/fPnTo0EFrRREREZHuaNwzsHTpUrz66qtYsWIF7ty5g8GDB6Njx474+OOPdVEfERERaZnGMODn54e9e/fi2rVrkMlkcHV1hYeHhy5qIyIiIh3QGAaio6OxZ88e+Pn56aIeIiIi0jGNYWDChAnYuHEjhg8fDgcHB7XH3NzctFYYERER6YbGMFDfG/DXHgGJRIKLFy9qpyoiIiLSGY1h4I8//tBFHURERKQnGk8tBIArV67gs88+w7///W8AwMWLF6FQKLRaGBEREemGxjCwc+dOvPTSSygtLcWePXsAAAkJCYiLi9N6cURERKR9Gg8TbNiwATt37oSTkxNSUlIAAG+88QbGjRun9eKIiIhI+zTuGbCwsICTkxOAe5cjtrKyghBCu5URERGRTmgMA/369cPChQtx8eJFyOVyXLlyBcuWLUPfvn11UR8RERFpmcYw8Pbbb0MikWDGjBnIzc3FzJkzYWlpiSVLljT7zePi4hATE4PJkyfj3Llzao/V1NRgwYIFXBmRiIhIyx7aMxAfH48JEyZg7969WL58eYu/cWpqKjIzM7Ft2zZcvXoVixcvxrZt21SPr1y5Ej169MCVK1da/L2JiMi0SUsrsf9UDn6/kI+Zf+uL7h7t9F2SQXtoGFi9ejU6deqEDRs2oEuXLg32CAwYMOCx3/jYsWOIiIgAoFz/QCaToaKiAnZ2dgCAuXPnoqSkBLt3737s9yAiIvNyJbcMiSeycOpSIYQAHNtaw8Wxtb7LMngPDQPjx4/H22+/jYKCAsybN++BxyUSCQ4cOPDYbyyVStG7d2/VbScnJ0ilUlUYaNOmDUpKSh779YmIyDzIFQqkXZIi8UQWrubJAADebm0RFeSNoB6u6NTRAYWFt/VcpWF7aBiYMWMG5s6di5kzZ+Lzzz/XeiEtdXaCi4t9i7yOoeL4jJcpjw3g+IydMY6vovIukk5kYnfKNRSUVEIiAQb16ohnhvmht1971RlwgHGOT5ceGgYmTpyIffv2ITs7Wytv7OrqCqlUqrpdUFAAFxeXZr+uKac/Fxd7js9ImfLYAI7P2Bnb+Or7AX49k4eqGjmsrSwwYoAHRgZ6oaNzG+U20nLV9sY2vqZoqZDz0DBga2uLESNGQCqVIioqqsFt9u3b99hvHBISgvXr12PixIk4f/483Nzc0KZNG7VthBC8ngEREQGo6wdIzcapPwsgBODQ1hpjBvsgtL8H2rZupe/yjNpDw8D//vc//PHHH3jjjTewbNmyFn/jgIAA9OrVCzExMapTFePj42Fvb4+IiAjMmTMHt27dwo0bNzB16lRMmjQJY8aMafE6iIjIcDXYD+DaFpHBXgju4QYry0YtsUMaSISGP71v3bqFjh076qqeZjPVXUGAae/qAkx7fKY8NoDjM3aGOL7K6lqknMlD0skcFMmqAAD9u3TAyCAvdPd2VOsH0MQQx9dStH6YYNy4cdi9ezfCw8Mf+NCFEJBIJMjIyGiRIoiIiICH9AMEeCAi0BOd2tvpuzyT9dAwsGnTJgBAYmKizoohIiLzdDW3DPvu7wews0b0kz4YHsB+AF14aBg4duyYxid7eHi0aDFERGQ+5AoF0i9JsS81C1dzlf0AXq5tERmk7AdoZcV+AF15aBjYtWsXAKC2thbp6enw9fWFg4MDiouLkZWVhZCQEIwfP15nhRIRkWmorK5Fytmb2H8yG9IyZT9AX7/2iAryQncfpyb1A1DLeGgY+OqrrwAA8+fPx9atW9VWKUxLS8PWrVu1Xx0REZkMaVklDtT1A1RWK/sBhgd4YCT7AfTuoWGg3tmzZx9YrnjAgAFYsGCB1ooiIiLTcTWvDIknsnHqz0IohICDnTVGDfLB8P7usG9jre/yCI0IA46Ojli9ejWio6Nhb2+P27dvIykpCW3bttVFfUREZIQUCoG0S4VITM3GldwyAICnS1tEBbMfwBBpDAOrVq3CqlWrMGPGDJSWlsLBwQEBAQH4+OOPdVEfEREZkcrqWhw5exNJ7AcwKhrDgJeXFz755BNd1EJEREaqqKwKB07l4PCZXFRWy9HKygKh/d0RGeTFfgAjoDEMEBERPcy1PBkSU7Nw8g9lP0A7O2uMCvbG8AAP9gMYEYYBIiJqEoVCIP1yIfalZuNKTn0/gB0ig7wxqCf7AYwRwwARETVKZXUtjpy7iaRU9X6AkUFe6Ml+AKOmMQwIIZCcnIz09HSUlZXB0dERAwcORGhoqC7qIyIiPSuWVWH/qRwcPp2HyupaVT/AyEAvuHdgP4Ap0BgGli5dihMnTuCpp56Cq6srSktLsXz5chw8eBDvvvuuLmokIiI9uH5Thn0n7usHaNMKUUN9MXyAB9qxH8CkaAwDBw8exP79+2Fra6u6786dO4iIiGAYICIyMcp+ACkSU7Nw+b5+gJFBXniypxtaWVlqfI3i4lLExiYjM7MdfHzKsHJlGJycHLVdOjWDxjDg4eEBCwv1ZhArKyt4e3trrSgiItKtqpp71wcoLFX2A/R5oj0ig5veDxAbm4xdu6YAkOD0aQFgC774YoJ2CqcWoTEMPPXUU5gyZQqio6Ph4OCA0tJSJCUlITAwELt371ZtN27cOK0WSkRELa9YVoWff8/CL7/daLF+gMzMdgDqw4Ok7jYZMo1h4Pfff4e1tTX279+vus/CwgJnzpzBmTNnAAASiYRhgIjIiFy/KUNiajZSLxbc6wd4yhfDA5rfD+DjU1a3R0ACQMDHR9YiNZP2aAwDW7Zs0UUdRESkZQqFwOkrUiSeyMKlun4ADxc7/H1EV/TydmhUP0BjrFwZBmBLXc+ADCtXjmiR1yXt0RgGMjIysGXLFhQUFEAul6s99vXXX2utMCKuXOEmAAAgAElEQVQiahlVNbU4eu4WklKzUVBaCaCuHyDICz07O8HVtR0KC2+32Ps5OTmyR8DIaAwDc+bMQWRkJAYPHvxAIyERERmuYlkVDqTl4HB6Hu5U18LK0gLD+rljZJAXPHh9ALqPxjDQpk0bxMbG6qIWIiJqAZm3bmNfahZSLxZArlD2A4wfWtcPYMfrA9CDNIaBqVOnYuPGjQgPD0fr1q3VHnN3d9daYURE1HgKIXDmihSJJ7LxZ3YpAMCjgx0ig7zwZK/GXR+AzJfGMJCTk4NNmzZh9erVaocJJBIJMjIytFocERE9WnWNXLlewMlsFJQo+wF6+zojMsgLvXyduV4ANYrGMLBjxw4kJCSga9euuqiHiIgaoeR2NQ6cysHh07moqKrvB+iEkYFe8HBpq+/yyMhoDANdunTh1QaJiAzEX/sB7Nu0wjNDfTGC/QDUDBrDQEBAACZPnoyQkBDY2al3n/7zn//UWmFERKTUUD+Ae10/wGD2A1AL0BgGCgoK4O/vD6lUCqlUqouaiIgIyn6Aoxk3kZSajfz7+wGCvdCrM/sBqOVoDANxcXG6qIOIiOo01A8wtG8nRAZ5wZP9AKQFGsNATU0NPvnkEyQmJkIulyM5ORmbNm1CeHg4fH19dVEjEZFZyLx1G4mpWThxXz/A0yGdMWKAJxzYD0BapDEMLFy4EPb29li3bh1ef/11AEDnzp2xZMkSrltARNRMCiFw9koRElOz8EeWej/Akz3dYN2K/QCkfRrDwOnTp3HgwAEAgKWl8ksZERGB1atXa7cyIiITVl0jx28ZN5F4Xz9AL19nRPH6AKQHGsOAtbU1pFIpOnTooLqvuLiYX1QiosdQcrsaB9NycCi9vh9AouwHCPSCpyv7AUg/NIaBadOmYfz48Rg9ejRKSkqwcuVKJCUl4eWXX9ZFfUREJkHZD5CNExfzIVcItG3dCuOGdEbYQPYDkP5pDAOTJk2Cn58fkpOTMXLkSLRp0wZr1qxBz549dVEfkcEpLi5FbGxy3VrtZVi5MgxOTo6P3DYvzwnu7sWP3JaMW0PfCwdHB5y9WoTEE/f6ATq1b1N3fYCOeu8H4PeT6mkMAx9++CFiY2MRGBiodv+cOXOwZs0arRVGZKhiY5Oxa9cUABKcPi0AbHno2u33bws8elsybvfP9dmMu1C0+wGu/u2RX3wHANCrsxNGBnmj9xPOsDCQw6z8flK9h4aBkydPIjU1Fbt27YKDg4PaYzKZDCkpKVovjsgQZWa2g/I/TwCQ1N1u/rZk3DIz28HGrhqd+1+DT98bEK1bo6isEkP71F0fwAD7Afj9pHoPDQPt27eHpaUlampqkJmZqf4kKyt89NFHWi+OyBD5+JTV7RFQ/jXl4yNrkW3JeGXl34ZX0F24hybCwlKgptIakuIq/HtJOBza2ui7vIfi95PqPTQM+Pr64uWXX0bXrl0xYsQIXdZEZNBWrgwDsKXu2LAMK1c+/OejflvlMdmSR25LxkUhBM5dLUJiajYuZpYA9tawqKlFyWULtLcuxL8/HGHQQQDg95PukQghhL6LaEmFhbf1XYLWuLjYc3xGypTHBpjX+KrvynEs4xYSU7Nxq64foGdnJ0QaWD9AU5jT/JkaFxf7FnkdjQ2EREQElJbXXx8gD+WVd2FpIUFIn46IDPKGlwH2AxA1BcMAkQFpymmLpBvZBeX4Zv9lHE7LUV0fYOyQzggb4AHHxzwMwHkmQ9OoMJCeno6bN29CLper3T9u3DitFEVkrppy2iJpj0IIZFwrwr4Tdf0AADo6t0FksPL6ADbNvD4A55kMjcYwMG/ePBw/fhydO3eGhYWF6n6JRMIwQNTCeKqXfjXUD9DDxwnPRnSDd4c2LdYPwHkmQ6MxDKSmpmL//v1o3bq1LuohMms81Us/ysqrcSAtF4fSc+/1A/TuiJFBXvB2s2/xBjTOMxkajWHA09NTtVohEWlXU05bpObLyr+NpNRs/H4xH7VyATtbK4wd4oOwAZ6P3Q/QGJxnMjQaw0BkZCReeuklREVFwd5e/RQGHiYgallOTo48dqxlD+sHGBnkhSG9m98P0BicZzI0GsPAgQMHAAB79uxRu589A0RkTGruyvHb+VtISs3GzaJ7/QCRQV7o49feKK8PQNRSNIaBLVu2NHh/enp6ixdDRNTSGuoHGNK7IyLr+gGMgSGcimgINZD2NOrUwrS0NGRnZ6P+YoUVFRVYt24djh8/rtXiiIgeV3ZBORJTs/D7hXv9AGMGK/sBnOwN+zLBf2UIpyIaQg2kPY1awjg+Ph5du3ZFRkYGunfvjszMTLz22mu6qI+IqNGU/QDFSEzNwoUbyn4AN6fWiAzywpDenWBjbZzN0IZwKqIh1EDaozEMJCUlISkpCfb29hg9ejS+/fZbHD16FCdPntRFfUREGtXclePYeeX1Aer7Abp7OyIyyBt9uxh/P4AhnIpoCDWQ9mgMA1ZWVqqzCBQKBQAgJCQEK1aswJw5c7RbHRHRI5SVV+NgWi6S7+sHGNxL2Q/g09E4+gEawxBORTSEGkh7NIaB7t27Y+bMmfj000/h6+uL1atXo0ePHrh92zRXgCIiw5dTUI7E1Gwcv3DL6PsBGsMQTkU0hBpIezSGgRUrVuDbb7+FlZUVFi5ciPfeew+HDx/GwoULdVEfEREAQAiBjOvFSDyRhfMm1A9AZAg0hgFbW1tMnz4dQgjY29vjyy+/1EVdREQAlP0Axy/kIzE1G3nSCgCm1Q9AZAg0hoHS0lIsWbIEBw8ehIODA44ePYrly5cjOjoa/fv310WNRGSGyipqkJyWg+T0XNy+U98P4IbIIG+T6gcgMgSNWrVw0KBBWLZsGWJiYgAAY8eOxfvvv4/t27drvUAiMi85hXX9AOfv9QNEP+mD8IGm2Q9AZAg0hoGsrCzVoQFJ3e64vn37oqKiQruVEZHZEELg/PVi7EvNxvnrxQAAV6fWGBnohaF92A9ApG2N6hm4evUq/Pz8VPdlZ2fDyqpRFy98pLi4OJw5cwYSiQSLFi1Cnz59VI/99ttvWL16NSwtLTFs2DC88sorzX4/IjIsd2vlOHY+H0mp2cit6wfw93JEZLAX+vl1gIUF+wGIdEHjb/Q5c+Zg4sSJGDRoEAoLCzFnzhycOnUKy5Yta9Ybp6amIjMzE9u2bcPVq1exePFibNu2TfX4Bx98gP/7v/+Dq6srXnjhBURFRakFEiIyXrKKGiSn5+JgWo6qH+DJXm6IDPJC5468sh2RrmkMAxEREUhISEBKSgr69esHV1dXvPXWW3BxcWnWGx87dgwREREAAD8/P8hkMlRUVMDOzg7Z2dlwdHSEm5sbACA0NBTHjx9nGCAycrmF5Ug6mY3fMvJRK1egjY0VRj/pjfABnnBuZ6vv8kwCFxSix9Hoff3+/v6qKxDeuHEDN27cQFBQ0GO/sVQqRe/evVW3nZycIJVKYWdnB6lUCmdnZ9Vjzs7OyM7Ofuz3IiL9EULg/I1iJJ7IRkZ9P4Bja4wM8kJIn46wtW7+IUe6hwsK0ePQ+FO4aNEi/PTTT3B1dYWFhYXqfolEgn379rVYIfUrIjb1sb9ycTHtU444PuNlymMDHhxfzV05DqflIOHXq8i6pbxiaa8n2uOZYX4I7tURlkbWD2As85eX54T7FxTKy3NqVO3GMr7HZerjay6NYeDIkSP49ddf4ejYsruZXF1dIZVKVbcLCgpUhx5cXV1RWFioeiw/Px+urq6Net3CQtO9TLKLiz3HZ6RMeWyA+vhkd2pwKE3ZDyCr7wfo6YaRQV7w7aTsByguKtdnuU1mTPPn7l4M4N6CQu7uJRprN6bxPQ5THl9LhRyNYaBHjx6qUwpbUkhICNavX4+JEyfi/PnzcHNzQ5s2bQAAHh4eqKioQF5eHlxdXXHo0CGsWrWqxWsgopaTK61AUmqWej/AIG+ED2Q/gC5xQSF6HBrDwCuvvIIJEyagT58+ql/W9eLi4h77jQMCAtCrVy/ExMTA0tISS5YsQXx8POzt7REREYGlS5di7ty5AJQXOfLx8Xns9yIi7RBC4MKNEiQnZCDtjwIA7AfQNy4oRI9D409qbGwsevfuja5du8LSsmUv/FH/y76ev7+/6t+BgYFqpxoSkeG4W3tvvYDcQuX1Abp5OiAy2Bv9u/D6AETGplGxfe3atdqug4iMwF/7ASwkyn6AiZH+cLTV314Ank5H1Dwaf3r/8Y9/4Mcff8SoUaNgbW2ti5qIyMAo+wGycez8LdytVaD1X/oB9N2gxdPpiJpHYxjYvHkzSktLERsbqzpMIISARCJBRkaG1gskIv0QQuBCZgkST2Tj3LUiAICLo61yvYC+nQyqHyAzsx3uP51OeZuIGkvjT/N3332nizqIyEDcrVXg9wv5SEzNQs59/QAjg7wR0NUw+wF8fMrq9ggoT6fz8ZHpuyQio6IxDHh4eOiiDiLSM9mdGhxKz8XBtFzIKmpgIZFgUE/legH11wcwVDydjqh5DGc/HxHpRZ60om69gHv9AKMGeSPCiK4PwNPpiJqHYYDIDAkhcDGzBImp2Th7Vb0fIKRPJ7S24X8NROaEP/FEMJ9T0+7WKnDiYj72nchGTqHyksBdPR0QacD9AC2tKXNdv21enhPc3YtN9ntBxDBABNM/Ne32ff0AZXX9AME9XBEZ5I0n3A27H6ClNWWu799Web1/0/peENVjGCCC6Z6adrNIeX2Ao6p+AEuMClZeH6C9g3H0A7S0psy1qX4viP6KYYAIpnVqmhACf2SWYN99/QAdHO5dH8Dc+wGaMtem9L0gehTz/l+BqI4pnJpWK6+/PkA2sguU/QBdPBwQGeSFAd1czKIfoDGaMtf12yp7BkqM8ntB1BgSIYTQdxEtyVTXrAZMe01uwLTHp82xlVfeRXK6cr2AsnJlP0BgdxeMDPKCn7uDVt7zr0x57gCOz9iZ8vhcXOxb5HW4Z4DISN0sqkDSyRz8du4maur6AaKCvRA+0BMdHFrruzwiMiIMA0RGRAiBP7JKkXgiC2fq+gFqKwVaVVThrTeeRCe39nqukIiMEcMAkRGolSuvD5B4IhtZdf0AqKzFqf1P4taVThBCAosynvZGRI+HYYDIgJVX3sWh9FwcqOsHkEiAoO6uiAzywqzpJ3Hz8r21Q3jaGxE9LoYBIgN0q/iO8voAdf0AttaWiAzyQsRAT3RwVPYD8LQ3ImopDANEBkIIgT+zSpGYmo0zV6QQANq3s8XIQE881c/9gesDmMLpkERkGBgGiPRM1Q+Qmo2sfGU/gJ97O0QGe2NAtw6wtLBo8HlcqY+IWgrDAJGelFfexeHTudh/6l4/QGBdP0AXD91cH4CICGAYIBNmqCsR3iq+g6STdf0AdxvuByAi0iWGATJZhrQSYf16AQ/0AzzVcD8AEZEu8X8gMlmGsOJcrVyB1IsFOJCei2u5ZQCAJ9zbIUpDPwARkS4xDJDJ0uepd/X9AAdO5aC0vAYWEiDQ3wWRwd7sByAig8MwQCZLH6fe5df1Axyp6wewsbbEyEAvTIz0h6VCofX3JyJ6HAwDZLJ0deqdEAKXskux78T9/QA2CB/qhWH93NHG1gou7e1MdtU0IjJ+DANEj6lWrkDqHwVIPJGNzHzlL3rfTu0QFeyFgf4u7AcgIqPBMEDURBVVd3H4dB4OnMpBye1qSCTAQH8XRAV5w8+jHSQSieYX0TFDPc2SiAwDwwBRI+WX3MH+1ByknMtT9QNEBHoiItALrgZ+fQBDOs2SiAwPwwDRI9T3AySmZuP0ZWU/gHM7G0QM9cKwfp3QxraVvktsFEM4zZKIDBfDAFEDauUKnPyjAPtSs5F5q74fwB6RQd4Y6O8CK0vj6gfgCodE9CgMA0T3qai6i19P52F/fT8AgIHdXBAZrFwvwBD7ARqDKxwS0aMwDBABKCi5g6STOThy9iaq78ph08oSEQM9ERHoCVenNvour9m4wiERPQrDADWKKXajCyFwOacM+05kqfoBnOxt8PTQzgjt5240/QCmyhS/c0SGimGAGsWUutFr5Qqc/FN5fYAbdf0AnTvaIzLYC4H+rkbXD2CqTOk7R2ToGAaoUUyhG/1O1V0cPpOH/Sfv9QMM6OaCyCAvdPU03n4AU2UK3zkiY8EwQI1izN3oBSV3sP9kDlLu6wcIH+iJkSbSD2CqjPk7R2RsGAaoUYytG72+HyAxNRvplwrV+gGG9XOHHfsBDJ6xfeeIjBnDADWKsXSj18oVOPVnIRJTs3D9prIfwKejPaLYD2B0jOU7R2QKGAbIJNypuotfz9zE/lPZKJYp+wECunZAVLA3+wGIiDRgGCCjVlBaif2p2Ug5dxPVNff6ASICPeHGfgAiokZhGCCjI4TAldwyJJ7IRtrlQghR1w8wpDOG9Wc/ABFRUzEMkNGQK5T9APtOZOP6TWVnuY9bXT9Ad/YDEBE9LoYBMnh3qmrx65k8HDiVjaK6foD+XTogKtgL3bwc2Q9ARNRMDANksApLK7H/ZA5+PZuH6ho5rFtZIGyAB0YGesHNmf0AREQthWGADIoQAldzZdiXmoW0S8p+AMe21hg3RHl9gLat2Q9ARNTSGAbIIMgVCqSczsX3By7hWt69foDIYC8EsR+AiEirGAZMTFNWejOEVeHuVNUi5Wwe9p+81w8Q0LUDIoMa7gcwhJpNHT9jIvPDMGBimrLSmz5XhavvB0g5m4equn6A6CGd8VTvjo/sB+BKdtrHz5jI/DAMmJimrPSmj1XhlNcHyMKp+/oBxgz2QWh/D/h6O6Ow8PYjn8+V7LSPnzGR+WEYMDFNWelNV6vCyRUKpF2SIvFEFq7W9QN4u7VFVJA3gno0rR+AK9lpHz9jIvPDMGBimrLSm7ZXhausrkXKmTwkncxBkayqRa4PwJXstI+fMZH5kQghhL6LaEmadjMbMxcXe6MYn7S0EvtP5eDXM3X9AFYWCOnbCSMDvdDxEf0AxjK+x2HKYwM4PmPH8RkvFxf7Fnkd7hmgFnM1twz7UrNx6s8CCAE43NcPwOsDEBEZLoYBahZVP0BqFq7m1vUDuLZFZLAXgnu4NaofoP5Utrw8J7i7F/NUNiPCuSMyDQwD9Fj+2g8AKPsBIoO84O/dtH6A+09lA3gqmzHh3BGZBoYBapKG+gFGBHhgZNCj+wEehaeyGS/OHZFpYBigRtFmPwBPZTNenDsi06C3MFBbW4sFCxYgLy8PlpaWiIuLg6enp9o2MpkMc+fOhZ2dHdasWaOnSs2XXKFA+iUp9jWjH6Ax6k9lUx53LuGpbEaEc0dkGvQWBn766Sc4ODjgo48+wtGjR7Fq1SqsXr1abZulS5ciMDAQFy9e1FOV5qmyuhYpZ29i/8lsSMvu9QOMDPJC9yb2AzSGk5Mjvvhigkmf/mOqOHdEpkFvYeDYsWMYP348AGDIkCFYtGjRA9t88MEHyMjIYBjQEWlZJQ7U9QNUVt/rB4gI9ESn9nb6Lo+IiLREb2FAKpXC2dkZACCRSGBhYYHa2lpYWd0rqU2bx2tIo6a5lidDYmoWTv5RCIUQcLCzxuhBPhge8Pj9AFz5jojIeOgkDOzYsQPff/+9aveyEAJnz55V20ahUOiiFKqjUAikXSpEYmo2ruSWAQC8XNsiMkjZD9DKqnn9AFz5jojIeOgkDDz77LN49tln1e5buHAhpFIp/P39UVtbqyzGqvnltNSlGQ1Vc8d3p+ou9p/Iwo8p15BffAcAENjDDeND/dC3S4cW6wfIy3PC/aec5eU5Nap2U54/Ux4bwPEZO47PvOntMEFISAj27t2LkJAQHDx4EIMGDWpwOyEEmrJ8gik3MTWnSauorAoHTuXg8JlcVFbL0crKAsMDPDDyvn4AqbS8xWp1dy+G8iI0ylPO3N1LNNZuyk1opjw2gOMzdhyf8TL6tQmio6Nx9OhRPPfcc7CxscGKFSsAABs3bsSgQYPQp08fvPjiiygvL0d+fj6mTp2KV1999aGhgRrWUD/AqEE+GN7fHfZtrLX2vlz5jojIeHDVQiPS2HSrUAikXy7EvtRsXMlR9gN4urRFVHDL9ANoi6mnd1MdG8DxGTuOz3gZ/Z4B0p5NP13A8Qv5AIC+fu0RGeSFHj5OLX59ACIiMg0MAyaom7cj7Fq3wogAD7h34PUByDDwdFMiw8UwYIKG9/fQdwlED+DppkSGyzAPHhORyeEKh0SGi2GAiHTCx6cMytNNAa5wSGRYeJiAiHSCp5sSGS6GASLSifoVDonI8PAwARERkZljGCAiIjJzDANERERmjmGAiIjIzDEMEBERmTmGASIiIjPHMEBERGTmGAaIiIjMHMMAERGRmWMYICIiMnMMA0RERGaOYYCIiMjMMQwQERGZOYYBIiIiM8cwQEREZOYYBoiIiMwcwwAREZGZYxggIiIycwwDREREZo5hgIiIyMwxDBAREZk5hgEiIiIzxzBARERk5iRCCKHvIoiIiEh/uGeAiIjIzDEMEBERmTmGASIiIjPHMEBERGTmGAaIiIjMHMMAERGRmbN855133tF3EY1x6dIlxMTEwNLSEn379sW1a9fwr3/9C/Hx8Th9+jRCQ0MhkUhU28+dOxeHDh1CREQE4uPjMWvWLBw8eBDx8fEoKChAYGCgHkejrrFj69WrF37//Xfs3LkTCQkJGD9+PORyOd58801s3rwZCQkJCA4ORrt27fQ9JDXNGV9CQoJBzx3Q+PH98ccfmDlzJnbs2AGpVIqgoCDU1taazPzdP76ioiIEBQUZ/M8e0LjxXbhwAfPmzUNCQgJ27tyJjz76CAMHDkSHDh0Mev6aM7Zjx46ZxNxJJBKsXr0aa9euxffff4/S0lIMGDDApH727h9fWVkZBgwY0PSfPWEE7ty5I6ZMmSLefvtt8c033wghhJg1a5ZISUkRQgjx2Wefid27d6u2P3LkiHj22WfFggULhBBC7Ny5U3z44Ye6L7wRGjO2n376SQghxJNPPvnA8+Pj48V7770nhFCO+/XXX9dR5Y3T3PEZ8twJ0bTxPfvss+LixYtCCCHmzp0rqqqqTGr+GhqfKc1fPZlMJl544QUhhGH//DV3bKYyd5cuXRKTJk0SQgihUCjE6NGjhVQqNei5E6L542vq/BnFYQIbGxts2rQJrq6uqvsyMzPRp08fAEBISAiOHj0KAKipqcF//vMfzJo1Sy+1NlVjxnbkyBEAgGjg+lDHjh1DREQEAGDIkCFIS0vTQdWN19zxGbrGjq+oqAiVlZXo3r07AGDVqlWwsbExmfl72PgMXVO+n/W+/PJLvPjiiwAM++evuWMzdI0dn729PWpqalBTU4OqqipYWlrC1tbWoOcOaP74msoowoCFhQWsra3V7vP398ehQ4cAQPWfEQBs3LgRkydPhp2dndr2J06cwEsvvYTp06fj4sWLOqm7MZoyturqasyfPx+TJ0/G5s2bAQBSqRTOzs4AAIlEAgsLC9TW1uqsfk2aOz7AcOcOaPz4cnNz0a5dOyxcuBDPPfccvv76awCmM39/Hd9///tf1famMH/1qqurcfToUdUvEUOev+aODTCNuevYsSNGjRqFsLAwhIeHIyYmBnZ2dgY9d0Dzxwc0bf6stDIKHXjzzTfxzjvvID4+HkFBQRBCIDMzExkZGZg9ezZ+//131bb9+/eHs7MzQkNDcfr0abz55pvYvXu3Hqt/tIbGBgALFizA008/DQB44YUXGjz+o1AodFrr42jM+J5//nkEBQUZ3dwBDY9PCIHc3Fxs2LAB1tbWiImJwZAhQx54rrHO31/HN2nSJAwdOtRk5q/e/v37ERoa+tDnGvr8NWVspjJ32dnZSEpKwsGDB1FTU4OYmBiMHj36geca+twBTRtfU+fPaMNAx44d8Z///AeAMiEVFhbi8OHDuHnzJmJiYnD79m2UlJTgyy+/xIwZM+Dr6wtA+QUvKSmBEEKt4dCQNDQ2AJg0aZJqmyeffBKXLl2Cq6srpFIp/P39VanWysqwp7Ux4xs8eDAuXbqECRMmGNXcAQ2Pr3379ujSpYuqQWnAgAG4fPmyyczfX8c3cOBAXL58GaNGjTKJ+auXnJyM5557TnXb2OavKWPz9fU1ibk7d+4c+vXrB2tra1hbW8Pf39+kfvYeNr5BgwY1af6M4jBBQ9atW4fDhw8DAHbu3IkRI0Zg6tSp2LVrF7Zt24alS5ciNDQUM2bMwKZNm/Dzzz8DUHZnOjs7G/QXuqGxXb9+HfPmzQMA1NbWIi0tDV27dkVISAj27NkDADh48CAGDRqkt7obq7Hj69Kli9HNHfDg+MLCwuDp6YmKigrIZDIoFApcvHgRTzzxhEnM38PG5+vraxLzN2LECNVj586dU/VFAMrjtnv37gVgHPPXlLGZytz5+PggIyMDAHD37l1cunQJXl5eRjd3QNPG19T5M4pVC8+fP48VK1YgLy8PVlZWcHNzw/z587Fs2TIAQGBgIGJjY9Wec+LECcTHxyMuLg75+fl44403IISAXC7HwoULVU0Y+taUsa1atQrHjh2DpaUlwsLCMHPmTCgUCixevBiZmZmwsbHBihUr4Obmps8hqXnc8YWHh+Pll1826LkDmja+s2fP4v3334eFhQWGDh2K2bNnm9T8NTQ+U5o/QL1ZGYBBz19zx2ZKc7d+/XocOXIEEokE0dHRmDJlikHPHdD88TV1/owiDBAREZH2GO1hAiIiImoZDANERERmjmGAiIjIzDEMEBERmTmGASIiIjPHMEBERGTmGAaIiIjMHMMAERGRmWMYICKVf/zjH0hMTFTdPnToEMaPH48DBw5g3LhxGDlyJGbMmIHS0lIAQFVVFV5//XWMGjUKERER+PDDD1XPnTJlClavXo0xY8bg9OnTSE1Nxd/+9jeMHTsWY8aMUV0Kloj0j2GAiFTGjh2rtrJZUlISoqOjERsbi08++QRJSUkYNGgQlixZAgD49ttvUVlZiStXk1gAAAJ3SURBVL179yI+Ph7x8fFq68JfuHABP//8M/r3748PP/wQixYtwk8//YQNGzZg//79Oh8fETWMYYCIVEaPHo2UlBSUl5dDoVAgOTkZ9vb2CA4Ohp+fHwDl6pIHDx6EEALTp0/Hp59+CgCwt7dH165dkZ2drXq9+5fE7dChAxISEnDt2jV4e3vjo48+0u3giOihDHu9RiLSKTc3N/Tt2xdJSUnw8vKCp6cnZDIZUlNTER0dDQAQQsDBwQElJSW4ffs24uLicP36dVhYWODWrVv4+9//rno9BwcH1b+XL1+Ozz77DNOnT4etrS3mzp2LqKgonY+RiB7EMEBEasaMGYM9e/bA29sb0dHRcHBwwJAhQ7BmzZoHtn3jjTfQu3dv1RrrkydPfujrOjs746233sJbb72Fo0ePYvbs2Rg2bBhat26ttbEQUePwMAERqRk1ahROnTqFxMREjB49GkOHDsWpU6dUu//Pnj2L5cuXAwCKiorQo0cPAMDRo0eRmZmJioqKB16ztrYWU6ZMQWFhIQCgZ8+esLa2hoUF/wsiMgTcM0BEahwcHBAUFASZTKZa333ZsmWYPXs2amtrYWdnh0WLFgEAZs2ahbi4OHz66aeIiIjA7NmzsXbtWvTs2RMSiUT1mlZWVpg4cSKmTZsGiUQCiUSCt99+GzY2NnoZIxGpkwghhL6LICLD8u6776Jbt26P3O1PRKaD++iISM2NGzfw66+/Yty4cfouhYh0hIcJiEhl7dq1+PHHH7FkyRK0bdtW3+UQkY7wMAEREZGZ42ECIiIiM8cwQEREZOYYBoiIiMwcwwAREZGZYxggIiIycwwDREREZu7/A7FHkbTeJ+XVAAAAAElFTkSuQmCC"/>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AgMAAAFxCAYAAADu2asAAAAABHNCSVQICAgIfAhkiAAAAAlwSFlzAAALEgAACxIB0t1+/AAAIABJREFUeJzt3XlclOX+PvBrAAFFZFFAWSVU3BUFTDFRQFDU0nNOipWmL3/lsTzZSy1cSitLzJOZS3ky++bJjpmWYFYqqGhomii4oJY7qwLDNoIsMnP//hgYnUQHhNmv91/OzDMzn3vuQS6e5/M8t0QIIUBERERmy0LfBRAREZF+MQwQERGZOYYBIiIiM8cwQEREZOYYBoiIiMwcwwAREZGZYxggo1ZTU4OEhATV7V9++QUVFRVae7/u3bsjPz//kdtcv34dJ0+ebNLrKhQKTJ06FREREbh8+XJzStQabX+2jZGfn4/u3bsDAP73v/9h7dq1AIADBw5g6NChePfdd1FeXo5nnnkGUVFRKCsr02e5REbDSt8FEDXHhQsXsGvXLowfPx4AsG7dOgwcOBB2dnZaeT+JRKJxm6SkJMjlcgQGBjb6dfPz83Hq1CmcPXsWlpaWzSlRa7T92TZW/Rw8//zzqvsOHjyIiRMn4rXXXsPJkychk8mQnJysrxKJjA7DAOmcXC7H0qVLcfLkSQgh4O/vj7i4ONjZ2SEhIQEbNmyARCJB37598cEHH6BVq1bYsWMHvvrqK8jlcri6umLlypWwtrbG7NmzUVFRgRdeeAHe3t64fv06pk6diri4OHTt2hXLli3DmTNnoFAoMGvWLPztb38DoPwLf+7cuYiPj8cvv/yi9kt+4cKFaNeuHS5evIgbN26gd+/eWL16NWxsbHD/Nbq+/vprfPfddxBCwNfXV/VeGzduhLW1NWQyGWJjY9XG/ueff+Kdd95BaWkpbG1tMX/+fAwePBhTp06FQqHAuHHjsHr1avj7+6ues379ekilUty6dQsZGRkYMmQIoqOjsW7dOhQUFOD9999HaGgoampqsHLlSqSkpKC2thYTJ07EzJkzAQDp6elYtmwZKisrYWlpicWLF2Pw4MHIzc3FpEmTMHPmTGzfvh0ymQwLFizA6NGj1epetGhRkz7bZcuW4euvv0Z5eTni4uKwY8cOpKenw8/PD59//jlu3ryJp59+Gq+88goSEhJQVlaGpUuXIjw8/IHvy/fff4/PPvsMbdu2xdixY9U+l1u3bqFbt27Yt28frK2tcfPmTRw/fhyFhYWIjo7G1q1bcfXqVcTFxUEmk8HZ2RkfffQRPD09ER8fj4MHD+L27dvo3bs35s+fj++++w6bN29GTU0N+vfvj7i4OFhbW2PhwoVwd3dHeno6bty4AV9fX3z22WewsbFBRkYGlixZgjt37sDFxQVxcXHw9PTElStX8O6776KgoAA2NjZYvnw5evfurTa2f//736iursZbb70FACgpKUFYWBhSUlKQkJCArVu3QggBe3t7xMXFwc/PT/XcK1eu4Pnnn8fRo0dhZaX8r/y1115DYGAgYmJiHuu7EBMTg+joaFy4cAFbtmx55M8xmRhBpGOHDh0S06ZNU91es2aNOHLkiMjJyRGDBw8WhYWFQggh/vWvf4kvv/xSFBUVib59+4r8/HwhhBALFy4Ub731lhBCiJ07d4rp06erXsvf319tuwULFgghhCguLhbDhw8Xly9fVm33+eefN1jfggULRFhYmCgrKxNCCPHCCy+Ir7/+WvW8W7duifT0dDF8+HBRXFwshBBi2bJlqpoWLFggNmzY8MDrKhQKER0dLX7++WchhBDnzp0TwcHBoqKiQuTk5IhevXo1WM+6detU71VSUiL69Okj3nvvPSGEEN988414/vnnhRBCrF+/XkyfPl3cvXtXVFZWigkTJohDhw4JIYQYO3as+OWXX4QQQsTHx4uRI0cKIYTqff/3v/8JIYTYs2ePiIyMbLCOpny2GzduFEIIsWLFChEUFCQyMzNFdXW1GDZsmDh27JjIyckR/v7+4quvvhJCCPHbb7+JJ598UsjlcrX3LCsrE/379xfXrl1Tfc7du3dXfS4Nfea///67agzl5eUiODhY/Pbbb0IIIX7++Wfxt7/9TQih/O4EBASIrKwsIYQQqampIiQkRPX9W7p0qfjwww9Vrz9mzBghk8mEXC4XzzzzjNi9e7cQQojIyEiRkpIihBBi8+bNYubMmUKhUIjIyEjxww8/CCGESEtLE0899dQD4ztz5owICwtT3f7hhx/ErFmzRHl5uQgKChJ37twRQgixd+9esWnTpgfm5OmnnxYHDx4UQghRXV0tBg4cKAoKCpr1XUhISHjgfcj0sWeAdM7JyQlXrlxBUlISKisr8dprryEkJARHjx7FgAED0KFDBwDARx99hGnTpsHZ2RmnTp2Cq6srACAwMBDZ2dkPfX1R99f7oUOHMHXqVNV7jhw5EomJiarthg8f/tDXCA8PR7t27VT/Tk9PV3v88OHDiIqKgpOTEwDgH//4B44ePfrIcefk5EAqlSI6OhoA0Lt3b3h4eODcuXOPfB4ABAQEwMnJCY6OjnBxccGwYcMAAN26dUNBQYFqvM899xysrKxga2uLZ555RjXeH3/8EaNGjQIADBw4EDk5OarXlsvlqr/qe/XqhZs3bz60jsZ+thEREQAAf39/eHt7w9vbG9bW1vDx8VHVK5FI8Pe//x0AMHjwYMjlcty4cUPt/c6cOQNfX1/4+voCACZMmKDxs7rfyZMn0bFjRwwePBgAEB0djaysLNy6dQsA0LlzZ3h5eQEAkpOTMXr0aNX3b9KkSWpjCg0Nhb29PSwsLNCtWzfk5eXhxo0bKC0txdChQwEAU6ZMwdq1a3Ht2jWUlJSoPteAgAA4OzsjLS1Nrb6+fftCCIE///wTgPIQU3R0NGxsbCCRSLBjxw4UFRUhKioKM2bMeGB8Y8aMwU8//QQASElJQY8ePeDi4tKs70L93JF54WEC0rm+ffvi7bffxpYtWxAbG4uwsDAsXboUJSUlsLe3V21nbW0NQNlc98knnyA5ORkKhQLl5eWqXw6PIpPJ8Prrr8PS0hJCCFRXV6vt/nZwcHjoc+9/zMHB4YFGtOLiYri5ualtU1RU9Mh6iouLVQGjnr29PYqKiuDp6fnI595/nN7S0hJt2rQBAFhYWEAulwNQjnf58uX4+OOPIYTA3bt30a9fPwDArl27sGXLFty5cwdyuVztcIelpSVsbW1Vr6dQKB5ZS/17Peqzvb+++n/Xv1f960skErX5btu2LWQymdr7lJWVoW3btqrbf/38NLl9+zaysrJUAUwIARsbGxQXFwMAHB0d1bZNSkpShTq5XK76bAGo1Vo/jpKSErX6LCwsVIeI7ty5o/a+FRUVKC0tfaDGyMhIHDx4EN7e3khLS8OqVatgZWWF//73v9iwYQPWrl2L7t27Y8mSJejWrZvac6Ojo/Gf//wHVVVVOHDggOr9mvNd0HdPCOkHwwDpRWRkJCIjIyGTybBw4UJs2rQJHh4ean+Bl5eXo7q6GseOHcOhQ4ewdetWODg4YMeOHdi9e/dDX7v++L+bmxs+/fRTdOnSpcn1lZSUqP5dVlam9ksDADp06KD2H3tJSQnat2//yNds3779A6GitLRU9Zdoc7m6uuL//b//h9DQULX78/Pz8fbbb+P777+Hv78/MjMzVX8ZNlVLfLb1hBAoKytTBS+ZTPZAQGvXrh3Ky8tVt+t/iTeWq6sr/Pz88P333z/wWP1f4/dvO2HCBLz55puNfn0nJye170FtbS3y8/Ph6uoKe3t7/PLLLxpfIyoqCh988AG6dOmC4OBgVXjq3r071qxZg9raWnzxxRdYunQpvv32W7Xnenp6olu3bkhKSsLhw4cxf/581Vi0/V0g08LDBKRzO3fuxGeffQZA+Z/9E088AQsLC4SGhiI9PR15eXkQQmDp0qX44YcfUFRUBA8PDzg4OKCkpAR79uzBnTt3AABWVlZqvyysrKxUf12Gh4er/vOsra1FXFwcLl682KgaU1JSUF5eDrlcjv379z9wZkBoaCiSkpJUv9y/++47jBgxQlVDQ6e0eXp6ws3NTfULIi0tDUVFRejbty8AqP2F9jjCw8Oxfft2KBQKCCGwYcMGHDlyBCUlJWjTpg18fX1RW1uL7777DgBQWVnZ4Ps+rI6W+mzvf5/6XdxHjhyBra3tA3t8evfujevXryMrKwsAEB8f36T36NevHwoLC3H27FkAQHZ29kN/2YeFhSEpKUkVOPbv349NmzY98vU7d+6MTp06qXbB79ixA0uWLIGHhwc6duyIffv2AVCGmHnz5qGqquqB1wgICEBRURF27typ2rty6dIlzJkzB3fv3oWVlRV69+4NC4uG/7seO3asqunU2dkZQMt9F8h8MAyQzoWHh+P8+fOIiorCmDFjcPXqVUyfPh1ubm547733MHXqVIwaNQoWFhaYNm0axo4di5KSEkRFRWH+/Pl4/fXXcevWLXz44YcYOHAg8vPz8dRTT0EIgVGjRiEmJgZ79+7FnDlzcPv2bYwaNQrjxo2DQqFQdelrOkVw8ODBePXVVxEaGgpHR0fVse365/Xt2xcvvfQSnnvuOURHR6O8vByvv/46AGDEiBH47rvvMGfOnAded/Xq1fjmm28QHR2N5cuXY82aNapd9I05bfFR2z3//PNwd3fHmDFjEB0djWvXrmHgwIHo3r07QkNDERUVhcmTJyMsLAz9+vXDCy+80ODrPez1W+Kzvf8xS0tL3L17F2PHjsXChQvxwQcfPLC9s7MzYmNjMW3aNIwbN06tm74xbGxssHbtWixbtgxjxozBv/71L9Wu9L/q2bMnZs6cialTp2LMmDH473//2+DZDX/1ySefYMOGDYiKisIvv/yCd955BwDw8ccf45tvvsHo0aMxdepUDBkyRDXXfxUeHo7jx4+rAmW3bt3g6emJsWPHYty4cfj000+xePHiBp87evRo5Ofnq42rpb4LZD4kQo9RMC4uDmfOnIFEIsGiRYvQp08f1WPbt2/HDz/8AEtLS9XxMiJdWLhwIXx8fPDPf/5T36WYrNzcXERFRSEjI0PfpRi9mpoahIeH4+eff25yTwVRPb3tGUhNTUVmZia2bduG999/X+2vgqqqKuzZswfffvut6jzh06dP66tUItIC7pJuGZs3b8bw4cMZBKhZ9NZAeOzYMdUpLH5+fpDJZKioqICdnR1sbW3x1VdfAVAeyyovL2+xJisiMgzcJd189adCrlu3Tt+lkJHTWxiQSqVqV+NycnKCVCpVO61l48aN2LJlC1588UWNp14RtZS4uDh9l2DyPDw8eIigBezZs0ffJZCJMJgGwoZ2Gb788ss4cOAAfv311wcu+kJEREQtQ29hwNXVFVKpVHW7oKAALi4uAJTnddev+mZtbY1hw4Y9cOWuhvAYJBERUdPp7TBBSEgI1q9fj4kTJ+L8+fNwc3NTXWyjtrYWCxYswO7du9G6dWucPXtWtSrdo0gkEhQW3tZ26Xrj4mLP8RkpUx4bwPEZO47PeLm42GveqBH0FgYCAgLQq1cvxMTEwNLSEkuWLEF8fDzs7e0RERGB2bNnY8qUKbCyskL37t0RFhamr1KJiIhMml6vM6ANppr+ANNOt4Bpj8+UxwZwfMaO4zNeLbVnwGAaCImIiEg/GAaIiIjMHMMAERGRmWMYICIiMnMMA0RERGaOYYCIiMjMMQwQERGZOYYBIiIiM8cwQEREZOYYBoiIiMwcwwAREZGZYxggIiIycwwDREREZo5hgIiIyMwxDBAREZk5hgEiIiIzxzBARERk5hgGiIiIzBzDABERkZljGCAiIjJzDANERERmzkrfBRARETVWcXEpYmOTkZnZDj4+ZVi5MgxOTo76LsvoMQwQEZHRiI1Nxq5dUwBIcPq0ALAFX3wxQd9lGT0eJiAiIqORmdkOgKTulqTuNjUXwwARERkNH58yAKLuloCPj0yf5ZgMHiYgIiKjsXJlGIAtdT0DMqxcOULfJZkEhgEiIjIaTk6O7BHQAh4mICIiMnMMA0RERGaOYYCIiMjMMQwQERGZOYYBIiIiM8cwQEREZOYYBoiIiMwcwwAREZGZ40WHiIjIJNWvcJiX5wR392KucPgIDANERGSS7l/hULmeAVc4fBgeJiAiIpPEFQ4bj2GAiIhMElc4bDweJiAiIpNUv8KhsmeghCscPgLDABERmaT6FQ5dXOxRWHhb3+UYNB4mICIiMnMMA0RERGaOYYCIiMjMMQwQERGZOYYBIiIiM8cwQEREZOYYBoiIiMwcwwAREZGZYxggIiIycwwDREREZo5hgIiIyMwxDBAREZk5hgEiIiIzxzBARERk5hgGiIiIzBzDABERkZljGCAiIjJzDANERERmzkqfbx4XF4czZ85AIpFg0aJF6NOnj+qx48ePY/Xq1bC0tISvry8++OADPVZKRERkuvS2ZyA1NRWZmZnYtm0b3n///Qd+2S9duhTr1q3D1q1bUV5ejl9//VVPlRIREZk2vYWBY8eOISIiAgDg5+cHmUyGiooK1eM7d+6Eq6srAMDZ2RmlpaV6qZOIiMjU6S0MSKVSODs7q247OTlBKpWqbtvZ2QEACgoK8NtvvyE0NFTnNRIREZkDg2kgFEI8cF9RURFmzZqFd955Bw4ODnqoioiIyPTprYHQ1dVVbU9AQUEBXFxcVLfLy8vx0ksvYd68eRg8eHCjX9fFxb5F6zQ0HJ/xMuWxARyfseP4zJvewkBISAjWr1+PiRMn4vz583Bzc0ObNm1Uj69YsQLTp09HSEhIk163sPB2S5dqMFxc7Dk+I2XKYwM4PmPH8Rmvlgo5egsDAQEB6NWrF2JiYmBpaYklS5YgPj4e9vb2GDp0KH788UdkZWVh+/btkEgkGDduHJ599ll9lUtERGSy9Hqdgblz56rd9vf3V/377Nmzui6HiIjILBlMAyERERHpB8MAERGRmWMYICIiMnMMA0RERGaOYYCIiMjMMQwQERGZOYYBIiIiM8cwQEREZOYYBoiIiMwcwwAREZGZYxggIiIycwwDREREZo5hgIiIyMwxDBAREZk5hgEiIiIzxzBARERk5hgGiIiIzBzDABERkZljGCAiIjJzDANERERmjmGAiIjIzDEMEBERmTmGASIiIjPHMEBERGTmGAaIiIjMXKPCwOHDh7F48WLMmzcPAHDkyBFUVlZqtTAiIiLSDY1h4PPPP8eaNWvQrVs3nDlzBgBw7tw5LFmyROvFERERkfZpDAPbt2/H1q1b8eKLL6JVq1YAgH/+85/IyMjQenFERESkfRrDgJWVFaysrAAAEokEACCE0G5VREREpDNWmjZ46qmn8PLLL+O5555DVVUVDh8+jO3bt2Po0KG6qI+IiIi0TOOegTfffBMDBw7E559/jlatWmHTpk0ICgrCm2++qYv6iIiISMs07hmwtrbGxIkT8eqrrwIAqqqqUFpaquofICIiIuOmcc/Ajz/+iDFjxqhOJSwrK8OECROwa9curRdHRERE2teoUwt3796N1q1bAwDc3Nzw448/4vPPP9d6cURERKR9GsNAVVUV3Nzc1O5zcXHhRYeIiIhMhMaegcDAQMybNw/R0dFo164dSkpKkJCQgJCQEF3UR0RERFqmMQy89957+PLLL/HFF1+gpKQETk5OCAsLw7Rp03RQHhEREWmbxjBgY2ODV155Ba+88oou6iEiIiId0xgGTp48iQ0bNiAvLw8KhULtsX379mmtMCIiItINjWFgwYIFmDx5Mnr27AlLS0td1EREREQ61KiLDs2YMUMXtRAREZEeaDy1MCIiAsnJybqohYiIiPRA456BEydOYPPmzWjbti3s7e3VHmPPABERNUdxcSliY5ORmdkOPj5lWLkyDE5Ojvouy+xoDANz587VRR1ERGSGYmOTsWvXFAASnD4tAGzBF19M0HdZZkdjGAgODoZCoUBaWhpKS0sRERGBqqoq2Nra6qI+IiIyYZmZ7QBI6m5J6m6TrmkMAxkZGXjllVfg7OyM4uJiREREYPHixRgyZAj+/ve/66JGIiIyUT4+ZXV7BCQABHx8ZPouySxpDAOLFi3CmjVrEBAQgNGjRwMAFi9ejKlTpzIMEBFRs6xcGQZgS13PgAwrV47Qd0lmSWMYqK6uRkBAAABAIlHuynF2doZcLtduZUREZPKcnBzZI2AANJ5a6Orqip07d6rdt2/fPnTo0EFrRREREZHuaNwzsHTpUrz66qtYsWIF7ty5g8GDB6Njx474+OOPdVEfERERaZnGMODn54e9e/fi2rVrkMlkcHV1hYeHhy5qIyIiIh3QGAaio6OxZ88e+Pn56aIeIiIi0jGNYWDChAnYuHEjhg8fDgcHB7XH3NzctFYYERER6YbGMFDfG/DXHgGJRIKLFy9qpyoiIiLSGY1h4I8//tBFHURERKQnGk8tBIArV67gs88+w7///W8AwMWLF6FQKLRaGBEREemGxjCwc+dOvPTSSygtLcWePXsAAAkJCYiLi9N6cURERKR9Gg8TbNiwATt37oSTkxNSUlIAAG+88QbGjRun9eKIiIhI+zTuGbCwsICTkxOAe5cjtrKyghBCu5URERGRTmgMA/369cPChQtx8eJFyOVyXLlyBcuWLUPfvn11UR8RERFpmcYw8Pbbb0MikWDGjBnIzc3FzJkzYWlpiSVLljT7zePi4hATE4PJkyfj3Llzao/V1NRgwYIFXBmRiIhIyx7aMxAfH48JEyZg7969WL58eYu/cWpqKjIzM7Ft2zZcvXoVixcvxrZt21SPr1y5Ej169MCVK1da/L2JiMi0SUsrsf9UDn6/kI+Zf+uL7h7t9F2SQXtoGFi9ejU6deqEDRs2oEuXLg32CAwYMOCx3/jYsWOIiIgAoFz/QCaToaKiAnZ2dgCAuXPnoqSkBLt3737s9yAiIvNyJbcMiSeycOpSIYQAHNtaw8Wxtb7LMngPDQPjx4/H22+/jYKCAsybN++BxyUSCQ4cOPDYbyyVStG7d2/VbScnJ0ilUlUYaNOmDUpKSh779YmIyDzIFQqkXZIi8UQWrubJAADebm0RFeSNoB6u6NTRAYWFt/VcpWF7aBiYMWMG5s6di5kzZ+Lzzz/XeiEtdXaCi4t9i7yOoeL4jJcpjw3g+IydMY6vovIukk5kYnfKNRSUVEIiAQb16ohnhvmht1971RlwgHGOT5ceGgYmTpyIffv2ITs7Wytv7OrqCqlUqrpdUFAAFxeXZr+uKac/Fxd7js9ImfLYAI7P2Bnb+Or7AX49k4eqGjmsrSwwYoAHRgZ6oaNzG+U20nLV9sY2vqZoqZDz0DBga2uLESNGQCqVIioqqsFt9u3b99hvHBISgvXr12PixIk4f/483Nzc0KZNG7VthBC8ngEREQGo6wdIzcapPwsgBODQ1hpjBvsgtL8H2rZupe/yjNpDw8D//vc//PHHH3jjjTewbNmyFn/jgIAA9OrVCzExMapTFePj42Fvb4+IiAjMmTMHt27dwo0bNzB16lRMmjQJY8aMafE6iIjIcDXYD+DaFpHBXgju4QYry0YtsUMaSISGP71v3bqFjh076qqeZjPVXUGAae/qAkx7fKY8NoDjM3aGOL7K6lqknMlD0skcFMmqAAD9u3TAyCAvdPd2VOsH0MQQx9dStH6YYNy4cdi9ezfCw8Mf+NCFEJBIJMjIyGiRIoiIiICH9AMEeCAi0BOd2tvpuzyT9dAwsGnTJgBAYmKizoohIiLzdDW3DPvu7wews0b0kz4YHsB+AF14aBg4duyYxid7eHi0aDFERGQ+5AoF0i9JsS81C1dzlf0AXq5tERmk7AdoZcV+AF15aBjYtWsXAKC2thbp6enw9fWFg4MDiouLkZWVhZCQEIwfP15nhRIRkWmorK5Fytmb2H8yG9IyZT9AX7/2iAryQncfpyb1A1DLeGgY+OqrrwAA8+fPx9atW9VWKUxLS8PWrVu1Xx0REZkMaVklDtT1A1RWK/sBhgd4YCT7AfTuoWGg3tmzZx9YrnjAgAFYsGCB1ooiIiLTcTWvDIknsnHqz0IohICDnTVGDfLB8P7usG9jre/yCI0IA46Ojli9ejWio6Nhb2+P27dvIykpCW3bttVFfUREZIQUCoG0S4VITM3GldwyAICnS1tEBbMfwBBpDAOrVq3CqlWrMGPGDJSWlsLBwQEBAQH4+OOPdVEfEREZkcrqWhw5exNJ7AcwKhrDgJeXFz755BNd1EJEREaqqKwKB07l4PCZXFRWy9HKygKh/d0RGeTFfgAjoDEMEBERPcy1PBkSU7Nw8g9lP0A7O2uMCvbG8AAP9gMYEYYBIiJqEoVCIP1yIfalZuNKTn0/gB0ig7wxqCf7AYwRwwARETVKZXUtjpy7iaRU9X6AkUFe6Ml+AKOmMQwIIZCcnIz09HSUlZXB0dERAwcORGhoqC7qIyIiPSuWVWH/qRwcPp2HyupaVT/AyEAvuHdgP4Ap0BgGli5dihMnTuCpp56Cq6srSktLsXz5chw8eBDvvvuuLmokIiI9uH5Thn0n7usHaNMKUUN9MXyAB9qxH8CkaAwDBw8exP79+2Fra6u6786dO4iIiGAYICIyMcp+ACkSU7Nw+b5+gJFBXniypxtaWVlqfI3i4lLExiYjM7MdfHzKsHJlGJycHLVdOjWDxjDg4eEBCwv1ZhArKyt4e3trrSgiItKtqpp71wcoLFX2A/R5oj0ig5veDxAbm4xdu6YAkOD0aQFgC774YoJ2CqcWoTEMPPXUU5gyZQqio6Ph4OCA0tJSJCUlITAwELt371ZtN27cOK0WSkRELa9YVoWff8/CL7/daLF+gMzMdgDqw4Ok7jYZMo1h4Pfff4e1tTX279+vus/CwgJnzpzBmTNnAAASiYRhgIjIiFy/KUNiajZSLxbc6wd4yhfDA5rfD+DjU1a3R0ACQMDHR9YiNZP2aAwDW7Zs0UUdRESkZQqFwOkrUiSeyMKlun4ADxc7/H1EV/TydmhUP0BjrFwZBmBLXc+ADCtXjmiR1yXt0RgGMjIysGXLFhQUFEAul6s99vXXX2utMCKuXOEmAAAgAElEQVQiahlVNbU4eu4WklKzUVBaCaCuHyDICz07O8HVtR0KC2+32Ps5OTmyR8DIaAwDc+bMQWRkJAYPHvxAIyERERmuYlkVDqTl4HB6Hu5U18LK0gLD+rljZJAXPHh9ALqPxjDQpk0bxMbG6qIWIiJqAZm3bmNfahZSLxZArlD2A4wfWtcPYMfrA9CDNIaBqVOnYuPGjQgPD0fr1q3VHnN3d9daYURE1HgKIXDmihSJJ7LxZ3YpAMCjgx0ig7zwZK/GXR+AzJfGMJCTk4NNmzZh9erVaocJJBIJMjIytFocERE9WnWNXLlewMlsFJQo+wF6+zojMsgLvXyduV4ANYrGMLBjxw4kJCSga9euuqiHiIgaoeR2NQ6cysHh07moqKrvB+iEkYFe8HBpq+/yyMhoDANdunTh1QaJiAzEX/sB7Nu0wjNDfTGC/QDUDBrDQEBAACZPnoyQkBDY2al3n/7zn//UWmFERKTUUD+Ae10/wGD2A1AL0BgGCgoK4O/vD6lUCqlUqouaiIgIyn6Aoxk3kZSajfz7+wGCvdCrM/sBqOVoDANxcXG6qIOIiOo01A8wtG8nRAZ5wZP9AKQFGsNATU0NPvnkEyQmJkIulyM5ORmbNm1CeHg4fH19dVEjEZFZyLx1G4mpWThxXz/A0yGdMWKAJxzYD0BapDEMLFy4EPb29li3bh1ef/11AEDnzp2xZMkSrltARNRMCiFw9koRElOz8EeWej/Akz3dYN2K/QCkfRrDwOnTp3HgwAEAgKWl8ksZERGB1atXa7cyIiITVl0jx28ZN5F4Xz9AL19nRPH6AKQHGsOAtbU1pFIpOnTooLqvuLiYX1QiosdQcrsaB9NycCi9vh9AouwHCPSCpyv7AUg/NIaBadOmYfz48Rg9ejRKSkqwcuVKJCUl4eWXX9ZFfUREJkHZD5CNExfzIVcItG3dCuOGdEbYQPYDkP5pDAOTJk2Cn58fkpOTMXLkSLRp0wZr1qxBz549dVEfkcEpLi5FbGxy3VrtZVi5MgxOTo6P3DYvzwnu7sWP3JaMW0PfCwdHB5y9WoTEE/f6ATq1b1N3fYCOeu8H4PeT6mkMAx9++CFiY2MRGBiodv+cOXOwZs0arRVGZKhiY5Oxa9cUABKcPi0AbHno2u33bws8elsybvfP9dmMu1C0+wGu/u2RX3wHANCrsxNGBnmj9xPOsDCQw6z8flK9h4aBkydPIjU1Fbt27YKDg4PaYzKZDCkpKVovjsgQZWa2g/I/TwCQ1N1u/rZk3DIz28HGrhqd+1+DT98bEK1bo6isEkP71F0fwAD7Afj9pHoPDQPt27eHpaUlampqkJmZqf4kKyt89NFHWi+OyBD5+JTV7RFQ/jXl4yNrkW3JeGXl34ZX0F24hybCwlKgptIakuIq/HtJOBza2ui7vIfi95PqPTQM+Pr64uWXX0bXrl0xYsQIXdZEZNBWrgwDsKXu2LAMK1c+/OejflvlMdmSR25LxkUhBM5dLUJiajYuZpYA9tawqKlFyWULtLcuxL8/HGHQQQDg95PukQghhL6LaEmFhbf1XYLWuLjYc3xGypTHBpjX+KrvynEs4xYSU7Nxq64foGdnJ0QaWD9AU5jT/JkaFxf7FnkdjQ2EREQElJbXXx8gD+WVd2FpIUFIn46IDPKGlwH2AxA1BcMAkQFpymmLpBvZBeX4Zv9lHE7LUV0fYOyQzggb4AHHxzwMwHkmQ9OoMJCeno6bN29CLper3T9u3DitFEVkrppy2iJpj0IIZFwrwr4Tdf0AADo6t0FksPL6ADbNvD4A55kMjcYwMG/ePBw/fhydO3eGhYWF6n6JRMIwQNTCeKqXfjXUD9DDxwnPRnSDd4c2LdYPwHkmQ6MxDKSmpmL//v1o3bq1LuohMms81Us/ysqrcSAtF4fSc+/1A/TuiJFBXvB2s2/xBjTOMxkajWHA09NTtVohEWlXU05bpObLyr+NpNRs/H4xH7VyATtbK4wd4oOwAZ6P3Q/QGJxnMjQaw0BkZCReeuklREVFwd5e/RQGHiYgallOTo48dqxlD+sHGBnkhSG9m98P0BicZzI0GsPAgQMHAAB79uxRu589A0RkTGruyvHb+VtISs3GzaJ7/QCRQV7o49feKK8PQNRSNIaBLVu2NHh/enp6ixdDRNTSGuoHGNK7IyLr+gGMgSGcimgINZD2NOrUwrS0NGRnZ6P+YoUVFRVYt24djh8/rtXiiIgeV3ZBORJTs/D7hXv9AGMGK/sBnOwN+zLBf2UIpyIaQg2kPY1awjg+Ph5du3ZFRkYGunfvjszMTLz22mu6qI+IqNGU/QDFSEzNwoUbyn4AN6fWiAzywpDenWBjbZzN0IZwKqIh1EDaozEMJCUlISkpCfb29hg9ejS+/fZbHD16FCdPntRFfUREGtXclePYeeX1Aer7Abp7OyIyyBt9uxh/P4AhnIpoCDWQ9mgMA1ZWVqqzCBQKBQAgJCQEK1aswJw5c7RbHRHRI5SVV+NgWi6S7+sHGNxL2Q/g09E4+gEawxBORTSEGkh7NIaB7t27Y+bMmfj000/h6+uL1atXo0ePHrh92zRXgCIiw5dTUI7E1Gwcv3DL6PsBGsMQTkU0hBpIezSGgRUrVuDbb7+FlZUVFi5ciPfeew+HDx/GwoULdVEfEREAQAiBjOvFSDyRhfMm1A9AZAg0hgFbW1tMnz4dQgjY29vjyy+/1EVdREQAlP0Axy/kIzE1G3nSCgCm1Q9AZAg0hoHS0lIsWbIEBw8ehIODA44ePYrly5cjOjoa/fv310WNRGSGyipqkJyWg+T0XNy+U98P4IbIIG+T6gcgMgSNWrVw0KBBWLZsGWJiYgAAY8eOxfvvv4/t27drvUAiMi85hXX9AOfv9QNEP+mD8IGm2Q9AZAg0hoGsrCzVoQFJ3e64vn37oqKiQruVEZHZEELg/PVi7EvNxvnrxQAAV6fWGBnohaF92A9ApG2N6hm4evUq/Pz8VPdlZ2fDyqpRFy98pLi4OJw5cwYSiQSLFi1Cnz59VI/99ttvWL16NSwtLTFs2DC88sorzX4/IjIsd2vlOHY+H0mp2cit6wfw93JEZLAX+vl1gIUF+wGIdEHjb/Q5c+Zg4sSJGDRoEAoLCzFnzhycOnUKy5Yta9Ybp6amIjMzE9u2bcPVq1exePFibNu2TfX4Bx98gP/7v/+Dq6srXnjhBURFRakFEiIyXrKKGiSn5+JgWo6qH+DJXm6IDPJC5468sh2RrmkMAxEREUhISEBKSgr69esHV1dXvPXWW3BxcWnWGx87dgwREREAAD8/P8hkMlRUVMDOzg7Z2dlwdHSEm5sbACA0NBTHjx9nGCAycrmF5Ug6mY3fMvJRK1egjY0VRj/pjfABnnBuZ6vv8kwCFxSix9Hoff3+/v6qKxDeuHEDN27cQFBQ0GO/sVQqRe/evVW3nZycIJVKYWdnB6lUCmdnZ9Vjzs7OyM7Ofuz3IiL9EULg/I1iJJ7IRkZ9P4Bja4wM8kJIn46wtW7+IUe6hwsK0ePQ+FO4aNEi/PTTT3B1dYWFhYXqfolEgn379rVYIfUrIjb1sb9ycTHtU444PuNlymMDHhxfzV05DqflIOHXq8i6pbxiaa8n2uOZYX4I7tURlkbWD2As85eX54T7FxTKy3NqVO3GMr7HZerjay6NYeDIkSP49ddf4ejYsruZXF1dIZVKVbcLCgpUhx5cXV1RWFioeiw/Px+urq6Net3CQtO9TLKLiz3HZ6RMeWyA+vhkd2pwKE3ZDyCr7wfo6YaRQV7w7aTsByguKtdnuU1mTPPn7l4M4N6CQu7uJRprN6bxPQ5THl9LhRyNYaBHjx6qUwpbUkhICNavX4+JEyfi/PnzcHNzQ5s2bQAAHh4eqKioQF5eHlxdXXHo0CGsWrWqxWsgopaTK61AUmqWej/AIG+ED2Q/gC5xQSF6HBrDwCuvvIIJEyagT58+ql/W9eLi4h77jQMCAtCrVy/ExMTA0tISS5YsQXx8POzt7REREYGlS5di7ty5AJQXOfLx8Xns9yIi7RBC4MKNEiQnZCDtjwIA7AfQNy4oRI9D409qbGwsevfuja5du8LSsmUv/FH/y76ev7+/6t+BgYFqpxoSkeG4W3tvvYDcQuX1Abp5OiAy2Bv9u/D6AETGplGxfe3atdqug4iMwF/7ASwkyn6AiZH+cLTV314Ank5H1Dwaf3r/8Y9/4Mcff8SoUaNgbW2ti5qIyMAo+wGycez8LdytVaD1X/oB9N2gxdPpiJpHYxjYvHkzSktLERsbqzpMIISARCJBRkaG1gskIv0QQuBCZgkST2Tj3LUiAICLo61yvYC+nQyqHyAzsx3uP51OeZuIGkvjT/N3332nizqIyEDcrVXg9wv5SEzNQs59/QAjg7wR0NUw+wF8fMrq9ggoT6fz8ZHpuyQio6IxDHh4eOiiDiLSM9mdGhxKz8XBtFzIKmpgIZFgUE/legH11wcwVDydjqh5DGc/HxHpRZ60om69gHv9AKMGeSPCiK4PwNPpiJqHYYDIDAkhcDGzBImp2Th7Vb0fIKRPJ7S24X8NROaEP/FEMJ9T0+7WKnDiYj72nchGTqHyksBdPR0QacD9AC2tKXNdv21enhPc3YtN9ntBxDBABNM/Ne32ff0AZXX9AME9XBEZ5I0n3A27H6ClNWWu799Web1/0/peENVjGCCC6Z6adrNIeX2Ao6p+AEuMClZeH6C9g3H0A7S0psy1qX4viP6KYYAIpnVqmhACf2SWYN99/QAdHO5dH8Dc+wGaMtem9L0gehTz/l+BqI4pnJpWK6+/PkA2sguU/QBdPBwQGeSFAd1czKIfoDGaMtf12yp7BkqM8ntB1BgSIYTQdxEtyVTXrAZMe01uwLTHp82xlVfeRXK6cr2AsnJlP0BgdxeMDPKCn7uDVt7zr0x57gCOz9iZ8vhcXOxb5HW4Z4DISN0sqkDSyRz8du4maur6AaKCvRA+0BMdHFrruzwiMiIMA0RGRAiBP7JKkXgiC2fq+gFqKwVaVVThrTeeRCe39nqukIiMEcMAkRGolSuvD5B4IhtZdf0AqKzFqf1P4taVThBCAosynvZGRI+HYYDIgJVX3sWh9FwcqOsHkEiAoO6uiAzywqzpJ3Hz8r21Q3jaGxE9LoYBIgN0q/iO8voAdf0AttaWiAzyQsRAT3RwVPYD8LQ3ImopDANEBkIIgT+zSpGYmo0zV6QQANq3s8XIQE881c/9gesDmMLpkERkGBgGiPRM1Q+Qmo2sfGU/gJ97O0QGe2NAtw6wtLBo8HlcqY+IWgrDAJGelFfexeHTudh/6l4/QGBdP0AXD91cH4CICGAYIBNmqCsR3iq+g6STdf0AdxvuByAi0iWGATJZhrQSYf16AQ/0AzzVcD8AEZEu8X8gMlmGsOJcrVyB1IsFOJCei2u5ZQCAJ9zbIUpDPwARkS4xDJDJ0uepd/X9AAdO5aC0vAYWEiDQ3wWRwd7sByAig8MwQCZLH6fe5df1Axyp6wewsbbEyEAvTIz0h6VCofX3JyJ6HAwDZLJ0deqdEAKXskux78T9/QA2CB/qhWH93NHG1gou7e1MdtU0IjJ+DANEj6lWrkDqHwVIPJGNzHzlL3rfTu0QFeyFgf4u7AcgIqPBMEDURBVVd3H4dB4OnMpBye1qSCTAQH8XRAV5w8+jHSQSieYX0TFDPc2SiAwDwwBRI+WX3MH+1ByknMtT9QNEBHoiItALrgZ+fQBDOs2SiAwPwwDRI9T3AySmZuP0ZWU/gHM7G0QM9cKwfp3QxraVvktsFEM4zZKIDBfDAFEDauUKnPyjAPtSs5F5q74fwB6RQd4Y6O8CK0vj6gfgCodE9CgMA0T3qai6i19P52F/fT8AgIHdXBAZrFwvwBD7ARqDKxwS0aMwDBABKCi5g6STOThy9iaq78ph08oSEQM9ERHoCVenNvour9m4wiERPQrDADWKKXajCyFwOacM+05kqfoBnOxt8PTQzgjt5240/QCmyhS/c0SGimGAGsWUutFr5Qqc/FN5fYAbdf0AnTvaIzLYC4H+rkbXD2CqTOk7R2ToGAaoUUyhG/1O1V0cPpOH/Sfv9QMM6OaCyCAvdPU03n4AU2UK3zkiY8EwQI1izN3oBSV3sP9kDlLu6wcIH+iJkSbSD2CqjPk7R2RsGAaoUYytG72+HyAxNRvplwrV+gGG9XOHHfsBDJ6xfeeIjBnDADWKsXSj18oVOPVnIRJTs3D9prIfwKejPaLYD2B0jOU7R2QKGAbIJNypuotfz9zE/lPZKJYp+wECunZAVLA3+wGIiDRgGCCjVlBaif2p2Ug5dxPVNff6ASICPeHGfgAiokZhGCCjI4TAldwyJJ7IRtrlQghR1w8wpDOG9Wc/ABFRUzEMkNGQK5T9APtOZOP6TWVnuY9bXT9Ad/YDEBE9LoYBMnh3qmrx65k8HDiVjaK6foD+XTogKtgL3bwc2Q9ARNRMDANksApLK7H/ZA5+PZuH6ho5rFtZIGyAB0YGesHNmf0AREQthWGADIoQAldzZdiXmoW0S8p+AMe21hg3RHl9gLat2Q9ARNTSGAbIIMgVCqSczsX3By7hWt69foDIYC8EsR+AiEirGAZMTFNWejOEVeHuVNUi5Wwe9p+81w8Q0LUDIoMa7gcwhJpNHT9jIvPDMGBimrLSmz5XhavvB0g5m4equn6A6CGd8VTvjo/sB+BKdtrHz5jI/DAMmJimrPSmj1XhlNcHyMKp+/oBxgz2QWh/D/h6O6Ow8PYjn8+V7LSPnzGR+WEYMDFNWelNV6vCyRUKpF2SIvFEFq7W9QN4u7VFVJA3gno0rR+AK9lpHz9jIvPDMGBimrLSm7ZXhausrkXKmTwkncxBkayqRa4PwJXstI+fMZH5kQghhL6LaEmadjMbMxcXe6MYn7S0EvtP5eDXM3X9AFYWCOnbCSMDvdDxEf0AxjK+x2HKYwM4PmPH8RkvFxf7Fnkd7hmgFnM1twz7UrNx6s8CCAE43NcPwOsDEBEZLoYBahZVP0BqFq7m1vUDuLZFZLAXgnu4NaofoP5Utrw8J7i7F/NUNiPCuSMyDQwD9Fj+2g8AKPsBIoO84O/dtH6A+09lA3gqmzHh3BGZBoYBapKG+gFGBHhgZNCj+wEehaeyGS/OHZFpYBigRtFmPwBPZTNenDsi06C3MFBbW4sFCxYgLy8PlpaWiIuLg6enp9o2MpkMc+fOhZ2dHdasWaOnSs2XXKFA+iUp9jWjH6Ax6k9lUx53LuGpbEaEc0dkGvQWBn766Sc4ODjgo48+wtGjR7Fq1SqsXr1abZulS5ciMDAQFy9e1FOV5qmyuhYpZ29i/8lsSMvu9QOMDPJC9yb2AzSGk5Mjvvhigkmf/mOqOHdEpkFvYeDYsWMYP348AGDIkCFYtGjRA9t88MEHyMjIYBjQEWlZJQ7U9QNUVt/rB4gI9ESn9nb6Lo+IiLREb2FAKpXC2dkZACCRSGBhYYHa2lpYWd0rqU2bx2tIo6a5lidDYmoWTv5RCIUQcLCzxuhBPhge8Pj9AFz5jojIeOgkDOzYsQPff/+9aveyEAJnz55V20ahUOiiFKqjUAikXSpEYmo2ruSWAQC8XNsiMkjZD9DKqnn9AFz5jojIeOgkDDz77LN49tln1e5buHAhpFIp/P39UVtbqyzGqvnltNSlGQ1Vc8d3p+ou9p/Iwo8p15BffAcAENjDDeND/dC3S4cW6wfIy3PC/aec5eU5Nap2U54/Ux4bwPEZO47PvOntMEFISAj27t2LkJAQHDx4EIMGDWpwOyEEmrJ8gik3MTWnSauorAoHTuXg8JlcVFbL0crKAsMDPDDyvn4AqbS8xWp1dy+G8iI0ylPO3N1LNNZuyk1opjw2gOMzdhyf8TL6tQmio6Nx9OhRPPfcc7CxscGKFSsAABs3bsSgQYPQp08fvPjiiygvL0d+fj6mTp2KV1999aGhgRrWUD/AqEE+GN7fHfZtrLX2vlz5jojIeHDVQiPS2HSrUAikXy7EvtRsXMlR9gN4urRFVHDL9ANoi6mnd1MdG8DxGTuOz3gZ/Z4B0p5NP13A8Qv5AIC+fu0RGeSFHj5OLX59ACIiMg0MAyaom7cj7Fq3wogAD7h34PUByDDwdFMiw8UwYIKG9/fQdwlED+DppkSGyzAPHhORyeEKh0SGi2GAiHTCx6cMytNNAa5wSGRYeJiAiHSCp5sSGS6GASLSifoVDonI8PAwARERkZljGCAiIjJzDANERERmjmGAiIjIzDEMEBERmTmGASIiIjPHMEBERGTmGAaIiIjMHMMAERGRmWMYICIiMnMMA0RERGaOYYCIiMjMMQwQERGZOYYBIiIiM8cwQEREZOYYBoiIiMwcwwAREZGZYxggIiIycwwDREREZo5hgIiIyMwxDBAREZk5hgEiIiIzxzBARERk5iRCCKHvIoiIiEh/uGeAiIjIzDEMEBERmTmGASIiIjPHMEBERGTmGAaIiIjMHMMAERGRmbN855133tF3EY1x6dIlxMTEwNLSEn379sW1a9fwr3/9C/Hx8Th9+jRCQ0MhkUhU28+dOxeHDh1CREQE4uPjMWvWLBw8eBDx8fEoKChAYGCgHkejrrFj69WrF37//Xfs3LkTCQkJGD9+PORyOd58801s3rwZCQkJCA4ORrt27fQ9JDXNGV9CQoJBzx3Q+PH98ccfmDlzJnbs2AGpVIqgoCDU1taazPzdP76ioiIEBQUZ/M8e0LjxXbhwAfPmzUNCQgJ27tyJjz76CAMHDkSHDh0Mev6aM7Zjx46ZxNxJJBKsXr0aa9euxffff4/S0lIMGDDApH727h9fWVkZBgwY0PSfPWEE7ty5I6ZMmSLefvtt8c033wghhJg1a5ZISUkRQgjx2Wefid27d6u2P3LkiHj22WfFggULhBBC7Ny5U3z44Ye6L7wRGjO2n376SQghxJNPPvnA8+Pj48V7770nhFCO+/XXX9dR5Y3T3PEZ8twJ0bTxPfvss+LixYtCCCHmzp0rqqqqTGr+GhqfKc1fPZlMJl544QUhhGH//DV3bKYyd5cuXRKTJk0SQgihUCjE6NGjhVQqNei5E6L542vq/BnFYQIbGxts2rQJrq6uqvsyMzPRp08fAEBISAiOHj0KAKipqcF//vMfzJo1Sy+1NlVjxnbkyBEAgGjg+lDHjh1DREQEAGDIkCFIS0vTQdWN19zxGbrGjq+oqAiVlZXo3r07AGDVqlWwsbExmfl72PgMXVO+n/W+/PJLvPjiiwAM++evuWMzdI0dn729PWpqalBTU4OqqipYWlrC1tbWoOcOaP74msoowoCFhQWsra3V7vP398ehQ4cAQPWfEQBs3LgRkydPhp2dndr2J06cwEsvvYTp06fj4sWLOqm7MZoyturqasyfPx+TJ0/G5s2bAQBSqRTOzs4AAIlEAgsLC9TW1uqsfk2aOz7AcOcOaPz4cnNz0a5dOyxcuBDPPfccvv76awCmM39/Hd9///tf1famMH/1qqurcfToUdUvEUOev+aODTCNuevYsSNGjRqFsLAwhIeHIyYmBnZ2dgY9d0Dzxwc0bf6stDIKHXjzzTfxzjvvID4+HkFBQRBCIDMzExkZGZg9ezZ+//131bb9+/eHs7MzQkNDcfr0abz55pvYvXu3Hqt/tIbGBgALFizA008/DQB44YUXGjz+o1AodFrr42jM+J5//nkEBQUZ3dwBDY9PCIHc3Fxs2LAB1tbWiImJwZAhQx54rrHO31/HN2nSJAwdOtRk5q/e/v37ERoa+tDnGvr8NWVspjJ32dnZSEpKwsGDB1FTU4OYmBiMHj36geca+twBTRtfU+fPaMNAx44d8Z///AeAMiEVFhbi8OHDuHnzJmJiYnD79m2UlJTgyy+/xIwZM+Dr6wtA+QUvKSmBEEKt4dCQNDQ2AJg0aZJqmyeffBKXLl2Cq6srpFIp/P39VanWysqwp7Ux4xs8eDAuXbqECRMmGNXcAQ2Pr3379ujSpYuqQWnAgAG4fPmyyczfX8c3cOBAXL58GaNGjTKJ+auXnJyM5557TnXb2OavKWPz9fU1ibk7d+4c+vXrB2tra1hbW8Pf39+kfvYeNr5BgwY1af6M4jBBQ9atW4fDhw8DAHbu3IkRI0Zg6tSp2LVrF7Zt24alS5ciNDQUM2bMwKZNm/Dzzz8DUHZnOjs7G/QXuqGxXb9+HfPmzQMA1NbWIi0tDV27dkVISAj27NkDADh48CAGDRqkt7obq7Hj69Kli9HNHfDg+MLCwuDp6YmKigrIZDIoFApcvHgRTzzxhEnM38PG5+vraxLzN2LECNVj586dU/VFAMrjtnv37gVgHPPXlLGZytz5+PggIyMDAHD37l1cunQJXl5eRjd3QNPG19T5M4pVC8+fP48VK1YgLy8PVlZWcHNzw/z587Fs2TIAQGBgIGJjY9Wec+LECcTHxyMuLg75+fl44403IISAXC7HwoULVU0Y+taUsa1atQrHjh2DpaUlwsLCMHPmTCgUCixevBiZmZmwsbHBihUr4Obmps8hqXnc8YWHh+Pll1826LkDmja+s2fP4v3334eFhQWGDh2K2bNnm9T8NTQ+U5o/QL1ZGYBBz19zx2ZKc7d+/XocOXIEEokE0dHRmDJlikHPHdD88TV1/owiDBAREZH2GO1hAiIiImoZDANERERmjmGAiIjIzDEMEBERmTmGASIiIjPHMEBERGTmGAaIiIjMHMMAERGRmWMYICKVf/zjH0hMTFTdPnToEMaPH48DBw5g3LhxGDlyJGbMmIHS0lIAQFVVFV5//XWMGjUKERER+PDDD1XPnTJlClavXo0xY8bg9OnTSE1Nxd/+9jeMHTsWY8aMUV0Kloj0j2GAiFTGjh2rtrJZUlISoqOjERsbi08++QRJSUkYNGgQlixZAgD49ttvUVlZiStXk1gAAAJ3SURBVL179yI+Ph7x8fFq68JfuHABP//8M/r3748PP/wQixYtwk8//YQNGzZg//79Oh8fETWMYYCIVEaPHo2UlBSUl5dDoVAgOTkZ9vb2CA4Ohp+fHwDl6pIHDx6EEALTp0/Hp59+CgCwt7dH165dkZ2drXq9+5fE7dChAxISEnDt2jV4e3vjo48+0u3giOihDHu9RiLSKTc3N/Tt2xdJSUnw8vKCp6cnZDIZUlNTER0dDQAQQsDBwQElJSW4ffs24uLicP36dVhYWODWrVv4+9//rno9BwcH1b+XL1+Ozz77DNOnT4etrS3mzp2LqKgonY+RiB7EMEBEasaMGYM9e/bA29sb0dHRcHBwwJAhQ7BmzZoHtn3jjTfQu3dv1RrrkydPfujrOjs746233sJbb72Fo0ePYvbs2Rg2bBhat26ttbEQUePwMAERqRk1ahROnTqFxMREjB49GkOHDsWpU6dUu//Pnj2L5cuXAwCKiorQo0cPAMDRo0eRmZmJioqKB16ztrYWU6ZMQWFhIQCgZ8+esLa2hoUF/wsiMgTcM0BEahwcHBAUFASZTKZa333ZsmWYPXs2amtrYWdnh0WLFgEAZs2ahbi4OHz66aeIiIjA7NmzsXbtWvTs2RMSiUT1mlZWVpg4cSKmTZsGiUQCiUSCt99+GzY2NnoZIxGpkwghhL6LICLD8u6776Jbt26P3O1PRKaD++iISM2NGzfw66+/Yty4cfouhYh0hIcJiEhl7dq1+PHHH7FkyRK0bdtW3+UQkY7wMAEREZGZ42ECIiIiM8cwQEREZOYYBoiIiMwcwwAREZGZYxggIiIycwwDREREZu7/A7FHkbTeJ+XVAAAAAElFTkSuQmCC"/>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ata:image/png;base64,iVBORw0KGgoAAAANSUhEUgAAAgMAAAFxCAYAAADu2asAAAAABHNCSVQICAgIfAhkiAAAAAlwSFlzAAALEgAACxIB0t1+/AAAIABJREFUeJzs3Xl4VOXZ+PHvmT37JCEJSyAgCqioRahvKSoKCBKgaPvWpVZe+/O1trZVLxeWaqUqisUFFyouaK24oLYKWhdABF7cKhRcUBYFCUsgIcksmcms5zy/PyYzSUhCAtmT+3NdXpJk5pznhJBzn/u5n/vRlFIKIYQQQvRYpo4egBBCCCE6lgQDQgghRA8nwYAQQgjRw0kwIIQQQvRwEgwIIYQQPZwEA0IIIUQPJ8GA6NLC4TDLly9PfPzOO+/g9/vb7HzDhg2jpKTkqK/5/vvv2bRp0zEd1zAMZsyYwYQJE/j2229bMsQ209bf2+YoKSlh2LBhALz44os8+uijAKxZs4azzz6bO++8E5/Px/Tp05k0aRIej6cjhytEl2Hp6AEI0RLffPMNK1as4KKLLgLgscceY+TIkaSkpLTJ+TRNa/I1q1evRtd1Ro0a1ezjlpSU8J///Icvv/wSs9nckiG2mbb+3jZX/O/giiuuSHzugw8+4JJLLuH6669n06ZNeL1e1q5d21FDFKLLkWBAtDtd15k7dy6bNm1CKcXQoUOZP38+KSkpLF++nMWLF6NpGqeffjr33HMPVquV1157jb/97W/ouk5ubi4LFizAZrPx+9//Hr/fzy9/+UsGDBjA999/z4wZM5g/fz4nnXQSd999N1988QWGYfDb3/6Wn/70p0DsCf+mm27ijTfe4J133qlzk58zZw7p6els27aNPXv2MHz4cBYuXIjdbqd2j67nn3+eV155BaUUgwYNSpzrqaeewmaz4fV6mTVrVp1r37FjB3/+859xu904HA5uueUWRo8ezYwZMzAMg2nTprFw4UKGDh2aeM+iRYsoKyvj0KFDbN26lR//+McUFhby2GOPUVpayrx58xg7dizhcJgFCxawYcMGotEol1xyCddeey0AW7Zs4e677yYQCGA2m7ntttsYPXo0Bw4c4NJLL+Xaa6/l1Vdfxev1Mnv2bCZPnlxn3H/84x+P6Xt799138/zzz+Pz+Zg/fz6vvfYaW7ZsYfDgwTz55JMcPHiQn/zkJ1x33XUsX74cj8fD3LlzGT9+fL2fl3/84x88/vjjpKamMnXq1Drfl0OHDjFkyBBWrlyJzWbj4MGDfPrppxw+fJjCwkJeeukldu3axfz58/F6vWRlZfHAAw+Qn5/PG2+8wQcffEBlZSXDhw/nlltu4ZVXXuG5554jHA7zgx/8gPnz52Oz2ZgzZw59+/Zly5Yt7Nmzh0GDBvH4449jt9vZunUrd9xxB1VVVeTk5DB//nzy8/P57rvvuPPOOyktLcVut3PvvfcyfPjwOtd2//33EwqFuP322wFwuVyMGzeODRs2sHz5cl566SWUUqSlpTF//nwGDx6ceO93333HFVdcwUcffYTFEvtVfv311zNq1Cguu+yy4/pZuOyyyygsLOSbb75h6dKlR/13LLoZJUQ7W7dunbrqqqsSHz/yyCPqww8/VPv371ejR49Whw8fVkop9Yc//EE988wzqry8XJ1++umqpKREKaXUnDlz1O23366UUur1119Xv/rVrxLHGjp0aJ3XzZ49WymlVEVFhTrvvPPUt99+m3jdk08+2eD4Zs+ercaNG6c8Ho9SSqlf/vKX6vnnn0+879ChQ2rLli3qvPPOUxUVFUoppe6+++7EmGbPnq0WL15c77iGYajCwkL19ttvK6WU+uqrr9RZZ52l/H6/2r9/vzr11FMbHM9jjz2WOJfL5VKnnXaauuuuu5RSSr3wwgvqiiuuUEoptWjRIvWrX/1KRSIRFQgE1MUXX6zWrVunlFJq6tSp6p133lFKKfXGG2+oCy64QCmlEud98cUXlVJKvfvuu2rixIkNjuNYvrdPPfWUUkqp++67T/3whz9URUVFKhQKqXPPPVd98sknav/+/Wro0KHqb3/7m1JKqY8//lj96Ec/Urqu1zmnx+NRP/jBD9Tu3bsT3+dhw4Ylvi8Nfc///e9/J67B5/Ops846S3388cdKKaXefvtt9dOf/lQpFfvZGTFihNq7d69SSqmNGzeqMWPGJH7+5s6dq/7yl78kjj9lyhTl9XqVrutq+vTp6q233lJKKTVx4kS1YcMGpZRSzz33nLr22muVYRhq4sSJ6p///KdSSqnNmzerc845p971ffHFF2rcuHGJj//5z3+q3/72t8rn86kf/vCHqqqqSiml1HvvvaeWLFlS7+/kJz/5ifrggw+UUkqFQiE1cuRIVVpa2qKfheXLl9c7j+j+pGZAtLvMzEy+++47Vq9eTSAQ4Prrr2fMmDF89NFHnHnmmfTq1QuABx54gKuuuoqsrCz+85//kJubC8CoUaPYt29fo8dX1U/v69atY8aMGYlzXnDBBaxatSrxuvPOO6/RY4wfP5709PTEn7ds2VLn6+vXr2fSpElkZmYC8N///d989NFHR73u/fv3U1ZWRmFhIQDDhw+nX79+fPXVV0d9H8CIESPIzMzE6XSSk5PDueeeC8CQIUMoLS1NXO8vfvELLBYLDoeD6dOnJ673zTff5MILLwRg5MiR7N+/P3FsXdcTT/WnnnoqBw8ebHQczf3eTpgwAYChQ4cyYMAABgwYgM1mo6CgIDFeTdP42c9+BsDo0aPRdZ09e/bUOd8XX3zBoEGDGDRoEAAXX3xxk9+r2jZt2kTv3r0ZPXo0AIWFhezdu5dDhw4BMHDgQPr37w/A2rVrmTx5cuLn79JLL61zTWPHjiUtLQ2TycSQIUMoLi5mz549uN1uzj77bACuvPJKHn30UXbv3o3L5Up8X0eMGEFWVhabN2+uM77TTz8dpRQ7duwAYlNMhYWF2O12NE3jtddeo7y8nEmTJnH11VfXu74pU6bwr3/9C4ANGzZw8sknk5OT06KfhfjfnehZZJpAtLvTTz+dP/3pTyxdupRZs2Yxbtw45s6di8vlIi0tLfE6m80GxIrrHn74YdauXYthGPh8vsTN4Wi8Xi833ngjZrMZpRShUKhO+jsjI6PR99b+WkZGRr1CtIqKCvLy8uq8pry8/KjjqaioSAQYcWlpaZSXl5Ofn3/U99aepzebzSQnJwNgMpnQdR2IXe+9997LQw89hFKKSCTCGWecAcCKFStYunQpVVVV6LpeZ7rDbDbjcDgSxzMM46hjiZ/raN/b2uOL/zl+rvjxNU2r8/edmpqK1+utcx6Px0Nqamri4yO/f02prKxk7969iQBMKYXdbqeiogIAp9NZ57WrV69OBHW6rie+t0Cdscavw+Vy1RmfyWRKTBFVVVXVOa/f78ftdtcb48SJE/nggw8YMGAAmzdv5sEHH8RisfD3v/+dxYsX8+ijjzJs2DDuuOMOhgwZUue9hYWFPPHEEwSDQdasWZM4X0t+Fjq6JkR0DAkGRIeYOHEiEydOxOv1MmfOHJYsWUK/fv3qPIH7fD5CoRCffPIJ69at46WXXiIjI4PXXnuNt956q9Fjx+f/8/Ly+Otf/8qJJ554zONzuVyJP3s8njo3DYBevXrV+cXucrnIzs4+6jGzs7PrBRVutzvxJNpSubm5/O///i9jx46t8/mSkhL+9Kc/8Y9//IOhQ4dSVFSUeDI8Vq3xvY1TSuHxeBKBl9frrRegpaen4/P5Eh/Hb+LNlZuby+DBg/nHP/5R72vxp/Har7344ouZOXNms4+fmZlZ5+cgGo1SUlJCbm4uaWlpvPPOO00eY9KkSdxzzz2ceOKJnHXWWYngadiwYTzyyCNEo1Gefvpp5s6dy8svv1znvfn5+QwZMoTVq1ezfv16brnllsS1tPXPguheZJpAtLvXX3+dxx9/HIj9sj/hhBMwmUyMHTuWLVu2UFxcjFKKuXPn8s9//pPy8nL69etHRkYGLpeLd999l6qqKgAsFkudm4XFYkk8XY4fPz7xyzMajTJ//ny2bdvWrDFu2LABn8+Hruu8//779VYGjB07ltWrVydu7q+88grnn39+YgwNLWnLz88nLy8vcYPYvHkz5eXlnH766QB1ntCOx/jx43n11VcxDAOlFIsXL+bDDz/E5XKRnJzMoEGDiEajvPLKKwAEAoEGz9vYOFrre1v7PPEU94cffojD4aiX8Rk+fDjff/89e/fuBeCNN944pnOcccYZHD58mC+//BKAffv2NXqzHzduHKtXr04EHO+//z5Lliw56vEHDhxInz59Ein41157jTvuuIN+/frRu3dvVq5cCcSCmJtvvplgMFjvGCNGjKC8vJzXX389kV3ZuXMnN9xwA5FIBIvFwvDhwzGZGv51PXXq1ETRaVZWFtB6Pwui55BgQLS78ePH8/XXXzNp0iSmTJnCrl27+NWvfkVeXh533XUXM2bM4MILL8RkMnHVVVcxdepUXC4XkyZN4pZbbuHGG2/k0KFD/OUvf2HkyJGUlJRwzjnnoJTiwgsv5LLLLuO9997jhhtuoLKykgsvvJBp06ZhGEaiSr+pJYKjR4/md7/7HWPHjsXpdCbmtuPvO/3007nmmmv4xS9+QWFhIT6fjxtvvBGA888/n1deeYUbbrih3nEXLlzICy+8QGFhIffeey+PPPJIIkXfnGWLR3vdFVdcQd++fZkyZQqFhYXs3r2bkSNHMmzYMMaOHcukSZO4/PLLGTduHGeccQa//OUvGzxeY8dvje9t7a+ZzWYikQhTp05lzpw53HPPPfVen5WVxaxZs7jqqquYNm1anWr65rDb7Tz66KPcfffdTJkyhT/84Q+JVPqRTjnlFK699lpmzJjBlClT+Pvf/97g6oYjPfzwwyxevJhJkybxzjvv8Oc//xmAhx56iBdeeIHJkyczY8YMfvzjHyf+ro80fvx4Pv3000RAOWTIEPLz85k6dSrTpk3jr3/9K7fddluD7508eTIlJSV1rqu1fhZEz6GpDg4Fd+7cye9+9zuuuuqqOuuGIRap9+3bF03T0DSNBx54IFFEJkRbmTNnDgUFBfzmN7/p6KF0WwcOHGDSpEls3bq1o4fS5YXDYcaPH8/bb799zDUVQsR1aM1AIBBg3rx5iUrfI2maxpIlSxqNpoUQXZekpFvHc889x3nnnSeBgGiRDp0msNvtLFmypNGnfaWU/MIQopuSlHTLTZ48mQ0bNnDzzTd39FBEF9fh0wQQ6ySWmZnZ4DTBqFGj2L9/P6NGjeKmm27qoBEKIYQQ3VenLiC84YYbmD17Ni+88AI7d+6s0wBECCGEEK2jUwcD06dPJysrC5PJxLnnnsvOnTuP+vpOkOQQQgghupxO23TI5/Nxww038MQTT2C1Wtm4cWOTzTE0TePw4cp2GmHbyclJ6/LX0R2uAbrHdXSHawC5js6kO1wDdI/ryMlJa/pFzdChwcDXX3/NfffdR3FxMRaLhZUrVzJu3Djy8/OZMGEC5513HpdeeikOh4NTTjmFSZMmdeRwhRBCiG6pQ4OBU0899ajbZF555ZVceeWV7TgiIYQQoufp1DUDQgghhGh7EgwIIYQQPZwEA0IIIUQPJ8GAEEII0cNJMCCEEEL0cBIMCCGEED2cBANCCCFEDyfBgBBCCNHDSTAghBBC9HASDAghhBA9nAQDQgghRA8nwYAQQgjRw0kwIIQQQvRwEgwIIYQQPZwEA0IIIUQPJ8GAEEII0cNJMCCEEEL0cBIMCCGEED2cBANCCCFEDyfBgBBCCNHDSTAghBBC9HASDAghhBA9nAQDQgghRA8nwYAQQgjRw0kwIIQQQvRwEgwIIYQQPZwEA0IIIUQPJ8GAEEII0cNJMCCEEEL0cBIMCCGEED2cBANCCCFEDyfBgBBCCNHDSTAghBBC9HASDAghhBA9nAQDQgghRA8nwYAQQgjRw0kwIIQQQvRwEgwIIYQQPZwEA0IIIUQPJ8GAEEII0cNJMCCEEEL0cBIMCCGEED1chwcDO3fu5IILLuDFF1+s97WPP/6Yn//851x22WU8/vjjHTA6IYQQovvr0GAgEAgwb948Ro8e3eDX77nnHhYtWsTLL7/MRx99xK5du9p5hEIIIUT316HBgN1uZ8mSJeTm5tb72r59+3A6neTl5aFpGmPHjuXTTz/tgFEKIYQQ3VuHBgMmkwmbzdbg18rKysjKykp8nJWVRWlpaXsNTQghhOgxOrxmoLmUUh09BCGEEKJbsnT0ABqTm5vL4cOHEx+XlJQ0OJ1wpJyctLYcVrvpDtfRHa4Busd1dIdrALmOzqQ7XAN0n+toqU4bDPTr1w+/309xcTG5ubmsW7eOBx98sMn3HT5c2Q6ja1s5OWld/jq6wzVA97iO7nANINfRmXSHa4DucR2tFcx0aDDw9ddfc99991FcXIzFYmHlypWMGzeO/Px8JkyYwNy5c7npppsAmDp1KgUFBR05XCGEEKJb6tBg4NRTT2Xp0qWNfn3UqFEsW7asHUckhBBC9DxdpoBQCCGEEG1DggEhhBCih+u0BYRCCCFEYyoq3MyatZaionQKCjwsWDCOzExnRw+ry5JgQAghRJcza9ZaVqy4EtD4/HMFLOXppy/u6GF1WTJNIIQQosspKkoHtOqPtOqPxfGSYEAIIUSXU1DgAeKdaRUFBd6OHE6XJ9MEQgghupwFC8YBS6trBrwsWHB+Rw+pS5NgQAghRJeTmemUGoFWJNMEQgghRA8nwYAQQgjRw0kwIIQQQvRwUjMghBCiy5BmQ21DggEhhBCdWu0AoLT0G4qL5yDNhlqXBANCCCE6tdrdBmOz29JsqLVJzYAQQohOrW63QR/SbKj1SWZACCFEpxSfHtiz5xCxAEADJtO373xyc0+RZkOtSIIBIYQQHa6hwsCa6QEP8DJOZ5CxYy0sWHClFA22MgkGhBBCtJmGbvJKxeoAdu0yU1FRRHb2EMrLd9YrDKyZHnACv2DgwOU8/fT4Dr2e7kqCASGEEK2qqep/oPqJfxkwh+JiDXiT2I3fDbzLqlWQmfk1ML3681If0JYkGBBCCNGqGq7+r7nJ2+3R6s+lUr8w8F3gMgIBjUDAJfUB7USCASGEEK0inhFYtQqOfpN/sfpzlRxZGOhy5RMIxN+bSW7uKaxaJVMDDQmGQhQfCtG3d68WH0uWFgohhGgV8YxAIGChZvlf7CaflBShJkCYgtP5AMOHK/r2nc9pp/2D6dPfYu3aK5k4USFLB4/OW+mjuLScw+4qQlGt6Tc0g2QGhBBCtIqagr9CYBlJSREmToQFC65k5swPWLEingXIYOzYPJ5++if1jrFgwTjixYMyNVBD13Xc3koCIR3NbMNsSWrVp3kJBoQQQrSKggJPdZGgE7iMiRNrWgU39yafmemU9sK1+Px+/IEwoajCZnNgsbXNeSQYEEII0SqOdsOXm3zzGYZRnQWIgmbFbLFja6MgIE6CASGEEK1CbvgtEwgEqawKEAobWGwOzFZru51bggEhhBDHTbYUbhmlFN7KSvyBCAYWLFY7Vnv7j0OCASGEEM0Sv/EXF2fSt2/FES2DZUvhYxEMhaj0BQiEo1htSZislg5d3ifBgBBCiGap20zIxcaNi3G58pEthZsnlgXw4Q9GMJQJi9WGzd7GxQDNJMGAEEKIZqm7lfB71W2GX6amcZD0BWhIOBzG66siGNYxWeyYLI5O1+RHggEhhBDNUrN0UANSaLingPQFiItlAcJEdbC24bLA1iDBgBBCiGaJLx0sLs7kwIGvKC6eRkM9BXqyeHOgqmAUk8WO2ezAau7oUTVNggEhhBBHVXfFgOK9986hrOwHzJwpnQLjAoEgHl8VkeosgLWT1AI0lwQDQgghjurIFQO//e0yFi2a2uMzAfGCQF8gjMKCxdo1sgANkWBACCHEUdUtHNT4/vvUjhxOh6s9FWC2OjBbkzp6SC3W2QoahRBCdDIFBR5q7yQ4aJCvI4fTYYKhECVlFRwodRNRNqz2ZEym7nEblcyAEEKIhHh9wK5dZioqisjOHkJ+vp/Jk5/h4MFeFBR4Wbz4J+h6R4+0/cSmAkIYyozF6sDWAR0C25oEA0IIIRJq6gOWAXMoLtb46ivF9OlLWbVqPABZWWkcPlzZoeNsa/HNgqqC0TbZMrizkWBACCFEQk19QCo9sbNgOBzG7fUTjOhYbUlYbO23WVBH6s6BjhBCiGNUUx9QSe06ge7eWdBb6eNgaTklFT4Mkx2bPRlN05p+YzchmQEhhBAJ8cZCsZqB+WRnD+GEE6q6ZR8BXdepcHmoCtVMBfSMPEB9EgwIIUQP19O2Ia6qCuD1B/CFQoSVtctOBYSjOq11G2/WUdavX8+qVasIBoM8+OCDfPjhh4wcOZKkpJatrZw/fz5ffPEFmqbxxz/+kdNOOy3xtXHjxtG3b180TUPTNB544AFyc3NbdD4hhBD19YRtiGMNgirxByIY1Q2CbHYH+P0dPbRj4vGF2L7XzfYiF7uKPTx0/ZhWOW6TwcCTTz7JypUrmT59OkuXLgXgq6++YsWKFdx///3HfeKNGzdSVFTEsmXL2LVrF7fddhvLli1LfF3TNJYsWYLD4TjucwghhGjakU2FulOxYCQSwe31EQwbWGwOTFZLlyqWM5SiuMzP9iIX24tcFJdXtcl5mgwGXn31Vd5++20cDkfiZv2b3/yGwsLCFp34k08+YcKECQAMHjwYr9eL3+8nJSUFiEVxSqmjHUIIIUQrqLsbYfcoFoxPBUQMDavVjrUL9QYIR3V2HfDGAoC9LiqrIvVeY9I0BvZJa7VzNhkMWCwWLJbYy+KVla1xky4rK2P48OGJjzMzMykrK0sEAwBz585l//79jBo1iptuuqnF5xRCCFFfvGiwq286ZBgGHm8lgVA0MRXQVfYK8PjDiZv/rgMeonr9+2yS3czQ/pkMK3ByUr6TJHvrlf01eaRzzjmHX//61/ziF78gGAyyfv16Xn31Vc4+++xWGwTUDzBuuOEGzjnnHJxOJ9dddx2rVq1i4sSJrXpOIYQQkJnp7NI1AqFQCK8vQCAcxWpLwmS1dvqpAEMpDpb52VbkYvteN8VlDdcu9MpwcHJBJsMKMhmQl4bZ1DbLHTXVxGN+OBzm6aefZt26dXi9XnJzcxk/fjxXXHEFVuvxV2AuWrSI3NxcLrnkEgAmTJjAm2++SXJycr3XvvTSS1RUVPD73//+uM8nhBCie/FW+qj0hwjrYOsCPYLDEZ3teyr48rsyvtpVjscXqvcak6ZxUn8np53Yi9NO7EVeVv17Yp1jhkIMys9u8diazAzYbDYuueQSfve73wEQDAZxu90tCgQAxowZw6JFi7jkkkv4+uuvycvLSwQCPp+PG264gSeeeAKr1crGjRu58MILm3Xc7tAiMyen67f67A7XAN3jOrrDNYBcR2fSkdeg6zoer6+mN4A5Pg8QPeZjZWWlUFHRtqsJvP4w2/fGiv++O0r6f0h/J8MGZDKkf+30v2pyfKkp7bS08M0332TevHmsX7+epKQkPB4PF198MbNnz2b69OnHfeIRI0Zw6qmnctlll2E2m7njjjt44403SEtLY8KECZx33nlceumlOBwOTjnlFCZNmnTc5xJCiO6qp/QICASDVPoDBMMGNnvnbROslKK4vCpR/X+gg9P/zdXkNMGUKVN49tlnycvLS3zu8OHD/M///A/vvPNOmw/wWHX1iBvkyaEz6Q7X0R2uAeQ6GnPNNW8kegRAbEOhtp7/b6+/i1hvAB++QBilzFhstlY9fmtlBiJRg10HPGwrcrFjrwtvg9X/UNA7vToAcNIro2V9euJSUyztM00QDAbrBAIAOTk5BAKBFp9cCCFEy3THHgGhUIhKf4BASMdstWO2ts6NszXVTv/vOuAlohv1XtN4+r/zaXJko0aN4uabb6awsJD09HRcLhfLly9nzJjW6XokhBDi+LWkR0BnmmKIZwGqghGiqvP1BlBKcbC8qrr638WBw42n/4cVZDJsQCYFvTs+/d9cTQYDd911F8888wxPP/00LpeLzMxMxo0bx1VXXdUOwxNCCHE0dTcWKmL37iFcc83rzbqxd4Y2xOFwGK+vimBYx2SxY7I4Os1mQZGowa5iT/X6fzdef7jea+qk/wc46eXsfFmM5mgyGLDb7Vx33XVcd9117TEeIYQQzVD3qV7Rv3+ArVvnUFys8dVXzbuxd9QUg1KKSp8ffzCMbmhYrHYsrVsOcNy8VWF2FLnYVuRm1wFPg+l/hy2W/j+5oPOn/5urySvYtGkTixcvpri4GMOo+01ZuXJlmw1MCCFE4458qnc6/8ax3tjbuw1xJBLBU+knEIpitjowmR1YOrhDYHPT/9kZDk4eECv+i6X/O3tbo2PTZDAwe/ZsLr/8ck455ZRa6zmFEEJ0pCOf6qEMOLYbe3u1Ifb5/fiqQkR0sNocWO0dmwaIRA12F3v4fuM+vth5GE+j6f80hg2ILf/L6aLp/+ZqVtOhq6++uj3GIoQQopmOfKofPToNmy12Y+/T5xDhsIVx496koqKI7Owh5OcfBqwcPNirTrFgW9UIGIaB21tJVTAKJisWS8fuE+CtCrOjeuvf7w54iEQbT/8PK8hkSL6TZEfXT/83V5NXOmHCBNauXcv553fNjSuEEKI7qv9UPzVRMFjTe2AZEK8jeAm4HPDw+efvsH79asaONbf6CoJwOIzb6ycY1rF2YHOgePo/vvxvfw9N/zdXk8HAZ599xnPPPUdqaippaXW3S5SaASGE6BhHe6qvmUJIpWYqIa36z+8Cl+N2a6xY0XorCOJTAdHqgkCbo8WHPGbx9H+s+Y+70fT/gN5pnDwgk/86vS+2rrHyr801GQzI1sFCCNG11EwhVFJTR+Ct/nPtAKFlKwhivQEqqayKoJmsmC3tXxBYWRVmezPS/yfl11T/x9P/7bE3QVfRZDBw1llnYRgGmzdvxu12M2HCBILBIA5HB4R9QgghmlS398D86poBL/AMn3xSgds9lZasIIhEIhwudxEMG1hsDiy29ptbb3b6P93BsILY/P/AHpz+b64m/wa3bt3KddddR1YKXpUkAAAgAElEQVRWFhUVFUyYMIHbbruNH//4x/zsZz9rjzEKIYSg+R0DjzaF4HK5mTnz+FYQVFUF8PoD+EIp6Fr7dQiMp//jGYCG0v/akdX/GQ40TeYAmqvJYOCPf/wjjzzyCCNGjGDy5MkA3HbbbcyYMUOCASGEaEet0THwWFcQJDYLqgqjNAsWqwOb3QH+tk2vV8ar//e6+G6/h/AxpP/FsWvyOxcKhRgxYgRAIsrKyspC1/W2HZkQQog62rNjYDAUotIXIBjWsdgcmG1tu85eKcWhiurmP0dJ/2el26ur/zMZ2EfS/62lyWAgNzeX119/nZ/+9KeJz61cuZJevXq16cCEEELU1dYdA+MFgf5gFEOZsFhtbToVUDv9v2OvC7evkfR/Xlps8x9J/7eZJoOBuXPn8rvf/Y777ruPqqoqRo8eTe/evXnooYfaY3xCCNHjxWsFdu2y0LdvrCDwhBOqWq1jYCQSwe31JQoCTRYLbfW83Zz0v91qZkj/DIYVZDK0v5NkR2fZuqj7ajIYGDx4MO+99x67d+/G6/WSm5tLv3792mNsQgjR7ZSXu7nmmjerOwUepKGugEeqXSsAih/+sHV7A9S0CW7xIeuJp/+3F8UCgP2lPlQDr4un/4dWV/9bzJL+b09NBgOFhYW8++67DB48uD3GI4QQ3dp1171bqwgw3hWwfkFg7ZUDe/ZEaa1aAcMw8HgrqQpFQYv1BmjtNsFR3WB3sbe6+U/j6f8BeWmJ+f8cp6T/O1KTwcDFF1/MU089xXnnnUdGRkadr+Xl5bXZwIQQojv6/vuGugLCkTf5utmAFznWTYiOFAyF8FZWEYzoWG1JmK2tm3r3BSLs2OtiW5Gk/7uiJoOBeG3AkTUCmqaxbdu2thmVEEJ0A2XlLmbd8xHeYBLpjgALbh/DoEGVbNx4ZFdAD/AOe/YEueaa11mwYNwRKwem4HQ+wMCBJx1Tb4D4ssCqYISo0rBa7dhaaSognv7fsdfNtqKjpP/T7IniP0n/tx7DMIhGwxiO1vkLbTIY2L59e6ucSAgheppZ93yEy+gDNnAZTmbO+4jnFhcSCsV3F4x3BXThdt9SZ7+AggJVa+VABmPH5vH00+Obdd5wOIynMrZZkNnqwGRx0BrP4PH0//eb9vPFztLG0/+5aYnuf7nOJEn/t0A0GkXXI5hQWMwmLGYNs9mEzW4hyZFB796ts8lUszo0fPfdd6xatQq/38+tt97Ktm3bGDp0KCZZ3ymEEI3yBpPAFv8oSkVY8d/XrSc1zcrLy84kOysTgIkT1/D553WnC155ZSR1dyVsOhsQywKEW7UgsLnp/5P6Z3DygEyGDHCSIun/Y6KUQo9EMIwoJpOGxawlbvy2JBsOe2qb32+bDAZef/11HnvsMS644ALef/99br31VpYvX45hGNx2221tOjghhOjK0h0BXEbsyc2WVAn0Ihyw4TIymDnvI555aCpwZP8AF6Wl33DppVBQoHjllZFH3WI4Eong9fkJhHQ0sw2zuWUFgUopSlwBthe5jpr+z6xO/588INb8R9L/TVNKEY2GUbqeeMK3mDWsVjP21CRsNluHZVGaDAYWL17M66+/TmZmJhs2bADg1ltvZdq0aW0+OCGE6MoW3D6GmfNiNQMhPYpmTqQJYlmD+OuqNxYqKkqntPQbiovnUFzceMthpRSVPh/+YIRodRbAYuO4RXWD7w96E93/mkr//9dpfbGbkPR/I+Lz+RgGFkvshm8xmbBYzSRnpGGxdL62yU2OyGQykZkZS2XF/+ItFgtKNRQrCiGEiMvOykw8/V99079w1cqwpzsCiT/X3i9g4kQoLm54hUEoFMJb3SLYbLVjakEWIJ7+317k5tsDbsKRRtL/+dXV/7XS/7L1b4yu6+jRMBoKs9mEtfpp32ozk5yUgdnczvs5t0CTwcAZZ5zBnDlzmDFjBrqu89133/Hyyy9z+umnt8f4hBCiW4hnCXyRZFKtVSy4fUyDrzuy5fCAAZ5YX4BaKwKOpxagdvp/+14X+0qOnv4fNsDJoD7pkv6noSK+6vl8uxWHw9mlbvqN0VQTj/iVlZXMnz+fdevW4fV6ycvLY/z48Vx//fWkpqa21zib7fDhyo4eQovl5KR1+evoDtcA3eM6usM1QM+5jtgWw2v5/vsk8ge4uHXWaLJ65RxXSr52+n/HXjeuylC912hA/7xUTi7IZNiATHIzm67+7y6ZgSOvQ9d1otFw7KZvMWExmbBaNGw2Gw67vVMWzefkpLXKcRrNDLzxxhtcfPHFvPfee9x7772tcjIhhBCNU0phtpi5c9656JiwHkcKwBeIsHNfbO3/t/ubTv8P6e8kNalnVf/H0/uRkAkVDSae9O0OGw5HSqe86be1RoOBhQsX0qdPHxYvXsyJJ57YYI3AmWee2aaDE0KInqBmo6DqvgDWpGZvFKSUotQVYHv18r+jpv8HZDKsoOek/+OFfJoy6szp26vT+717Ozls7/rZptbQaDBw0UUX8ac//YnS0lJuvvnmel/XNI01a9a06eCEEKI78/n9VPqDRA3tmPoCxNP/8c1/jpb+H1bd+z+vGen/rurIJXuJFL+j6xXydZRGg4Grr76am266iWuvvZYnn3yyPcckhBDdlmEYVLg9VAVjSw3NlqRmdQeMp/+3F7n4dr+HUESv9xqb1cRJ+U5O7qbpf6UU0UgYpXQspurKfXPnXrLXVTT6nbvkkktYuXIl+/bta8/xCCFEt1RVFcAXCOILhQjpFiy2o9+om5v+d6baYs1/CjK7Tfq/9k3fbKrpxme1mklKT8XaypssiaMEAw6Hg/PPP5+ysjImTZrU4GtWrlzZZgMTQoiuKr5BkSdgJ9niYdYfRpKRkYXFasdmd6D5G67Ej+oGew5Wsm1vrPlPd0//H7lO32LWMJvkpt8RGg0GXnzxRbZv386tt97K3Xff3Z5jEkKILu2Wu9fjimajWRV+S38efPob7p3T8N4C/mCEnXvdbNvr4tt9jaT/LbH0/7ACJ0MHZHap9H/tp3yTpmG1mKqf9jVsDht2e7LM6XcCjQYDqampjBo1ipdffpnevXu355iEEKJL8vn9+KpC+CIOrLW2lvWFHIk/x5r/VMWa/xS52VtaSUPdXpyptsTT/wl9O3/6v3ZjnvhTfrwFrzzld36NBgPTpk3jrbfeYvz48fVSUEopNE1j69atbT5AIYTozAzDwO2tjBUEmqyYLQ7Sk3W8tZb3p9qDfLffU/3076bME6x3HA3Iz01NLP/rnZXcKdP/0WiUUDBANBzAXH3Dt1rab3c90TYaDQaWLFkCwKpVq9ptMEII0VUEQyG8lX5CEYXF5qhTEDjzt2ey4InNBDUHjmQdW2oKz76zrd4xbBYTJ+ZnJKr/05JbsNtQK4tEIhh6JJHSTzTmSbaT3y+bcoej6YOILqPRYOCTTz5p8s39+vVr1cEIIURnZhgGHm8lgVAUAzMWa01vAKUUpe4AO4pi8/9adhIOBWCp0wUwK93BkOruf50h/R8NhzGMKKZaN32rxYwz2Y7dnt5gdkKe/rufRoOBFStWALGU0JYtWxg0aBAZGRlUVFSwd+9exowZw0UXXdRuAxVCiI4SrwUIRxVWmwOT1YqJ6ur/Q5VsL3Lx9fflePyReu+Np/9Prt7575QTc3C5qtr9GuJP+hazCbOJxE3fkZKEzWbrlFMSov00Ggz87W9/A+CWW27hpZdeqrNL4ebNm3nppZfafnRCCNFB4lkAf61aAJsZqoIRdlQ3/9nZSPW/UqCFdX428aR66f+2vulGo1EMPYJJo9lP+kI02a7pyy+/rLdd8Zlnnsns2bPbbFBCCNFRAsEgPn+AQFjHakvCbLVw2B1ke1Ep2/e6KCppuPrfiCqiERuRkBk9YsYU8TFyaG6bjTNevR/rxKdh1jRsVhO2ZBsOe5rc9MUxaTIYcDqdLFy4kMLCQtLS0qisrGT16tWdcvtiIUT3EW/c4w5YiOh+HFYnafYAC24fQ3ZWZqueSymFt7KS/QfLuf/JL6mKppKaEmbkqD58X+Knwlu/+Q9KoUfAHI1y1UVDeO7lbwgaNdvJptrrrxg4HrWX7FksJqxmMxYzUr0vWlWTwcCDDz7Igw8+yNVXX43b7SYjI4MRI0bw0EMPtcf4hBA91Kx7PsJl9MHmdJGS3ItwlQ1XIJVfzf4Au8VJuqPlgUFVVQB/IEggrBMxrDz4/A709ExSbFEw2fnPtxV1Xm+1mDgpP4NvtpZQGXSiVOxG/NzL38RWECzejC/kINUeZOZvj21X1yNv+rJkT7SnJoOB/v378/DDD7fJyefPn88XX3yBpmn88Y9/5LTTTkt87eOPP2bhwoWYzWbOPfdcrrvuujYZgxA9SUWFm1mz1lJUlE5BgYcFC8aRmens6GE1yBtMAhuYLLGboNmiY0vyk5SWR6AyCZfhZOa8j3jmoanHdNxoNIq30k9VKMJhj863xbECwKKSSkizYSVa5/WGrmHoBiF/lBQjytSfDuWzjytQ1vjNWccTUdzx8Dek2uGuG0/B6cxo9PyRSIRQsApzdXpfbvqiM+iwLZ42btxIUVERy5YtY9euXdx2220sW7Ys8fV77rmHZ599ltzcXH75y18yadIkBg8e3FHDFaJbmDVrLStWXAlofP65Apby9NMXd/SwGpTuCOAynBhRA2xm9KgZk8WEHq1pXesNJjXrWEopKn1+KqtCfFvsY1exn+1Fbsq9Dafy9YgJpQyiESvKCGF1WLDabXj9dhYs3kyqHbzVUwJWhx/IJBK04jXSWLB4M/fMPq+BjXZi//XJTibZYpY5fdGpdFgw8MknnzBhwgQABg8ejNfrxe/3k5KSwr59+3A6neTl5QEwduxYPv30UwkGhDgG8SxAcXEmfftWsGDBOIqK0oktdgPQqj/unBbcPoaZ8z7C7bZQVe7BYXVSFXFhSR6UeE26I3DUYwSCQUorfHy128W3xX6+3e8hGK5f/W+1mDixXwYFOQ7eW7WbQNBBWPdgceRjT4ktF9R1E/EsgEm3EDUOYNVSCIaDKGyg6aA03GFIsalGW/Da7XY0Ldyyb44QrazDgoGysjKGDx+e+DgzM5OysjJSUlIoKysjKysr8bWsrCzZSlmIZooHAevXl+B230Ls5u9i48bFVFVZAJX4XGnpN0ycSKecMsjOyqwzBZCTk8b2HXuZOe8jvMGkRM3AkYLBILuL3Xy528WOfZXsLfU1XP2vK0wRnf++YBCnndQHa/V0xLlnFgDgdntYsHgzHq+BNdlJuEphtpahmVKI6FaUKYVkrRSTyYKHlMRxM1M8pKdJgbXoWpoMBpRSrF27li1btuDxeHA6nYwcOZKxY8e26kBUQ/9am/G1I+XkpDX9oi6gO1xHd7gG6HrX8fvf/6t6KuBf1GQB3qO4eA7gAV4mMzNMSsoh9u+fQ3FxbMrAbl/GK69c3mHjBjhc5uI3t67GFbCTmRTiyQcuoFd2TYHgsKEDeHPpgHrvCwRDbPq6mE07yvhqVwWH3Q2n/wf2SWfv7gq8gTQMXWF1VPHMP3aTYd4GJjP+sIM0i4+5t/6IQQOyefr+SXi9Hm7984d4I8lEdBuaOQNT9UxFUM/k1UfP5dpbao/5QnplH/1npqv9TDWkO1wDdJ/raKkmg4G5c+fy2Wefcc4555Cbm4vb7ebee+/lgw8+4M477zzuE+fm5lJWVpb4uLS0lJycnMTXDh8+nPhaSUkJubnNW697+HDlcY+ps8jJSevy19EdrgG61nXEMwKx7UQ0oJKaLEBK9f+dwC8oKFgOONm/v2bKYOfOpA6/1qtveg+X0QfMUBqG/3fje4nsQO2/i7JyFzPnbcCvWUlKA0d6Up2Wv3Hx9H+8+19aso3r//wJhtWMxebCZAaLQ8Mb1cBwEInaCBt9+PNfNibOm5mezZKHpleP71+4am9AZK1CGRaeWDA58TllHP33UFf6mWpMd7gG6B7X0VrBTJPBwAcffMD777+Po9amFFVVVUyYMKFFwcCYMWNYtGgRl1xyCV9//TV5eXkkJycDsT0P/H4/xcXF5Obmsm7dOh588MHjPpcQPUFNceDLxIKAQuJZgKSkAxQXTyMWECgKCryAqi4i9ADvsGdPkP/5nxcAKwcP9mrXqYN4TwGPZsOWFCYciHXsO7JAsOigi//sKOWt9XsgN5WU6limdiCQnmJj2AAnJxdkckLfDKwWE7quE42EMCI6Dlx4gjbMNoXJYkeLOLA5LGjYMKJJDZ43Ll7HcLRpCiG6oiaDgX79+tVb6mKxWBgwoH6q7liMGDGCU089lcsuuwyz2cwdd9zBG2+8QVpaGhMmTGDu3LncdNNNAEydOpWCgoIWnU+I7q6mOLAQWEZSUoSJE+HZZy+irKySmTOXVi8p9LJgwfnV71qaqC1wuzXeffcl4HLAw+efv8P69asZO9bc5kFBoqdAkgtbcqy4LhywkWb385/txXy5q5zt+yoT6X/NXrcwLxrW0YMm7EaIa38+jLS0VAw9jFULY9PM2JOtJCdno2kaC/88npnzPqKi0kAjg3DAhi3JD9SsUmisMPHIOgYhugtNNTEhv2jRIjZs2EBhYSEZGRm43W5Wr17NiBEjGDp0aOJ106ZNa/PBNkdXT/lA90lddfVrgK51Hddc8zorVswg/vQ/fXps2WBT1zBx4ho+/zy+6dhbwDRi2YXL6h3rWMWf+Gs/STfUJOjn161BtzlRKozFXoGmQbLdRFJGEqEG0v8oRSRsIRq2gBZAGXZCflCGIl0r5Yn7ppCU5Egs32toHEDiKT/F4gYs+KOprdLM6Gi60s9UY7rDNUD3uI52myb497//jc1m4/333098zmQy8cUXX/DFF18AsY03OkswIERPtWDBOKChp/+jKyjwVE8XaEBs+gBSaY0liPEnfmzUaxJkGAaBQJBQJEKS3UPYYcbqUFhsScSX4NcOBJxp9sTWv9nJ8MATGwlVWdC1KJgdmMx2TGYTgXAmyclJzRqHPOULEdNkMLB06dL2GIcQooUyM53H9fReO4jo08cLPMMnn1Tgdk+lbo3BsYt3EVSGjmGEcUWgpMxFMKyzp8TPdwd87NjnwZLnxEL9DEC/nBSGDchkWEEmw0/KoaSkAoumsNvMPDV/Mna7vbqor+bm31CKPz6OOh8LIRKaDAa2bt3K0qVLKS0tRdfrNut4/vnn22xgQoj20VAQ4XK5EzUGffocIhy2MHHimqMWFcYq/D/E5Yew7sVmTiNiVGIxW9FMGha7hYwMCy+v3cvOfe6Gm/+YTQzul8GwAifDBmSSnmIjGg6jaToOs07vrFRsNlud9ySaE1VvaOQxp3P1Tf+qk+qPdzOMa6pZkRA9TZM1A+PHj2fixIkMHTq0XiHhT37ykzYd3PHo6vM/0H3msbr6NUDnvY74MsJdu8xUVBSRnT2EE07wN3ijbuk1XHPNG4kWxvH6gaeeuohwOEwwFCYS1YnqBjPnraVS5WBLqcKe7CAStKJHwGRyY09yYLYBDbTgNXSNaNiMLeLnzhvPSVT/G9EQSXYLqSlJOOz2Jq8jliHoA0SxJVUS8kXJskbr1Qe0dU1AUzrrz9Sx6A7XAN3jOtqtZiA5OZlZs2a1ysmEEK2jZhnhMiDWOOirr9pmr4E9e5JB82EyRzGZFXv2W9m6Yw8LH97MweIM+uX7mHnrjwgqJ2arHas9islk4EgJoZkA6qfk473/0TQiQSuRoI1wJIIywmiGRkayjdSUXsc0zvhUgC2pEluyFbPFgasySeoDhGiGJoOBGTNm8NRTTzF+/HiSkur+o+7bt2+bDUwI0biaZYStU+inlCIcDhMKh4lGDaKGQVRXRKMG+Sd4+XaPQtMCwHpKDof432tWUVpyLVDJd7vX823xZ/QZaiYlQ6sOAOqdIFH9b7KEMKJWIIDVYUHTokTCOhm46JeTgdlsbuAATYtPBcR3OYxtaBSlIqz4+XVrOjwjIERn1mQwsH//fpYsWcLChQvrTBNomsbWrVvbdHBCiIbVrACo3WWw6UK/+E2/dno/qisMQ2EyWTBbrWiaGTQwWcBmgTmzz8FsfpPPPiuj0ns1lV6NKGvIP3UfvfpvJ6N3CiZT/dnGeO//n04YyPOv7cOwxB4mrI4AJpNOlddMJFxJxK/o5TCx4Pbxxx0IQE3tQIXLwJ6WU90/wAX0IhywHfeWx0L0BE0GA6+99hrLly/npJNOao/xCCGaIb4CIFYzML+6ZqCqznLCaDRKVSAAJp2SMi9R3UDXYzd9i80GmMEMlibuv+kZ6dx51wSuu/FT/Oo7svuXkeIE+DZ2DGoCgYhPMencfE4uyKRvr5TEOv/Xbd/iNdIwjCgBr4lI1T6SbDlkmDUWzDu7VZ7W4w2ByitczJz3EXo4iZAeRTPXFBzKKgIhGtZkMHDiiSe2uNugEKJ11V4BUHu9fkQ3KC4pRzcAzYTFasNhWFAmO2YTmOvvqNuoQCjKzn1utu91sXOfm+zhGtnsrfMaQzeoOJBD2b4cyvdlc86P32PCqP51XqOU4sarT+aBxzfjD6WSnRJlwf2FbZaur90l8Mi9BGQVgRANazIYGDFiBJdffjljxowhJSWlztd+85vftNnAhBB16bpOMBgiFImg6wrdULGnfQUWiw2z2RpL71uhoWn75ij3BNlW5GL7Xhd7DlZiNLDYSA8rzOEIP7twMAPzUli4cCNRUxmn/NjHzFv/q+Z10SjKiJCaZGX4kIE8/+gJxzmq4yd7CQjRPE0GA6WlpQwdOpSysrI6uwwKIdqGrutUBQJEojqGoQhHDXTdwO3x8/AjmzlYnE7ffpXMvPVHpGekN/2P+GjnMhR7SyrZXh0ANLb1b99eKYnNf/r0SsFUa4ngvHkX1HltOBzEZgZnqoOU5OMraGwtspeAEM3T5O+R+fPnt8c4hOhxat/044V85RUeHnpoE4cOOemX70/c8E0WeOTRj/hgzcWAxrZtClhR70bcHMFwdfq/yM2OfW4CoWi911jMWqz5T3X3v4wUWwNHqhGNRsGIkGQ3k52dhtV6DPMRQogO12QwEA6Hefjhh1m1ahW6rrN27VqWLFnC+PHjGTRoUHuMUYguLZ7eD0ejRKM6EV2h6wZoJswWGyaTNVG9/8ijG1i37udAJdu3r+ezzz5ixIgwYOXf/7ZSexlh8YHUZo+hOen/tGRr7OY/wMng/AxsTVQWKqWIhoPYrCacKTZSUzo2CyCEOH5NBgNz5swhLS2Nxx57jBtvvBGAgQMHcscdd8i+BULUYhgGwVCIUCgcW6OvG0R1A4WG2WLDbLaAZsFkid34GxK7wWvA/wFTqfRq/N/6t4CpwL+ovYywbz9fo2OJp/937HWxc7+HQ+VVDb6ub3YywwpiT/99j0j/N3psXUfpYZIdFvLyMut1JhVCdD1NBgOff/45a9asAUisAZ4wYQILFy5s25EJ0UklnvQjkdhN34gt2dMVmM1W/L4A9z/wb4oPpNaa26+/pM3j9tZ7Xd9+ldVTAMnUZAFSqv88FngbuyPK2WdTp1gP2ib9X1s4HMRqUmSkOEhNyW72+4QQnV+TwYDNZqOsrIxevWpag1ZUVCTWDwvRHcWb87g9UO5yE62u3tfrPOnH0vta9Vr9+D+m+x/4N2ven07tuf1bb/mvejf+hl4389YfASv47LPDVHrPJxYE+IhlBNKBKZx9dk2tQLk3yPYiF9uKGk//p6fYGNLfyckDnAzul4HN2vzGPvEsgNQCCNG9NRkMXHXVVVx00UVMnjwZl8vFggULWL16Nb/+9a/bY3xCtKn4U34kGiVS3YZXr9WRD5udiLKBCUymxtP7tdWk+r3A//Hhh/DVVysS7Xu3bYvVAsTUrQFIz0hn3rwL8Hq8LLh/BcUHUsnJ9QH/4HBpJn36+bj8qtN4799FbCtyc9jd8Lr5RPp/QCbDh+bidjU8TdCYcDiI3RLfI0CyAEJ0d03uWgiwadMm1q5dS2VlJbm5uYwbN45TTjmlPcZ3zLr6DlTQfXbS6izXUKfvfnXVvl79fzQNk9naaBvcrKwUKir8TZ6jdsq/vOJbSkt+A7wNTCF2w18DjCc27x//3JvANGIthdeTlh7irLPMiRUEcbH0v4cde13s2OumqrH0f9+M6gDASUaq/ZivIVELYLeQkZ7aotbAbaEz/Uy1RHe4ju5wDdA9rqPddi38y1/+wqxZsxg1alSdz99www088sgjrTIIIVqDUopAMEg4HCYSrTWXbyhMZisWiyXRd1+zgLUlC/SrxYOAeN/+2E3+h+TmPYnH05tQMP7kX0Us1V+7FuA80tKfAUj0/F/zfmy64KaZ5ySq/78vbjj9n5pkZdgAJ8MKMjnxGNP/tUkWQAjR6K/DTZs2sXHjRlasWEFGRkadr3m9XjZs2NDmgxOiIUopQqEQoXCk7mY7iuqbfsNz+W2hZt5/LTU3+Qyys07ktNMqq2/uGnAuuXlPEgiYa9UCpHHWWb0oPpDKtkrIyHWT3b+McK9UHlj2eYPn65OdnCj+65fTvOr/hhiGgR4JkmS3SC2AEKLx35PZ2dmYzWbC4TBFRUV132Sx8MADD7T54ISI3fTDhCN1d9jTzNbqG1jjm+00VK1fO/3eHG6Xl9tv/6DRY9TUB/g5ctlfvBgw9l4fM2+dDpCoBeiT7+Mnl57M8tW7yRqxAZsjUn3Umhu8xaxxQt8MhhU4GTYgE2et9P/xiIbDaJpOapKN9OxsKQQWQgDNqBlYu3Yt559//tFe0ql09fkf6JrzWBUVbmbNWktRUToFBR6efXY6ut78tHUkEiEQDFY/6Vf33DcUJi2+re6x37Ruv311olofFOMnHHvHvrvuWsu778Tn+D3k5r1MRkZfPJ5inM6BuN3fV9cH1J73tzDz1v9qMPCo8AbZvtfF9iI33x/0ohv1//mlOMycXJDV4vR/XFZWCocOlmG3aqSnJpPkcLToeB2lK/67aHjjVgUAACAASURBVEh3uI7ucA3QPa6j3WoGulIgIDrOrFlrWbHiSkDj888Vv/3tMhYtqt8TPhqNxm76EZ2oYRCNGkQNhaaZsVhtsTl9E7Ed9o5zLPGMwIcfwvF27Ivbv7/2HP8GSkuupbTkbeBaSkviAcKTZGedSN9+OjNvHVMnCDAMxb5SX2L+v9TVcPV/a6X/a4sXBNpNdvrlOjtdQaAQovNoy+lU0YMUFaVT+8a7e3cSfn8VoUikVgW/QmkaltoteK3Q/LY3zVMzj9/8jn1HigcURUVlQHyOP6n6/7UDhFh9wLN/G514bzAc5dv9HrYXudixz01VsH71v9mkMbhfeiIAaGn6v7ZIOIjVDOlJdtJSs+mV3fWffoQQbUuCAXHcKirczJy5hj17kjlc/jVm67mYzB5M5nXsP6Rz/S3vMWvmjxMb7TRnjX5rqJnHj3Xss9kqcWZ62LdvILffvqpZtQM1AUUl8C/S0kMkJR2mtGQcDdUHNCv9X139f3JBJoP7ZWBvYfq/NikIFEK0RLN+PW/ZsoWDBw+i63qdz0+bNq1NBiU6n3jf/fiyPV0pZs9eydp109E0O5o2hgEnPEsgYIktk/NpfLDGw9atL1en0I+vgO941LT0jXXsc2Y+WZ3e19i5o3m7/dUEFOnANPL7vc/DD49hwf0r2LvXhMfzJLn9B5FToJPVv1ej1f+9s2LNf04ucNIvJ7VV0v+1RSNhTOikSEGgEKIFmgwGbr75Zj799FMGDhxYZ0MSTdMkGOiGjrzpH9l3P75sDw1KD+dgMiVXvzOWLgfY5j1yjr1lW+4eqyOr+PftG1g9vw9QyWeflfH/fvXJUQOUmoCi5unfnpTCpf/vTHbsdbF9b0Z1+t9CmTeUeF88/T90QKz7X2Za66X/a4uEAjhsJpzOZBz2tjmHEKLnaDIY2LhxI++//z5JSfU3WhFdV3Nv+kdbq9/QDRNUrc/F59jheAv4mutoywhvv31VdUZAA9ZT6b2abd6jByjxgKLMnUZ2fpABJ/dm3vObGk//969u/pPfuun/2mp3CMyV3QKFEK2oyWAgPz9fqpC7sIZu+tGogYHW7Jv+keI33r17zeTmPYnTOZD+/YO1dtFbQWlpOiUlO6vn2I+9gO9YNbTpT/wmXztTsP9AiEpv3X0DatcRGIZi/2Ef24rc5JyRi+EKoHCwp6RuO9+2Tv/XFomEMGsGaUl20tOkQ6AQovU1+bt/4sSJXHPNNUyaNIm0tLrrGWWaoPMwDINAIFhnW93GbvotfXCtfeMFxWmn1X26njfvArKyUtjz/cmJBjuxpjv/1egxW6pmjh+OzELEN/+B2I0/1hXw/4AphIIa69ZFUEkrOfWHvdm6yxVb13gEs0njhL7pic1/2ir9H6eUIhIO4LCayXUmY5epACFEG2oyGFizZg0A7777bp3PS81Ax9B1napAgEhUT2y2E21kW902ylYf9cZbW/wmHM8k3Hjj121WSNjwlEV98SzBxs0aaXn76dW/DGcfF8qcxNY9nrqBgG4w+gf9GNQ7jZP6ZWC3tX2GTI9GUUaEFIeFvLwsmQoQQrSLJoOBpUuXNvj5LVu2tPpgRI16zXmqd9r7/+3de3jT5fk/8PcnSXNO06ZtClJaVLAFhCIM+5W6oYBaCnp5aAXR8oN5XTo3mA5xUBD8TvhxlDEPMC4u2MV0jk1RHDI51DEr7XQgeAI5CEIpVKAtPZ+SNM/3j5LQ0FMKafJJ8n79hTRNntv2IXfu53nuB5ICylbn9H114U5Xrr6Vr+UGPu/K/52V8H2lbetfzyqEq/x/tKgS1mHxGJFYD+B4m+epvWREWXEsys/Eok/sfvy/+YO8uvHvetmaGqCJUCDaqIVe3/MnLoiIWvPqbeTgwYMoLi6Gq3NxXV0dXn/9dXz++ec9OrhwcHUb3uZmJ2obG1BR1QilMuJKcx4/ntNvj+fSwMhWXfe6Lv97W0m4Hq2XAlya7M1Xmv+cqUBdO81/hFMAjTaIOgcO7S9H+flpcCU5I1N7bo8DcKUKoNeoEMcOgUQUQF5dYbx161YMGDAAhw4dQkpKCoqKivDrX//aH+MLCUII2Gw2NNlsbXrvX92GV6EA1Fo9Iuo7vTLC7zzf0Nt23euMtyX8a3H1KYKnfzkcZyscOFpUgR9KOur9r2o5+pcUjQF9zFj08p42DYZc9wv0BJutEWolYDZoYDSwCkBEgddlMpCXl4e8vDyYTCaMHz8emzdvRmFhIb744gt/jC+otN6573rDb33Lnkql8knv/UC4njf01iX8OGsp7HZVl+f8O+O5ZHECjc7JiEksR7WxFH/cfqLd74mP1l3e/R+NhDgjFIoru//bazC0eLF3iY632CGQiOSsy2RApVK5TxE4nU4AQHp6OpYtW4Znn322Z0cnU+71/Mub+OyXy/tCUkCpjGjZxAd0eLVuMOn6GGHXPHfz5133/oEVq/6Lb74fhdi+ZRgwTIJad6DNY9y7/xOjkZIUhWhTxzf19WTlwmG3Q4KDVwYTkax1mQykpKTg6aefxpo1a3DjjTdi9erVGDhwIGpqQvvik9alfUezE3aHE06ngKNZAAqFrNbze1JXxwi768qn8PbP+btcSUIUqKoqQYy1H3rf7EC/QbFw9jFiSN9v2zy3rSEC6uZ6THlwEAYkRHm9+7+rzYfXomVDoISYSD10OvN1Px8RUU/q8i1s2bJl2Lx5M1QqFXJzc/Hyyy8jPz8fubm5/hhfj+tOaV9S+Gfnvpz4evPflU/hV875t5z790wyVrzyX3zx9V2I6fs5kgbdBqOlFgIROHW+DlKrEn/tJR0aLp2DoiEaseZLmPNCWreXHdrbfHgtXB0CdRolNwQSUVDp8q1Nq9Vi+vTpEELAZDJh48aN/hiXz7lK+45mp7u073A0e57PB0KitO9Lvi6huz6FFxQATY2eSUaTvRknLu/+d/QyYkTiAQARAK68ptMpYKtyoqKkHFJDNG6w1mDx/Dv9cgFSR+y2RqiUgEmrZodAIgpKXSYDlZWVWLhwIfbs2QOz2YzCwkIsWbIEmZmZGDZsmD/G6DUhBJqamjx27Tc3O9HsRKvSfkvIPdmUJ5T4uoTu+hTu6gSoMTQhpm8xDDfX43837nN/6leqr3z6tzVEoPxsDMqLi3Dp3D1otkcAEBg7zj8XH7VHCAGHrRE6jRIWixFqtTog4yAi8gWvbi1MS0vDokWLMHnyZADAxIkTsXjxYrzzzjs9PsDuuFB6CRcrGz1K+woFwB5u185XJXQXpxA4V1qL/8m4Cc5eeYB7Xd/g8bjaCi0ayksg6nQoPfs9oqL6ofFS/eVEAOjpi4864rDboYADBl0EIi0WbggkopDQZTJw5swZ99KA6x++oUOHoq6u57uydZekUPLIlg90dgPgtbDZm3HiXBWOFFXg2JlK1DbYW77QaoOfs1lC5XmBsuJbUF4ci8YaHQYO/Nijl8GVewV6/uKjq9ltjYhQghsCiSgkebVn4OTJk7j55pvdf1dcXAyV6vp20jkcDsydOxclJSVQKpVYunQpEhISPB4zePBgjBgxAkIISJKEP//5z/wk5ge+aB98qboRn3933t38x9HctvmPXqNCcmIUvvrPGRTszECzfSeABHT0Zt8Tu/4743Q6YW9qQIRkQ1ycmRsCiShkdfmO/uyzz+LRRx9FWloaSktL8eyzz+LAgQNYtGjRdb3w9u3bYTab8corr6CwsBCrVq3C6tWrPR4TGRmJN99887peh7rvWk4QtJT/63D0TAWOFlXgx/L6dh9njdYhJbGl+U9fa0vzn/uGWyE1/PPyMcKOexn4esmiI617AyT1iUVZmf8qEEREgdBlMjBu3Dh88MEH2Lt3L1JTU2G1WvHiiy8iLi7uul74s88+w4MPPggAGDVqFObNm9fmMa67EMKZr0v23vD2BIGr/H/0cvm/xlX+b0WpkHBj70ikJEUhJTEalsi2zX/89SbfFZutERqVhJhInXspgJUoIgoHXtf6k5OT3R0IT58+jdOnT2PkyJHX/MJlZWWwWCwAWv7BVSgUcDgcHssPTU1NmD17NkpKSnDvvfdi2rRp1/x6wcofN/5drbNyfGVt0+VP/5X4oaSqw/L/kP6xuKm3CQMSzNCq5ducgW2CiYi8SAbmzZuH7du3w2q1etytLkkSdu3a5dWLvPvuu9iyZYv7U5YQAt98843HY1yJRmtz587FAw88AAB4/PHHMXLkSAwePLjT17JYDJ1+PVi44rh4MRKtO/YVFgIvv7wHv/vf0TBH9UyFwGIxYO3alqqNUwgU/ViNgkPn8e2JMhRfbL9K0CtGj6H94zC0fyxu6mP26P0vR3a7DUrJCZNeB3Nkr04rAHFxJj+OrGeEQgwA45CTUIgBCJ04rleXyUBBQQE+/fRTREVFXfOLZGdnIzs72+PvcnNzUVZWhuTkZDgcLVfLXr0pcdKkSe4/33HHHTh+/HiXyYA/7p7vaRaLwR2H1VoF4ErHvsYGCTs+ErDZul8h8HbJwZvyv0KScOMNpsu9/6MR06r8X1lZ7xGDXLh6A2jVChgNOmi1Wtht6HRPQFycCaWlwd16OxRiABiHnIRCDEBoxOGrZKbLZGDgwIE9sm6anp6OnTt3Ij09HXv27EFamudmsVOnTuGNN97AqlWr4HA4cPDgQWRkZPh8HHLXWce+7upsyaGqtglfHv0RuwvPQmiUHi1/XVy7/1OSomVf/m+t2eGAcNqh16oQHx/tUeEiIiIvkoFf/vKXeOihhzBkyBDo9XqPry1duvSaXzgzMxOFhYWYMmUKNBoNli1bBgBYv3490tLSkJqait69eyMrKwtKpRJjx47FkCFDrvn1gtXVHfuu54y95ymBahz6vhq/XvAZjPHOK2f+dSq0TgPionRISYzCwH7RSLSaZF/+b821IdBsUMNoCFy7YiIiuesyGZgzZw5uvfVWDBgwwKfnrBUKRbvJxFNPPeX+8+zZs332esHOF2fseyfU4GLtRcQmliOm71lo9H0uf6VV8x+nhKrzUSg7E4so9XEsWZfqmwD8xLUhUK9VITY28rr7YRARhQOv/qV87bXXenoc1IXWx++qKquxYqV3xw2r6mw4WlSBo2cqoOxnxlD31b9XSuX2JhUc1XbopQYU7rwPDpsagEDyuIM9HJXvOOxNUCoEjFo1TDExPBJIRNQNXSYDWVlZ2LZtGzIyMngZi0x0tvZfWVGFla9/gRq73rP8fzV7M84cuRFlxbGovhiJMWM/xG9fSINU/5HfOvxdL9eGQE2EAtZoA38/iYiuUZfJwKZNm1BZWYk5c+a4lwlc7YEPHTrU4wOkttp0CPzRiCNFLZ3/9h86D/QyoGV7YTvl/+IY3NL3K8z5ze1YsfK/UFQroEEJiov7YcXKz/3S1Oh6Oex2SMIBo56XBRER+UKXycDf//53f4yDuuGGPjU4WdSImL7liO1bitgE4K1dx1q+qGpd/hcoL+6F8uILuHTup3DYWhrqmJzft9qYmId/ffw0Ll6QcPyYf5oaXStbUwM0ERIsJh30el4WRETkK10mA3369OnqIeQHQgiUlNXhSFEF4lKtSE8sbPXVVp+MPcr/ByHErQBO4cqP2vMkwrXcQ+BPzc3NEM026DUqxFmjeFkQEVEP4FZrGbM5mnHyXPXl5j8VqK5vv/lPv94m9+U/EbBhxcr/Ql1nhAbf4+KFMQBGA9gOU2QTbr9d5bEXwNt7CPzNYW+CQnLCpNMg0hQT6OEQEYU0JgMyU11nw+EzlTjw3XmcPFcNe3PbNs06jRLJfaORkhSFAQlR0Gla/xi17jJ/ddVgrFjpOo7YjN++kN5mP4C/rwXujBACdlsDtBFKxEXpodFoAjYWIqJwwmQgwIQQKCmvbzn+V1SBc2Xtt/CNNWsxMKml9W9ivAlKhYSqymr8/0X/7vCIoTe3AcrhxsDm5mY4HTYYdCrEx1vYIZCIyM+YDASA3eHEyXNVONJp+R9I6hV5OQGIQqxZ1+YxgbjR0Jcc9iYoJSci9VqYjFwKICIKFCYDflJdb8OxogocKarEyXNVHZb/ByREYeTgXrghWndV+b8tz81/Ndi3rww/n/5Zl42IAsm1FKBTq2BhbwAiIllgMtBDPMr/ZypwrrTj8n9KUjRSEqOR1Kul/O/tjX+em//yUVP9JI5Uy7NK4DoVYNByKYCISG6YDPiQ3eHEyZKqywlAJarrbG0e01L+NyElKRoDE6MRG9W2/O+t1pv/zp5rQk21/I4I2m2NiFACZr0GRgOXAoiI5IjJwHWqrrfh2JlKHC2qwImz7Zf/tWolbukbhYFJ0bil79W7/69d681/vrjV0FeEELA1NkAFGywWI5cCiIhkjslANwkh8GN5fUv7307K/zFmLQYmtmz+ayn/92xZXA5HBJsdDkDYYdBGoF9CPMrK5NGzgIiIOsdkwAv+Lv9fi0AeEXQvBRg0MBpaNi3yvgAiouDBZKADHuX/c1WwOzou/6ckReOWhCjoteHzv9N1Y6BOo+RSABFRkAufd68uuMr/R8+0NP8521H5P1KLlKSWBKCfH8r/cuNaCjDqeGMgEVGoCOtkwO5w4ocSV/OfSlS1U/6XLpf/W9b/oxHn5/K/XNhtjVCrJEQZNTDo5de/gIiIrl3YJQM19TYc9bb8n9iy+z+cyv+ttV4KiIkxISIiItBDIiKiHhDy73Is/3dfs8MBOO0w6rkUQEQUDkIyGXCV/10VgM7K/ymu8r9ZG/ZvenZ7EyIUAtFGHfRcCiAiChshlQwUfP0j9n1XihNnq2DroPw/IMGMlKRoJPeNgl7LsrdrKUCrViDGYuRSABFRGAqpZGDTR8fb/J27/J8YjX69w7v835rDbockHFwKICKi0EoGgMvl//iW5j8s/7dlszVCrQQsJh30enOgh0NERDIQUsnAMw8PQoxRx/L/VZxOJ5rtjdCqlejNUwFERHSVkEoGRiTH4WJ5U6CHIRsOmw0KhRMGbQQiY2JYISEionaFVDJALWxNDdBESIgx66HTaQM9HCIikjkmAyGiubkZotkGvUaFOGsUlEploIdERERBgslAkLPbm6CUnDDpNIg0xQR6OEREFISYDAQhIQTstgZoI5SwRumh0WgCPSQiIgpiTAaCiOvGQL1Ghfh4CxTsmUBERD7AZCAIuNoEmw0aGA1sE0xERL7FZECmXL0BdBoV2wQTEVGPYjIgMw67HU5HIwxqwd4ARETkF1x0lglbUwMUogkxkRr07R0Lc6SJiQAREfkFKwMBxN4AREQkB0wGAsBub4JKIWDSqtkbgIiIAo7JgJ+4egPo1CpEszcAERHJCJOBHtbscEA47TBo2RuAiIjkiclAD7Hbm6BWAlFGDQx69gYgIiL5YjLgQ+wNQEREwYjJgA847HYopGYYtBHsDUBEREEnoAvY+/btw6hRo5Cfn9/u17dt24asrCxMmjQJW7Zs8fPouta6N8ANVgt7AxARUVAKWGWguLgYmzZtwogRI9r9ekNDA9auXYv33nsPKpUKWVlZuPfeexEZGdj1d/YGICKiUBOwyoDVasWaNWtgNBrb/frXX3+NoUOHwmAwQKPRYPjw4Th48KCfR3mF3d4E0dwIk1ZCQq8YWKLNTASIiCgkBKwy0NU5+7KyMlgsFvd/WywWlJaW9vSwPLh6A2gjlIiL0kPL3gBERBSC/JIMvPvuu9iyZQskSYIQApIkYebMmUhPT/f6OYQQPThCT80OByDs0GvYG4CIiEKfX5KB7OxsZGdnd+t7rFarRyXgwoULuO2227r8PovF0O3xudhtTVCrJEQajDAar/15fCEuzhTQ1/eFUIgBCI04QiEGgHHISSjEAIROHNdLFkcL2/vUn5qaigULFqC2thaSJOHLL7/E/Pnzu3yuS5fquvXarXsDmE0GRCgi0NDgRENDTbeex5fi4kwoLQ3c6/tCKMQAhEYcoRADwDjkJBRiAEIjDl8lMwFLBvLz87FhwwacOnUKhw8fxltvvYWNGzdi/fr1SEtLQ2pqKp5//nn8/Oc/h0KhwMyZMzvcbHgtHHY7JDhg1KnZG4CIiMKaJPy5GN/DLpRV4mJ5U6ePsTU1QBMhIdKgh06n9dPIuidUstVgjwEIjThCIQaAcchJKMQAhEYcQV8Z8Cf2BiAiIupYSCcDdnsTlJITJp0GkaaYQA+HiIhIlkIuGWjdG8Aape+ynwEREVG4C6lkQKWUoFU62BuAiIioG0IqGYiJNsPpYBJARETUHXznJCIiCnNMBoiIiMIckwEiIqIwx2SAiIgozDEZICIiCnNMBoiIiMIckwEiIqIwx2SAiIgozDEZICIiCnNMBoiIiMIckwEiIqIwx2SAiIgozDEZICIiCnNMBoiIiMIckwEiIqIwx2SAiIgozDEZICIiCnNMBoiIiMIckwEiIqIwx2SAiIgozDEZICIiCnNMBoiIiMIckwEiIqIwx2SAiIgozDEZICIiCnNMBoiIiMIckwEiIqIwx2SAiIgozDEZICIiCnNMBoiIiMIckwEiIqIwx2SAiIgozDEZICIiCnNMBoiIiMIckwEiIqIwx2SAiIgozDEZICIiCnMBTQb27duHUaNGIT8/v92vDx48GFOnTkVOTg6mTp0KIYSfR0hERBT6VIF64eLiYmzatAkjRozo8DGRkZF48803/TgqIiKi8BOwyoDVasWaNWtgNBo7fAwrAURERD0vYMmARqOBJEmdPqapqQmzZ8/GlClTsGnTJv8MjIiIKMz4ZZng3XffxZYtWyBJEoQQkCQJM2fORHp6eqffN3fuXDzwwAMAgMcffxwjR47E4MGD/TFkIiKisCGJANfic3NzkZGRgdGjR3f6uJUrV6J///546KGH/DQyIiKi8CCLo4Xt5SOnTp3C888/DwBwOBw4ePAg+vfv7++hERERhbyAnSbIz8/Hhg0bcOrUKRw+fBhvvfUWNm7ciPXr1yMtLQ2pqano3bs3srKyoFQqMXbsWAwZMiRQwyUiIgpZAV8mICIiosCSxTIBERERBQ6TASIiojDHZICIiCjMBU0ycPz4cdxzzz14++23AQD79+/HlClTMHXqVPziF79ATU0NAODo0aN45JFHkJWVhbVr1wJoOY3gal6Uk5ODs2fPyjqG1atX47HHHsPkyZOxYcMGWcXQXhw//PADnnjiCeTk5GDhwoVwOp0AgG3btiErKwuTJk3Cli1bZBWHtzF89NFHyM7OxuTJk7F69WpZxdCdOFxmzZqF3NxcAMEZRzDN745ikPv8XrFiBSZPnozs7Gzk5eXh/PnzyMnJwRNPPIHf/OY3sNvtAOQ9v72NQe7z29s4XK5rfosgUF9fL3JycsSCBQvEX/7yFyGEEA8//LA4ffq0EEKIdevWifXr1wshhMjOzhZHjhwRQggxa9Ys0djYKLZu3SpefvllIYQQBQUF4rnnnpNtDMePHxeTJk0SQgjhdDrF+PHjRVlZmSxi6CiOZ555Ruzdu1cIIcTatWvF9u3bRX19vbjvvvtEbW2taGxsFBMnThRVVVWyiMPbGBoaGsSYMWNEfX29EKLld+vEiROyiMHbOD788EP34wsKCkR2draYO3euEEIEVRzbt28XQgTX/G4vBrnP788//1w89dRTQgghKioqxF133SXmzp0rdu7cKYQQ4ve//73YvHmzrOe3tzHIfX57G4fL9c7voKgMaDQabNiwAVar1f13FosFly5dAgBUVVUhOjoa5eXlaGhoQEpKCgBg1apV0Gg0+OyzzzBu3DgAwKhRo3Dw4EHZxmAymWCz2WCz2dDY2AilUgmtViuLGDqKo6ioyH3sMz09HQUFBfj6668xdOhQGAwGaDQaDB8+HAcOHJBFHN7GoNVq8eGHH0Kn0wEAoqKiUFlZKYsYAO/iKCwsBADYbDasW7cOzzzzjPuxwRRHQUFB0M3v9mKQ+/y+/fbb8eqrrwJouSiuvr4e+/fvx5gxYwAAd999N/7zn//Ien57G4Pc57e3cQC+md9BkQwoFAqo1WqPv5s7dy5+9atfYfz48Th48CAefvhhnDt3DpGRkcjNzcWUKVPcNx6WlZXBYrEAACRJgkKhgMPhkGUMvXr1QkZGBsaMGYOxY8di8uTJMBgMsoihoziSk5PxySefAID7H+3W4wVaEp/S0lJZxOFtDACg1+sBAMeOHUNJSQmGDRsmixiA7sWxfv16PPbYYzAYDO7HBlscwTa/24tB7vNbkiRotVoAwJYtW3DXXXehoaEBERERAICYmBhcvHgR5eXlsp3f3sRQWloKQN7zuztx+GJ+B0Uy0J7Fixdj7dq12LFjB4YPH463334bQgicO3cOubm5+NOf/oT3338fJ06caPO9V6+jBsrVMfz1r39FcXEx8vLysGfPHuzevRubN292Vw9ak0sMAPDb3/4WO3bswLRp0yCEcN8/0ZrooJ2FXOJoLwaX06dPY/bs2Vi1ahWUSmWb75VLDED7cRQVFeHQoUPIzMzs9CZQuccRbPO7vRiCZX5//PHHeO+997BgwQKP35mOfn/kOL+9jUHu87urOHw1vwPWgfB6HTt2DMOGDQPQUgLZvn077r77bvTv3x+RkZEAgOHDh+P777+H1WpFWVkZkpOT3ZmRShX40NuLwWKxIDU1FWq1Gmq1GsnJybKOAQB69eqFdevWAWj5BFRaWgqr1erOWgHgwoULuO2222QbR3sxAMD58+cxc+ZMrFy5EsnJyQAg2xiA9uPIz8/Hjz/+iMmTJ6OmpgYVFRXYuHFj0MURExMTVPO7vRi+/fZb2c/vvXv3Yv369di4cSOMRiMMBgNsNhvUajUuXLiA+Ph42c/vrmJwLefIfX57E4ev5nfQVgbi4uJw8uRJAMC3336LpKQkJCQkoK6uDtXV1XA6nThy5AhuuukmpKenY8eOHQCAPXv2IC0tLZBDd2svhqSkJBw6dAgAYLfbcfz4cfTt2xfp6enYuXMnAHnFF4W/+wAABOhJREFUAACvv/468vPzAQDvv/8+7r77bgwdOhSHDh1CbW0t6urq8OWXX2LEiBGyjaO9GABg/vz5eOmll9zr1ABkGwPQfhxTp07FP/7xD/ztb3/DSy+9hNGjR+PJJ58MqjjGjBkTdPO7vZ+F3Od3bW0tVq5ciXXr1sFkMgEA7rjjDuzatQsAsGvXLvz0pz+V9fz2NgZA3vPb2zh8Nb+Doh3x4cOHsWzZMpSUlEClUiE+Ph6zZs3C8uXLERERgaioKCxZsgRGoxHffPMNFi9eDIVCgTvvvBMzZsyA0+nE/PnzUVRUBI1Gg2XLliE+Pl62MbzxxhsoKCiAJEnIzMxETk6OLGLoKI7Zs2dj0aJFAICf/OQnmDNnDgBg9+7d2LBhAxQKBXJycjBhwgRZxOFtDKdPn8ZDDz2EIUOGuJc+pk+fjtGjRwc8hu7E0dq+ffuwdetWLF26VBY/i+7GEUzzu6MY5Dy/33nnHbzxxhvo16+f+3d++fLlmD9/Pmw2G2644QYsXboUSqVStvPb2xiKi4tlPb+787NwuZ75HRTJABEREfWcoF0mICIiIt9gMkBERBTmmAwQERGFOSYDREREYY7JABERUZhjMkBERBTmmAwQERGFOSYDREREYY7JABG5ZWVlYffu3e7//uSTT/Dggw/iX//6F+6//37cc889ePLJJ1FZWQkAaGxsxHPPPYeMjAyMGzcOy5cvd39vTk4OVq9ejQkTJuCrr77C/v378fDDD2PixImYMGGCu1UqEQUekwEicps4cSI+/PBD93/n5eUhMzMTc+bMwR/+8Afk5eUhLS0NCxcuBABs3rwZDQ0N2LlzJ7Zu3YqtW7d63Jv+3Xff4Z///CeGDRuG5cuXY968edi+fTv++Mc/4uOPP/Z7fETUPiYDROQ2fvx47N27F7W1tXA6nfj3v/8Nk8mE22+/HTfffDMAYNKkSdizZw+EEJg+fTrWrFkDADCZTBgwYACKi4vdzzd69Gj3n2NjY/HBBx/ghx9+QGJiIl555RX/BkdEHQr8PZ9EJBvx8fEYOnQo8vLy0LdvXyQkJKC6uhr79+9HZmYmgJZ71M1mMyoqKlBTU4OlS5fi1KlTUCgUOH/+PB555BH385nNZveflyxZgrVr12L69OnQarWYNWsW7rvvPr/HSERtMRkgIg8TJkzAjh07kJiYiMzMTJjNZowaNQqvvvpqm8e+8MILuPXWW7Fu3ToAwGOPPdbh81osFrz44ot48cUXUVhYiBkzZuBnP/sZdDpdj8VCRN7hMgERecjIyMCBAwewe/dujB8/HnfeeScOHDjgLv9/8803WLJkCQCgvLwcAwcOBAAUFhaiqKgIdXV1bZ7T4XAgJycHpaWlAIBBgwZBrVZDoeA/QURywMoAEXkwm80YOXIkqqur3fefL1q0CDNmzIDD4YDBYMC8efMAAM888wyWLl2KNWvWYNy4cZgxYwZee+01DBo0CJIkuZ9TpVLh0UcfxbRp0yBJEiRJwoIFC6DRaAISIxF5koQQItCDICJ5+d3vfodbbrml07I/EYUO1uiIyMPp06fx6aef4v777w/0UIjIT7hMQERur732GrZt24aFCxfCaDQGejhE5CdcJiAiIgpzXCYgIiIKc0wGiIiIwhyTASIiojDHZICIiCjMMRkgIiIKc0wGiIiIwtz/AXtlkv+C6KdbAAAAAElFTkSuQmCC"/>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6969642" y="2330200"/>
            <a:ext cx="4591755" cy="3290015"/>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988974" y="4194919"/>
            <a:ext cx="5500752" cy="1425296"/>
          </a:xfrm>
          <a:prstGeom prst="rect">
            <a:avLst/>
          </a:prstGeom>
        </p:spPr>
      </p:pic>
    </p:spTree>
    <p:extLst>
      <p:ext uri="{BB962C8B-B14F-4D97-AF65-F5344CB8AC3E}">
        <p14:creationId xmlns:p14="http://schemas.microsoft.com/office/powerpoint/2010/main" val="141951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Slideshows	</a:t>
            </a:r>
          </a:p>
        </p:txBody>
      </p:sp>
      <p:sp>
        <p:nvSpPr>
          <p:cNvPr id="3" name="Content Placeholder 2"/>
          <p:cNvSpPr>
            <a:spLocks noGrp="1"/>
          </p:cNvSpPr>
          <p:nvPr>
            <p:ph idx="1"/>
          </p:nvPr>
        </p:nvSpPr>
        <p:spPr>
          <a:xfrm>
            <a:off x="976162" y="2219028"/>
            <a:ext cx="10377638" cy="3607614"/>
          </a:xfrm>
        </p:spPr>
        <p:txBody>
          <a:bodyPr>
            <a:normAutofit/>
          </a:bodyPr>
          <a:lstStyle/>
          <a:p>
            <a:r>
              <a:rPr lang="en-US" dirty="0"/>
              <a:t>Slideshows are easily created from Azure Notebooks</a:t>
            </a:r>
          </a:p>
          <a:p>
            <a:r>
              <a:rPr lang="en-US" dirty="0"/>
              <a:t>Designate a behavior for each cell (e.g., slide or fragment) and click a button to enter slideshow mode</a:t>
            </a:r>
          </a:p>
        </p:txBody>
      </p:sp>
      <p:pic>
        <p:nvPicPr>
          <p:cNvPr id="4" name="Picture 3"/>
          <p:cNvPicPr>
            <a:picLocks noChangeAspect="1"/>
          </p:cNvPicPr>
          <p:nvPr/>
        </p:nvPicPr>
        <p:blipFill>
          <a:blip r:embed="rId3"/>
          <a:stretch>
            <a:fillRect/>
          </a:stretch>
        </p:blipFill>
        <p:spPr>
          <a:xfrm>
            <a:off x="3516713" y="3908872"/>
            <a:ext cx="5158574" cy="244611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2328988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8266</TotalTime>
  <Words>1389</Words>
  <Application>Microsoft Office PowerPoint</Application>
  <PresentationFormat>Widescreen</PresentationFormat>
  <Paragraphs>110</Paragraphs>
  <Slides>30</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Calibri</vt:lpstr>
      <vt:lpstr>Consolas</vt:lpstr>
      <vt:lpstr>Helvetica</vt:lpstr>
      <vt:lpstr>Lucida Console</vt:lpstr>
      <vt:lpstr>Segoe UI</vt:lpstr>
      <vt:lpstr>Segoe UI Light</vt:lpstr>
      <vt:lpstr>Segoe UI Semibold</vt:lpstr>
      <vt:lpstr>Wingdings</vt:lpstr>
      <vt:lpstr>Office Theme</vt:lpstr>
      <vt:lpstr>1_MS1444_Windows Azure Template 16x9_r08a</vt:lpstr>
      <vt:lpstr>Azure Notebooks</vt:lpstr>
      <vt:lpstr>Azure Notebooks</vt:lpstr>
      <vt:lpstr>Jupyter</vt:lpstr>
      <vt:lpstr>Notebooks</vt:lpstr>
      <vt:lpstr>Markdown</vt:lpstr>
      <vt:lpstr>Python</vt:lpstr>
      <vt:lpstr>Getting Data In and Out</vt:lpstr>
      <vt:lpstr>Visualizating Data</vt:lpstr>
      <vt:lpstr>Slideshows </vt:lpstr>
      <vt:lpstr>Let’s Get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Slideshow Capability</vt:lpstr>
      <vt:lpstr>PowerPoint Presentation</vt:lpstr>
      <vt:lpstr>Enjoy your Slideshow!</vt:lpstr>
      <vt:lpstr>Sharing Notebooks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Azure Container Service</dc:title>
  <dc:creator>Gavin Gear</dc:creator>
  <cp:lastModifiedBy>Christopher Obasi</cp:lastModifiedBy>
  <cp:revision>194</cp:revision>
  <dcterms:created xsi:type="dcterms:W3CDTF">2016-04-21T18:51:19Z</dcterms:created>
  <dcterms:modified xsi:type="dcterms:W3CDTF">2017-11-28T18:19:23Z</dcterms:modified>
</cp:coreProperties>
</file>