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7fcfe66d5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7fcfe66d5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fcfe66d5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fcfe66d5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7fcfe66d5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7fcfe66d5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7fcfe66d5f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7fcfe66d5f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fcfe66d5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fcfe66d5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7fcfe66d5f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7fcfe66d5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7fcfe66d5f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7fcfe66d5f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a4e25f1aa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a4e25f1aa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a4e25f1aa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a4e25f1aa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a4e25f1aa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a4e25f1aa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4e25f1aa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4e25f1a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a4e25f1aa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a4e25f1a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e25f1aa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4e25f1aa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e25f1a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4e25f1a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4e25f1aa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4e25f1aa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4e25f1aa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4e25f1aa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fcfe66d5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fcfe66d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fcfe66d5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fcfe66d5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fcfe66d5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fcfe66d5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kmarkoh.github.io/blog/2014/04/06/natural-language-processing-viterbi-algorithm/" TargetMode="External"/><Relationship Id="rId4" Type="http://schemas.openxmlformats.org/officeDocument/2006/relationships/hyperlink" Target="https://towardsdatascience.com/named-entity-recognition-with-nltk-and-spacy-8c4a7d88e7da" TargetMode="External"/><Relationship Id="rId5" Type="http://schemas.openxmlformats.org/officeDocument/2006/relationships/hyperlink" Target="https://www.kaggle.com/code/bavalpreet26/ner-using-cr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Named-entity recognition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8"/>
            <a:ext cx="82221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人工智慧於醫療應用與服務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Ying-Jia 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2022/12/06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Computation issue of Markov models</a:t>
            </a:r>
            <a:endParaRPr/>
          </a:p>
        </p:txBody>
      </p:sp>
      <p:sp>
        <p:nvSpPr>
          <p:cNvPr id="387" name="Google Shape;387;p22"/>
          <p:cNvSpPr txBox="1"/>
          <p:nvPr>
            <p:ph idx="1" type="body"/>
          </p:nvPr>
        </p:nvSpPr>
        <p:spPr>
          <a:xfrm>
            <a:off x="769525" y="2064275"/>
            <a:ext cx="2134200" cy="27102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 candidates: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MISC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…</a:t>
            </a:r>
            <a:endParaRPr/>
          </a:p>
        </p:txBody>
      </p:sp>
      <p:sp>
        <p:nvSpPr>
          <p:cNvPr id="388" name="Google Shape;38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3385225" y="2140525"/>
            <a:ext cx="366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If there are T steps (sequence length):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Complexity = O(N^T)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3385225" y="3477425"/>
            <a:ext cx="463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Solutions: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zh-TW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Viterbi algorithm (O(N^2*T))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Drawback of HMM: Markov Property</a:t>
            </a:r>
            <a:endParaRPr/>
          </a:p>
        </p:txBody>
      </p:sp>
      <p:sp>
        <p:nvSpPr>
          <p:cNvPr id="396" name="Google Shape;39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1938650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30998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4261125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53917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65224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75155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557000" y="2247750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States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4" name="Google Shape;404;p23"/>
          <p:cNvCxnSpPr/>
          <p:nvPr/>
        </p:nvCxnSpPr>
        <p:spPr>
          <a:xfrm>
            <a:off x="2695238" y="244785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3"/>
          <p:cNvCxnSpPr>
            <a:stCxn id="398" idx="3"/>
            <a:endCxn id="399" idx="1"/>
          </p:cNvCxnSpPr>
          <p:nvPr/>
        </p:nvCxnSpPr>
        <p:spPr>
          <a:xfrm>
            <a:off x="3856488" y="244785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3"/>
          <p:cNvCxnSpPr>
            <a:stCxn id="399" idx="3"/>
            <a:endCxn id="400" idx="1"/>
          </p:cNvCxnSpPr>
          <p:nvPr/>
        </p:nvCxnSpPr>
        <p:spPr>
          <a:xfrm>
            <a:off x="5017725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3"/>
          <p:cNvCxnSpPr>
            <a:stCxn id="400" idx="3"/>
            <a:endCxn id="401" idx="1"/>
          </p:cNvCxnSpPr>
          <p:nvPr/>
        </p:nvCxnSpPr>
        <p:spPr>
          <a:xfrm>
            <a:off x="6148388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3"/>
          <p:cNvCxnSpPr>
            <a:stCxn id="401" idx="3"/>
            <a:endCxn id="402" idx="1"/>
          </p:cNvCxnSpPr>
          <p:nvPr/>
        </p:nvCxnSpPr>
        <p:spPr>
          <a:xfrm>
            <a:off x="7279038" y="2447850"/>
            <a:ext cx="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3"/>
          <p:cNvSpPr txBox="1"/>
          <p:nvPr/>
        </p:nvSpPr>
        <p:spPr>
          <a:xfrm>
            <a:off x="193110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373550" y="1941588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Probabilities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305025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0.87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426115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0.89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535743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0.56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648808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0.49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748118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0.35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6" name="Google Shape;416;p23"/>
          <p:cNvCxnSpPr/>
          <p:nvPr/>
        </p:nvCxnSpPr>
        <p:spPr>
          <a:xfrm>
            <a:off x="1564550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3"/>
          <p:cNvSpPr txBox="1"/>
          <p:nvPr/>
        </p:nvSpPr>
        <p:spPr>
          <a:xfrm>
            <a:off x="316250" y="3354250"/>
            <a:ext cx="13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Observations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21221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193865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0" name="Google Shape;420;p23"/>
          <p:cNvCxnSpPr/>
          <p:nvPr/>
        </p:nvCxnSpPr>
        <p:spPr>
          <a:xfrm rot="10800000">
            <a:off x="23169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3"/>
          <p:cNvSpPr txBox="1"/>
          <p:nvPr/>
        </p:nvSpPr>
        <p:spPr>
          <a:xfrm>
            <a:off x="20265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4444575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 txBox="1"/>
          <p:nvPr/>
        </p:nvSpPr>
        <p:spPr>
          <a:xfrm>
            <a:off x="4261125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23"/>
          <p:cNvCxnSpPr/>
          <p:nvPr/>
        </p:nvCxnSpPr>
        <p:spPr>
          <a:xfrm rot="10800000">
            <a:off x="4650375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23"/>
          <p:cNvSpPr txBox="1"/>
          <p:nvPr/>
        </p:nvSpPr>
        <p:spPr>
          <a:xfrm>
            <a:off x="4359975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t=3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5575238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 txBox="1"/>
          <p:nvPr/>
        </p:nvSpPr>
        <p:spPr>
          <a:xfrm>
            <a:off x="53917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8" name="Google Shape;428;p23"/>
          <p:cNvCxnSpPr/>
          <p:nvPr/>
        </p:nvCxnSpPr>
        <p:spPr>
          <a:xfrm rot="10800000">
            <a:off x="5770088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23"/>
          <p:cNvSpPr txBox="1"/>
          <p:nvPr/>
        </p:nvSpPr>
        <p:spPr>
          <a:xfrm>
            <a:off x="54797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t=4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67059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23"/>
          <p:cNvCxnSpPr/>
          <p:nvPr/>
        </p:nvCxnSpPr>
        <p:spPr>
          <a:xfrm rot="10800000">
            <a:off x="69007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23"/>
          <p:cNvSpPr txBox="1"/>
          <p:nvPr/>
        </p:nvSpPr>
        <p:spPr>
          <a:xfrm>
            <a:off x="65453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66333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t=5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76990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23"/>
          <p:cNvCxnSpPr/>
          <p:nvPr/>
        </p:nvCxnSpPr>
        <p:spPr>
          <a:xfrm rot="10800000">
            <a:off x="78938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23"/>
          <p:cNvSpPr txBox="1"/>
          <p:nvPr/>
        </p:nvSpPr>
        <p:spPr>
          <a:xfrm>
            <a:off x="751553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76034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t=6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326805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 txBox="1"/>
          <p:nvPr/>
        </p:nvSpPr>
        <p:spPr>
          <a:xfrm>
            <a:off x="308460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0" name="Google Shape;440;p23"/>
          <p:cNvCxnSpPr/>
          <p:nvPr/>
        </p:nvCxnSpPr>
        <p:spPr>
          <a:xfrm rot="10800000">
            <a:off x="346290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23"/>
          <p:cNvSpPr txBox="1"/>
          <p:nvPr/>
        </p:nvSpPr>
        <p:spPr>
          <a:xfrm>
            <a:off x="31725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t=2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/>
          <p:nvPr>
            <p:ph type="title"/>
          </p:nvPr>
        </p:nvSpPr>
        <p:spPr>
          <a:xfrm>
            <a:off x="471900" y="428000"/>
            <a:ext cx="8222100" cy="10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generalized HMM: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Conditional Random Fields (CRF)</a:t>
            </a:r>
            <a:endParaRPr/>
          </a:p>
        </p:txBody>
      </p:sp>
      <p:sp>
        <p:nvSpPr>
          <p:cNvPr id="447" name="Google Shape;44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48" name="Google Shape;448;p24"/>
          <p:cNvSpPr txBox="1"/>
          <p:nvPr/>
        </p:nvSpPr>
        <p:spPr>
          <a:xfrm>
            <a:off x="1938650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0998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261125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3917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65224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75155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557000" y="2247750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States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" name="Google Shape;455;p24"/>
          <p:cNvCxnSpPr/>
          <p:nvPr/>
        </p:nvCxnSpPr>
        <p:spPr>
          <a:xfrm>
            <a:off x="2695238" y="2447850"/>
            <a:ext cx="404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4"/>
          <p:cNvCxnSpPr>
            <a:stCxn id="449" idx="3"/>
            <a:endCxn id="450" idx="1"/>
          </p:cNvCxnSpPr>
          <p:nvPr/>
        </p:nvCxnSpPr>
        <p:spPr>
          <a:xfrm>
            <a:off x="3856488" y="2447850"/>
            <a:ext cx="404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4"/>
          <p:cNvCxnSpPr>
            <a:stCxn id="450" idx="3"/>
            <a:endCxn id="451" idx="1"/>
          </p:cNvCxnSpPr>
          <p:nvPr/>
        </p:nvCxnSpPr>
        <p:spPr>
          <a:xfrm>
            <a:off x="5017725" y="2447850"/>
            <a:ext cx="37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4"/>
          <p:cNvCxnSpPr>
            <a:stCxn id="451" idx="3"/>
            <a:endCxn id="452" idx="1"/>
          </p:cNvCxnSpPr>
          <p:nvPr/>
        </p:nvCxnSpPr>
        <p:spPr>
          <a:xfrm>
            <a:off x="6148388" y="2447850"/>
            <a:ext cx="37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4"/>
          <p:cNvCxnSpPr>
            <a:stCxn id="452" idx="3"/>
            <a:endCxn id="453" idx="1"/>
          </p:cNvCxnSpPr>
          <p:nvPr/>
        </p:nvCxnSpPr>
        <p:spPr>
          <a:xfrm>
            <a:off x="7279038" y="2447850"/>
            <a:ext cx="236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24"/>
          <p:cNvSpPr txBox="1"/>
          <p:nvPr/>
        </p:nvSpPr>
        <p:spPr>
          <a:xfrm>
            <a:off x="193110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373550" y="1941588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Probabilities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305025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0.87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426115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0.89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535743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0.56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648808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0.49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748118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0.35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7" name="Google Shape;467;p24"/>
          <p:cNvCxnSpPr/>
          <p:nvPr/>
        </p:nvCxnSpPr>
        <p:spPr>
          <a:xfrm>
            <a:off x="1564550" y="2447850"/>
            <a:ext cx="37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24"/>
          <p:cNvSpPr txBox="1"/>
          <p:nvPr/>
        </p:nvSpPr>
        <p:spPr>
          <a:xfrm>
            <a:off x="6072250" y="92225"/>
            <a:ext cx="3000000" cy="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22222"/>
                </a:solidFill>
              </a:rPr>
              <a:t>Lafferty, John, Andrew McCallum, and Fernando CN Pereira. "Conditional random fields: Probabilistic models for segmenting and labeling sequence data." (ICML 2001).</a:t>
            </a:r>
            <a:endParaRPr sz="1000">
              <a:solidFill>
                <a:srgbClr val="222222"/>
              </a:solidFill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316250" y="3354250"/>
            <a:ext cx="13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Observations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21221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>
            <a:off x="193865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" name="Google Shape;472;p24"/>
          <p:cNvCxnSpPr/>
          <p:nvPr/>
        </p:nvCxnSpPr>
        <p:spPr>
          <a:xfrm rot="10800000">
            <a:off x="2316950" y="2669750"/>
            <a:ext cx="0" cy="20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4"/>
          <p:cNvSpPr txBox="1"/>
          <p:nvPr/>
        </p:nvSpPr>
        <p:spPr>
          <a:xfrm>
            <a:off x="20265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4444575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 txBox="1"/>
          <p:nvPr/>
        </p:nvSpPr>
        <p:spPr>
          <a:xfrm>
            <a:off x="4261125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" name="Google Shape;476;p24"/>
          <p:cNvCxnSpPr/>
          <p:nvPr/>
        </p:nvCxnSpPr>
        <p:spPr>
          <a:xfrm rot="10800000">
            <a:off x="4650375" y="2669750"/>
            <a:ext cx="0" cy="20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4"/>
          <p:cNvSpPr txBox="1"/>
          <p:nvPr/>
        </p:nvSpPr>
        <p:spPr>
          <a:xfrm>
            <a:off x="4359975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t=3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575238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 txBox="1"/>
          <p:nvPr/>
        </p:nvSpPr>
        <p:spPr>
          <a:xfrm>
            <a:off x="53917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0" name="Google Shape;480;p24"/>
          <p:cNvCxnSpPr/>
          <p:nvPr/>
        </p:nvCxnSpPr>
        <p:spPr>
          <a:xfrm rot="10800000">
            <a:off x="5770088" y="2669750"/>
            <a:ext cx="0" cy="20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24"/>
          <p:cNvSpPr txBox="1"/>
          <p:nvPr/>
        </p:nvSpPr>
        <p:spPr>
          <a:xfrm>
            <a:off x="54797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t=4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67059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24"/>
          <p:cNvCxnSpPr/>
          <p:nvPr/>
        </p:nvCxnSpPr>
        <p:spPr>
          <a:xfrm rot="10800000">
            <a:off x="6900750" y="2669750"/>
            <a:ext cx="0" cy="20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24"/>
          <p:cNvSpPr txBox="1"/>
          <p:nvPr/>
        </p:nvSpPr>
        <p:spPr>
          <a:xfrm>
            <a:off x="65453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24"/>
          <p:cNvSpPr txBox="1"/>
          <p:nvPr/>
        </p:nvSpPr>
        <p:spPr>
          <a:xfrm>
            <a:off x="66333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t=5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76990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" name="Google Shape;487;p24"/>
          <p:cNvCxnSpPr/>
          <p:nvPr/>
        </p:nvCxnSpPr>
        <p:spPr>
          <a:xfrm rot="10800000">
            <a:off x="7893850" y="2669750"/>
            <a:ext cx="0" cy="20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24"/>
          <p:cNvSpPr txBox="1"/>
          <p:nvPr/>
        </p:nvSpPr>
        <p:spPr>
          <a:xfrm>
            <a:off x="751553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4"/>
          <p:cNvSpPr txBox="1"/>
          <p:nvPr/>
        </p:nvSpPr>
        <p:spPr>
          <a:xfrm>
            <a:off x="76034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t=6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326805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 txBox="1"/>
          <p:nvPr/>
        </p:nvSpPr>
        <p:spPr>
          <a:xfrm>
            <a:off x="308460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" name="Google Shape;492;p24"/>
          <p:cNvCxnSpPr/>
          <p:nvPr/>
        </p:nvCxnSpPr>
        <p:spPr>
          <a:xfrm rot="10800000">
            <a:off x="3462900" y="2669750"/>
            <a:ext cx="0" cy="20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24"/>
          <p:cNvSpPr txBox="1"/>
          <p:nvPr/>
        </p:nvSpPr>
        <p:spPr>
          <a:xfrm>
            <a:off x="31725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t=2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BiLSTM</a:t>
            </a:r>
            <a:endParaRPr/>
          </a:p>
        </p:txBody>
      </p:sp>
      <p:sp>
        <p:nvSpPr>
          <p:cNvPr id="499" name="Google Shape;499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212210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 txBox="1"/>
          <p:nvPr/>
        </p:nvSpPr>
        <p:spPr>
          <a:xfrm>
            <a:off x="1938650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25"/>
          <p:cNvCxnSpPr/>
          <p:nvPr/>
        </p:nvCxnSpPr>
        <p:spPr>
          <a:xfrm>
            <a:off x="231695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25"/>
          <p:cNvSpPr txBox="1"/>
          <p:nvPr/>
        </p:nvSpPr>
        <p:spPr>
          <a:xfrm>
            <a:off x="1938650" y="21715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202655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326805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 txBox="1"/>
          <p:nvPr/>
        </p:nvSpPr>
        <p:spPr>
          <a:xfrm>
            <a:off x="3084600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" name="Google Shape;507;p25"/>
          <p:cNvCxnSpPr/>
          <p:nvPr/>
        </p:nvCxnSpPr>
        <p:spPr>
          <a:xfrm>
            <a:off x="346290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25"/>
          <p:cNvSpPr txBox="1"/>
          <p:nvPr/>
        </p:nvSpPr>
        <p:spPr>
          <a:xfrm>
            <a:off x="3099888" y="21715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317250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4444575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 txBox="1"/>
          <p:nvPr/>
        </p:nvSpPr>
        <p:spPr>
          <a:xfrm>
            <a:off x="4261125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2" name="Google Shape;512;p25"/>
          <p:cNvCxnSpPr/>
          <p:nvPr/>
        </p:nvCxnSpPr>
        <p:spPr>
          <a:xfrm>
            <a:off x="4650375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25"/>
          <p:cNvSpPr txBox="1"/>
          <p:nvPr/>
        </p:nvSpPr>
        <p:spPr>
          <a:xfrm>
            <a:off x="4261125" y="21715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4359975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5575238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 txBox="1"/>
          <p:nvPr/>
        </p:nvSpPr>
        <p:spPr>
          <a:xfrm>
            <a:off x="5391788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7" name="Google Shape;517;p25"/>
          <p:cNvCxnSpPr/>
          <p:nvPr/>
        </p:nvCxnSpPr>
        <p:spPr>
          <a:xfrm>
            <a:off x="5770088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25"/>
          <p:cNvSpPr txBox="1"/>
          <p:nvPr/>
        </p:nvSpPr>
        <p:spPr>
          <a:xfrm>
            <a:off x="5391788" y="21715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25"/>
          <p:cNvSpPr txBox="1"/>
          <p:nvPr/>
        </p:nvSpPr>
        <p:spPr>
          <a:xfrm>
            <a:off x="547970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670590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25"/>
          <p:cNvCxnSpPr/>
          <p:nvPr/>
        </p:nvCxnSpPr>
        <p:spPr>
          <a:xfrm>
            <a:off x="690075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25"/>
          <p:cNvSpPr txBox="1"/>
          <p:nvPr/>
        </p:nvSpPr>
        <p:spPr>
          <a:xfrm>
            <a:off x="6545388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6522438" y="21715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663330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25"/>
          <p:cNvSpPr/>
          <p:nvPr/>
        </p:nvSpPr>
        <p:spPr>
          <a:xfrm>
            <a:off x="769900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25"/>
          <p:cNvCxnSpPr/>
          <p:nvPr/>
        </p:nvCxnSpPr>
        <p:spPr>
          <a:xfrm>
            <a:off x="789385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5"/>
          <p:cNvSpPr txBox="1"/>
          <p:nvPr/>
        </p:nvSpPr>
        <p:spPr>
          <a:xfrm>
            <a:off x="7515538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25"/>
          <p:cNvSpPr txBox="1"/>
          <p:nvPr/>
        </p:nvSpPr>
        <p:spPr>
          <a:xfrm>
            <a:off x="7515538" y="21715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25"/>
          <p:cNvSpPr txBox="1"/>
          <p:nvPr/>
        </p:nvSpPr>
        <p:spPr>
          <a:xfrm>
            <a:off x="760345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t=6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25"/>
          <p:cNvSpPr/>
          <p:nvPr/>
        </p:nvSpPr>
        <p:spPr>
          <a:xfrm>
            <a:off x="21221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326805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4444575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5575238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7059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76990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25"/>
          <p:cNvCxnSpPr/>
          <p:nvPr/>
        </p:nvCxnSpPr>
        <p:spPr>
          <a:xfrm>
            <a:off x="2695238" y="2371650"/>
            <a:ext cx="4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5"/>
          <p:cNvCxnSpPr>
            <a:stCxn id="508" idx="3"/>
            <a:endCxn id="513" idx="1"/>
          </p:cNvCxnSpPr>
          <p:nvPr/>
        </p:nvCxnSpPr>
        <p:spPr>
          <a:xfrm>
            <a:off x="3856488" y="2371650"/>
            <a:ext cx="4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5"/>
          <p:cNvCxnSpPr>
            <a:stCxn id="513" idx="3"/>
            <a:endCxn id="518" idx="1"/>
          </p:cNvCxnSpPr>
          <p:nvPr/>
        </p:nvCxnSpPr>
        <p:spPr>
          <a:xfrm>
            <a:off x="5017725" y="2371650"/>
            <a:ext cx="37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5"/>
          <p:cNvCxnSpPr>
            <a:stCxn id="518" idx="3"/>
            <a:endCxn id="523" idx="1"/>
          </p:cNvCxnSpPr>
          <p:nvPr/>
        </p:nvCxnSpPr>
        <p:spPr>
          <a:xfrm>
            <a:off x="6148388" y="2371650"/>
            <a:ext cx="37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5"/>
          <p:cNvCxnSpPr>
            <a:stCxn id="523" idx="3"/>
            <a:endCxn id="528" idx="1"/>
          </p:cNvCxnSpPr>
          <p:nvPr/>
        </p:nvCxnSpPr>
        <p:spPr>
          <a:xfrm>
            <a:off x="7279038" y="2371650"/>
            <a:ext cx="23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5"/>
          <p:cNvCxnSpPr/>
          <p:nvPr/>
        </p:nvCxnSpPr>
        <p:spPr>
          <a:xfrm>
            <a:off x="2695238" y="30877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5"/>
          <p:cNvCxnSpPr/>
          <p:nvPr/>
        </p:nvCxnSpPr>
        <p:spPr>
          <a:xfrm>
            <a:off x="3856488" y="30877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25"/>
          <p:cNvCxnSpPr/>
          <p:nvPr/>
        </p:nvCxnSpPr>
        <p:spPr>
          <a:xfrm>
            <a:off x="5017725" y="3087775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25"/>
          <p:cNvCxnSpPr/>
          <p:nvPr/>
        </p:nvCxnSpPr>
        <p:spPr>
          <a:xfrm>
            <a:off x="6148388" y="3087775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25"/>
          <p:cNvCxnSpPr/>
          <p:nvPr/>
        </p:nvCxnSpPr>
        <p:spPr>
          <a:xfrm>
            <a:off x="7279038" y="3087775"/>
            <a:ext cx="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25"/>
          <p:cNvCxnSpPr/>
          <p:nvPr/>
        </p:nvCxnSpPr>
        <p:spPr>
          <a:xfrm>
            <a:off x="1564550" y="3087775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25"/>
          <p:cNvCxnSpPr/>
          <p:nvPr/>
        </p:nvCxnSpPr>
        <p:spPr>
          <a:xfrm>
            <a:off x="2695238" y="327840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48" name="Google Shape;548;p25"/>
          <p:cNvCxnSpPr/>
          <p:nvPr/>
        </p:nvCxnSpPr>
        <p:spPr>
          <a:xfrm>
            <a:off x="3856488" y="327840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49" name="Google Shape;549;p25"/>
          <p:cNvCxnSpPr/>
          <p:nvPr/>
        </p:nvCxnSpPr>
        <p:spPr>
          <a:xfrm>
            <a:off x="5017725" y="327840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0" name="Google Shape;550;p25"/>
          <p:cNvCxnSpPr/>
          <p:nvPr/>
        </p:nvCxnSpPr>
        <p:spPr>
          <a:xfrm>
            <a:off x="6148388" y="327840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25"/>
          <p:cNvCxnSpPr/>
          <p:nvPr/>
        </p:nvCxnSpPr>
        <p:spPr>
          <a:xfrm>
            <a:off x="7279038" y="3278400"/>
            <a:ext cx="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2" name="Google Shape;552;p25"/>
          <p:cNvCxnSpPr/>
          <p:nvPr/>
        </p:nvCxnSpPr>
        <p:spPr>
          <a:xfrm>
            <a:off x="1564550" y="327840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3" name="Google Shape;553;p25"/>
          <p:cNvSpPr txBox="1"/>
          <p:nvPr/>
        </p:nvSpPr>
        <p:spPr>
          <a:xfrm>
            <a:off x="824800" y="2910775"/>
            <a:ext cx="8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forward</a:t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25"/>
          <p:cNvSpPr txBox="1"/>
          <p:nvPr/>
        </p:nvSpPr>
        <p:spPr>
          <a:xfrm>
            <a:off x="756250" y="3101400"/>
            <a:ext cx="8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backward</a:t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5" name="Google Shape;555;p25"/>
          <p:cNvCxnSpPr/>
          <p:nvPr/>
        </p:nvCxnSpPr>
        <p:spPr>
          <a:xfrm rot="10800000">
            <a:off x="231695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25"/>
          <p:cNvCxnSpPr/>
          <p:nvPr/>
        </p:nvCxnSpPr>
        <p:spPr>
          <a:xfrm rot="10800000">
            <a:off x="346290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25"/>
          <p:cNvCxnSpPr/>
          <p:nvPr/>
        </p:nvCxnSpPr>
        <p:spPr>
          <a:xfrm rot="10800000">
            <a:off x="4650375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25"/>
          <p:cNvCxnSpPr/>
          <p:nvPr/>
        </p:nvCxnSpPr>
        <p:spPr>
          <a:xfrm rot="10800000">
            <a:off x="5770088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5"/>
          <p:cNvCxnSpPr/>
          <p:nvPr/>
        </p:nvCxnSpPr>
        <p:spPr>
          <a:xfrm rot="10800000">
            <a:off x="690075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25"/>
          <p:cNvCxnSpPr/>
          <p:nvPr/>
        </p:nvCxnSpPr>
        <p:spPr>
          <a:xfrm rot="10800000">
            <a:off x="789385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BiLSTM + CRF</a:t>
            </a:r>
            <a:endParaRPr/>
          </a:p>
        </p:txBody>
      </p:sp>
      <p:sp>
        <p:nvSpPr>
          <p:cNvPr id="566" name="Google Shape;566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67" name="Google Shape;567;p26"/>
          <p:cNvSpPr/>
          <p:nvPr/>
        </p:nvSpPr>
        <p:spPr>
          <a:xfrm>
            <a:off x="212210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6"/>
          <p:cNvSpPr txBox="1"/>
          <p:nvPr/>
        </p:nvSpPr>
        <p:spPr>
          <a:xfrm>
            <a:off x="1938650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9" name="Google Shape;569;p26"/>
          <p:cNvCxnSpPr/>
          <p:nvPr/>
        </p:nvCxnSpPr>
        <p:spPr>
          <a:xfrm>
            <a:off x="231695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26"/>
          <p:cNvSpPr txBox="1"/>
          <p:nvPr/>
        </p:nvSpPr>
        <p:spPr>
          <a:xfrm>
            <a:off x="1938650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26"/>
          <p:cNvSpPr txBox="1"/>
          <p:nvPr/>
        </p:nvSpPr>
        <p:spPr>
          <a:xfrm>
            <a:off x="202655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26"/>
          <p:cNvSpPr/>
          <p:nvPr/>
        </p:nvSpPr>
        <p:spPr>
          <a:xfrm>
            <a:off x="326805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6"/>
          <p:cNvSpPr txBox="1"/>
          <p:nvPr/>
        </p:nvSpPr>
        <p:spPr>
          <a:xfrm>
            <a:off x="3084600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4" name="Google Shape;574;p26"/>
          <p:cNvCxnSpPr/>
          <p:nvPr/>
        </p:nvCxnSpPr>
        <p:spPr>
          <a:xfrm>
            <a:off x="346290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26"/>
          <p:cNvSpPr txBox="1"/>
          <p:nvPr/>
        </p:nvSpPr>
        <p:spPr>
          <a:xfrm>
            <a:off x="3099888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26"/>
          <p:cNvSpPr txBox="1"/>
          <p:nvPr/>
        </p:nvSpPr>
        <p:spPr>
          <a:xfrm>
            <a:off x="317250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4444575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6"/>
          <p:cNvSpPr txBox="1"/>
          <p:nvPr/>
        </p:nvSpPr>
        <p:spPr>
          <a:xfrm>
            <a:off x="4261125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9" name="Google Shape;579;p26"/>
          <p:cNvCxnSpPr/>
          <p:nvPr/>
        </p:nvCxnSpPr>
        <p:spPr>
          <a:xfrm>
            <a:off x="4650375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26"/>
          <p:cNvSpPr txBox="1"/>
          <p:nvPr/>
        </p:nvSpPr>
        <p:spPr>
          <a:xfrm>
            <a:off x="4261125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26"/>
          <p:cNvSpPr txBox="1"/>
          <p:nvPr/>
        </p:nvSpPr>
        <p:spPr>
          <a:xfrm>
            <a:off x="4359975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5575238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 txBox="1"/>
          <p:nvPr/>
        </p:nvSpPr>
        <p:spPr>
          <a:xfrm>
            <a:off x="5391788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4" name="Google Shape;584;p26"/>
          <p:cNvCxnSpPr/>
          <p:nvPr/>
        </p:nvCxnSpPr>
        <p:spPr>
          <a:xfrm>
            <a:off x="5770088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26"/>
          <p:cNvSpPr txBox="1"/>
          <p:nvPr/>
        </p:nvSpPr>
        <p:spPr>
          <a:xfrm>
            <a:off x="5391788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6"/>
          <p:cNvSpPr txBox="1"/>
          <p:nvPr/>
        </p:nvSpPr>
        <p:spPr>
          <a:xfrm>
            <a:off x="547970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670590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26"/>
          <p:cNvCxnSpPr/>
          <p:nvPr/>
        </p:nvCxnSpPr>
        <p:spPr>
          <a:xfrm>
            <a:off x="690075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26"/>
          <p:cNvSpPr txBox="1"/>
          <p:nvPr/>
        </p:nvSpPr>
        <p:spPr>
          <a:xfrm>
            <a:off x="6545388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6"/>
          <p:cNvSpPr txBox="1"/>
          <p:nvPr/>
        </p:nvSpPr>
        <p:spPr>
          <a:xfrm>
            <a:off x="6522438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26"/>
          <p:cNvSpPr txBox="1"/>
          <p:nvPr/>
        </p:nvSpPr>
        <p:spPr>
          <a:xfrm>
            <a:off x="663330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769900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Google Shape;593;p26"/>
          <p:cNvCxnSpPr/>
          <p:nvPr/>
        </p:nvCxnSpPr>
        <p:spPr>
          <a:xfrm>
            <a:off x="789385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26"/>
          <p:cNvSpPr txBox="1"/>
          <p:nvPr/>
        </p:nvSpPr>
        <p:spPr>
          <a:xfrm>
            <a:off x="7515538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26"/>
          <p:cNvSpPr txBox="1"/>
          <p:nvPr/>
        </p:nvSpPr>
        <p:spPr>
          <a:xfrm>
            <a:off x="7515538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26"/>
          <p:cNvSpPr txBox="1"/>
          <p:nvPr/>
        </p:nvSpPr>
        <p:spPr>
          <a:xfrm>
            <a:off x="760345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t=6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21221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326805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4444575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5575238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67059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76990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26"/>
          <p:cNvCxnSpPr/>
          <p:nvPr/>
        </p:nvCxnSpPr>
        <p:spPr>
          <a:xfrm>
            <a:off x="2695238" y="2295450"/>
            <a:ext cx="4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26"/>
          <p:cNvCxnSpPr/>
          <p:nvPr/>
        </p:nvCxnSpPr>
        <p:spPr>
          <a:xfrm>
            <a:off x="3829450" y="2302075"/>
            <a:ext cx="4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26"/>
          <p:cNvCxnSpPr/>
          <p:nvPr/>
        </p:nvCxnSpPr>
        <p:spPr>
          <a:xfrm>
            <a:off x="4998363" y="2302075"/>
            <a:ext cx="37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6"/>
          <p:cNvCxnSpPr/>
          <p:nvPr/>
        </p:nvCxnSpPr>
        <p:spPr>
          <a:xfrm>
            <a:off x="6129013" y="2295450"/>
            <a:ext cx="37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6"/>
          <p:cNvCxnSpPr/>
          <p:nvPr/>
        </p:nvCxnSpPr>
        <p:spPr>
          <a:xfrm>
            <a:off x="2695238" y="30877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26"/>
          <p:cNvCxnSpPr/>
          <p:nvPr/>
        </p:nvCxnSpPr>
        <p:spPr>
          <a:xfrm>
            <a:off x="3856488" y="30877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26"/>
          <p:cNvCxnSpPr/>
          <p:nvPr/>
        </p:nvCxnSpPr>
        <p:spPr>
          <a:xfrm>
            <a:off x="5017725" y="3087775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26"/>
          <p:cNvCxnSpPr/>
          <p:nvPr/>
        </p:nvCxnSpPr>
        <p:spPr>
          <a:xfrm>
            <a:off x="6148388" y="3087775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26"/>
          <p:cNvCxnSpPr/>
          <p:nvPr/>
        </p:nvCxnSpPr>
        <p:spPr>
          <a:xfrm>
            <a:off x="7279038" y="3087775"/>
            <a:ext cx="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26"/>
          <p:cNvCxnSpPr/>
          <p:nvPr/>
        </p:nvCxnSpPr>
        <p:spPr>
          <a:xfrm>
            <a:off x="1564550" y="3087775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26"/>
          <p:cNvCxnSpPr/>
          <p:nvPr/>
        </p:nvCxnSpPr>
        <p:spPr>
          <a:xfrm>
            <a:off x="2695238" y="327840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4" name="Google Shape;614;p26"/>
          <p:cNvCxnSpPr/>
          <p:nvPr/>
        </p:nvCxnSpPr>
        <p:spPr>
          <a:xfrm>
            <a:off x="3856488" y="327840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26"/>
          <p:cNvCxnSpPr/>
          <p:nvPr/>
        </p:nvCxnSpPr>
        <p:spPr>
          <a:xfrm>
            <a:off x="5017725" y="327840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6" name="Google Shape;616;p26"/>
          <p:cNvCxnSpPr/>
          <p:nvPr/>
        </p:nvCxnSpPr>
        <p:spPr>
          <a:xfrm>
            <a:off x="6148388" y="327840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7" name="Google Shape;617;p26"/>
          <p:cNvCxnSpPr/>
          <p:nvPr/>
        </p:nvCxnSpPr>
        <p:spPr>
          <a:xfrm>
            <a:off x="7279038" y="3278400"/>
            <a:ext cx="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8" name="Google Shape;618;p26"/>
          <p:cNvCxnSpPr/>
          <p:nvPr/>
        </p:nvCxnSpPr>
        <p:spPr>
          <a:xfrm>
            <a:off x="1564550" y="327840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9" name="Google Shape;619;p26"/>
          <p:cNvSpPr txBox="1"/>
          <p:nvPr/>
        </p:nvSpPr>
        <p:spPr>
          <a:xfrm>
            <a:off x="824800" y="2910775"/>
            <a:ext cx="8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forward</a:t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26"/>
          <p:cNvSpPr txBox="1"/>
          <p:nvPr/>
        </p:nvSpPr>
        <p:spPr>
          <a:xfrm>
            <a:off x="756250" y="3101400"/>
            <a:ext cx="8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back</a:t>
            </a:r>
            <a:r>
              <a:rPr lang="zh-TW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ward</a:t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1" name="Google Shape;621;p26"/>
          <p:cNvCxnSpPr/>
          <p:nvPr/>
        </p:nvCxnSpPr>
        <p:spPr>
          <a:xfrm rot="10800000">
            <a:off x="231695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26"/>
          <p:cNvCxnSpPr/>
          <p:nvPr/>
        </p:nvCxnSpPr>
        <p:spPr>
          <a:xfrm rot="10800000">
            <a:off x="346290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26"/>
          <p:cNvCxnSpPr/>
          <p:nvPr/>
        </p:nvCxnSpPr>
        <p:spPr>
          <a:xfrm rot="10800000">
            <a:off x="4650375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26"/>
          <p:cNvCxnSpPr/>
          <p:nvPr/>
        </p:nvCxnSpPr>
        <p:spPr>
          <a:xfrm rot="10800000">
            <a:off x="5770088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26"/>
          <p:cNvCxnSpPr/>
          <p:nvPr/>
        </p:nvCxnSpPr>
        <p:spPr>
          <a:xfrm rot="10800000">
            <a:off x="690075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26"/>
          <p:cNvCxnSpPr/>
          <p:nvPr/>
        </p:nvCxnSpPr>
        <p:spPr>
          <a:xfrm rot="10800000">
            <a:off x="789385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26"/>
          <p:cNvSpPr txBox="1"/>
          <p:nvPr/>
        </p:nvSpPr>
        <p:spPr>
          <a:xfrm>
            <a:off x="6072250" y="92225"/>
            <a:ext cx="3000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22222"/>
                </a:solidFill>
              </a:rPr>
              <a:t>Huang, Zhiheng, Wei Xu, and Kai Yu. "Bidirectional LSTM-CRF models for sequence tagging."</a:t>
            </a:r>
            <a:endParaRPr sz="1000">
              <a:solidFill>
                <a:srgbClr val="22222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000">
                <a:solidFill>
                  <a:srgbClr val="222222"/>
                </a:solidFill>
              </a:rPr>
              <a:t>arXiv preprint arXiv:1508.01991</a:t>
            </a:r>
            <a:r>
              <a:rPr lang="zh-TW" sz="1000">
                <a:solidFill>
                  <a:srgbClr val="222222"/>
                </a:solidFill>
              </a:rPr>
              <a:t>(2015).</a:t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2102750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6"/>
          <p:cNvSpPr/>
          <p:nvPr/>
        </p:nvSpPr>
        <p:spPr>
          <a:xfrm>
            <a:off x="3248700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6"/>
          <p:cNvSpPr/>
          <p:nvPr/>
        </p:nvSpPr>
        <p:spPr>
          <a:xfrm>
            <a:off x="4425225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6"/>
          <p:cNvSpPr/>
          <p:nvPr/>
        </p:nvSpPr>
        <p:spPr>
          <a:xfrm>
            <a:off x="5555888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6"/>
          <p:cNvSpPr/>
          <p:nvPr/>
        </p:nvSpPr>
        <p:spPr>
          <a:xfrm>
            <a:off x="6686550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7679650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26"/>
          <p:cNvCxnSpPr/>
          <p:nvPr/>
        </p:nvCxnSpPr>
        <p:spPr>
          <a:xfrm>
            <a:off x="7190888" y="2287350"/>
            <a:ext cx="37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with </a:t>
            </a:r>
            <a:r>
              <a:rPr lang="zh-TW"/>
              <a:t>BiLSTM + </a:t>
            </a:r>
            <a:r>
              <a:rPr lang="zh-TW"/>
              <a:t>CRF</a:t>
            </a:r>
            <a:endParaRPr/>
          </a:p>
        </p:txBody>
      </p:sp>
      <p:sp>
        <p:nvSpPr>
          <p:cNvPr id="640" name="Google Shape;640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41" name="Google Shape;641;p27"/>
          <p:cNvCxnSpPr>
            <a:stCxn id="642" idx="0"/>
            <a:endCxn id="643" idx="0"/>
          </p:cNvCxnSpPr>
          <p:nvPr/>
        </p:nvCxnSpPr>
        <p:spPr>
          <a:xfrm flipH="1" rot="-5400000">
            <a:off x="4042963" y="1066200"/>
            <a:ext cx="276300" cy="2734800"/>
          </a:xfrm>
          <a:prstGeom prst="curvedConnector3">
            <a:avLst>
              <a:gd fmla="val -10884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3" name="Google Shape;643;p27"/>
          <p:cNvSpPr txBox="1"/>
          <p:nvPr/>
        </p:nvSpPr>
        <p:spPr>
          <a:xfrm>
            <a:off x="4982900" y="2571750"/>
            <a:ext cx="113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Transition matrix</a:t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27"/>
          <p:cNvSpPr txBox="1"/>
          <p:nvPr/>
        </p:nvSpPr>
        <p:spPr>
          <a:xfrm>
            <a:off x="2435413" y="2295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27"/>
          <p:cNvSpPr txBox="1"/>
          <p:nvPr/>
        </p:nvSpPr>
        <p:spPr>
          <a:xfrm>
            <a:off x="4572000" y="3637925"/>
            <a:ext cx="36915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Gradient desent with back-propagation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27"/>
          <p:cNvSpPr txBox="1"/>
          <p:nvPr/>
        </p:nvSpPr>
        <p:spPr>
          <a:xfrm>
            <a:off x="6072250" y="92225"/>
            <a:ext cx="3000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22222"/>
                </a:solidFill>
              </a:rPr>
              <a:t>Huang, Zhiheng, Wei Xu, and Kai Yu. "Bidirectional LSTM-CRF models for sequence tagging."</a:t>
            </a:r>
            <a:endParaRPr sz="1000">
              <a:solidFill>
                <a:srgbClr val="22222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000">
                <a:solidFill>
                  <a:srgbClr val="222222"/>
                </a:solidFill>
              </a:rPr>
              <a:t>arXiv preprint arXiv:1508.01991</a:t>
            </a:r>
            <a:r>
              <a:rPr lang="zh-TW" sz="1000">
                <a:solidFill>
                  <a:srgbClr val="222222"/>
                </a:solidFill>
              </a:rPr>
              <a:t>(2015).</a:t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212210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 txBox="1"/>
          <p:nvPr/>
        </p:nvSpPr>
        <p:spPr>
          <a:xfrm>
            <a:off x="1938650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8" name="Google Shape;648;p27"/>
          <p:cNvCxnSpPr/>
          <p:nvPr/>
        </p:nvCxnSpPr>
        <p:spPr>
          <a:xfrm>
            <a:off x="231695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27"/>
          <p:cNvSpPr txBox="1"/>
          <p:nvPr/>
        </p:nvSpPr>
        <p:spPr>
          <a:xfrm>
            <a:off x="1938650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27"/>
          <p:cNvSpPr txBox="1"/>
          <p:nvPr/>
        </p:nvSpPr>
        <p:spPr>
          <a:xfrm>
            <a:off x="202655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326805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 txBox="1"/>
          <p:nvPr/>
        </p:nvSpPr>
        <p:spPr>
          <a:xfrm>
            <a:off x="3084600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3" name="Google Shape;653;p27"/>
          <p:cNvCxnSpPr/>
          <p:nvPr/>
        </p:nvCxnSpPr>
        <p:spPr>
          <a:xfrm>
            <a:off x="346290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27"/>
          <p:cNvSpPr txBox="1"/>
          <p:nvPr/>
        </p:nvSpPr>
        <p:spPr>
          <a:xfrm>
            <a:off x="3099888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317250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21221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326805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27"/>
          <p:cNvCxnSpPr/>
          <p:nvPr/>
        </p:nvCxnSpPr>
        <p:spPr>
          <a:xfrm>
            <a:off x="2695238" y="2295450"/>
            <a:ext cx="4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7"/>
          <p:cNvCxnSpPr/>
          <p:nvPr/>
        </p:nvCxnSpPr>
        <p:spPr>
          <a:xfrm>
            <a:off x="3829450" y="2302075"/>
            <a:ext cx="4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27"/>
          <p:cNvCxnSpPr/>
          <p:nvPr/>
        </p:nvCxnSpPr>
        <p:spPr>
          <a:xfrm>
            <a:off x="2695238" y="30877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27"/>
          <p:cNvCxnSpPr/>
          <p:nvPr/>
        </p:nvCxnSpPr>
        <p:spPr>
          <a:xfrm>
            <a:off x="3856488" y="30877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27"/>
          <p:cNvCxnSpPr/>
          <p:nvPr/>
        </p:nvCxnSpPr>
        <p:spPr>
          <a:xfrm>
            <a:off x="1564550" y="3087775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27"/>
          <p:cNvCxnSpPr/>
          <p:nvPr/>
        </p:nvCxnSpPr>
        <p:spPr>
          <a:xfrm>
            <a:off x="2695238" y="327840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4" name="Google Shape;664;p27"/>
          <p:cNvCxnSpPr/>
          <p:nvPr/>
        </p:nvCxnSpPr>
        <p:spPr>
          <a:xfrm>
            <a:off x="3856488" y="327840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5" name="Google Shape;665;p27"/>
          <p:cNvCxnSpPr/>
          <p:nvPr/>
        </p:nvCxnSpPr>
        <p:spPr>
          <a:xfrm>
            <a:off x="1564550" y="327840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6" name="Google Shape;666;p27"/>
          <p:cNvSpPr txBox="1"/>
          <p:nvPr/>
        </p:nvSpPr>
        <p:spPr>
          <a:xfrm>
            <a:off x="824800" y="2910775"/>
            <a:ext cx="8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forward</a:t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27"/>
          <p:cNvSpPr txBox="1"/>
          <p:nvPr/>
        </p:nvSpPr>
        <p:spPr>
          <a:xfrm>
            <a:off x="756250" y="3101400"/>
            <a:ext cx="8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backward</a:t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27"/>
          <p:cNvCxnSpPr/>
          <p:nvPr/>
        </p:nvCxnSpPr>
        <p:spPr>
          <a:xfrm rot="10800000">
            <a:off x="231695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27"/>
          <p:cNvCxnSpPr/>
          <p:nvPr/>
        </p:nvCxnSpPr>
        <p:spPr>
          <a:xfrm rot="10800000">
            <a:off x="346290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27"/>
          <p:cNvSpPr/>
          <p:nvPr/>
        </p:nvSpPr>
        <p:spPr>
          <a:xfrm>
            <a:off x="2102750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3248700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Inference with BiLSTM + CRF</a:t>
            </a:r>
            <a:endParaRPr/>
          </a:p>
        </p:txBody>
      </p:sp>
      <p:sp>
        <p:nvSpPr>
          <p:cNvPr id="677" name="Google Shape;67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8" name="Google Shape;678;p28"/>
          <p:cNvSpPr txBox="1"/>
          <p:nvPr/>
        </p:nvSpPr>
        <p:spPr>
          <a:xfrm>
            <a:off x="4724400" y="3504700"/>
            <a:ext cx="34074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Using Viterbi algorithm (d</a:t>
            </a:r>
            <a:r>
              <a:rPr b="1" lang="zh-TW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ynamic programming)</a:t>
            </a:r>
            <a:r>
              <a:rPr b="1" lang="zh-TW" sz="1600">
                <a:latin typeface="Roboto"/>
                <a:ea typeface="Roboto"/>
                <a:cs typeface="Roboto"/>
                <a:sym typeface="Roboto"/>
              </a:rPr>
              <a:t> to perform decoding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28"/>
          <p:cNvSpPr txBox="1"/>
          <p:nvPr/>
        </p:nvSpPr>
        <p:spPr>
          <a:xfrm>
            <a:off x="6072250" y="92225"/>
            <a:ext cx="3000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22222"/>
                </a:solidFill>
              </a:rPr>
              <a:t>Huang, Zhiheng, Wei Xu, and Kai Yu. "Bidirectional LSTM-CRF models for sequence tagging."</a:t>
            </a:r>
            <a:endParaRPr sz="1000">
              <a:solidFill>
                <a:srgbClr val="22222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000">
                <a:solidFill>
                  <a:srgbClr val="222222"/>
                </a:solidFill>
              </a:rPr>
              <a:t>arXiv preprint arXiv:1508.01991</a:t>
            </a:r>
            <a:r>
              <a:rPr lang="zh-TW" sz="1000">
                <a:solidFill>
                  <a:srgbClr val="222222"/>
                </a:solidFill>
              </a:rPr>
              <a:t>(2015).</a:t>
            </a:r>
            <a:endParaRPr/>
          </a:p>
        </p:txBody>
      </p:sp>
      <p:cxnSp>
        <p:nvCxnSpPr>
          <p:cNvPr id="680" name="Google Shape;680;p28"/>
          <p:cNvCxnSpPr>
            <a:stCxn id="681" idx="0"/>
            <a:endCxn id="682" idx="0"/>
          </p:cNvCxnSpPr>
          <p:nvPr/>
        </p:nvCxnSpPr>
        <p:spPr>
          <a:xfrm flipH="1" rot="-5400000">
            <a:off x="4042963" y="1066200"/>
            <a:ext cx="276300" cy="2734800"/>
          </a:xfrm>
          <a:prstGeom prst="curvedConnector3">
            <a:avLst>
              <a:gd fmla="val -114368" name="adj1"/>
            </a:avLst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82" name="Google Shape;682;p28"/>
          <p:cNvSpPr txBox="1"/>
          <p:nvPr/>
        </p:nvSpPr>
        <p:spPr>
          <a:xfrm>
            <a:off x="4982900" y="2571750"/>
            <a:ext cx="113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Transition matrix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28"/>
          <p:cNvSpPr txBox="1"/>
          <p:nvPr/>
        </p:nvSpPr>
        <p:spPr>
          <a:xfrm>
            <a:off x="2435413" y="2295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28"/>
          <p:cNvSpPr/>
          <p:nvPr/>
        </p:nvSpPr>
        <p:spPr>
          <a:xfrm>
            <a:off x="212210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8"/>
          <p:cNvSpPr txBox="1"/>
          <p:nvPr/>
        </p:nvSpPr>
        <p:spPr>
          <a:xfrm>
            <a:off x="1938650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5" name="Google Shape;685;p28"/>
          <p:cNvCxnSpPr/>
          <p:nvPr/>
        </p:nvCxnSpPr>
        <p:spPr>
          <a:xfrm>
            <a:off x="231695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28"/>
          <p:cNvSpPr txBox="1"/>
          <p:nvPr/>
        </p:nvSpPr>
        <p:spPr>
          <a:xfrm>
            <a:off x="1938650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28"/>
          <p:cNvSpPr txBox="1"/>
          <p:nvPr/>
        </p:nvSpPr>
        <p:spPr>
          <a:xfrm>
            <a:off x="202655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28"/>
          <p:cNvSpPr/>
          <p:nvPr/>
        </p:nvSpPr>
        <p:spPr>
          <a:xfrm>
            <a:off x="3268050" y="37988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 txBox="1"/>
          <p:nvPr/>
        </p:nvSpPr>
        <p:spPr>
          <a:xfrm>
            <a:off x="3084600" y="41924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0" name="Google Shape;690;p28"/>
          <p:cNvCxnSpPr/>
          <p:nvPr/>
        </p:nvCxnSpPr>
        <p:spPr>
          <a:xfrm>
            <a:off x="3462900" y="2613500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28"/>
          <p:cNvSpPr txBox="1"/>
          <p:nvPr/>
        </p:nvSpPr>
        <p:spPr>
          <a:xfrm>
            <a:off x="3099888" y="1714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28"/>
          <p:cNvSpPr txBox="1"/>
          <p:nvPr/>
        </p:nvSpPr>
        <p:spPr>
          <a:xfrm>
            <a:off x="3172500" y="45622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t=2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28"/>
          <p:cNvSpPr/>
          <p:nvPr/>
        </p:nvSpPr>
        <p:spPr>
          <a:xfrm>
            <a:off x="21221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8"/>
          <p:cNvSpPr/>
          <p:nvPr/>
        </p:nvSpPr>
        <p:spPr>
          <a:xfrm>
            <a:off x="326805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5" name="Google Shape;695;p28"/>
          <p:cNvCxnSpPr/>
          <p:nvPr/>
        </p:nvCxnSpPr>
        <p:spPr>
          <a:xfrm>
            <a:off x="2695238" y="2295450"/>
            <a:ext cx="4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8"/>
          <p:cNvCxnSpPr/>
          <p:nvPr/>
        </p:nvCxnSpPr>
        <p:spPr>
          <a:xfrm>
            <a:off x="3829450" y="2302075"/>
            <a:ext cx="4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28"/>
          <p:cNvCxnSpPr/>
          <p:nvPr/>
        </p:nvCxnSpPr>
        <p:spPr>
          <a:xfrm>
            <a:off x="2695238" y="30877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28"/>
          <p:cNvCxnSpPr/>
          <p:nvPr/>
        </p:nvCxnSpPr>
        <p:spPr>
          <a:xfrm>
            <a:off x="3856488" y="30877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28"/>
          <p:cNvCxnSpPr/>
          <p:nvPr/>
        </p:nvCxnSpPr>
        <p:spPr>
          <a:xfrm>
            <a:off x="1564550" y="3087775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28"/>
          <p:cNvCxnSpPr/>
          <p:nvPr/>
        </p:nvCxnSpPr>
        <p:spPr>
          <a:xfrm>
            <a:off x="2695238" y="327840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1" name="Google Shape;701;p28"/>
          <p:cNvCxnSpPr/>
          <p:nvPr/>
        </p:nvCxnSpPr>
        <p:spPr>
          <a:xfrm>
            <a:off x="3856488" y="327840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2" name="Google Shape;702;p28"/>
          <p:cNvCxnSpPr/>
          <p:nvPr/>
        </p:nvCxnSpPr>
        <p:spPr>
          <a:xfrm>
            <a:off x="1564550" y="327840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3" name="Google Shape;703;p28"/>
          <p:cNvSpPr txBox="1"/>
          <p:nvPr/>
        </p:nvSpPr>
        <p:spPr>
          <a:xfrm>
            <a:off x="824800" y="2910775"/>
            <a:ext cx="8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forward</a:t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28"/>
          <p:cNvSpPr txBox="1"/>
          <p:nvPr/>
        </p:nvSpPr>
        <p:spPr>
          <a:xfrm>
            <a:off x="756250" y="3101400"/>
            <a:ext cx="8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backward</a:t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5" name="Google Shape;705;p28"/>
          <p:cNvCxnSpPr/>
          <p:nvPr/>
        </p:nvCxnSpPr>
        <p:spPr>
          <a:xfrm rot="10800000">
            <a:off x="231695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28"/>
          <p:cNvCxnSpPr/>
          <p:nvPr/>
        </p:nvCxnSpPr>
        <p:spPr>
          <a:xfrm rot="10800000">
            <a:off x="3462900" y="35079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28"/>
          <p:cNvSpPr/>
          <p:nvPr/>
        </p:nvSpPr>
        <p:spPr>
          <a:xfrm>
            <a:off x="2102750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8"/>
          <p:cNvSpPr/>
          <p:nvPr/>
        </p:nvSpPr>
        <p:spPr>
          <a:xfrm>
            <a:off x="3248700" y="2105275"/>
            <a:ext cx="389700" cy="39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Implementation</a:t>
            </a:r>
            <a:endParaRPr sz="5000"/>
          </a:p>
        </p:txBody>
      </p:sp>
      <p:sp>
        <p:nvSpPr>
          <p:cNvPr id="714" name="Google Shape;714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Homework: Introduction</a:t>
            </a:r>
            <a:endParaRPr/>
          </a:p>
        </p:txBody>
      </p:sp>
      <p:sp>
        <p:nvSpPr>
          <p:cNvPr id="720" name="Google Shape;720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21" name="Google Shape;7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25" y="1756950"/>
            <a:ext cx="644294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Homework: Requirements</a:t>
            </a:r>
            <a:endParaRPr/>
          </a:p>
        </p:txBody>
      </p:sp>
      <p:sp>
        <p:nvSpPr>
          <p:cNvPr id="727" name="Google Shape;727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score should be higher than the baseline score in the sample code.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code with report (.docx, .pdf) into the .zip file before upload to Moodle.</a:t>
            </a:r>
            <a:endParaRPr/>
          </a:p>
        </p:txBody>
      </p:sp>
      <p:sp>
        <p:nvSpPr>
          <p:cNvPr id="728" name="Google Shape;728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</a:t>
            </a:r>
            <a:r>
              <a:rPr lang="zh-TW"/>
              <a:t>Named-entity recognition?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58870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73465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911175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041838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17250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405250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551200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727725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858388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178355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292950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4116975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 rot="10800000">
            <a:off x="5236688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 rot="10800000">
            <a:off x="636735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716560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736045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6011988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982138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521125" y="3285425"/>
            <a:ext cx="61140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</a:t>
            </a:r>
            <a:endParaRPr/>
          </a:p>
        </p:txBody>
      </p:sp>
      <p:cxnSp>
        <p:nvCxnSpPr>
          <p:cNvPr id="94" name="Google Shape;94;p14"/>
          <p:cNvCxnSpPr/>
          <p:nvPr/>
        </p:nvCxnSpPr>
        <p:spPr>
          <a:xfrm rot="10800000">
            <a:off x="178355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/>
          <p:nvPr/>
        </p:nvCxnSpPr>
        <p:spPr>
          <a:xfrm rot="10800000">
            <a:off x="292950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 rot="10800000">
            <a:off x="4116975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 rot="10800000">
            <a:off x="5236688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636735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736045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1405250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B-LOC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727725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B-LOC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56648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85838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98903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B-ORG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98213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I-ORG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471900" y="1919075"/>
            <a:ext cx="82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Named-entity recognition (NER)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materials</a:t>
            </a:r>
            <a:endParaRPr/>
          </a:p>
        </p:txBody>
      </p:sp>
      <p:sp>
        <p:nvSpPr>
          <p:cNvPr id="734" name="Google Shape;734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Viterbi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https://towardsdatascience.com/named-entity-recognition-with-nltk-and-spacy-8c4a7d88e7da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https://www.kaggle.com/code/bavalpreet26/ner-using-crf</a:t>
            </a:r>
            <a:endParaRPr/>
          </a:p>
        </p:txBody>
      </p:sp>
      <p:sp>
        <p:nvSpPr>
          <p:cNvPr id="735" name="Google Shape;735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Sequence-tagging (labeling) problems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71900" y="1919075"/>
            <a:ext cx="82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Part-of-speech tagging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58870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273465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911175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041838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17250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405250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551200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727725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858388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5"/>
          <p:cNvCxnSpPr/>
          <p:nvPr/>
        </p:nvCxnSpPr>
        <p:spPr>
          <a:xfrm rot="10800000">
            <a:off x="178355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/>
          <p:nvPr/>
        </p:nvCxnSpPr>
        <p:spPr>
          <a:xfrm rot="10800000">
            <a:off x="292950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/>
          <p:nvPr/>
        </p:nvCxnSpPr>
        <p:spPr>
          <a:xfrm rot="10800000">
            <a:off x="4116975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5236688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/>
          <p:nvPr/>
        </p:nvCxnSpPr>
        <p:spPr>
          <a:xfrm rot="10800000">
            <a:off x="636735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/>
          <p:nvPr/>
        </p:nvSpPr>
        <p:spPr>
          <a:xfrm>
            <a:off x="716560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10800000">
            <a:off x="736045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6011988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6982138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521125" y="3285425"/>
            <a:ext cx="61140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</a:t>
            </a:r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 rot="10800000">
            <a:off x="178355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/>
          <p:nvPr/>
        </p:nvCxnSpPr>
        <p:spPr>
          <a:xfrm rot="10800000">
            <a:off x="292950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/>
          <p:nvPr/>
        </p:nvCxnSpPr>
        <p:spPr>
          <a:xfrm rot="10800000">
            <a:off x="4116975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/>
          <p:nvPr/>
        </p:nvCxnSpPr>
        <p:spPr>
          <a:xfrm rot="10800000">
            <a:off x="5236688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/>
          <p:nvPr/>
        </p:nvCxnSpPr>
        <p:spPr>
          <a:xfrm rot="10800000">
            <a:off x="636735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/>
          <p:nvPr/>
        </p:nvCxnSpPr>
        <p:spPr>
          <a:xfrm rot="10800000">
            <a:off x="736045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 txBox="1"/>
          <p:nvPr/>
        </p:nvSpPr>
        <p:spPr>
          <a:xfrm>
            <a:off x="1405250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NOUN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727725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NOUN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256648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VERB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485838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PREP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598903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NOUN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698213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NOUN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Sequence-tagging (labeling) problems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471900" y="1919075"/>
            <a:ext cx="82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Word segmentation</a:t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58870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73465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911175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5041838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617250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405250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2551200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727725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4858388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 rot="10800000">
            <a:off x="178355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/>
          <p:nvPr/>
        </p:nvCxnSpPr>
        <p:spPr>
          <a:xfrm rot="10800000">
            <a:off x="292950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/>
          <p:nvPr/>
        </p:nvCxnSpPr>
        <p:spPr>
          <a:xfrm rot="10800000">
            <a:off x="4116975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/>
          <p:nvPr/>
        </p:nvCxnSpPr>
        <p:spPr>
          <a:xfrm rot="10800000">
            <a:off x="5236688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/>
          <p:nvPr/>
        </p:nvCxnSpPr>
        <p:spPr>
          <a:xfrm rot="10800000">
            <a:off x="636735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/>
          <p:nvPr/>
        </p:nvSpPr>
        <p:spPr>
          <a:xfrm>
            <a:off x="7165600" y="4103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6"/>
          <p:cNvCxnSpPr/>
          <p:nvPr/>
        </p:nvCxnSpPr>
        <p:spPr>
          <a:xfrm rot="10800000">
            <a:off x="7360450" y="3812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6"/>
          <p:cNvSpPr txBox="1"/>
          <p:nvPr/>
        </p:nvSpPr>
        <p:spPr>
          <a:xfrm>
            <a:off x="6011988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982138" y="4497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521125" y="3285425"/>
            <a:ext cx="61140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</a:t>
            </a:r>
            <a:endParaRPr/>
          </a:p>
        </p:txBody>
      </p:sp>
      <p:cxnSp>
        <p:nvCxnSpPr>
          <p:cNvPr id="171" name="Google Shape;171;p16"/>
          <p:cNvCxnSpPr/>
          <p:nvPr/>
        </p:nvCxnSpPr>
        <p:spPr>
          <a:xfrm rot="10800000">
            <a:off x="178355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6"/>
          <p:cNvCxnSpPr/>
          <p:nvPr/>
        </p:nvCxnSpPr>
        <p:spPr>
          <a:xfrm rot="10800000">
            <a:off x="292950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6"/>
          <p:cNvCxnSpPr/>
          <p:nvPr/>
        </p:nvCxnSpPr>
        <p:spPr>
          <a:xfrm rot="10800000">
            <a:off x="4116975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/>
          <p:nvPr/>
        </p:nvCxnSpPr>
        <p:spPr>
          <a:xfrm rot="10800000">
            <a:off x="5236688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/>
          <p:nvPr/>
        </p:nvCxnSpPr>
        <p:spPr>
          <a:xfrm rot="10800000">
            <a:off x="636735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6"/>
          <p:cNvCxnSpPr/>
          <p:nvPr/>
        </p:nvCxnSpPr>
        <p:spPr>
          <a:xfrm rot="10800000">
            <a:off x="7360450" y="291830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6"/>
          <p:cNvSpPr txBox="1"/>
          <p:nvPr/>
        </p:nvSpPr>
        <p:spPr>
          <a:xfrm>
            <a:off x="1405250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727725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256648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485838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598903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6982138" y="2476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sequential problem</a:t>
            </a:r>
            <a:endParaRPr/>
          </a:p>
        </p:txBody>
      </p:sp>
      <p:sp>
        <p:nvSpPr>
          <p:cNvPr id="188" name="Google Shape;1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1405250" y="20953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B-LOC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1588700" y="28082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1405250" y="32018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17"/>
          <p:cNvCxnSpPr/>
          <p:nvPr/>
        </p:nvCxnSpPr>
        <p:spPr>
          <a:xfrm rot="10800000">
            <a:off x="1783550" y="25173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7"/>
          <p:cNvSpPr txBox="1"/>
          <p:nvPr/>
        </p:nvSpPr>
        <p:spPr>
          <a:xfrm>
            <a:off x="1493150" y="35716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3727725" y="2095350"/>
            <a:ext cx="756600" cy="1907350"/>
            <a:chOff x="3727725" y="2095350"/>
            <a:chExt cx="756600" cy="1907350"/>
          </a:xfrm>
        </p:grpSpPr>
        <p:sp>
          <p:nvSpPr>
            <p:cNvPr id="195" name="Google Shape;195;p17"/>
            <p:cNvSpPr/>
            <p:nvPr/>
          </p:nvSpPr>
          <p:spPr>
            <a:xfrm>
              <a:off x="3911175" y="2808250"/>
              <a:ext cx="389700" cy="393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 txBox="1"/>
            <p:nvPr/>
          </p:nvSpPr>
          <p:spPr>
            <a:xfrm>
              <a:off x="3727725" y="32018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Spain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" name="Google Shape;197;p17"/>
            <p:cNvCxnSpPr/>
            <p:nvPr/>
          </p:nvCxnSpPr>
          <p:spPr>
            <a:xfrm rot="10800000">
              <a:off x="4116975" y="2517350"/>
              <a:ext cx="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8" name="Google Shape;198;p17"/>
            <p:cNvSpPr txBox="1"/>
            <p:nvPr/>
          </p:nvSpPr>
          <p:spPr>
            <a:xfrm>
              <a:off x="3727725" y="20953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B-LOC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3826575" y="3571600"/>
              <a:ext cx="58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t=3</a:t>
              </a:r>
              <a:endParaRPr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4858388" y="2095350"/>
            <a:ext cx="756600" cy="1907350"/>
            <a:chOff x="4858388" y="2095350"/>
            <a:chExt cx="756600" cy="1907350"/>
          </a:xfrm>
        </p:grpSpPr>
        <p:sp>
          <p:nvSpPr>
            <p:cNvPr id="201" name="Google Shape;201;p17"/>
            <p:cNvSpPr/>
            <p:nvPr/>
          </p:nvSpPr>
          <p:spPr>
            <a:xfrm>
              <a:off x="5041838" y="2808250"/>
              <a:ext cx="389700" cy="393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4858388" y="32018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at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" name="Google Shape;203;p17"/>
            <p:cNvCxnSpPr/>
            <p:nvPr/>
          </p:nvCxnSpPr>
          <p:spPr>
            <a:xfrm rot="10800000">
              <a:off x="5236688" y="2517350"/>
              <a:ext cx="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4" name="Google Shape;204;p17"/>
            <p:cNvSpPr txBox="1"/>
            <p:nvPr/>
          </p:nvSpPr>
          <p:spPr>
            <a:xfrm>
              <a:off x="4858388" y="20953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4946300" y="3571600"/>
              <a:ext cx="58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t=4</a:t>
              </a:r>
              <a:endParaRPr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5989038" y="2095350"/>
            <a:ext cx="779550" cy="1907350"/>
            <a:chOff x="5989038" y="2095350"/>
            <a:chExt cx="779550" cy="1907350"/>
          </a:xfrm>
        </p:grpSpPr>
        <p:sp>
          <p:nvSpPr>
            <p:cNvPr id="207" name="Google Shape;207;p17"/>
            <p:cNvSpPr/>
            <p:nvPr/>
          </p:nvSpPr>
          <p:spPr>
            <a:xfrm>
              <a:off x="6172500" y="2808250"/>
              <a:ext cx="389700" cy="393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17"/>
            <p:cNvCxnSpPr/>
            <p:nvPr/>
          </p:nvCxnSpPr>
          <p:spPr>
            <a:xfrm rot="10800000">
              <a:off x="6367350" y="2517350"/>
              <a:ext cx="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17"/>
            <p:cNvSpPr txBox="1"/>
            <p:nvPr/>
          </p:nvSpPr>
          <p:spPr>
            <a:xfrm>
              <a:off x="6011988" y="32018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World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5989038" y="20953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B-ORG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6099900" y="3571600"/>
              <a:ext cx="58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t=5</a:t>
              </a:r>
              <a:endParaRPr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6982138" y="2095350"/>
            <a:ext cx="756600" cy="1907350"/>
            <a:chOff x="6982138" y="2095350"/>
            <a:chExt cx="756600" cy="1907350"/>
          </a:xfrm>
        </p:grpSpPr>
        <p:sp>
          <p:nvSpPr>
            <p:cNvPr id="213" name="Google Shape;213;p17"/>
            <p:cNvSpPr/>
            <p:nvPr/>
          </p:nvSpPr>
          <p:spPr>
            <a:xfrm>
              <a:off x="7165600" y="2808250"/>
              <a:ext cx="389700" cy="393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p17"/>
            <p:cNvCxnSpPr/>
            <p:nvPr/>
          </p:nvCxnSpPr>
          <p:spPr>
            <a:xfrm rot="10800000">
              <a:off x="7360450" y="2517350"/>
              <a:ext cx="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5" name="Google Shape;215;p17"/>
            <p:cNvSpPr txBox="1"/>
            <p:nvPr/>
          </p:nvSpPr>
          <p:spPr>
            <a:xfrm>
              <a:off x="6982138" y="32018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Cup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6982138" y="20953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I-ORG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7070050" y="3571600"/>
              <a:ext cx="58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t=6</a:t>
              </a:r>
              <a:endParaRPr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7"/>
          <p:cNvGrpSpPr/>
          <p:nvPr/>
        </p:nvGrpSpPr>
        <p:grpSpPr>
          <a:xfrm>
            <a:off x="2551200" y="2095350"/>
            <a:ext cx="771888" cy="1907350"/>
            <a:chOff x="2551200" y="2095350"/>
            <a:chExt cx="771888" cy="1907350"/>
          </a:xfrm>
        </p:grpSpPr>
        <p:sp>
          <p:nvSpPr>
            <p:cNvPr id="219" name="Google Shape;219;p17"/>
            <p:cNvSpPr/>
            <p:nvPr/>
          </p:nvSpPr>
          <p:spPr>
            <a:xfrm>
              <a:off x="2734650" y="2808250"/>
              <a:ext cx="389700" cy="393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2551200" y="32018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beat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1" name="Google Shape;221;p17"/>
            <p:cNvCxnSpPr/>
            <p:nvPr/>
          </p:nvCxnSpPr>
          <p:spPr>
            <a:xfrm rot="10800000">
              <a:off x="2929500" y="2517350"/>
              <a:ext cx="0" cy="2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2" name="Google Shape;222;p17"/>
            <p:cNvSpPr txBox="1"/>
            <p:nvPr/>
          </p:nvSpPr>
          <p:spPr>
            <a:xfrm>
              <a:off x="2566488" y="2095350"/>
              <a:ext cx="7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2639100" y="3571600"/>
              <a:ext cx="58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t=2</a:t>
              </a:r>
              <a:endParaRPr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Markov Property</a:t>
            </a:r>
            <a:endParaRPr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624300" y="3138275"/>
            <a:ext cx="8222100" cy="1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P(future | present, previous) = P(</a:t>
            </a:r>
            <a:r>
              <a:rPr lang="zh-TW"/>
              <a:t>future | present, previous)</a:t>
            </a:r>
            <a:endParaRPr/>
          </a:p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31" name="Google Shape;231;p18"/>
          <p:cNvCxnSpPr/>
          <p:nvPr/>
        </p:nvCxnSpPr>
        <p:spPr>
          <a:xfrm>
            <a:off x="5754450" y="3206300"/>
            <a:ext cx="588600" cy="37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8"/>
          <p:cNvCxnSpPr/>
          <p:nvPr/>
        </p:nvCxnSpPr>
        <p:spPr>
          <a:xfrm flipH="1">
            <a:off x="5769825" y="3206300"/>
            <a:ext cx="550200" cy="37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8"/>
          <p:cNvCxnSpPr>
            <a:endCxn id="234" idx="3"/>
          </p:cNvCxnSpPr>
          <p:nvPr/>
        </p:nvCxnSpPr>
        <p:spPr>
          <a:xfrm flipH="1">
            <a:off x="5403000" y="3645600"/>
            <a:ext cx="5196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18"/>
          <p:cNvSpPr txBox="1"/>
          <p:nvPr/>
        </p:nvSpPr>
        <p:spPr>
          <a:xfrm>
            <a:off x="3729300" y="3936150"/>
            <a:ext cx="167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Markov property</a:t>
            </a:r>
            <a:endParaRPr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546600" y="1895375"/>
            <a:ext cx="773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Roboto"/>
                <a:ea typeface="Roboto"/>
                <a:cs typeface="Roboto"/>
                <a:sym typeface="Roboto"/>
              </a:rPr>
              <a:t>Definition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The probability of the next state only depends on the current state.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Markov Chain</a:t>
            </a:r>
            <a:endParaRPr/>
          </a:p>
        </p:txBody>
      </p:sp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1938650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B-LOC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30998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4261125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B-LOC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53917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65224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B-ORG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75155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I-ORG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557000" y="2247750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316250" y="3354250"/>
            <a:ext cx="13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Observations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19"/>
          <p:cNvCxnSpPr/>
          <p:nvPr/>
        </p:nvCxnSpPr>
        <p:spPr>
          <a:xfrm>
            <a:off x="2695238" y="244785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9"/>
          <p:cNvCxnSpPr>
            <a:stCxn id="243" idx="3"/>
            <a:endCxn id="244" idx="1"/>
          </p:cNvCxnSpPr>
          <p:nvPr/>
        </p:nvCxnSpPr>
        <p:spPr>
          <a:xfrm>
            <a:off x="3856488" y="244785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9"/>
          <p:cNvCxnSpPr>
            <a:stCxn id="244" idx="3"/>
            <a:endCxn id="245" idx="1"/>
          </p:cNvCxnSpPr>
          <p:nvPr/>
        </p:nvCxnSpPr>
        <p:spPr>
          <a:xfrm>
            <a:off x="5017725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9"/>
          <p:cNvCxnSpPr>
            <a:stCxn id="245" idx="3"/>
            <a:endCxn id="246" idx="1"/>
          </p:cNvCxnSpPr>
          <p:nvPr/>
        </p:nvCxnSpPr>
        <p:spPr>
          <a:xfrm>
            <a:off x="6148388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19"/>
          <p:cNvCxnSpPr>
            <a:stCxn id="246" idx="3"/>
            <a:endCxn id="247" idx="1"/>
          </p:cNvCxnSpPr>
          <p:nvPr/>
        </p:nvCxnSpPr>
        <p:spPr>
          <a:xfrm>
            <a:off x="7279038" y="2447850"/>
            <a:ext cx="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19"/>
          <p:cNvCxnSpPr/>
          <p:nvPr/>
        </p:nvCxnSpPr>
        <p:spPr>
          <a:xfrm>
            <a:off x="1564550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19"/>
          <p:cNvSpPr/>
          <p:nvPr/>
        </p:nvSpPr>
        <p:spPr>
          <a:xfrm>
            <a:off x="21221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193865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19"/>
          <p:cNvCxnSpPr/>
          <p:nvPr/>
        </p:nvCxnSpPr>
        <p:spPr>
          <a:xfrm rot="10800000">
            <a:off x="23169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19"/>
          <p:cNvSpPr txBox="1"/>
          <p:nvPr/>
        </p:nvSpPr>
        <p:spPr>
          <a:xfrm>
            <a:off x="20265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4444575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4261125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19"/>
          <p:cNvCxnSpPr/>
          <p:nvPr/>
        </p:nvCxnSpPr>
        <p:spPr>
          <a:xfrm rot="10800000">
            <a:off x="4650375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19"/>
          <p:cNvSpPr txBox="1"/>
          <p:nvPr/>
        </p:nvSpPr>
        <p:spPr>
          <a:xfrm>
            <a:off x="4359975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t=3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5575238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53917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19"/>
          <p:cNvCxnSpPr/>
          <p:nvPr/>
        </p:nvCxnSpPr>
        <p:spPr>
          <a:xfrm rot="10800000">
            <a:off x="5770088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19"/>
          <p:cNvSpPr txBox="1"/>
          <p:nvPr/>
        </p:nvSpPr>
        <p:spPr>
          <a:xfrm>
            <a:off x="54797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t=4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67059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19"/>
          <p:cNvCxnSpPr/>
          <p:nvPr/>
        </p:nvCxnSpPr>
        <p:spPr>
          <a:xfrm rot="10800000">
            <a:off x="69007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19"/>
          <p:cNvSpPr txBox="1"/>
          <p:nvPr/>
        </p:nvSpPr>
        <p:spPr>
          <a:xfrm>
            <a:off x="65453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66333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t=5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76990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19"/>
          <p:cNvCxnSpPr/>
          <p:nvPr/>
        </p:nvCxnSpPr>
        <p:spPr>
          <a:xfrm rot="10800000">
            <a:off x="78938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19"/>
          <p:cNvSpPr txBox="1"/>
          <p:nvPr/>
        </p:nvSpPr>
        <p:spPr>
          <a:xfrm>
            <a:off x="751553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76034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t=6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326805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308460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p19"/>
          <p:cNvCxnSpPr/>
          <p:nvPr/>
        </p:nvCxnSpPr>
        <p:spPr>
          <a:xfrm rot="10800000">
            <a:off x="346290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19"/>
          <p:cNvSpPr txBox="1"/>
          <p:nvPr/>
        </p:nvSpPr>
        <p:spPr>
          <a:xfrm>
            <a:off x="31725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t=2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Markov Model (HMM)</a:t>
            </a:r>
            <a:endParaRPr/>
          </a:p>
        </p:txBody>
      </p:sp>
      <p:sp>
        <p:nvSpPr>
          <p:cNvPr id="285" name="Google Shape;28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1938650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0998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4261125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53917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65224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75155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557000" y="2247750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States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20"/>
          <p:cNvCxnSpPr/>
          <p:nvPr/>
        </p:nvCxnSpPr>
        <p:spPr>
          <a:xfrm>
            <a:off x="2695238" y="244785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0"/>
          <p:cNvCxnSpPr>
            <a:stCxn id="287" idx="3"/>
            <a:endCxn id="288" idx="1"/>
          </p:cNvCxnSpPr>
          <p:nvPr/>
        </p:nvCxnSpPr>
        <p:spPr>
          <a:xfrm>
            <a:off x="3856488" y="244785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0"/>
          <p:cNvCxnSpPr>
            <a:stCxn id="288" idx="3"/>
            <a:endCxn id="289" idx="1"/>
          </p:cNvCxnSpPr>
          <p:nvPr/>
        </p:nvCxnSpPr>
        <p:spPr>
          <a:xfrm>
            <a:off x="5017725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0"/>
          <p:cNvCxnSpPr>
            <a:stCxn id="289" idx="3"/>
            <a:endCxn id="290" idx="1"/>
          </p:cNvCxnSpPr>
          <p:nvPr/>
        </p:nvCxnSpPr>
        <p:spPr>
          <a:xfrm>
            <a:off x="6148388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0"/>
          <p:cNvCxnSpPr>
            <a:stCxn id="290" idx="3"/>
            <a:endCxn id="291" idx="1"/>
          </p:cNvCxnSpPr>
          <p:nvPr/>
        </p:nvCxnSpPr>
        <p:spPr>
          <a:xfrm>
            <a:off x="7279038" y="2447850"/>
            <a:ext cx="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20"/>
          <p:cNvSpPr txBox="1"/>
          <p:nvPr/>
        </p:nvSpPr>
        <p:spPr>
          <a:xfrm>
            <a:off x="193110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0.9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373550" y="1941588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Probabilities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305025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0.87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426115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0.89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535743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0.56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648808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0.49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48118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0.35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p20"/>
          <p:cNvCxnSpPr/>
          <p:nvPr/>
        </p:nvCxnSpPr>
        <p:spPr>
          <a:xfrm>
            <a:off x="1564550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0"/>
          <p:cNvSpPr txBox="1"/>
          <p:nvPr/>
        </p:nvSpPr>
        <p:spPr>
          <a:xfrm>
            <a:off x="316250" y="3354250"/>
            <a:ext cx="13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Observations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21221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 txBox="1"/>
          <p:nvPr/>
        </p:nvSpPr>
        <p:spPr>
          <a:xfrm>
            <a:off x="193865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" name="Google Shape;309;p20"/>
          <p:cNvCxnSpPr/>
          <p:nvPr/>
        </p:nvCxnSpPr>
        <p:spPr>
          <a:xfrm rot="10800000">
            <a:off x="23169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0"/>
          <p:cNvSpPr txBox="1"/>
          <p:nvPr/>
        </p:nvSpPr>
        <p:spPr>
          <a:xfrm>
            <a:off x="20265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4444575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 txBox="1"/>
          <p:nvPr/>
        </p:nvSpPr>
        <p:spPr>
          <a:xfrm>
            <a:off x="4261125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" name="Google Shape;313;p20"/>
          <p:cNvCxnSpPr/>
          <p:nvPr/>
        </p:nvCxnSpPr>
        <p:spPr>
          <a:xfrm rot="10800000">
            <a:off x="4650375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0"/>
          <p:cNvSpPr txBox="1"/>
          <p:nvPr/>
        </p:nvSpPr>
        <p:spPr>
          <a:xfrm>
            <a:off x="4359975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t=3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5575238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53917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7" name="Google Shape;317;p20"/>
          <p:cNvCxnSpPr/>
          <p:nvPr/>
        </p:nvCxnSpPr>
        <p:spPr>
          <a:xfrm rot="10800000">
            <a:off x="5770088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0"/>
          <p:cNvSpPr txBox="1"/>
          <p:nvPr/>
        </p:nvSpPr>
        <p:spPr>
          <a:xfrm>
            <a:off x="54797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t=4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67059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20"/>
          <p:cNvCxnSpPr/>
          <p:nvPr/>
        </p:nvCxnSpPr>
        <p:spPr>
          <a:xfrm rot="10800000">
            <a:off x="69007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0"/>
          <p:cNvSpPr txBox="1"/>
          <p:nvPr/>
        </p:nvSpPr>
        <p:spPr>
          <a:xfrm>
            <a:off x="65453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66333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t=5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76990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20"/>
          <p:cNvCxnSpPr/>
          <p:nvPr/>
        </p:nvCxnSpPr>
        <p:spPr>
          <a:xfrm rot="10800000">
            <a:off x="78938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0"/>
          <p:cNvSpPr txBox="1"/>
          <p:nvPr/>
        </p:nvSpPr>
        <p:spPr>
          <a:xfrm>
            <a:off x="751553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76034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t=6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326805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308460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 rot="10800000">
            <a:off x="346290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0"/>
          <p:cNvSpPr txBox="1"/>
          <p:nvPr/>
        </p:nvSpPr>
        <p:spPr>
          <a:xfrm>
            <a:off x="31725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t=2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Markov Model (HMM)</a:t>
            </a:r>
            <a:endParaRPr/>
          </a:p>
        </p:txBody>
      </p:sp>
      <p:sp>
        <p:nvSpPr>
          <p:cNvPr id="336" name="Google Shape;3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7" name="Google Shape;337;p21"/>
          <p:cNvSpPr txBox="1"/>
          <p:nvPr/>
        </p:nvSpPr>
        <p:spPr>
          <a:xfrm>
            <a:off x="1938650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30998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4261125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B-LOC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539178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65224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7515538" y="22477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I-ORG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57000" y="2247750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States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21"/>
          <p:cNvCxnSpPr/>
          <p:nvPr/>
        </p:nvCxnSpPr>
        <p:spPr>
          <a:xfrm>
            <a:off x="2695238" y="244785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1"/>
          <p:cNvCxnSpPr>
            <a:stCxn id="338" idx="3"/>
            <a:endCxn id="339" idx="1"/>
          </p:cNvCxnSpPr>
          <p:nvPr/>
        </p:nvCxnSpPr>
        <p:spPr>
          <a:xfrm>
            <a:off x="3856488" y="2447850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1"/>
          <p:cNvCxnSpPr>
            <a:stCxn id="339" idx="3"/>
            <a:endCxn id="340" idx="1"/>
          </p:cNvCxnSpPr>
          <p:nvPr/>
        </p:nvCxnSpPr>
        <p:spPr>
          <a:xfrm>
            <a:off x="5017725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1"/>
          <p:cNvCxnSpPr>
            <a:stCxn id="340" idx="3"/>
            <a:endCxn id="341" idx="1"/>
          </p:cNvCxnSpPr>
          <p:nvPr/>
        </p:nvCxnSpPr>
        <p:spPr>
          <a:xfrm>
            <a:off x="6148388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1"/>
          <p:cNvCxnSpPr>
            <a:stCxn id="341" idx="3"/>
            <a:endCxn id="342" idx="1"/>
          </p:cNvCxnSpPr>
          <p:nvPr/>
        </p:nvCxnSpPr>
        <p:spPr>
          <a:xfrm>
            <a:off x="7279038" y="2447850"/>
            <a:ext cx="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21"/>
          <p:cNvSpPr txBox="1"/>
          <p:nvPr/>
        </p:nvSpPr>
        <p:spPr>
          <a:xfrm>
            <a:off x="193110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373550" y="1941588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Probabilities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305025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0.87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4261150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0.89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535743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0.56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648808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0.49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7481188" y="1941588"/>
            <a:ext cx="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0.35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6" name="Google Shape;356;p21"/>
          <p:cNvCxnSpPr/>
          <p:nvPr/>
        </p:nvCxnSpPr>
        <p:spPr>
          <a:xfrm>
            <a:off x="1564550" y="2447850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1"/>
          <p:cNvSpPr txBox="1"/>
          <p:nvPr/>
        </p:nvSpPr>
        <p:spPr>
          <a:xfrm>
            <a:off x="316250" y="3354250"/>
            <a:ext cx="13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Observations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21221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193865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Japan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21"/>
          <p:cNvCxnSpPr/>
          <p:nvPr/>
        </p:nvCxnSpPr>
        <p:spPr>
          <a:xfrm rot="10800000">
            <a:off x="23169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1" name="Google Shape;361;p21"/>
          <p:cNvSpPr txBox="1"/>
          <p:nvPr/>
        </p:nvSpPr>
        <p:spPr>
          <a:xfrm>
            <a:off x="20265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t=1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4444575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4261125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Spain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21"/>
          <p:cNvCxnSpPr/>
          <p:nvPr/>
        </p:nvCxnSpPr>
        <p:spPr>
          <a:xfrm rot="10800000">
            <a:off x="4650375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5" name="Google Shape;365;p21"/>
          <p:cNvSpPr txBox="1"/>
          <p:nvPr/>
        </p:nvSpPr>
        <p:spPr>
          <a:xfrm>
            <a:off x="4359975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t=3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5575238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 txBox="1"/>
          <p:nvPr/>
        </p:nvSpPr>
        <p:spPr>
          <a:xfrm>
            <a:off x="53917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21"/>
          <p:cNvCxnSpPr/>
          <p:nvPr/>
        </p:nvCxnSpPr>
        <p:spPr>
          <a:xfrm rot="10800000">
            <a:off x="5770088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9" name="Google Shape;369;p21"/>
          <p:cNvSpPr txBox="1"/>
          <p:nvPr/>
        </p:nvSpPr>
        <p:spPr>
          <a:xfrm>
            <a:off x="54797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t=4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67059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21"/>
          <p:cNvCxnSpPr/>
          <p:nvPr/>
        </p:nvCxnSpPr>
        <p:spPr>
          <a:xfrm rot="10800000">
            <a:off x="69007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21"/>
          <p:cNvSpPr txBox="1"/>
          <p:nvPr/>
        </p:nvSpPr>
        <p:spPr>
          <a:xfrm>
            <a:off x="654538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66333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t=5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769900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Google Shape;375;p21"/>
          <p:cNvCxnSpPr/>
          <p:nvPr/>
        </p:nvCxnSpPr>
        <p:spPr>
          <a:xfrm rot="10800000">
            <a:off x="789385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6" name="Google Shape;376;p21"/>
          <p:cNvSpPr txBox="1"/>
          <p:nvPr/>
        </p:nvSpPr>
        <p:spPr>
          <a:xfrm>
            <a:off x="7515538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760345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t=6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3268050" y="2960650"/>
            <a:ext cx="389700" cy="39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 txBox="1"/>
          <p:nvPr/>
        </p:nvSpPr>
        <p:spPr>
          <a:xfrm>
            <a:off x="3084600" y="33542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beat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" name="Google Shape;380;p21"/>
          <p:cNvCxnSpPr/>
          <p:nvPr/>
        </p:nvCxnSpPr>
        <p:spPr>
          <a:xfrm rot="10800000">
            <a:off x="3462900" y="2669750"/>
            <a:ext cx="0" cy="20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1" name="Google Shape;381;p21"/>
          <p:cNvSpPr txBox="1"/>
          <p:nvPr/>
        </p:nvSpPr>
        <p:spPr>
          <a:xfrm>
            <a:off x="3172500" y="3724000"/>
            <a:ext cx="5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t=2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