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BD6C733-BF9C-420E-94D1-E1905A549A1B}">
  <a:tblStyle styleId="{BBD6C733-BF9C-420E-94D1-E1905A549A1B}" styleName="Table_0"/>
  <a:tblStyle styleId="{1ED93D99-8771-4529-98A3-8B28FD83D45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7EFFF"/>
          </a:solidFill>
        </a:fill>
      </a:tcStyle>
    </a:wholeTbl>
    <a:band1H>
      <a:tcStyle>
        <a:fill>
          <a:solidFill>
            <a:srgbClr val="CCDDFF"/>
          </a:solidFill>
        </a:fill>
      </a:tcStyle>
    </a:band1H>
    <a:band1V>
      <a:tcStyle>
        <a:fill>
          <a:solidFill>
            <a:srgbClr val="CCDDFF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Maybe define Gamma_earth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green rectangle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Chris: a parameter like Gamma as a normalization at a point, and then a local power law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Eta_R[0.5-1.5]_P[237-860]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Scott Gaudi: “All of this looks useful, and exactly what we are looking for”</a:t>
            </a: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Scott Gaudi: “All of this looks useful, and exactly what we are looking for”</a:t>
            </a: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numbers are not final. Less text, use larger numbers.</a:t>
            </a:r>
          </a:p>
        </p:txBody>
      </p:sp>
      <p:sp>
        <p:nvSpPr>
          <p:cNvPr id="416" name="Shape 41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Scott Gaudi: “All of this looks useful, and exactly what we are looking for”</a:t>
            </a:r>
          </a:p>
        </p:txBody>
      </p:sp>
      <p:sp>
        <p:nvSpPr>
          <p:cNvPr id="458" name="Shape 45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Lauren: includes TTVs</a:t>
            </a:r>
          </a:p>
        </p:txBody>
      </p:sp>
      <p:sp>
        <p:nvSpPr>
          <p:cNvPr id="504" name="Shape 50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Alan: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eta_Earth_SAG13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assumption for mission planning cannot just be a single number. </a:t>
            </a:r>
          </a:p>
        </p:txBody>
      </p:sp>
      <p:sp>
        <p:nvSpPr>
          <p:cNvPr id="525" name="Shape 52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Chris: remove slide, because it is redundant?</a:t>
            </a:r>
          </a:p>
        </p:txBody>
      </p:sp>
      <p:sp>
        <p:nvSpPr>
          <p:cNvPr id="593" name="Shape 59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Maybe define Gamma_earth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green rectangle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Chris: a parameter like Gamma as a normalization at a point, and then a local power law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Eta_R[0.5-1.5]_P[237-860]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Shape 63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Sparks: simple average may be better because we get an empirical uncertainty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Chris: there aren’t really any independent submissions; we should be able to fairly easy to identify which are dependent, which are independent;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Natalie: these are not independent calculations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more meaningful to go through and see why we agree and disagree.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Chris: If we approach this thinking that we have to pick an extrapolation for comparison, in the end it can be used to justify something that’s wrong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not our job to tell STDTs what to do. Provide occurrence estimates with the uncertainties involved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Rhonda: the job of the standards team is to do an apples-to-apples comparison between mission studies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Maggie: HabEx discussed this at length, plan is to explore a range of parameters. Need to be aware of the uncertainties.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Chris: SAG13 role – reporting a reasonable range; a pessimistic, default, and optimistics one.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Rhonda – report uncertainties and where the extrapolation begins</a:t>
            </a:r>
          </a:p>
        </p:txBody>
      </p:sp>
      <p:sp>
        <p:nvSpPr>
          <p:cNvPr id="642" name="Shape 64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Scott Gaudi: “All of this looks useful, and exactly what we are looking for”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Scott Gaudi: “All of this looks useful, and exactly what we are looking for”</a:t>
            </a: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Shape 25"/>
          <p:cNvGrpSpPr/>
          <p:nvPr/>
        </p:nvGrpSpPr>
        <p:grpSpPr>
          <a:xfrm>
            <a:off x="1" y="3902078"/>
            <a:ext cx="3400425" cy="2949575"/>
            <a:chOff x="0" y="2457"/>
            <a:chExt cx="2142" cy="1858"/>
          </a:xfrm>
        </p:grpSpPr>
        <p:sp>
          <p:nvSpPr>
            <p:cNvPr id="26" name="Shape 26"/>
            <p:cNvSpPr/>
            <p:nvPr/>
          </p:nvSpPr>
          <p:spPr>
            <a:xfrm>
              <a:off x="0" y="2507"/>
              <a:ext cx="2142" cy="1803"/>
            </a:xfrm>
            <a:custGeom>
              <a:pathLst>
                <a:path extrusionOk="0" h="120000" w="120000">
                  <a:moveTo>
                    <a:pt x="18491" y="4390"/>
                  </a:moveTo>
                  <a:lnTo>
                    <a:pt x="9049" y="1995"/>
                  </a:lnTo>
                  <a:lnTo>
                    <a:pt x="0" y="0"/>
                  </a:lnTo>
                  <a:lnTo>
                    <a:pt x="0" y="798"/>
                  </a:lnTo>
                  <a:lnTo>
                    <a:pt x="9049" y="2793"/>
                  </a:lnTo>
                  <a:lnTo>
                    <a:pt x="18154" y="5188"/>
                  </a:lnTo>
                  <a:lnTo>
                    <a:pt x="31250" y="9977"/>
                  </a:lnTo>
                  <a:lnTo>
                    <a:pt x="43672" y="16297"/>
                  </a:lnTo>
                  <a:lnTo>
                    <a:pt x="55812" y="24279"/>
                  </a:lnTo>
                  <a:lnTo>
                    <a:pt x="67222" y="33458"/>
                  </a:lnTo>
                  <a:lnTo>
                    <a:pt x="77620" y="43436"/>
                  </a:lnTo>
                  <a:lnTo>
                    <a:pt x="87400" y="55011"/>
                  </a:lnTo>
                  <a:lnTo>
                    <a:pt x="96112" y="67782"/>
                  </a:lnTo>
                  <a:lnTo>
                    <a:pt x="104206" y="81751"/>
                  </a:lnTo>
                  <a:lnTo>
                    <a:pt x="108871" y="90864"/>
                  </a:lnTo>
                  <a:lnTo>
                    <a:pt x="112918" y="100443"/>
                  </a:lnTo>
                  <a:lnTo>
                    <a:pt x="116290" y="110022"/>
                  </a:lnTo>
                  <a:lnTo>
                    <a:pt x="119325" y="120000"/>
                  </a:lnTo>
                  <a:lnTo>
                    <a:pt x="120000" y="120000"/>
                  </a:lnTo>
                  <a:lnTo>
                    <a:pt x="116964" y="110022"/>
                  </a:lnTo>
                  <a:lnTo>
                    <a:pt x="113592" y="100443"/>
                  </a:lnTo>
                  <a:lnTo>
                    <a:pt x="109545" y="90864"/>
                  </a:lnTo>
                  <a:lnTo>
                    <a:pt x="104880" y="81352"/>
                  </a:lnTo>
                  <a:lnTo>
                    <a:pt x="96786" y="67383"/>
                  </a:lnTo>
                  <a:lnTo>
                    <a:pt x="87737" y="54611"/>
                  </a:lnTo>
                  <a:lnTo>
                    <a:pt x="77957" y="43037"/>
                  </a:lnTo>
                  <a:lnTo>
                    <a:pt x="67559" y="32660"/>
                  </a:lnTo>
                  <a:lnTo>
                    <a:pt x="56149" y="23481"/>
                  </a:lnTo>
                  <a:lnTo>
                    <a:pt x="44009" y="15898"/>
                  </a:lnTo>
                  <a:lnTo>
                    <a:pt x="31587" y="9179"/>
                  </a:lnTo>
                  <a:lnTo>
                    <a:pt x="18491" y="4390"/>
                  </a:lnTo>
                  <a:lnTo>
                    <a:pt x="18491" y="439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0" y="2457"/>
              <a:ext cx="1853" cy="1858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19999" y="120000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0" y="2735"/>
              <a:ext cx="1744" cy="1577"/>
            </a:xfrm>
            <a:custGeom>
              <a:pathLst>
                <a:path extrusionOk="0" h="120000" w="120000">
                  <a:moveTo>
                    <a:pt x="112779" y="104781"/>
                  </a:moveTo>
                  <a:lnTo>
                    <a:pt x="116355" y="112542"/>
                  </a:lnTo>
                  <a:lnTo>
                    <a:pt x="119106" y="120000"/>
                  </a:lnTo>
                  <a:lnTo>
                    <a:pt x="120000" y="120000"/>
                  </a:lnTo>
                  <a:lnTo>
                    <a:pt x="117111" y="111781"/>
                  </a:lnTo>
                  <a:lnTo>
                    <a:pt x="113398" y="104020"/>
                  </a:lnTo>
                  <a:lnTo>
                    <a:pt x="105558" y="88040"/>
                  </a:lnTo>
                  <a:lnTo>
                    <a:pt x="95931" y="72365"/>
                  </a:lnTo>
                  <a:lnTo>
                    <a:pt x="84997" y="57526"/>
                  </a:lnTo>
                  <a:lnTo>
                    <a:pt x="72962" y="44286"/>
                  </a:lnTo>
                  <a:lnTo>
                    <a:pt x="60240" y="32415"/>
                  </a:lnTo>
                  <a:lnTo>
                    <a:pt x="46212" y="22371"/>
                  </a:lnTo>
                  <a:lnTo>
                    <a:pt x="31289" y="13240"/>
                  </a:lnTo>
                  <a:lnTo>
                    <a:pt x="16091" y="5935"/>
                  </a:lnTo>
                  <a:lnTo>
                    <a:pt x="0" y="0"/>
                  </a:lnTo>
                  <a:lnTo>
                    <a:pt x="0" y="913"/>
                  </a:lnTo>
                  <a:lnTo>
                    <a:pt x="15266" y="6772"/>
                  </a:lnTo>
                  <a:lnTo>
                    <a:pt x="30670" y="14077"/>
                  </a:lnTo>
                  <a:lnTo>
                    <a:pt x="45524" y="23208"/>
                  </a:lnTo>
                  <a:lnTo>
                    <a:pt x="59553" y="33253"/>
                  </a:lnTo>
                  <a:lnTo>
                    <a:pt x="72343" y="45123"/>
                  </a:lnTo>
                  <a:lnTo>
                    <a:pt x="84309" y="58363"/>
                  </a:lnTo>
                  <a:lnTo>
                    <a:pt x="95243" y="73050"/>
                  </a:lnTo>
                  <a:lnTo>
                    <a:pt x="104939" y="88801"/>
                  </a:lnTo>
                  <a:lnTo>
                    <a:pt x="112779" y="10478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0" y="2544"/>
              <a:ext cx="1744" cy="176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814"/>
                  </a:lnTo>
                  <a:lnTo>
                    <a:pt x="14441" y="5972"/>
                  </a:lnTo>
                  <a:lnTo>
                    <a:pt x="29295" y="12895"/>
                  </a:lnTo>
                  <a:lnTo>
                    <a:pt x="43323" y="20633"/>
                  </a:lnTo>
                  <a:lnTo>
                    <a:pt x="56252" y="30000"/>
                  </a:lnTo>
                  <a:lnTo>
                    <a:pt x="68630" y="40180"/>
                  </a:lnTo>
                  <a:lnTo>
                    <a:pt x="80045" y="51990"/>
                  </a:lnTo>
                  <a:lnTo>
                    <a:pt x="90085" y="63936"/>
                  </a:lnTo>
                  <a:lnTo>
                    <a:pt x="99988" y="77782"/>
                  </a:lnTo>
                  <a:lnTo>
                    <a:pt x="105627" y="88099"/>
                  </a:lnTo>
                  <a:lnTo>
                    <a:pt x="110991" y="98823"/>
                  </a:lnTo>
                  <a:lnTo>
                    <a:pt x="115667" y="109683"/>
                  </a:lnTo>
                  <a:lnTo>
                    <a:pt x="119174" y="120000"/>
                  </a:lnTo>
                  <a:lnTo>
                    <a:pt x="120000" y="120000"/>
                  </a:lnTo>
                  <a:lnTo>
                    <a:pt x="116286" y="109004"/>
                  </a:lnTo>
                  <a:lnTo>
                    <a:pt x="111610" y="98076"/>
                  </a:lnTo>
                  <a:lnTo>
                    <a:pt x="106383" y="87420"/>
                  </a:lnTo>
                  <a:lnTo>
                    <a:pt x="100607" y="77104"/>
                  </a:lnTo>
                  <a:lnTo>
                    <a:pt x="90773" y="63257"/>
                  </a:lnTo>
                  <a:lnTo>
                    <a:pt x="80664" y="51244"/>
                  </a:lnTo>
                  <a:lnTo>
                    <a:pt x="69318" y="39434"/>
                  </a:lnTo>
                  <a:lnTo>
                    <a:pt x="56871" y="29253"/>
                  </a:lnTo>
                  <a:lnTo>
                    <a:pt x="44148" y="19886"/>
                  </a:lnTo>
                  <a:lnTo>
                    <a:pt x="30051" y="12149"/>
                  </a:lnTo>
                  <a:lnTo>
                    <a:pt x="15266" y="529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208" y="2784"/>
              <a:ext cx="86" cy="86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1535" y="3884"/>
              <a:ext cx="91" cy="9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90" y="2722"/>
              <a:ext cx="120" cy="12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NASAMeatball_Sprite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9239" y="149229"/>
            <a:ext cx="1512886" cy="14128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ctrTitle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9" lvl="5" marL="457189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7" lvl="6" marL="914377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65" lvl="7" marL="1371566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54" lvl="8" marL="1828754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5081" lvl="1" marL="742932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971" lvl="2" marL="1142971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6009" lvl="3" marL="160016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5999" lvl="4" marL="205734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5987" lvl="5" marL="251453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5975" lvl="6" marL="297172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5963" lvl="7" marL="342891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5953" lvl="8" marL="388610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85800" y="384175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9" lvl="5" marL="457189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7" lvl="6" marL="914377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65" lvl="7" marL="1371566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54" lvl="8" marL="1828754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2306637" y="-249233"/>
            <a:ext cx="4530724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490" lvl="0" marL="342891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5081" lvl="1" marL="742932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971" lvl="2" marL="1142971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6009" lvl="3" marL="160016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5999" lvl="4" marL="205734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5987" lvl="5" marL="251453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5975" lvl="6" marL="297172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5963" lvl="7" marL="342891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5953" lvl="8" marL="388610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 rot="5400000">
            <a:off x="4784724" y="2228850"/>
            <a:ext cx="5746750" cy="2057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9" lvl="5" marL="457189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7" lvl="6" marL="914377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65" lvl="7" marL="1371566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54" lvl="8" marL="1828754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 rot="5400000">
            <a:off x="593725" y="247650"/>
            <a:ext cx="574675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490" lvl="0" marL="342891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5081" lvl="1" marL="742932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971" lvl="2" marL="1142971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6009" lvl="3" marL="160016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5999" lvl="4" marL="205734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5987" lvl="5" marL="251453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5975" lvl="6" marL="297172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5963" lvl="7" marL="342891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5953" lvl="8" marL="388610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Media">
  <p:cSld name="Title, Text and Media Clip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85800" y="384175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9" lvl="5" marL="457189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7" lvl="6" marL="914377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65" lvl="7" marL="1371566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54" lvl="8" marL="1828754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4"/>
            <a:ext cx="4038599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490" lvl="0" marL="342891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5081" lvl="1" marL="742932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971" lvl="2" marL="1142971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6009" lvl="3" marL="160016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5999" lvl="4" marL="205734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5987" lvl="5" marL="251453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5975" lvl="6" marL="297172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5963" lvl="7" marL="342891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5953" lvl="8" marL="388610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/>
          <p:nvPr>
            <p:ph idx="2" type="media"/>
          </p:nvPr>
        </p:nvSpPr>
        <p:spPr>
          <a:xfrm>
            <a:off x="4648200" y="1600204"/>
            <a:ext cx="4038599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490" lvl="0" marL="342891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5081" lvl="1" marL="742932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971" lvl="2" marL="1142971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6009" lvl="3" marL="160016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5999" lvl="4" marL="205734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5987" lvl="5" marL="251453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5975" lvl="6" marL="297172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5963" lvl="7" marL="342891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5953" lvl="8" marL="388610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bl">
  <p:cSld name="Title and Tab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85800" y="384175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9" lvl="5" marL="457189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7" lvl="6" marL="914377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65" lvl="7" marL="1371566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54" lvl="8" marL="1828754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4" type="body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85800" y="384175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9" lvl="5" marL="457189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7" lvl="6" marL="914377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65" lvl="7" marL="1371566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54" lvl="8" marL="1828754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4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490" lvl="0" marL="342891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5081" lvl="1" marL="742932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971" lvl="2" marL="1142971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6009" lvl="3" marL="160016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5999" lvl="4" marL="205734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5987" lvl="5" marL="251453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5975" lvl="6" marL="297172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5963" lvl="7" marL="342891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5953" lvl="8" marL="388610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2" name="Shape 172"/>
          <p:cNvSpPr/>
          <p:nvPr>
            <p:ph idx="2" type="pic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722312" y="4406903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9" lvl="5" marL="457189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7" lvl="6" marL="914377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65" lvl="7" marL="1371566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54" lvl="8" marL="1828754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85800" y="384175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9" lvl="5" marL="457189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7" lvl="6" marL="914377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65" lvl="7" marL="1371566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54" lvl="8" marL="1828754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600204"/>
            <a:ext cx="4038599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40" lvl="0" marL="34289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31" lvl="1" marL="74293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21" lvl="2" marL="1142971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5534" lvl="3" marL="160016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5524" lvl="4" marL="2057349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5512" lvl="5" marL="2514537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5500" lvl="6" marL="2971726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5488" lvl="7" marL="3428914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5478" lvl="8" marL="388610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648200" y="1600204"/>
            <a:ext cx="4038599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9540" lvl="0" marL="34289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4131" lvl="1" marL="74293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6021" lvl="2" marL="1142971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5534" lvl="3" marL="160016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55524" lvl="4" marL="2057349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5512" lvl="5" marL="2514537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5500" lvl="6" marL="2971726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5488" lvl="7" marL="3428914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5478" lvl="8" marL="3886103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9" lvl="5" marL="457189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7" lvl="6" marL="914377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65" lvl="7" marL="1371566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54" lvl="8" marL="1828754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590" lvl="0" marL="342891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3181" lvl="1" marL="742932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5546" lvl="2" marL="1142971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059" lvl="3" marL="160016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049" lvl="4" marL="2057349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037" lvl="5" marL="2514537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025" lvl="6" marL="2971726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013" lvl="7" marL="342891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003" lvl="8" marL="3886103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4645026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4645026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590" lvl="0" marL="342891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3181" lvl="1" marL="742932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5546" lvl="2" marL="1142971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059" lvl="3" marL="160016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049" lvl="4" marL="2057349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037" lvl="5" marL="2514537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025" lvl="6" marL="2971726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013" lvl="7" marL="3428914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003" lvl="8" marL="3886103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85800" y="384175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9" lvl="5" marL="457189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7" lvl="6" marL="914377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65" lvl="7" marL="1371566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54" lvl="8" marL="1828754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2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9" lvl="5" marL="457189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7" lvl="6" marL="914377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65" lvl="7" marL="1371566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54" lvl="8" marL="1828754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575050" y="273054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490" lvl="0" marL="342891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5081" lvl="1" marL="742932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971" lvl="2" marL="1142971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6009" lvl="3" marL="160016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5999" lvl="4" marL="205734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5987" lvl="5" marL="251453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5975" lvl="6" marL="297172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5963" lvl="7" marL="342891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5953" lvl="8" marL="388610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9" lvl="5" marL="457189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7" lvl="6" marL="914377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65" lvl="7" marL="1371566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54" lvl="8" marL="1828754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689" lvl="1" marL="457189" marR="0" rtl="0" algn="l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77" lvl="2" marL="914377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665" lvl="3" marL="1371566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654" lvl="4" marL="1828754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43" lvl="5" marL="2285943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31" lvl="6" marL="2743131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19" lvl="7" marL="320032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08" lvl="8" marL="3657509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" y="3902078"/>
            <a:ext cx="3400425" cy="2949575"/>
            <a:chOff x="0" y="2457"/>
            <a:chExt cx="2142" cy="1858"/>
          </a:xfrm>
        </p:grpSpPr>
        <p:sp>
          <p:nvSpPr>
            <p:cNvPr id="11" name="Shape 11"/>
            <p:cNvSpPr/>
            <p:nvPr/>
          </p:nvSpPr>
          <p:spPr>
            <a:xfrm>
              <a:off x="0" y="2507"/>
              <a:ext cx="2142" cy="1803"/>
            </a:xfrm>
            <a:custGeom>
              <a:pathLst>
                <a:path extrusionOk="0" h="120000" w="120000">
                  <a:moveTo>
                    <a:pt x="18491" y="4390"/>
                  </a:moveTo>
                  <a:lnTo>
                    <a:pt x="9049" y="1995"/>
                  </a:lnTo>
                  <a:lnTo>
                    <a:pt x="0" y="0"/>
                  </a:lnTo>
                  <a:lnTo>
                    <a:pt x="0" y="798"/>
                  </a:lnTo>
                  <a:lnTo>
                    <a:pt x="9049" y="2793"/>
                  </a:lnTo>
                  <a:lnTo>
                    <a:pt x="18154" y="5188"/>
                  </a:lnTo>
                  <a:lnTo>
                    <a:pt x="31250" y="9977"/>
                  </a:lnTo>
                  <a:lnTo>
                    <a:pt x="43672" y="16297"/>
                  </a:lnTo>
                  <a:lnTo>
                    <a:pt x="55812" y="24279"/>
                  </a:lnTo>
                  <a:lnTo>
                    <a:pt x="67222" y="33458"/>
                  </a:lnTo>
                  <a:lnTo>
                    <a:pt x="77620" y="43436"/>
                  </a:lnTo>
                  <a:lnTo>
                    <a:pt x="87400" y="55011"/>
                  </a:lnTo>
                  <a:lnTo>
                    <a:pt x="96112" y="67782"/>
                  </a:lnTo>
                  <a:lnTo>
                    <a:pt x="104206" y="81751"/>
                  </a:lnTo>
                  <a:lnTo>
                    <a:pt x="108871" y="90864"/>
                  </a:lnTo>
                  <a:lnTo>
                    <a:pt x="112918" y="100443"/>
                  </a:lnTo>
                  <a:lnTo>
                    <a:pt x="116290" y="110022"/>
                  </a:lnTo>
                  <a:lnTo>
                    <a:pt x="119325" y="120000"/>
                  </a:lnTo>
                  <a:lnTo>
                    <a:pt x="120000" y="120000"/>
                  </a:lnTo>
                  <a:lnTo>
                    <a:pt x="116964" y="110022"/>
                  </a:lnTo>
                  <a:lnTo>
                    <a:pt x="113592" y="100443"/>
                  </a:lnTo>
                  <a:lnTo>
                    <a:pt x="109545" y="90864"/>
                  </a:lnTo>
                  <a:lnTo>
                    <a:pt x="104880" y="81352"/>
                  </a:lnTo>
                  <a:lnTo>
                    <a:pt x="96786" y="67383"/>
                  </a:lnTo>
                  <a:lnTo>
                    <a:pt x="87737" y="54611"/>
                  </a:lnTo>
                  <a:lnTo>
                    <a:pt x="77957" y="43037"/>
                  </a:lnTo>
                  <a:lnTo>
                    <a:pt x="67559" y="32660"/>
                  </a:lnTo>
                  <a:lnTo>
                    <a:pt x="56149" y="23481"/>
                  </a:lnTo>
                  <a:lnTo>
                    <a:pt x="44009" y="15898"/>
                  </a:lnTo>
                  <a:lnTo>
                    <a:pt x="31587" y="9179"/>
                  </a:lnTo>
                  <a:lnTo>
                    <a:pt x="18491" y="4390"/>
                  </a:lnTo>
                  <a:lnTo>
                    <a:pt x="18491" y="439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2457"/>
              <a:ext cx="1853" cy="1858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119999" y="120000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735"/>
              <a:ext cx="1744" cy="1577"/>
            </a:xfrm>
            <a:custGeom>
              <a:pathLst>
                <a:path extrusionOk="0" h="120000" w="120000">
                  <a:moveTo>
                    <a:pt x="112779" y="104781"/>
                  </a:moveTo>
                  <a:lnTo>
                    <a:pt x="116355" y="112542"/>
                  </a:lnTo>
                  <a:lnTo>
                    <a:pt x="119106" y="120000"/>
                  </a:lnTo>
                  <a:lnTo>
                    <a:pt x="120000" y="120000"/>
                  </a:lnTo>
                  <a:lnTo>
                    <a:pt x="117111" y="111781"/>
                  </a:lnTo>
                  <a:lnTo>
                    <a:pt x="113398" y="104020"/>
                  </a:lnTo>
                  <a:lnTo>
                    <a:pt x="105558" y="88040"/>
                  </a:lnTo>
                  <a:lnTo>
                    <a:pt x="95931" y="72365"/>
                  </a:lnTo>
                  <a:lnTo>
                    <a:pt x="84997" y="57526"/>
                  </a:lnTo>
                  <a:lnTo>
                    <a:pt x="72962" y="44286"/>
                  </a:lnTo>
                  <a:lnTo>
                    <a:pt x="60240" y="32415"/>
                  </a:lnTo>
                  <a:lnTo>
                    <a:pt x="46212" y="22371"/>
                  </a:lnTo>
                  <a:lnTo>
                    <a:pt x="31289" y="13240"/>
                  </a:lnTo>
                  <a:lnTo>
                    <a:pt x="16091" y="5935"/>
                  </a:lnTo>
                  <a:lnTo>
                    <a:pt x="0" y="0"/>
                  </a:lnTo>
                  <a:lnTo>
                    <a:pt x="0" y="913"/>
                  </a:lnTo>
                  <a:lnTo>
                    <a:pt x="15266" y="6772"/>
                  </a:lnTo>
                  <a:lnTo>
                    <a:pt x="30670" y="14077"/>
                  </a:lnTo>
                  <a:lnTo>
                    <a:pt x="45524" y="23208"/>
                  </a:lnTo>
                  <a:lnTo>
                    <a:pt x="59553" y="33253"/>
                  </a:lnTo>
                  <a:lnTo>
                    <a:pt x="72343" y="45123"/>
                  </a:lnTo>
                  <a:lnTo>
                    <a:pt x="84309" y="58363"/>
                  </a:lnTo>
                  <a:lnTo>
                    <a:pt x="95243" y="73050"/>
                  </a:lnTo>
                  <a:lnTo>
                    <a:pt x="104939" y="88801"/>
                  </a:lnTo>
                  <a:lnTo>
                    <a:pt x="112779" y="10478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544"/>
              <a:ext cx="1744" cy="176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814"/>
                  </a:lnTo>
                  <a:lnTo>
                    <a:pt x="14441" y="5972"/>
                  </a:lnTo>
                  <a:lnTo>
                    <a:pt x="29295" y="12895"/>
                  </a:lnTo>
                  <a:lnTo>
                    <a:pt x="43323" y="20633"/>
                  </a:lnTo>
                  <a:lnTo>
                    <a:pt x="56252" y="30000"/>
                  </a:lnTo>
                  <a:lnTo>
                    <a:pt x="68630" y="40180"/>
                  </a:lnTo>
                  <a:lnTo>
                    <a:pt x="80045" y="51990"/>
                  </a:lnTo>
                  <a:lnTo>
                    <a:pt x="90085" y="63936"/>
                  </a:lnTo>
                  <a:lnTo>
                    <a:pt x="99988" y="77782"/>
                  </a:lnTo>
                  <a:lnTo>
                    <a:pt x="105627" y="88099"/>
                  </a:lnTo>
                  <a:lnTo>
                    <a:pt x="110991" y="98823"/>
                  </a:lnTo>
                  <a:lnTo>
                    <a:pt x="115667" y="109683"/>
                  </a:lnTo>
                  <a:lnTo>
                    <a:pt x="119174" y="120000"/>
                  </a:lnTo>
                  <a:lnTo>
                    <a:pt x="120000" y="120000"/>
                  </a:lnTo>
                  <a:lnTo>
                    <a:pt x="116286" y="109004"/>
                  </a:lnTo>
                  <a:lnTo>
                    <a:pt x="111610" y="98076"/>
                  </a:lnTo>
                  <a:lnTo>
                    <a:pt x="106383" y="87420"/>
                  </a:lnTo>
                  <a:lnTo>
                    <a:pt x="100607" y="77104"/>
                  </a:lnTo>
                  <a:lnTo>
                    <a:pt x="90773" y="63257"/>
                  </a:lnTo>
                  <a:lnTo>
                    <a:pt x="80664" y="51244"/>
                  </a:lnTo>
                  <a:lnTo>
                    <a:pt x="69318" y="39434"/>
                  </a:lnTo>
                  <a:lnTo>
                    <a:pt x="56871" y="29253"/>
                  </a:lnTo>
                  <a:lnTo>
                    <a:pt x="44148" y="19886"/>
                  </a:lnTo>
                  <a:lnTo>
                    <a:pt x="30051" y="12149"/>
                  </a:lnTo>
                  <a:lnTo>
                    <a:pt x="15266" y="529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08" y="2784"/>
              <a:ext cx="86" cy="86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535" y="3884"/>
              <a:ext cx="91" cy="9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790" y="2722"/>
              <a:ext cx="120" cy="12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Shape 18"/>
          <p:cNvSpPr txBox="1"/>
          <p:nvPr>
            <p:ph type="title"/>
          </p:nvPr>
        </p:nvSpPr>
        <p:spPr>
          <a:xfrm>
            <a:off x="685800" y="384175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9" lvl="5" marL="457189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7" lvl="6" marL="914377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65" lvl="7" marL="1371566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54" lvl="8" marL="1828754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4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490" lvl="0" marL="342891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65081" lvl="1" marL="742932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6971" lvl="2" marL="1142971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46009" lvl="3" marL="160016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45999" lvl="4" marL="205734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5987" lvl="5" marL="251453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45975" lvl="6" marL="297172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45963" lvl="7" marL="342891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45953" lvl="8" marL="388610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NASAMeatball_Sprite" id="23" name="Shape 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"/>
            <a:ext cx="914400" cy="8540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Relationship Id="rId5" Type="http://schemas.openxmlformats.org/officeDocument/2006/relationships/image" Target="../media/image10.png"/><Relationship Id="rId6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Relationship Id="rId4" Type="http://schemas.openxmlformats.org/officeDocument/2006/relationships/image" Target="../media/image06.jpg"/><Relationship Id="rId5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03.png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ctrTitle"/>
          </p:nvPr>
        </p:nvSpPr>
        <p:spPr>
          <a:xfrm>
            <a:off x="914400" y="318911"/>
            <a:ext cx="7772400" cy="15557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ExoPAG SAG13:</a:t>
            </a:r>
            <a:br>
              <a:rPr b="0" i="0" lang="en-US" sz="4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Exoplanet Occurrence Rates and Distributions</a:t>
            </a:r>
          </a:p>
        </p:txBody>
      </p:sp>
      <p:sp>
        <p:nvSpPr>
          <p:cNvPr id="194" name="Shape 194"/>
          <p:cNvSpPr txBox="1"/>
          <p:nvPr>
            <p:ph idx="1" type="subTitle"/>
          </p:nvPr>
        </p:nvSpPr>
        <p:spPr>
          <a:xfrm>
            <a:off x="987608" y="3733800"/>
            <a:ext cx="70558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Ruslan Belikov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on behalf of SAG13</a:t>
            </a: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Disclaimer: some results in this presentation are still preliminary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6" name="Shape 196"/>
          <p:cNvSpPr txBox="1"/>
          <p:nvPr/>
        </p:nvSpPr>
        <p:spPr>
          <a:xfrm>
            <a:off x="6553200" y="6477000"/>
            <a:ext cx="236686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ExoPAG 15, Grapevine, TX, 1/2/2017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990600" y="0"/>
            <a:ext cx="7696199" cy="82955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Standardized eta grid</a:t>
            </a: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78" y="829558"/>
            <a:ext cx="6457321" cy="48453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4791737" y="4506010"/>
            <a:ext cx="1122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800">
                <a:solidFill>
                  <a:srgbClr val="00B0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baseline="-25000"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habSol,SAG13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4293544" y="1389609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SAG13 </a:t>
            </a:r>
            <a:r>
              <a:rPr i="1" lang="en-US" sz="18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grid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0" y="5739126"/>
            <a:ext cx="6381945" cy="103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891" lvl="0" marL="34289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3026"/>
              <a:buFont typeface="Noto Sans Symbols"/>
              <a:buChar char="●"/>
            </a:pPr>
            <a:r>
              <a:rPr b="0" i="1" lang="en-US" sz="1850" u="none" cap="none" strike="noStrike">
                <a:solidFill>
                  <a:srgbClr val="00B0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b="0" baseline="-25000" i="0" lang="en-US" sz="185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habSol,SAG13</a:t>
            </a:r>
          </a:p>
          <a:p>
            <a:pPr indent="-298431" lvl="1" marL="742932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ct val="75125"/>
              <a:buFont typeface="Noto Sans Symbols"/>
              <a:buChar char="●"/>
            </a:pPr>
            <a:r>
              <a:rPr b="0" i="0" lang="en-US" sz="1202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 = [0.5 – 1.5], P = [237 860] (Kopparapu optimistic HZ for Sol twin)</a:t>
            </a:r>
          </a:p>
          <a:p>
            <a:pPr indent="-298431" lvl="1" marL="742932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lt2"/>
              </a:buClr>
              <a:buSzPct val="74000"/>
              <a:buFont typeface="Noto Sans Symbols"/>
              <a:buChar char="●"/>
            </a:pPr>
            <a:r>
              <a:rPr b="0" i="0" lang="en-US" sz="148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This is not exactly </a:t>
            </a:r>
            <a:r>
              <a:rPr b="0" i="1" lang="en-US" sz="1480" u="none" cap="none" strike="noStrike">
                <a:solidFill>
                  <a:srgbClr val="00B0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b="0" baseline="-25000" i="0" lang="en-US" sz="148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Earth</a:t>
            </a:r>
            <a:r>
              <a:rPr b="0" i="0" lang="en-US" sz="148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480" u="none" cap="none" strike="noStrike">
                <a:solidFill>
                  <a:srgbClr val="00B0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, </a:t>
            </a:r>
            <a:r>
              <a:rPr b="0" i="0" lang="en-US" sz="148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just a tentative rough representation of a potentially habitable region</a:t>
            </a:r>
          </a:p>
          <a:p>
            <a:pPr indent="-342891" lvl="0" marL="342891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hlink"/>
              </a:buClr>
              <a:buSzPct val="74000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9" name="Shape 299"/>
          <p:cNvGraphicFramePr/>
          <p:nvPr/>
        </p:nvGraphicFramePr>
        <p:xfrm>
          <a:off x="6699357" y="12807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{BBD6C733-BF9C-420E-94D1-E1905A549A1B}</a:tableStyleId>
              </a:tblPr>
              <a:tblGrid>
                <a:gridCol w="2172975"/>
              </a:tblGrid>
              <a:tr h="302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Batalha, Natalie (2)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2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Belikov, Rus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2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Burke, Chris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2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Catanzarite, Joe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Dressing, Courtney*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2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Farr, Will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2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Foreman-Mackey, Daniel*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2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Kopparapu, Ravi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2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Mulders, Gijs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2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Petigura, Erik*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2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Traub, Wes*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00" name="Shape 300"/>
          <p:cNvSpPr/>
          <p:nvPr/>
        </p:nvSpPr>
        <p:spPr>
          <a:xfrm>
            <a:off x="6715297" y="769781"/>
            <a:ext cx="19848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 community sourced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occurrence tables</a:t>
            </a:r>
          </a:p>
        </p:txBody>
      </p:sp>
      <p:sp>
        <p:nvSpPr>
          <p:cNvPr id="301" name="Shape 301"/>
          <p:cNvSpPr/>
          <p:nvPr/>
        </p:nvSpPr>
        <p:spPr>
          <a:xfrm>
            <a:off x="6671077" y="5072896"/>
            <a:ext cx="2479768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*dataset was based on prior publications and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re-integrated across SAG13 bins by Burke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datasets and documents can be found on SAG13 repository: https://drive.google.com/drive/folders/0B520NCfkP4aOQUJYdmUzQTJkdkE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6060319" y="4664641"/>
            <a:ext cx="5052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047932" y="3641819"/>
            <a:ext cx="5052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1.5</a:t>
            </a:r>
          </a:p>
        </p:txBody>
      </p:sp>
      <p:cxnSp>
        <p:nvCxnSpPr>
          <p:cNvPr id="304" name="Shape 304"/>
          <p:cNvCxnSpPr>
            <a:endCxn id="303" idx="1"/>
          </p:cNvCxnSpPr>
          <p:nvPr/>
        </p:nvCxnSpPr>
        <p:spPr>
          <a:xfrm>
            <a:off x="6047932" y="3826485"/>
            <a:ext cx="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Shape 305"/>
          <p:cNvCxnSpPr/>
          <p:nvPr/>
        </p:nvCxnSpPr>
        <p:spPr>
          <a:xfrm>
            <a:off x="5894726" y="4907494"/>
            <a:ext cx="179108" cy="3071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Shape 306"/>
          <p:cNvCxnSpPr/>
          <p:nvPr/>
        </p:nvCxnSpPr>
        <p:spPr>
          <a:xfrm>
            <a:off x="5894726" y="3813735"/>
            <a:ext cx="179108" cy="3071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Shape 307"/>
          <p:cNvSpPr txBox="1"/>
          <p:nvPr/>
        </p:nvSpPr>
        <p:spPr>
          <a:xfrm>
            <a:off x="4629530" y="4900166"/>
            <a:ext cx="4828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237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5552767" y="4907494"/>
            <a:ext cx="4828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860</a:t>
            </a:r>
          </a:p>
        </p:txBody>
      </p:sp>
      <p:sp>
        <p:nvSpPr>
          <p:cNvPr id="309" name="Shape 309"/>
          <p:cNvSpPr/>
          <p:nvPr/>
        </p:nvSpPr>
        <p:spPr>
          <a:xfrm>
            <a:off x="1175037" y="853678"/>
            <a:ext cx="4031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Kepler candidates from Q1-Q17, dr24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6" name="Shape 316"/>
          <p:cNvSpPr txBox="1"/>
          <p:nvPr/>
        </p:nvSpPr>
        <p:spPr>
          <a:xfrm>
            <a:off x="533399" y="-113497"/>
            <a:ext cx="8610601" cy="82524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Example: submitted occurrence rates for G-dwarfs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6764017" y="6372064"/>
            <a:ext cx="155042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Plot by Gijs Mulders</a:t>
            </a:r>
          </a:p>
        </p:txBody>
      </p:sp>
      <p:pic>
        <p:nvPicPr>
          <p:cNvPr descr="Inline images 1" id="318" name="Shape 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162" y="711750"/>
            <a:ext cx="8298311" cy="555821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/>
        </p:nvSpPr>
        <p:spPr>
          <a:xfrm>
            <a:off x="32319" y="6428601"/>
            <a:ext cx="4572000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Plots and analysis are generated with the make_plots.py script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SAG13 Google drive, code by Gijs Mulders.</a:t>
            </a:r>
            <a:b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4.googleusercontent.com/b-EN8mJFQNJcNVZpJ7T3QHAoEWyf8VkgVbK96aeG8kG6rLUM-KoMHjLY_X93Ox4SFzS022tSWxLtHOE-LDR_sr1zl4uAipDjd_1nDiOAhagBqT8iv52ePN8lI3iKKY8yvlSRxaEk" id="325" name="Shape 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333" y="1106130"/>
            <a:ext cx="6481761" cy="467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/>
          <p:nvPr/>
        </p:nvSpPr>
        <p:spPr>
          <a:xfrm>
            <a:off x="5891751" y="4324957"/>
            <a:ext cx="1545995" cy="1320509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6232357" y="5386725"/>
            <a:ext cx="231658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0" y="6432421"/>
            <a:ext cx="3712876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Plots and analysis are generated with the make_plots.py script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SAG13 Google drive, code by Gijs Mulders.</a:t>
            </a:r>
            <a:b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329" name="Shape 329"/>
          <p:cNvSpPr txBox="1"/>
          <p:nvPr/>
        </p:nvSpPr>
        <p:spPr>
          <a:xfrm>
            <a:off x="1248955" y="22138"/>
            <a:ext cx="7696199" cy="82524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Closer look at G-dwarf average</a:t>
            </a:r>
          </a:p>
        </p:txBody>
      </p:sp>
      <p:sp>
        <p:nvSpPr>
          <p:cNvPr id="330" name="Shape 330"/>
          <p:cNvSpPr/>
          <p:nvPr/>
        </p:nvSpPr>
        <p:spPr>
          <a:xfrm>
            <a:off x="320510" y="1894788"/>
            <a:ext cx="1131217" cy="641021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 occurrence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of submissions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273140" y="1525455"/>
            <a:ext cx="877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legend</a:t>
            </a:r>
          </a:p>
        </p:txBody>
      </p:sp>
      <p:cxnSp>
        <p:nvCxnSpPr>
          <p:cNvPr id="332" name="Shape 332"/>
          <p:cNvCxnSpPr/>
          <p:nvPr/>
        </p:nvCxnSpPr>
        <p:spPr>
          <a:xfrm>
            <a:off x="6419653" y="5645467"/>
            <a:ext cx="160255" cy="202922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Shape 333"/>
          <p:cNvSpPr txBox="1"/>
          <p:nvPr/>
        </p:nvSpPr>
        <p:spPr>
          <a:xfrm>
            <a:off x="5655862" y="5784621"/>
            <a:ext cx="2303836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000">
                <a:solidFill>
                  <a:srgbClr val="00B0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baseline="-25000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habSol,SAG13 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~ 0.58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(based on best power law fit)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0" y="5784621"/>
            <a:ext cx="4284553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Note: this is a simple average across submissions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sophisticated combination methods are being explored, such as weighting by quoted uncertainties and/or accounting for dependencies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685800" y="384175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457200" y="1600204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Survey of occurrence rates from community-sourced and published submissions, integrated across a standard grid of bins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Analysis of variances between submissions and possible reasons for these variances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 of which parts of exoplanet parameters pace still requires extrapolation, particularly in the potentially habitable planet range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Parametrized distributions that can be used as inputs to EXOSIMS and other mission yield codes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781531" y="56628"/>
            <a:ext cx="8201044" cy="62575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Analysis of variations in submissions (for G-dwarfs)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350" name="Shape 350"/>
          <p:cNvCxnSpPr/>
          <p:nvPr/>
        </p:nvCxnSpPr>
        <p:spPr>
          <a:xfrm>
            <a:off x="7224111" y="2847298"/>
            <a:ext cx="900753" cy="50496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Shape 351"/>
          <p:cNvCxnSpPr/>
          <p:nvPr/>
        </p:nvCxnSpPr>
        <p:spPr>
          <a:xfrm>
            <a:off x="7224111" y="5293767"/>
            <a:ext cx="656016" cy="46166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Shape 352"/>
          <p:cNvCxnSpPr/>
          <p:nvPr/>
        </p:nvCxnSpPr>
        <p:spPr>
          <a:xfrm>
            <a:off x="3984112" y="5247703"/>
            <a:ext cx="656016" cy="461664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Shape 353"/>
          <p:cNvSpPr txBox="1"/>
          <p:nvPr/>
        </p:nvSpPr>
        <p:spPr>
          <a:xfrm>
            <a:off x="4577869" y="5478535"/>
            <a:ext cx="10262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Low # of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crowdsourced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submissions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hab planets</a:t>
            </a:r>
          </a:p>
        </p:txBody>
      </p:sp>
      <p:pic>
        <p:nvPicPr>
          <p:cNvPr descr="Inline images 2" id="354" name="Shape 354"/>
          <p:cNvPicPr preferRelativeResize="0"/>
          <p:nvPr/>
        </p:nvPicPr>
        <p:blipFill rotWithShape="1">
          <a:blip r:embed="rId3">
            <a:alphaModFix/>
          </a:blip>
          <a:srcRect b="0" l="-6199" r="-1" t="-973"/>
          <a:stretch/>
        </p:blipFill>
        <p:spPr>
          <a:xfrm>
            <a:off x="4611371" y="3476642"/>
            <a:ext cx="3627300" cy="270287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Inline images 1" id="355" name="Shape 3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2311" y="833184"/>
            <a:ext cx="3665874" cy="26410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line images 2" id="356" name="Shape 3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7957" y="3474282"/>
            <a:ext cx="3458961" cy="27121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line images 5" id="357" name="Shape 3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28185" y="840378"/>
            <a:ext cx="3450212" cy="264254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/>
        </p:nvSpPr>
        <p:spPr>
          <a:xfrm>
            <a:off x="7252446" y="6145344"/>
            <a:ext cx="106631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Gijs Mulders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742950" y="-38763"/>
            <a:ext cx="7696199" cy="90236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Coefficient of Variation </a:t>
            </a:r>
            <a:b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(aka relative standard deviation = std / mean)</a:t>
            </a: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Inline images 3" id="365" name="Shape 3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016004"/>
            <a:ext cx="7635352" cy="584199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/>
          <p:nvPr/>
        </p:nvSpPr>
        <p:spPr>
          <a:xfrm>
            <a:off x="3238500" y="1790700"/>
            <a:ext cx="4038598" cy="1095375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7007" y="37999"/>
                  <a:pt x="14015" y="75999"/>
                  <a:pt x="34015" y="96000"/>
                </a:cubicBezTo>
                <a:cubicBezTo>
                  <a:pt x="54015" y="116000"/>
                  <a:pt x="87007" y="118000"/>
                  <a:pt x="120000" y="12000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 flipH="1" rot="10800000">
            <a:off x="3609975" y="5082663"/>
            <a:ext cx="3667122" cy="1013334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7007" y="37999"/>
                  <a:pt x="14015" y="75999"/>
                  <a:pt x="34015" y="96000"/>
                </a:cubicBezTo>
                <a:cubicBezTo>
                  <a:pt x="54015" y="116000"/>
                  <a:pt x="87007" y="118000"/>
                  <a:pt x="120000" y="12000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1835911" y="3456439"/>
            <a:ext cx="358381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Good CoV 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 # of detection =&gt; low statistical uncertainty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Agreement not within statistical uncertainty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4450521" y="1743934"/>
            <a:ext cx="27503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Poor CoV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Low # of detections =&gt; high statistical uncertainty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3998085" y="5337092"/>
            <a:ext cx="3433261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Poor CoV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Low # of detections =&gt; high statistical uncertainty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 statistical agreement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723900" y="85725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Sensitivity of occurrence rates</a:t>
            </a:r>
            <a:br>
              <a:rPr b="0" i="0" lang="en-US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to methodologies and assumptions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457200" y="1600204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4000"/>
              <a:buFont typeface="Noto Sans Symbols"/>
              <a:buChar char="●"/>
            </a:pPr>
            <a:r>
              <a:rPr b="0" i="0" lang="en-US" sz="29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Completeness curves and catalog seem to make the largest systematic differences</a:t>
            </a:r>
          </a:p>
          <a:p>
            <a:pPr indent="-298431" lvl="1" marL="742932" marR="0" rtl="0" algn="l">
              <a:spcBef>
                <a:spcPts val="518"/>
              </a:spcBef>
              <a:spcAft>
                <a:spcPts val="0"/>
              </a:spcAft>
              <a:buClr>
                <a:schemeClr val="lt2"/>
              </a:buClr>
              <a:buSzPct val="74711"/>
              <a:buFont typeface="Noto Sans Symbols"/>
              <a:buChar char="●"/>
            </a:pPr>
            <a:r>
              <a:rPr b="0" i="0" lang="en-US" sz="259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recent completeness curves and catalogs seem to lead to systematically higher numbers</a:t>
            </a:r>
          </a:p>
          <a:p>
            <a:pPr indent="-342891" lvl="0" marL="342891" marR="0" rtl="0" algn="l">
              <a:spcBef>
                <a:spcPts val="592"/>
              </a:spcBef>
              <a:spcAft>
                <a:spcPts val="0"/>
              </a:spcAft>
              <a:buClr>
                <a:schemeClr val="hlink"/>
              </a:buClr>
              <a:buSzPct val="74000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1" lvl="0" marL="342891" marR="0" rtl="0" algn="l">
              <a:spcBef>
                <a:spcPts val="592"/>
              </a:spcBef>
              <a:spcAft>
                <a:spcPts val="0"/>
              </a:spcAft>
              <a:buClr>
                <a:schemeClr val="hlink"/>
              </a:buClr>
              <a:buSzPct val="74000"/>
              <a:buFont typeface="Noto Sans Symbols"/>
              <a:buChar char="●"/>
            </a:pPr>
            <a:r>
              <a:rPr b="0" i="0" lang="en-US" sz="29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 things (estimation method, details of the code, extrapolation) usually result in occurrence rates that are consistent to better than a factor of 2, usually much better</a:t>
            </a:r>
          </a:p>
          <a:p>
            <a:pPr indent="-342891" lvl="0" marL="342891" marR="0" rtl="0" algn="l">
              <a:spcBef>
                <a:spcPts val="592"/>
              </a:spcBef>
              <a:spcAft>
                <a:spcPts val="0"/>
              </a:spcAft>
              <a:buClr>
                <a:schemeClr val="hlink"/>
              </a:buClr>
              <a:buSzPct val="74000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685800" y="384175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457200" y="1600204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Survey of occurrence rates from community-sourced and published submissions, integrated across a standard grid of bins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 of variances between submissions and possible reasons for these variances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Analysis of which parts of exoplanet parameters pace still requires extrapolation, particularly in the potentially habitable planet range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Parametrized distributions that can be used as inputs to EXOSIMS and other mission yield codes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685800" y="384175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4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457200" y="1600204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Shape 393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94" name="Shape 3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1" y="-9526"/>
            <a:ext cx="9126806" cy="684847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95" name="Shape 395"/>
          <p:cNvSpPr txBox="1"/>
          <p:nvPr/>
        </p:nvSpPr>
        <p:spPr>
          <a:xfrm>
            <a:off x="6921563" y="3799762"/>
            <a:ext cx="1385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1" lang="en-US" sz="1800">
                <a:solidFill>
                  <a:srgbClr val="00B0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b="1" baseline="-2500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habSol,SAG13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5940291" y="782052"/>
            <a:ext cx="2218563" cy="522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SAG13 </a:t>
            </a:r>
            <a:r>
              <a:rPr i="1" lang="en-US" sz="18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grid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8419949" y="5540008"/>
            <a:ext cx="714146" cy="522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8410349" y="4002632"/>
            <a:ext cx="714146" cy="522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1.5</a:t>
            </a:r>
          </a:p>
        </p:txBody>
      </p:sp>
      <p:cxnSp>
        <p:nvCxnSpPr>
          <p:cNvPr id="399" name="Shape 399"/>
          <p:cNvCxnSpPr>
            <a:endCxn id="398" idx="1"/>
          </p:cNvCxnSpPr>
          <p:nvPr/>
        </p:nvCxnSpPr>
        <p:spPr>
          <a:xfrm>
            <a:off x="8410349" y="4263640"/>
            <a:ext cx="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Shape 400"/>
          <p:cNvCxnSpPr/>
          <p:nvPr/>
        </p:nvCxnSpPr>
        <p:spPr>
          <a:xfrm>
            <a:off x="8203407" y="5754246"/>
            <a:ext cx="253152" cy="4342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Shape 401"/>
          <p:cNvCxnSpPr/>
          <p:nvPr/>
        </p:nvCxnSpPr>
        <p:spPr>
          <a:xfrm>
            <a:off x="8203407" y="4208321"/>
            <a:ext cx="253152" cy="4342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Shape 402"/>
          <p:cNvSpPr txBox="1"/>
          <p:nvPr/>
        </p:nvSpPr>
        <p:spPr>
          <a:xfrm>
            <a:off x="6535305" y="5783816"/>
            <a:ext cx="682425" cy="435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237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7834700" y="5789103"/>
            <a:ext cx="682425" cy="435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860</a:t>
            </a:r>
          </a:p>
        </p:txBody>
      </p:sp>
      <p:sp>
        <p:nvSpPr>
          <p:cNvPr id="404" name="Shape 404"/>
          <p:cNvSpPr/>
          <p:nvPr/>
        </p:nvSpPr>
        <p:spPr>
          <a:xfrm>
            <a:off x="1532579" y="24563"/>
            <a:ext cx="5698665" cy="522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Kepler candidates from Q1-Q17, dr24</a:t>
            </a:r>
          </a:p>
        </p:txBody>
      </p:sp>
      <p:cxnSp>
        <p:nvCxnSpPr>
          <p:cNvPr id="405" name="Shape 405"/>
          <p:cNvCxnSpPr/>
          <p:nvPr/>
        </p:nvCxnSpPr>
        <p:spPr>
          <a:xfrm>
            <a:off x="5905500" y="5227526"/>
            <a:ext cx="180975" cy="363649"/>
          </a:xfrm>
          <a:prstGeom prst="straightConnector1">
            <a:avLst/>
          </a:prstGeom>
          <a:solidFill>
            <a:schemeClr val="accent1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406" name="Shape 406"/>
          <p:cNvCxnSpPr/>
          <p:nvPr/>
        </p:nvCxnSpPr>
        <p:spPr>
          <a:xfrm>
            <a:off x="10382250" y="5355344"/>
            <a:ext cx="914400" cy="914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407" name="Shape 407"/>
          <p:cNvSpPr txBox="1"/>
          <p:nvPr/>
        </p:nvSpPr>
        <p:spPr>
          <a:xfrm rot="-1198194">
            <a:off x="4495382" y="5189321"/>
            <a:ext cx="22365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Extrapolation region</a:t>
            </a: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4">
            <a:alphaModFix/>
          </a:blip>
          <a:srcRect b="17893" l="0" r="82167" t="55639"/>
          <a:stretch/>
        </p:blipFill>
        <p:spPr>
          <a:xfrm>
            <a:off x="7116259" y="4659789"/>
            <a:ext cx="249356" cy="23135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 rotWithShape="1">
          <a:blip r:embed="rId5">
            <a:alphaModFix/>
          </a:blip>
          <a:srcRect b="678" l="3556" r="85614" t="82439"/>
          <a:stretch/>
        </p:blipFill>
        <p:spPr>
          <a:xfrm>
            <a:off x="7804353" y="5616517"/>
            <a:ext cx="155942" cy="1519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410" name="Shape 410"/>
          <p:cNvCxnSpPr/>
          <p:nvPr/>
        </p:nvCxnSpPr>
        <p:spPr>
          <a:xfrm flipH="1">
            <a:off x="3143250" y="4311980"/>
            <a:ext cx="5186734" cy="1750043"/>
          </a:xfrm>
          <a:prstGeom prst="straightConnector1">
            <a:avLst/>
          </a:prstGeom>
          <a:noFill/>
          <a:ln cap="flat" cmpd="sng" w="38100">
            <a:solidFill>
              <a:srgbClr val="00009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11" name="Shape 411"/>
          <p:cNvSpPr/>
          <p:nvPr/>
        </p:nvSpPr>
        <p:spPr>
          <a:xfrm>
            <a:off x="6166839" y="4194510"/>
            <a:ext cx="1325583" cy="1589305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6252692" y="3916301"/>
            <a:ext cx="6928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rgbClr val="765A00"/>
                </a:solidFill>
                <a:latin typeface="Arial"/>
                <a:ea typeface="Arial"/>
                <a:cs typeface="Arial"/>
                <a:sym typeface="Arial"/>
              </a:rPr>
              <a:t>mid-K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33375" y="-8309"/>
            <a:ext cx="8810625" cy="668511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Importance of 0.5-1.0 Earth size bin</a:t>
            </a:r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420" name="Shape 420"/>
          <p:cNvGrpSpPr/>
          <p:nvPr/>
        </p:nvGrpSpPr>
        <p:grpSpPr>
          <a:xfrm>
            <a:off x="7601" y="847885"/>
            <a:ext cx="8763399" cy="4217242"/>
            <a:chOff x="365067" y="398097"/>
            <a:chExt cx="8763399" cy="4217242"/>
          </a:xfrm>
        </p:grpSpPr>
        <p:cxnSp>
          <p:nvCxnSpPr>
            <p:cNvPr id="421" name="Shape 421"/>
            <p:cNvCxnSpPr/>
            <p:nvPr/>
          </p:nvCxnSpPr>
          <p:spPr>
            <a:xfrm>
              <a:off x="1257300" y="4133850"/>
              <a:ext cx="6391274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422" name="Shape 422"/>
            <p:cNvCxnSpPr/>
            <p:nvPr/>
          </p:nvCxnSpPr>
          <p:spPr>
            <a:xfrm rot="10800000">
              <a:off x="1390650" y="1409699"/>
              <a:ext cx="0" cy="281940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423" name="Shape 423"/>
            <p:cNvSpPr txBox="1"/>
            <p:nvPr/>
          </p:nvSpPr>
          <p:spPr>
            <a:xfrm>
              <a:off x="7648575" y="3949183"/>
              <a:ext cx="1479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 (log scale)</a:t>
              </a:r>
            </a:p>
          </p:txBody>
        </p:sp>
        <p:sp>
          <p:nvSpPr>
            <p:cNvPr id="424" name="Shape 424"/>
            <p:cNvSpPr txBox="1"/>
            <p:nvPr/>
          </p:nvSpPr>
          <p:spPr>
            <a:xfrm>
              <a:off x="365067" y="398097"/>
              <a:ext cx="2133917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dN / dln(R)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(marginalized across 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237-860d periods)</a:t>
              </a:r>
            </a:p>
          </p:txBody>
        </p:sp>
        <p:cxnSp>
          <p:nvCxnSpPr>
            <p:cNvPr id="425" name="Shape 425"/>
            <p:cNvCxnSpPr/>
            <p:nvPr/>
          </p:nvCxnSpPr>
          <p:spPr>
            <a:xfrm>
              <a:off x="4567235" y="4029075"/>
              <a:ext cx="0" cy="200024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6" name="Shape 426"/>
            <p:cNvSpPr txBox="1"/>
            <p:nvPr/>
          </p:nvSpPr>
          <p:spPr>
            <a:xfrm>
              <a:off x="4394114" y="4229100"/>
              <a:ext cx="3129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427" name="Shape 427"/>
            <p:cNvCxnSpPr/>
            <p:nvPr/>
          </p:nvCxnSpPr>
          <p:spPr>
            <a:xfrm>
              <a:off x="7296150" y="4029075"/>
              <a:ext cx="0" cy="200024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8" name="Shape 428"/>
            <p:cNvSpPr txBox="1"/>
            <p:nvPr/>
          </p:nvSpPr>
          <p:spPr>
            <a:xfrm>
              <a:off x="7139696" y="4238626"/>
              <a:ext cx="3129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cxnSp>
          <p:nvCxnSpPr>
            <p:cNvPr id="429" name="Shape 429"/>
            <p:cNvCxnSpPr/>
            <p:nvPr/>
          </p:nvCxnSpPr>
          <p:spPr>
            <a:xfrm>
              <a:off x="1804985" y="4038601"/>
              <a:ext cx="0" cy="200024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0" name="Shape 430"/>
            <p:cNvSpPr txBox="1"/>
            <p:nvPr/>
          </p:nvSpPr>
          <p:spPr>
            <a:xfrm>
              <a:off x="1552351" y="4246008"/>
              <a:ext cx="5052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0.5</a:t>
              </a:r>
            </a:p>
          </p:txBody>
        </p:sp>
        <p:cxnSp>
          <p:nvCxnSpPr>
            <p:cNvPr id="431" name="Shape 431"/>
            <p:cNvCxnSpPr/>
            <p:nvPr/>
          </p:nvCxnSpPr>
          <p:spPr>
            <a:xfrm>
              <a:off x="6200775" y="4038601"/>
              <a:ext cx="0" cy="190499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2" name="Shape 432"/>
            <p:cNvSpPr txBox="1"/>
            <p:nvPr/>
          </p:nvSpPr>
          <p:spPr>
            <a:xfrm>
              <a:off x="5948141" y="4224817"/>
              <a:ext cx="5052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1.5</a:t>
              </a:r>
            </a:p>
          </p:txBody>
        </p:sp>
        <p:cxnSp>
          <p:nvCxnSpPr>
            <p:cNvPr id="433" name="Shape 433"/>
            <p:cNvCxnSpPr/>
            <p:nvPr/>
          </p:nvCxnSpPr>
          <p:spPr>
            <a:xfrm>
              <a:off x="2962275" y="4029075"/>
              <a:ext cx="0" cy="190499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4" name="Shape 434"/>
            <p:cNvSpPr txBox="1"/>
            <p:nvPr/>
          </p:nvSpPr>
          <p:spPr>
            <a:xfrm>
              <a:off x="2709641" y="4219573"/>
              <a:ext cx="6335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0.67</a:t>
              </a:r>
            </a:p>
          </p:txBody>
        </p:sp>
        <p:cxnSp>
          <p:nvCxnSpPr>
            <p:cNvPr id="435" name="Shape 435"/>
            <p:cNvCxnSpPr/>
            <p:nvPr/>
          </p:nvCxnSpPr>
          <p:spPr>
            <a:xfrm>
              <a:off x="4305300" y="2419350"/>
              <a:ext cx="3147302" cy="120015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Shape 436"/>
            <p:cNvCxnSpPr/>
            <p:nvPr/>
          </p:nvCxnSpPr>
          <p:spPr>
            <a:xfrm>
              <a:off x="4567235" y="2514600"/>
              <a:ext cx="0" cy="1514474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Shape 437"/>
            <p:cNvCxnSpPr/>
            <p:nvPr/>
          </p:nvCxnSpPr>
          <p:spPr>
            <a:xfrm>
              <a:off x="6200775" y="3171825"/>
              <a:ext cx="0" cy="962024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Shape 438"/>
            <p:cNvCxnSpPr/>
            <p:nvPr/>
          </p:nvCxnSpPr>
          <p:spPr>
            <a:xfrm flipH="1" rot="10800000">
              <a:off x="5867400" y="2514599"/>
              <a:ext cx="586007" cy="472559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39" name="Shape 439"/>
            <p:cNvSpPr txBox="1"/>
            <p:nvPr/>
          </p:nvSpPr>
          <p:spPr>
            <a:xfrm>
              <a:off x="6453407" y="2074127"/>
              <a:ext cx="2068195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Peer-reviewed power law fit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coefficients ~ 0.5-1.0</a:t>
              </a:r>
            </a:p>
          </p:txBody>
        </p:sp>
        <p:sp>
          <p:nvSpPr>
            <p:cNvPr id="440" name="Shape 440"/>
            <p:cNvSpPr/>
            <p:nvPr/>
          </p:nvSpPr>
          <p:spPr>
            <a:xfrm>
              <a:off x="2876550" y="1228725"/>
              <a:ext cx="1428749" cy="1190624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1799" y="110159"/>
                    <a:pt x="83599" y="100319"/>
                    <a:pt x="67200" y="86400"/>
                  </a:cubicBezTo>
                  <a:cubicBezTo>
                    <a:pt x="50800" y="72480"/>
                    <a:pt x="32800" y="50880"/>
                    <a:pt x="21600" y="36480"/>
                  </a:cubicBezTo>
                  <a:cubicBezTo>
                    <a:pt x="10400" y="22080"/>
                    <a:pt x="5199" y="1103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1" name="Shape 441"/>
            <p:cNvCxnSpPr/>
            <p:nvPr/>
          </p:nvCxnSpPr>
          <p:spPr>
            <a:xfrm>
              <a:off x="1804984" y="1390884"/>
              <a:ext cx="2589129" cy="106918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rgbClr val="FF0000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Shape 442"/>
            <p:cNvCxnSpPr/>
            <p:nvPr/>
          </p:nvCxnSpPr>
          <p:spPr>
            <a:xfrm flipH="1" rot="10800000">
              <a:off x="3707266" y="1532151"/>
              <a:ext cx="586007" cy="472559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43" name="Shape 443"/>
            <p:cNvSpPr txBox="1"/>
            <p:nvPr/>
          </p:nvSpPr>
          <p:spPr>
            <a:xfrm>
              <a:off x="4293273" y="1178866"/>
              <a:ext cx="2632452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Unknown extrapolation for G-dwarfs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(better constrained for M-dwarfs)</a:t>
              </a:r>
            </a:p>
          </p:txBody>
        </p:sp>
        <p:cxnSp>
          <p:nvCxnSpPr>
            <p:cNvPr id="444" name="Shape 444"/>
            <p:cNvCxnSpPr/>
            <p:nvPr/>
          </p:nvCxnSpPr>
          <p:spPr>
            <a:xfrm>
              <a:off x="1804984" y="1409700"/>
              <a:ext cx="4760" cy="2640568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Shape 445"/>
            <p:cNvCxnSpPr/>
            <p:nvPr/>
          </p:nvCxnSpPr>
          <p:spPr>
            <a:xfrm flipH="1" rot="10800000">
              <a:off x="1836775" y="2524124"/>
              <a:ext cx="2730458" cy="1694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rgbClr val="FF0000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sp>
          <p:nvSpPr>
            <p:cNvPr id="446" name="Shape 446"/>
            <p:cNvSpPr txBox="1"/>
            <p:nvPr/>
          </p:nvSpPr>
          <p:spPr>
            <a:xfrm rot="3023348">
              <a:off x="2626384" y="1060243"/>
              <a:ext cx="13660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“Optimistic”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i="1" lang="en-US" sz="1400">
                  <a:solidFill>
                    <a:srgbClr val="00B05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η</a:t>
              </a:r>
              <a:r>
                <a:rPr baseline="-25000" lang="en-US" sz="14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habSol,SAG13</a:t>
              </a:r>
              <a:r>
                <a:rPr lang="en-US" sz="14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 ~ </a:t>
              </a:r>
              <a:r>
                <a:rPr lang="en-US" sz="10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447" name="Shape 447"/>
            <p:cNvSpPr txBox="1"/>
            <p:nvPr/>
          </p:nvSpPr>
          <p:spPr>
            <a:xfrm rot="1341894">
              <a:off x="1860413" y="1457962"/>
              <a:ext cx="14879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“Straight”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i="1" lang="en-US" sz="1400">
                  <a:solidFill>
                    <a:srgbClr val="00B05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η</a:t>
              </a:r>
              <a:r>
                <a:rPr baseline="-25000" lang="en-US" sz="14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habSol,SAG13 </a:t>
              </a:r>
              <a:r>
                <a:rPr lang="en-US" sz="14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~ 1)</a:t>
              </a: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1832983" y="2241467"/>
              <a:ext cx="1527982" cy="52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“flat”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i="1" lang="en-US" sz="1400">
                  <a:solidFill>
                    <a:srgbClr val="00B05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η</a:t>
              </a:r>
              <a:r>
                <a:rPr baseline="-25000" lang="en-US" sz="14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habSol,SAG13 </a:t>
              </a:r>
              <a:r>
                <a:rPr lang="en-US" sz="14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~ 0.8</a:t>
              </a:r>
            </a:p>
          </p:txBody>
        </p:sp>
        <p:sp>
          <p:nvSpPr>
            <p:cNvPr id="449" name="Shape 449"/>
            <p:cNvSpPr/>
            <p:nvPr/>
          </p:nvSpPr>
          <p:spPr>
            <a:xfrm>
              <a:off x="2028825" y="2533650"/>
              <a:ext cx="2524124" cy="1495424"/>
            </a:xfrm>
            <a:custGeom>
              <a:pathLst>
                <a:path extrusionOk="0" h="120000" w="120000">
                  <a:moveTo>
                    <a:pt x="119999" y="0"/>
                  </a:moveTo>
                  <a:cubicBezTo>
                    <a:pt x="107358" y="4012"/>
                    <a:pt x="94716" y="8025"/>
                    <a:pt x="79698" y="15286"/>
                  </a:cubicBezTo>
                  <a:cubicBezTo>
                    <a:pt x="64679" y="22547"/>
                    <a:pt x="43169" y="26114"/>
                    <a:pt x="29886" y="43566"/>
                  </a:cubicBezTo>
                  <a:cubicBezTo>
                    <a:pt x="16603" y="61019"/>
                    <a:pt x="8301" y="90509"/>
                    <a:pt x="0" y="12000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 txBox="1"/>
            <p:nvPr/>
          </p:nvSpPr>
          <p:spPr>
            <a:xfrm rot="-1463773">
              <a:off x="2264447" y="2670207"/>
              <a:ext cx="1544011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6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“rollover”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i="1" lang="en-US" sz="1400">
                  <a:solidFill>
                    <a:srgbClr val="00B05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η</a:t>
              </a:r>
              <a:r>
                <a:rPr baseline="-25000" lang="en-US" sz="14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habSol,SAG13</a:t>
              </a:r>
              <a:r>
                <a:rPr lang="en-US" sz="14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 ~ 0.5</a:t>
              </a:r>
            </a:p>
          </p:txBody>
        </p:sp>
        <p:sp>
          <p:nvSpPr>
            <p:cNvPr id="451" name="Shape 451"/>
            <p:cNvSpPr/>
            <p:nvPr/>
          </p:nvSpPr>
          <p:spPr>
            <a:xfrm>
              <a:off x="4682207" y="3153280"/>
              <a:ext cx="1460656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Current average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from SAG13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submissions: 0.2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(1-sigma dev: ~2x)</a:t>
              </a:r>
            </a:p>
          </p:txBody>
        </p:sp>
        <p:sp>
          <p:nvSpPr>
            <p:cNvPr id="452" name="Shape 452"/>
            <p:cNvSpPr/>
            <p:nvPr/>
          </p:nvSpPr>
          <p:spPr>
            <a:xfrm>
              <a:off x="4186362" y="2564840"/>
              <a:ext cx="365395" cy="1530911"/>
            </a:xfrm>
            <a:custGeom>
              <a:pathLst>
                <a:path extrusionOk="0" h="120000" w="120000">
                  <a:moveTo>
                    <a:pt x="119999" y="0"/>
                  </a:moveTo>
                  <a:cubicBezTo>
                    <a:pt x="107358" y="4012"/>
                    <a:pt x="94716" y="8025"/>
                    <a:pt x="79698" y="15286"/>
                  </a:cubicBezTo>
                  <a:cubicBezTo>
                    <a:pt x="64679" y="22547"/>
                    <a:pt x="43169" y="26114"/>
                    <a:pt x="29886" y="43566"/>
                  </a:cubicBezTo>
                  <a:cubicBezTo>
                    <a:pt x="16603" y="61019"/>
                    <a:pt x="8301" y="90509"/>
                    <a:pt x="0" y="12000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 txBox="1"/>
            <p:nvPr/>
          </p:nvSpPr>
          <p:spPr>
            <a:xfrm rot="-5050958">
              <a:off x="3405237" y="3170854"/>
              <a:ext cx="164339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“Cut-off”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i="1" lang="en-US" sz="1400">
                  <a:solidFill>
                    <a:srgbClr val="00B05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η</a:t>
              </a:r>
              <a:r>
                <a:rPr baseline="-25000" lang="en-US" sz="14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habSol,SAG13</a:t>
              </a:r>
              <a:r>
                <a:rPr lang="en-US" sz="14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 ~ 0.25</a:t>
              </a:r>
            </a:p>
          </p:txBody>
        </p:sp>
      </p:grpSp>
      <p:sp>
        <p:nvSpPr>
          <p:cNvPr id="454" name="Shape 454"/>
          <p:cNvSpPr txBox="1"/>
          <p:nvPr>
            <p:ph idx="1" type="body"/>
          </p:nvPr>
        </p:nvSpPr>
        <p:spPr>
          <a:xfrm>
            <a:off x="438345" y="5141614"/>
            <a:ext cx="8158899" cy="601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estimate of eta_Earth should always very clearly specify:</a:t>
            </a:r>
          </a:p>
          <a:p>
            <a:pPr indent="-298431" lvl="1" marL="742932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Whether 0.5-1.0 bin is included or not</a:t>
            </a:r>
          </a:p>
          <a:p>
            <a:pPr indent="-298431" lvl="1" marL="742932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extrapolation assumption was made</a:t>
            </a:r>
          </a:p>
          <a:p>
            <a:pPr indent="-342891" lvl="0" marL="342891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Many discrepancies in eta_Earth estimates can be traced to inclusion or exclusion of 0.5-1.0 bin</a:t>
            </a:r>
          </a:p>
          <a:p>
            <a:pPr indent="-342891" lvl="0" marL="342891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Mission study teams may want to consider the possibility of a large number of potentially habitable planets in the 0.5-1.0 bin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742245" y="34219"/>
            <a:ext cx="7696199" cy="925336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SAG13 members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aphicFrame>
        <p:nvGraphicFramePr>
          <p:cNvPr id="203" name="Shape 203"/>
          <p:cNvGraphicFramePr/>
          <p:nvPr/>
        </p:nvGraphicFramePr>
        <p:xfrm>
          <a:off x="965200" y="19522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{BBD6C733-BF9C-420E-94D1-E1905A549A1B}</a:tableStyleId>
              </a:tblPr>
              <a:tblGrid>
                <a:gridCol w="2374400"/>
                <a:gridCol w="2325700"/>
                <a:gridCol w="2191750"/>
              </a:tblGrid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Angerhausen, Daniel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Gaudi, Scott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Savransky, Dmitry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Apai, Daniel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Ge, Jian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Serabyn, Gene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Bendek, Eduardo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Gould, Andy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Shabram, Megan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Bennett, David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Hogg, David W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Shao, Mike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Blackwood, Gary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Howard, Andrew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Solmaz, Arif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Boss, Alan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Kane, Stephen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Sparks, William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Brown, Robert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Kasting, Jim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Stahl, Philip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Bryden, Geoff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Kopparapu, Ravi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Stapelfeldt, Karl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Cahoy, Kerri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Macintosh, Bruce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Stark, Christopher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Catanzarite, Joe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Mandell, Avi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Still, Martin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Ciardi, David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Mendez, Abel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Suzuki, Daisuke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Clanton, Christian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Meyer, Michael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Swain, Mark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Cowan, Nick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Morgan, Rhonda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Traub, Wes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Danchi, William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Mulders, Gijs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Turnbull, Margaret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Domagal-Goldman, Shawn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Nielsen, Eric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Unwin, Stephen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Dressing, Courtney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Petigura, Erik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Vanderbei, Bob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Farr, Will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Ragozzine, Darin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Walkowicz, Luzianne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Foreman-Mackey, Daniel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Roberge, Aki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Weiss, Lauren M.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Fressin, Francois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Rogers, Leslie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Wolfgang, Angie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Youdin, Andrew</a:t>
                      </a: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4" name="Shape 204"/>
          <p:cNvGraphicFramePr/>
          <p:nvPr/>
        </p:nvGraphicFramePr>
        <p:xfrm>
          <a:off x="897467" y="7979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{BBD6C733-BF9C-420E-94D1-E1905A549A1B}</a:tableStyleId>
              </a:tblPr>
              <a:tblGrid>
                <a:gridCol w="5384800"/>
              </a:tblGrid>
              <a:tr h="42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Belikov, Ruslan (Chair, rulsan.belikov@nasa.gov)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Stark, Christopher (Co-chair)</a:t>
                      </a:r>
                    </a:p>
                  </a:txBody>
                  <a:tcPr marT="0" marB="0" marR="68575" marL="6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Batalha, Natalie (Steering Committee)</a:t>
                      </a: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13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Burke, Chris (Steering Committee)</a:t>
                      </a: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685800" y="384175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457200" y="1600204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Survey of occurrence rates from community-sourced and published submissions, integrated across a standard grid of bins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 of variances between submissions and possible reasons for these variances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 of which parts of exoplanet parameters pace still requires extrapolation, particularly in the potentially habitable planet range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Parametrized distributions that can be used as inputs to EXOSIMS and other mission yield codes</a:t>
            </a: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723900" y="0"/>
            <a:ext cx="7696199" cy="81915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Parametric fit (for G-dwarfs)</a:t>
            </a: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457199" y="971554"/>
            <a:ext cx="8620124" cy="21145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aphicFrame>
        <p:nvGraphicFramePr>
          <p:cNvPr id="470" name="Shape 470"/>
          <p:cNvGraphicFramePr/>
          <p:nvPr/>
        </p:nvGraphicFramePr>
        <p:xfrm>
          <a:off x="2428875" y="2125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{1ED93D99-8771-4529-98A3-8B28FD83D453}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0.38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-0.19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0.26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3.4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0.73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-1.18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0.59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Inf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https://lh4.googleusercontent.com/b-EN8mJFQNJcNVZpJ7T3QHAoEWyf8VkgVbK96aeG8kG6rLUM-KoMHjLY_X93Ox4SFzS022tSWxLtHOE-LDR_sr1zl4uAipDjd_1nDiOAhagBqT8iv52ePN8lI3iKKY8yvlSRxaEk" id="471" name="Shape 4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591" y="3777996"/>
            <a:ext cx="4056017" cy="29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9150" y="3774132"/>
            <a:ext cx="4057650" cy="2931467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982905" y="3440926"/>
            <a:ext cx="22749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Submission average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4629278" y="3404800"/>
            <a:ext cx="4147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Parameteric fit (integrated across bins)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723900" y="0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Calculations of habitable occurrence rates</a:t>
            </a:r>
          </a:p>
        </p:txBody>
      </p:sp>
      <p:sp>
        <p:nvSpPr>
          <p:cNvPr id="480" name="Shape 480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aphicFrame>
        <p:nvGraphicFramePr>
          <p:cNvPr id="481" name="Shape 481"/>
          <p:cNvGraphicFramePr/>
          <p:nvPr/>
        </p:nvGraphicFramePr>
        <p:xfrm>
          <a:off x="1838155" y="1680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{1ED93D99-8771-4529-98A3-8B28FD83D453}</a:tableStyleId>
              </a:tblPr>
              <a:tblGrid>
                <a:gridCol w="1057275"/>
                <a:gridCol w="981075"/>
                <a:gridCol w="1733550"/>
                <a:gridCol w="1638300"/>
              </a:tblGrid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/>
                        <a:t>HZ (from Kopparapu 2013)</a:t>
                      </a:r>
                    </a:p>
                  </a:txBody>
                  <a:tcPr marT="45725" marB="45725" marR="91450" marL="91450"/>
                </a:tc>
                <a:tc hMerge="1"/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Conservative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Optimistic</a:t>
                      </a:r>
                    </a:p>
                  </a:txBody>
                  <a:tcPr marT="45725" marB="45725" marR="91450" marL="91450"/>
                </a:tc>
              </a:tr>
              <a:tr h="43625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Planet</a:t>
                      </a:r>
                      <a:r>
                        <a:rPr lang="en-US" sz="1800"/>
                        <a:t> radius range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1.0-1.5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0.14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0.20</a:t>
                      </a:r>
                    </a:p>
                  </a:txBody>
                  <a:tcPr marT="45725" marB="45725" marR="91450" marL="91450"/>
                </a:tc>
              </a:tr>
              <a:tr h="478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0.5-1.5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0.40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0.58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2" name="Shape 482"/>
          <p:cNvSpPr txBox="1"/>
          <p:nvPr/>
        </p:nvSpPr>
        <p:spPr>
          <a:xfrm>
            <a:off x="2960441" y="1310878"/>
            <a:ext cx="3480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Integrating SAG13 parametric fit</a:t>
            </a:r>
          </a:p>
        </p:txBody>
      </p:sp>
      <p:graphicFrame>
        <p:nvGraphicFramePr>
          <p:cNvPr id="483" name="Shape 483"/>
          <p:cNvGraphicFramePr/>
          <p:nvPr/>
        </p:nvGraphicFramePr>
        <p:xfrm>
          <a:off x="1895305" y="43472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{1ED93D99-8771-4529-98A3-8B28FD83D453}</a:tableStyleId>
              </a:tblPr>
              <a:tblGrid>
                <a:gridCol w="1057275"/>
                <a:gridCol w="981075"/>
                <a:gridCol w="1733550"/>
                <a:gridCol w="1638300"/>
              </a:tblGrid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800" u="none"/>
                        <a:t>HZ (from Kopparapu 2013)</a:t>
                      </a:r>
                    </a:p>
                  </a:txBody>
                  <a:tcPr marT="45725" marB="45725" marR="91450" marL="91450"/>
                </a:tc>
                <a:tc hMerge="1"/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Conservative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Optimistic</a:t>
                      </a:r>
                    </a:p>
                  </a:txBody>
                  <a:tcPr marT="45725" marB="45725" marR="91450" marL="91450"/>
                </a:tc>
              </a:tr>
              <a:tr h="5546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Planet</a:t>
                      </a:r>
                      <a:r>
                        <a:rPr lang="en-US" sz="1800"/>
                        <a:t> radius range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1.0-1.5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98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0.5-1.5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4" name="Shape 484"/>
          <p:cNvSpPr txBox="1"/>
          <p:nvPr/>
        </p:nvSpPr>
        <p:spPr>
          <a:xfrm>
            <a:off x="1895305" y="3700878"/>
            <a:ext cx="52460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Burke et al. 2015 posterior tool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https://github.com/christopherburke/KeplerPORTs</a:t>
            </a:r>
          </a:p>
        </p:txBody>
      </p:sp>
      <p:sp>
        <p:nvSpPr>
          <p:cNvPr id="485" name="Shape 485"/>
          <p:cNvSpPr/>
          <p:nvPr/>
        </p:nvSpPr>
        <p:spPr>
          <a:xfrm>
            <a:off x="5393130" y="2771140"/>
            <a:ext cx="2095499" cy="619125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5440755" y="5632860"/>
            <a:ext cx="2095499" cy="619125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7248357" y="3559144"/>
            <a:ext cx="172515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rgbClr val="00B0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baseline="-25000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habSol,SAG13</a:t>
            </a:r>
          </a:p>
        </p:txBody>
      </p:sp>
      <p:cxnSp>
        <p:nvCxnSpPr>
          <p:cNvPr id="488" name="Shape 488"/>
          <p:cNvCxnSpPr>
            <a:stCxn id="485" idx="6"/>
          </p:cNvCxnSpPr>
          <p:nvPr/>
        </p:nvCxnSpPr>
        <p:spPr>
          <a:xfrm>
            <a:off x="7488630" y="3080702"/>
            <a:ext cx="436200" cy="5484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Shape 489"/>
          <p:cNvCxnSpPr>
            <a:stCxn id="486" idx="6"/>
          </p:cNvCxnSpPr>
          <p:nvPr/>
        </p:nvCxnSpPr>
        <p:spPr>
          <a:xfrm flipH="1" rot="10800000">
            <a:off x="7536255" y="4107322"/>
            <a:ext cx="436200" cy="18351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Shape 4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814" y="315494"/>
            <a:ext cx="7652910" cy="571123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Shape 495"/>
          <p:cNvSpPr txBox="1"/>
          <p:nvPr/>
        </p:nvSpPr>
        <p:spPr>
          <a:xfrm>
            <a:off x="65027" y="6168783"/>
            <a:ext cx="8996950" cy="55399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Note: for planet size range of 0.5 – 1.6 R</a:t>
            </a:r>
            <a:r>
              <a:rPr b="0" baseline="-2500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baseline="3000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expected # of planets may be a factor of ~2-3 higher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(based on extrapolation)</a:t>
            </a:r>
          </a:p>
        </p:txBody>
      </p:sp>
      <p:sp>
        <p:nvSpPr>
          <p:cNvPr id="496" name="Shape 496"/>
          <p:cNvSpPr/>
          <p:nvPr/>
        </p:nvSpPr>
        <p:spPr>
          <a:xfrm>
            <a:off x="7486650" y="2419350"/>
            <a:ext cx="1057275" cy="1009649"/>
          </a:xfrm>
          <a:prstGeom prst="rect">
            <a:avLst/>
          </a:prstGeom>
          <a:noFill/>
          <a:ln cap="flat" cmpd="sng" w="1905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7316681" y="-32533"/>
            <a:ext cx="187929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Courtesy of Natalie Batalha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6848475" y="2314575"/>
            <a:ext cx="3305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6837022" y="3171109"/>
            <a:ext cx="3048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6874122" y="4498321"/>
            <a:ext cx="381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x="723900" y="0"/>
            <a:ext cx="8248650" cy="8534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Converting between Mass and Radius</a:t>
            </a:r>
            <a:br>
              <a:rPr b="0" i="0" lang="en-US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(focus group led by Angie Wolfgang and Lauren Weiss)</a:t>
            </a:r>
          </a:p>
        </p:txBody>
      </p:sp>
      <p:sp>
        <p:nvSpPr>
          <p:cNvPr id="507" name="Shape 507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08" name="Shape 5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378" y="3989071"/>
            <a:ext cx="5349306" cy="267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Shape 509"/>
          <p:cNvPicPr preferRelativeResize="0"/>
          <p:nvPr/>
        </p:nvPicPr>
        <p:blipFill rotWithShape="1">
          <a:blip r:embed="rId4">
            <a:alphaModFix/>
          </a:blip>
          <a:srcRect b="1" l="0" r="0" t="-8257"/>
          <a:stretch/>
        </p:blipFill>
        <p:spPr>
          <a:xfrm>
            <a:off x="327378" y="853441"/>
            <a:ext cx="5348821" cy="300445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510" name="Shape 510"/>
          <p:cNvSpPr txBox="1"/>
          <p:nvPr>
            <p:ph idx="1" type="body"/>
          </p:nvPr>
        </p:nvSpPr>
        <p:spPr>
          <a:xfrm>
            <a:off x="5676200" y="984616"/>
            <a:ext cx="3296350" cy="5346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891" lvl="0" marL="34289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6000"/>
              <a:buFont typeface="Noto Sans Symbols"/>
              <a:buChar char="●"/>
            </a:pPr>
            <a:r>
              <a:rPr b="0" i="0" lang="en-US" sz="152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Purpose: enable SAG13 occurrence rate submissions based on RV planets</a:t>
            </a:r>
          </a:p>
          <a:p>
            <a:pPr indent="-342891" lvl="0" marL="342891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hlink"/>
              </a:buClr>
              <a:buSzPct val="76000"/>
              <a:buFont typeface="Noto Sans Symbols"/>
              <a:buNone/>
            </a:pPr>
            <a:r>
              <a:t/>
            </a:r>
            <a:endParaRPr b="0" i="0" sz="15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1" lvl="0" marL="342891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hlink"/>
              </a:buClr>
              <a:buSzPct val="76000"/>
              <a:buFont typeface="Noto Sans Symbols"/>
              <a:buChar char="●"/>
            </a:pPr>
            <a:r>
              <a:rPr b="0" i="0" lang="en-US" sz="152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M-R relationship is fundamentally not a 1-1 map (e.g. M = f(R) ), but a correlation (e.g. density function C(M,R) )</a:t>
            </a:r>
          </a:p>
          <a:p>
            <a:pPr indent="-342891" lvl="0" marL="342891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hlink"/>
              </a:buClr>
              <a:buSzPct val="76000"/>
              <a:buFont typeface="Noto Sans Symbols"/>
              <a:buNone/>
            </a:pPr>
            <a:r>
              <a:t/>
            </a:r>
            <a:endParaRPr b="0" i="0" sz="15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1" lvl="0" marL="342891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hlink"/>
              </a:buClr>
              <a:buSzPct val="76000"/>
              <a:buFont typeface="Noto Sans Symbols"/>
              <a:buChar char="●"/>
            </a:pPr>
            <a:r>
              <a:rPr b="0" i="0" lang="en-US" sz="152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M-R focus group deliverables </a:t>
            </a:r>
          </a:p>
          <a:p>
            <a:pPr indent="-298431" lvl="1" marL="742932" marR="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lt2"/>
              </a:buClr>
              <a:buSzPct val="76730"/>
              <a:buFont typeface="Noto Sans Symbols"/>
              <a:buChar char="●"/>
            </a:pPr>
            <a:r>
              <a:rPr b="0" i="0" lang="en-US" sz="133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estimate of this correlation based on open community input</a:t>
            </a:r>
          </a:p>
          <a:p>
            <a:pPr indent="-298431" lvl="1" marL="742932" marR="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lt2"/>
              </a:buClr>
              <a:buSzPct val="76730"/>
              <a:buFont typeface="Noto Sans Symbols"/>
              <a:buChar char="●"/>
            </a:pPr>
            <a:r>
              <a:rPr b="0" i="0" lang="en-US" sz="133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 of uncertainties and dependency on period and other parameters</a:t>
            </a:r>
          </a:p>
          <a:p>
            <a:pPr indent="-342891" lvl="0" marL="342891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hlink"/>
              </a:buClr>
              <a:buSzPct val="76000"/>
              <a:buFont typeface="Noto Sans Symbols"/>
              <a:buNone/>
            </a:pPr>
            <a:r>
              <a:t/>
            </a:r>
            <a:endParaRPr b="0" i="0" sz="15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1" lvl="0" marL="342891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hlink"/>
              </a:buClr>
              <a:buSzPct val="76000"/>
              <a:buFont typeface="Noto Sans Symbols"/>
              <a:buChar char="●"/>
            </a:pPr>
            <a:r>
              <a:rPr b="0" i="0" lang="en-US" sz="152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Notes about plots / methods</a:t>
            </a:r>
          </a:p>
          <a:p>
            <a:pPr indent="-298431" lvl="1" marL="742932" marR="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lt2"/>
              </a:buClr>
              <a:buSzPct val="76730"/>
              <a:buFont typeface="Noto Sans Symbols"/>
              <a:buChar char="●"/>
            </a:pPr>
            <a:r>
              <a:rPr b="0" i="0" lang="en-US" sz="133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TTV data is included</a:t>
            </a:r>
          </a:p>
          <a:p>
            <a:pPr indent="-298431" lvl="1" marL="742932" marR="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lt2"/>
              </a:buClr>
              <a:buSzPct val="76730"/>
              <a:buFont typeface="Noto Sans Symbols"/>
              <a:buChar char="●"/>
            </a:pPr>
            <a:r>
              <a:rPr b="0" i="0" lang="en-US" sz="133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Black dots: MC posterior simulation accounting for uncertainties on currently known M-R planets</a:t>
            </a:r>
          </a:p>
          <a:p>
            <a:pPr indent="-298431" lvl="1" marL="742932" marR="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lt2"/>
              </a:buClr>
              <a:buSzPct val="76730"/>
              <a:buFont typeface="Noto Sans Symbols"/>
              <a:buChar char="●"/>
            </a:pPr>
            <a:r>
              <a:rPr b="0" i="0" lang="en-US" sz="133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Color map: estimate of the 2D correlation density function (using Gaussian kernel density estimator)</a:t>
            </a:r>
          </a:p>
          <a:p>
            <a:pPr indent="-298431" lvl="1" marL="742932" marR="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lt2"/>
              </a:buClr>
              <a:buSzPct val="76730"/>
              <a:buFont typeface="Noto Sans Symbols"/>
              <a:buNone/>
            </a:pPr>
            <a:r>
              <a:t/>
            </a:r>
            <a:endParaRPr b="0" i="0" sz="133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31" lvl="1" marL="742932" marR="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lt2"/>
              </a:buClr>
              <a:buSzPct val="76730"/>
              <a:buFont typeface="Noto Sans Symbols"/>
              <a:buNone/>
            </a:pPr>
            <a:r>
              <a:t/>
            </a:r>
            <a:endParaRPr b="0" i="0" sz="133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31" lvl="1" marL="742932" marR="0" rtl="0" algn="l">
              <a:lnSpc>
                <a:spcPct val="80000"/>
              </a:lnSpc>
              <a:spcBef>
                <a:spcPts val="266"/>
              </a:spcBef>
              <a:spcAft>
                <a:spcPts val="0"/>
              </a:spcAft>
              <a:buClr>
                <a:schemeClr val="lt2"/>
              </a:buClr>
              <a:buSzPct val="76730"/>
              <a:buFont typeface="Noto Sans Symbols"/>
              <a:buNone/>
            </a:pPr>
            <a:r>
              <a:t/>
            </a:r>
            <a:endParaRPr b="0" i="0" sz="133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1" lvl="0" marL="342891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hlink"/>
              </a:buClr>
              <a:buSzPct val="76000"/>
              <a:buFont typeface="Noto Sans Symbols"/>
              <a:buNone/>
            </a:pPr>
            <a:r>
              <a:t/>
            </a:r>
            <a:endParaRPr b="0" i="0" sz="15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521977" y="796881"/>
            <a:ext cx="505389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'Previous M-R relations in the literature: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 variety of radius, mass ranges and datasets used</a:t>
            </a:r>
          </a:p>
        </p:txBody>
      </p:sp>
      <p:sp>
        <p:nvSpPr>
          <p:cNvPr id="512" name="Shape 512"/>
          <p:cNvSpPr/>
          <p:nvPr/>
        </p:nvSpPr>
        <p:spPr>
          <a:xfrm>
            <a:off x="321613" y="3937453"/>
            <a:ext cx="54546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Preliminary estimate of M-R correlation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4167453" y="3623003"/>
            <a:ext cx="150874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Plot by Angie Wolfgang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4217712" y="6459378"/>
            <a:ext cx="139012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Plot by Lauren Weiss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667870" y="0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Linking to results from non-Transit techniques (Christian Clanton)</a:t>
            </a:r>
          </a:p>
        </p:txBody>
      </p:sp>
      <p:sp>
        <p:nvSpPr>
          <p:cNvPr id="520" name="Shape 520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21" name="Shape 521"/>
          <p:cNvPicPr preferRelativeResize="0"/>
          <p:nvPr/>
        </p:nvPicPr>
        <p:blipFill rotWithShape="1">
          <a:blip r:embed="rId3">
            <a:alphaModFix/>
          </a:blip>
          <a:srcRect b="7738" l="23921" r="24020" t="13167"/>
          <a:stretch/>
        </p:blipFill>
        <p:spPr>
          <a:xfrm>
            <a:off x="1321628" y="1208428"/>
            <a:ext cx="6298371" cy="5183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733327" y="0"/>
            <a:ext cx="7696199" cy="77977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418500" y="1660358"/>
            <a:ext cx="8515349" cy="4211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Mean SAG13 occurrence rate implies eta_Earth is significantly higher (~0.6) than many previous estimates, especially if going down to 0.5 Earth size.</a:t>
            </a:r>
          </a:p>
          <a:p>
            <a:pPr indent="-298431" lvl="1" marL="742932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Values &gt;1 appear to be more likely than &lt; 0.3</a:t>
            </a:r>
          </a:p>
          <a:p>
            <a:pPr indent="-298431" lvl="1" marL="742932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Caveat: SAG13 products are not formal scientific results, but rather represent a meta-analysis to achieve consensus on “most likely” assumptions for mission studies. The upcoming Kepler closeout will yield a formal scientific result.</a:t>
            </a:r>
          </a:p>
          <a:p>
            <a:pPr indent="-12687" lvl="1" marL="457188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91" lvl="0" marL="342891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Although many orders of magnitude of Gamma_Earth (or eta_Earth) are possible, only a small range (~ few octaves) within that is “likely”</a:t>
            </a:r>
          </a:p>
          <a:p>
            <a:pPr indent="-342891" lvl="0" marL="342891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91" lvl="0" marL="342891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Tentative parametrized distributions are available to use with mission yield calculation codes (or any other purpose)</a:t>
            </a:r>
          </a:p>
          <a:p>
            <a:pPr indent="-298431" lvl="1" marL="742932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Based on input from the entire exoplanet community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685800" y="384175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Backup slides</a:t>
            </a:r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457200" y="1600204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723900" y="283914"/>
            <a:ext cx="8420099" cy="100964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Occurrence rates for new proposed planet classification</a:t>
            </a:r>
            <a:b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(from Kopparapu, Domagal-Goldman, et al., in prep)</a:t>
            </a:r>
            <a:br>
              <a:rPr b="0" i="0" lang="en-US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Numbers based on integrating SAG13 parametric fit</a:t>
            </a:r>
          </a:p>
        </p:txBody>
      </p:sp>
      <p:sp>
        <p:nvSpPr>
          <p:cNvPr id="542" name="Shape 542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43" name="Shape 5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1684927"/>
            <a:ext cx="8191499" cy="4792072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Shape 544"/>
          <p:cNvSpPr txBox="1"/>
          <p:nvPr/>
        </p:nvSpPr>
        <p:spPr>
          <a:xfrm>
            <a:off x="5582483" y="5242807"/>
            <a:ext cx="482823" cy="276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0.82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6553073" y="5234316"/>
            <a:ext cx="482823" cy="276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0.41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5512348" y="4423392"/>
            <a:ext cx="482823" cy="276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0.69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6442321" y="4474335"/>
            <a:ext cx="579076" cy="276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0.35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6405592" y="3264873"/>
            <a:ext cx="606368" cy="276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0.09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5494417" y="3244684"/>
            <a:ext cx="583086" cy="276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0.09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type="title"/>
          </p:nvPr>
        </p:nvSpPr>
        <p:spPr>
          <a:xfrm>
            <a:off x="811306" y="224118"/>
            <a:ext cx="7696199" cy="708211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Variances between individual parameterized distributions</a:t>
            </a:r>
          </a:p>
        </p:txBody>
      </p:sp>
      <p:sp>
        <p:nvSpPr>
          <p:cNvPr id="555" name="Shape 555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556" name="Shape 556"/>
          <p:cNvCxnSpPr/>
          <p:nvPr/>
        </p:nvCxnSpPr>
        <p:spPr>
          <a:xfrm>
            <a:off x="811306" y="3361764"/>
            <a:ext cx="2407022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57" name="Shape 557"/>
          <p:cNvCxnSpPr/>
          <p:nvPr/>
        </p:nvCxnSpPr>
        <p:spPr>
          <a:xfrm rot="10800000">
            <a:off x="914400" y="1748117"/>
            <a:ext cx="0" cy="1694329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58" name="Shape 558"/>
          <p:cNvSpPr txBox="1"/>
          <p:nvPr/>
        </p:nvSpPr>
        <p:spPr>
          <a:xfrm>
            <a:off x="2923378" y="3370728"/>
            <a:ext cx="10695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sma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564775" y="1360857"/>
            <a:ext cx="1633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dN/dlog(SMA)</a:t>
            </a:r>
          </a:p>
        </p:txBody>
      </p:sp>
      <p:sp>
        <p:nvSpPr>
          <p:cNvPr id="560" name="Shape 560"/>
          <p:cNvSpPr/>
          <p:nvPr/>
        </p:nvSpPr>
        <p:spPr>
          <a:xfrm>
            <a:off x="1165412" y="1947853"/>
            <a:ext cx="1868023" cy="1010499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1133" y="81940"/>
                  <a:pt x="22267" y="43881"/>
                  <a:pt x="40887" y="24187"/>
                </a:cubicBezTo>
                <a:cubicBezTo>
                  <a:pt x="59508" y="4492"/>
                  <a:pt x="99244" y="5379"/>
                  <a:pt x="111721" y="1830"/>
                </a:cubicBezTo>
                <a:cubicBezTo>
                  <a:pt x="124198" y="-1717"/>
                  <a:pt x="119975" y="588"/>
                  <a:pt x="115752" y="2895"/>
                </a:cubicBezTo>
              </a:path>
            </a:pathLst>
          </a:cu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B0F0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1299882" y="2046355"/>
            <a:ext cx="1883563" cy="894068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5372" y="81697"/>
                  <a:pt x="30746" y="43394"/>
                  <a:pt x="49688" y="23742"/>
                </a:cubicBezTo>
                <a:cubicBezTo>
                  <a:pt x="68631" y="4089"/>
                  <a:pt x="113655" y="2084"/>
                  <a:pt x="113655" y="2084"/>
                </a:cubicBezTo>
                <a:cubicBezTo>
                  <a:pt x="124411" y="-1525"/>
                  <a:pt x="119319" y="279"/>
                  <a:pt x="114226" y="2084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1111624" y="1867975"/>
            <a:ext cx="2303929" cy="911083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15447" y="72376"/>
                  <a:pt x="30894" y="24752"/>
                  <a:pt x="50894" y="7828"/>
                </a:cubicBezTo>
                <a:cubicBezTo>
                  <a:pt x="70894" y="-9095"/>
                  <a:pt x="95447" y="4679"/>
                  <a:pt x="120000" y="18455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1398494" y="1755696"/>
            <a:ext cx="1613646" cy="1193691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7333" y="78544"/>
                  <a:pt x="14666" y="37088"/>
                  <a:pt x="34666" y="17262"/>
                </a:cubicBezTo>
                <a:cubicBezTo>
                  <a:pt x="54666" y="-2564"/>
                  <a:pt x="87333" y="-761"/>
                  <a:pt x="119999" y="104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4" name="Shape 564"/>
          <p:cNvCxnSpPr/>
          <p:nvPr/>
        </p:nvCxnSpPr>
        <p:spPr>
          <a:xfrm>
            <a:off x="4905453" y="3379694"/>
            <a:ext cx="2407022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65" name="Shape 565"/>
          <p:cNvCxnSpPr/>
          <p:nvPr/>
        </p:nvCxnSpPr>
        <p:spPr>
          <a:xfrm rot="10800000">
            <a:off x="5008546" y="1766047"/>
            <a:ext cx="0" cy="1694329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66" name="Shape 566"/>
          <p:cNvSpPr txBox="1"/>
          <p:nvPr/>
        </p:nvSpPr>
        <p:spPr>
          <a:xfrm>
            <a:off x="7151111" y="3381473"/>
            <a:ext cx="800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R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4242451" y="1387254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dN/dlog(R)</a:t>
            </a:r>
          </a:p>
        </p:txBody>
      </p:sp>
      <p:sp>
        <p:nvSpPr>
          <p:cNvPr id="568" name="Shape 568"/>
          <p:cNvSpPr/>
          <p:nvPr/>
        </p:nvSpPr>
        <p:spPr>
          <a:xfrm>
            <a:off x="5405717" y="1999128"/>
            <a:ext cx="1586753" cy="878542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5351928" y="1891552"/>
            <a:ext cx="1488142" cy="1120588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95301" y="84879"/>
                  <a:pt x="70602" y="49760"/>
                  <a:pt x="50602" y="29760"/>
                </a:cubicBezTo>
                <a:cubicBezTo>
                  <a:pt x="30602" y="9759"/>
                  <a:pt x="15301" y="4879"/>
                  <a:pt x="0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163671" y="2240181"/>
            <a:ext cx="1882587" cy="422337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82285" y="72452"/>
                  <a:pt x="44571" y="24905"/>
                  <a:pt x="24571" y="7924"/>
                </a:cubicBezTo>
                <a:cubicBezTo>
                  <a:pt x="4571" y="-9056"/>
                  <a:pt x="2285" y="4527"/>
                  <a:pt x="0" y="18112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244353" y="2410676"/>
            <a:ext cx="1488140" cy="726970"/>
          </a:xfrm>
          <a:custGeom>
            <a:pathLst>
              <a:path extrusionOk="0" h="120000" w="120000">
                <a:moveTo>
                  <a:pt x="120000" y="120000"/>
                </a:moveTo>
                <a:cubicBezTo>
                  <a:pt x="85903" y="77209"/>
                  <a:pt x="51807" y="34418"/>
                  <a:pt x="31807" y="14934"/>
                </a:cubicBezTo>
                <a:cubicBezTo>
                  <a:pt x="11807" y="-4549"/>
                  <a:pt x="5903" y="-726"/>
                  <a:pt x="0" y="3096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208494" y="1806293"/>
            <a:ext cx="1775012" cy="694859"/>
          </a:xfrm>
          <a:custGeom>
            <a:pathLst>
              <a:path extrusionOk="0" h="120000" w="120000">
                <a:moveTo>
                  <a:pt x="120000" y="119999"/>
                </a:moveTo>
                <a:cubicBezTo>
                  <a:pt x="100909" y="76134"/>
                  <a:pt x="81818" y="32269"/>
                  <a:pt x="61818" y="13175"/>
                </a:cubicBezTo>
                <a:cubicBezTo>
                  <a:pt x="41818" y="-5918"/>
                  <a:pt x="20909" y="-241"/>
                  <a:pt x="0" y="5434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715272" y="103517"/>
            <a:ext cx="7824879" cy="802257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Charter</a:t>
            </a: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2" name="Shape 212"/>
          <p:cNvSpPr/>
          <p:nvPr/>
        </p:nvSpPr>
        <p:spPr>
          <a:xfrm>
            <a:off x="858173" y="905774"/>
            <a:ext cx="7914736" cy="5669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 5000 exoplanets and exoplanet candidates have been discovered to date. Many studies have been published and are on-going to determine exoplanet occurrence rates and distributions, particularly for potentially habitable worlds. These studies employ different statistical and debiasing methods, different definitions of terms such as eta_Earth and habitable zone, different degrees of extrapolation, and present distributions in different units from each other. 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primary goal of this SAG is to evaluate what we currently know about planet occurrence rates, and especially eta_Earth, by consolidating, comparing, and reconciling discrepancies between different studies. A secondary goal is to establish a standard set of occurrence rates accepted by as much of our community as possible to be used for mission yield estimates for missions to be considered by the decadal survey. </a:t>
            </a: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ct val="25000"/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objectives and questions: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Propose standard nominal conventions, definitions, and units for occurrence rates/distributions to facilitate comparisons between different studies.</a:t>
            </a: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occurrence estimates from different teams/methods agree with each other to within statistical uncertainty? If not, why?</a:t>
            </a: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occurrence rates where extrapolation is still necessary, what values should the community adopt as standard conventions for mission yield estimates?</a:t>
            </a:r>
          </a:p>
        </p:txBody>
      </p:sp>
      <p:cxnSp>
        <p:nvCxnSpPr>
          <p:cNvPr id="213" name="Shape 213"/>
          <p:cNvCxnSpPr/>
          <p:nvPr/>
        </p:nvCxnSpPr>
        <p:spPr>
          <a:xfrm>
            <a:off x="93220" y="4533116"/>
            <a:ext cx="764952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14" name="Shape 214"/>
          <p:cNvSpPr txBox="1"/>
          <p:nvPr/>
        </p:nvSpPr>
        <p:spPr>
          <a:xfrm>
            <a:off x="56350" y="4269171"/>
            <a:ext cx="801822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93220" y="5314512"/>
            <a:ext cx="764952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16" name="Shape 216"/>
          <p:cNvSpPr txBox="1"/>
          <p:nvPr/>
        </p:nvSpPr>
        <p:spPr>
          <a:xfrm>
            <a:off x="68941" y="4914401"/>
            <a:ext cx="64633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Current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</a:p>
        </p:txBody>
      </p:sp>
      <p:cxnSp>
        <p:nvCxnSpPr>
          <p:cNvPr id="217" name="Shape 217"/>
          <p:cNvCxnSpPr/>
          <p:nvPr/>
        </p:nvCxnSpPr>
        <p:spPr>
          <a:xfrm>
            <a:off x="93220" y="6112532"/>
            <a:ext cx="764952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18" name="Shape 218"/>
          <p:cNvSpPr txBox="1"/>
          <p:nvPr/>
        </p:nvSpPr>
        <p:spPr>
          <a:xfrm>
            <a:off x="93220" y="5713521"/>
            <a:ext cx="64633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Current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Shape 577"/>
          <p:cNvPicPr preferRelativeResize="0"/>
          <p:nvPr/>
        </p:nvPicPr>
        <p:blipFill rotWithShape="1">
          <a:blip r:embed="rId3">
            <a:alphaModFix/>
          </a:blip>
          <a:srcRect b="-689" l="0" r="0" t="3575"/>
          <a:stretch/>
        </p:blipFill>
        <p:spPr>
          <a:xfrm>
            <a:off x="872216" y="1737074"/>
            <a:ext cx="3770226" cy="287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Shape 578"/>
          <p:cNvPicPr preferRelativeResize="0"/>
          <p:nvPr/>
        </p:nvPicPr>
        <p:blipFill rotWithShape="1">
          <a:blip r:embed="rId4">
            <a:alphaModFix/>
          </a:blip>
          <a:srcRect b="0" l="12481" r="0" t="0"/>
          <a:stretch/>
        </p:blipFill>
        <p:spPr>
          <a:xfrm>
            <a:off x="4502717" y="1737075"/>
            <a:ext cx="3319099" cy="2878292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Shape 579"/>
          <p:cNvSpPr txBox="1"/>
          <p:nvPr>
            <p:ph type="title"/>
          </p:nvPr>
        </p:nvSpPr>
        <p:spPr>
          <a:xfrm>
            <a:off x="730045" y="27335"/>
            <a:ext cx="7696199" cy="784391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Current edge of planet candidates</a:t>
            </a:r>
          </a:p>
        </p:txBody>
      </p:sp>
      <p:sp>
        <p:nvSpPr>
          <p:cNvPr id="580" name="Shape 580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81" name="Shape 581"/>
          <p:cNvSpPr txBox="1"/>
          <p:nvPr/>
        </p:nvSpPr>
        <p:spPr>
          <a:xfrm>
            <a:off x="1177409" y="1341761"/>
            <a:ext cx="32239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Shorter periods, more reliable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4654632" y="1326128"/>
            <a:ext cx="3070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Longer periods, less reliable</a:t>
            </a:r>
          </a:p>
        </p:txBody>
      </p:sp>
      <p:sp>
        <p:nvSpPr>
          <p:cNvPr id="583" name="Shape 583"/>
          <p:cNvSpPr/>
          <p:nvPr/>
        </p:nvSpPr>
        <p:spPr>
          <a:xfrm rot="-466095">
            <a:off x="5400483" y="3585713"/>
            <a:ext cx="1236988" cy="375615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Shape 584"/>
          <p:cNvSpPr txBox="1"/>
          <p:nvPr/>
        </p:nvSpPr>
        <p:spPr>
          <a:xfrm rot="-851869">
            <a:off x="6501072" y="3295033"/>
            <a:ext cx="117692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Suspected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False positives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(excluded from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SAG13 analyses)</a:t>
            </a:r>
          </a:p>
        </p:txBody>
      </p:sp>
      <p:sp>
        <p:nvSpPr>
          <p:cNvPr id="585" name="Shape 585"/>
          <p:cNvSpPr/>
          <p:nvPr/>
        </p:nvSpPr>
        <p:spPr>
          <a:xfrm>
            <a:off x="3709219" y="3176221"/>
            <a:ext cx="5125064" cy="1480763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4642442" y="4655798"/>
            <a:ext cx="3459601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0.5-1.5 Earth size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237-860 days (Kopparapu extended HZ for Sun)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828596" y="4542503"/>
            <a:ext cx="19287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Burke et al. 2015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3914628" y="1780560"/>
            <a:ext cx="375615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Contours and blue numbers represent completeness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572981" y="756835"/>
            <a:ext cx="68836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[potential slide, meant to show actual planets and thus better visualize Poisson uncertainty]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title"/>
          </p:nvPr>
        </p:nvSpPr>
        <p:spPr>
          <a:xfrm>
            <a:off x="638175" y="0"/>
            <a:ext cx="7696199" cy="80009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Variance in submissions</a:t>
            </a:r>
          </a:p>
        </p:txBody>
      </p:sp>
      <p:sp>
        <p:nvSpPr>
          <p:cNvPr id="596" name="Shape 596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Inline images 3" id="597" name="Shape 5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" y="938212"/>
            <a:ext cx="3464169" cy="28146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line images 5" id="598" name="Shape 5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2962" y="938212"/>
            <a:ext cx="3464168" cy="28146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line images 4" id="599" name="Shape 5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8888" y="3890962"/>
            <a:ext cx="3464169" cy="2814637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Shape 600"/>
          <p:cNvSpPr txBox="1"/>
          <p:nvPr/>
        </p:nvSpPr>
        <p:spPr>
          <a:xfrm>
            <a:off x="102528" y="6477000"/>
            <a:ext cx="186621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Courtesy of Gijs Mulders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/>
        </p:nvSpPr>
        <p:spPr>
          <a:xfrm>
            <a:off x="519952" y="4585608"/>
            <a:ext cx="1643101" cy="53251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Shape 606"/>
          <p:cNvSpPr txBox="1"/>
          <p:nvPr>
            <p:ph type="title"/>
          </p:nvPr>
        </p:nvSpPr>
        <p:spPr>
          <a:xfrm>
            <a:off x="775445" y="1244787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Slide which shows any key correlations we found between variances / outliers and submission parameters (catalog, method, etc.)</a:t>
            </a:r>
            <a:br>
              <a:rPr b="0" i="0" lang="en-US" sz="2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[Goal is to show status and any key preliminary patterns we found in the most clear and concise way but emphasize that this is still a work in progress]</a:t>
            </a:r>
          </a:p>
        </p:txBody>
      </p:sp>
      <p:sp>
        <p:nvSpPr>
          <p:cNvPr id="607" name="Shape 607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608" name="Shape 608"/>
          <p:cNvCxnSpPr/>
          <p:nvPr/>
        </p:nvCxnSpPr>
        <p:spPr>
          <a:xfrm>
            <a:off x="519952" y="6087035"/>
            <a:ext cx="2438399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609" name="Shape 609"/>
          <p:cNvCxnSpPr/>
          <p:nvPr/>
        </p:nvCxnSpPr>
        <p:spPr>
          <a:xfrm rot="10800000">
            <a:off x="519952" y="4365812"/>
            <a:ext cx="0" cy="17212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610" name="Shape 610"/>
          <p:cNvSpPr txBox="1"/>
          <p:nvPr/>
        </p:nvSpPr>
        <p:spPr>
          <a:xfrm>
            <a:off x="344263" y="3996478"/>
            <a:ext cx="889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Log(R)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2958352" y="5902369"/>
            <a:ext cx="877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Log(P)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666675" y="4693912"/>
            <a:ext cx="132600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Low variance region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1733356" y="5699121"/>
            <a:ext cx="135485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 variance region</a:t>
            </a:r>
          </a:p>
        </p:txBody>
      </p:sp>
      <p:sp>
        <p:nvSpPr>
          <p:cNvPr id="614" name="Shape 614"/>
          <p:cNvSpPr/>
          <p:nvPr/>
        </p:nvSpPr>
        <p:spPr>
          <a:xfrm>
            <a:off x="1473800" y="5554523"/>
            <a:ext cx="1643101" cy="53251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5" name="Shape 615"/>
          <p:cNvCxnSpPr/>
          <p:nvPr/>
        </p:nvCxnSpPr>
        <p:spPr>
          <a:xfrm flipH="1" rot="10800000">
            <a:off x="3144415" y="5734307"/>
            <a:ext cx="1131749" cy="60575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graphicFrame>
        <p:nvGraphicFramePr>
          <p:cNvPr id="616" name="Shape 616"/>
          <p:cNvGraphicFramePr/>
          <p:nvPr/>
        </p:nvGraphicFramePr>
        <p:xfrm>
          <a:off x="4307453" y="41210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{1ED93D99-8771-4529-98A3-8B28FD83D453}</a:tableStyleId>
              </a:tblPr>
              <a:tblGrid>
                <a:gridCol w="1026450"/>
                <a:gridCol w="1026450"/>
                <a:gridCol w="1026450"/>
                <a:gridCol w="1026450"/>
              </a:tblGrid>
              <a:tr h="39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</a:t>
                      </a:r>
                      <a:r>
                        <a:rPr lang="en-US" sz="10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Γ</a:t>
                      </a:r>
                      <a:r>
                        <a:rPr baseline="-25000" lang="en-US" sz="1000"/>
                        <a:t>earth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catalog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Completeness</a:t>
                      </a:r>
                      <a:r>
                        <a:rPr lang="en-US" sz="1000"/>
                        <a:t> ?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Methodology?</a:t>
                      </a:r>
                    </a:p>
                  </a:txBody>
                  <a:tcPr marT="45725" marB="45725" marR="91450" marL="91450"/>
                </a:tc>
              </a:tr>
              <a:tr h="249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Lowest value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Early catalog ?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249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249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249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249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249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Highest value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/>
                        <a:t>More recent catalog ?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17" name="Shape 617"/>
          <p:cNvSpPr txBox="1"/>
          <p:nvPr/>
        </p:nvSpPr>
        <p:spPr>
          <a:xfrm>
            <a:off x="3492105" y="3782460"/>
            <a:ext cx="210987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Rough idea for visualization:</a:t>
            </a:r>
          </a:p>
        </p:txBody>
      </p:sp>
      <p:sp>
        <p:nvSpPr>
          <p:cNvPr id="618" name="Shape 618"/>
          <p:cNvSpPr/>
          <p:nvPr/>
        </p:nvSpPr>
        <p:spPr>
          <a:xfrm>
            <a:off x="4108817" y="6396335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[Note – for now, table entries are purely illustrative, not necessarily ones that we will have in the final slide]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70470" y="6520933"/>
            <a:ext cx="1877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ROUGH DRAFT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type="title"/>
          </p:nvPr>
        </p:nvSpPr>
        <p:spPr>
          <a:xfrm>
            <a:off x="927846" y="0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Details of submitted rates</a:t>
            </a:r>
          </a:p>
        </p:txBody>
      </p:sp>
      <p:sp>
        <p:nvSpPr>
          <p:cNvPr id="625" name="Shape 625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aphicFrame>
        <p:nvGraphicFramePr>
          <p:cNvPr id="626" name="Shape 626"/>
          <p:cNvGraphicFramePr/>
          <p:nvPr/>
        </p:nvGraphicFramePr>
        <p:xfrm>
          <a:off x="277904" y="947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{BBD6C733-BF9C-420E-94D1-E1905A549A1B}</a:tableStyleId>
              </a:tblPr>
              <a:tblGrid>
                <a:gridCol w="910550"/>
                <a:gridCol w="675050"/>
                <a:gridCol w="669825"/>
                <a:gridCol w="716925"/>
                <a:gridCol w="1412925"/>
                <a:gridCol w="1412925"/>
                <a:gridCol w="1412925"/>
                <a:gridCol w="1412925"/>
              </a:tblGrid>
              <a:tr h="66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Catalog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Filters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Completeness model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Vetting efficiency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Reliability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Methodology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</a:t>
                      </a:r>
                      <a:r>
                        <a:rPr lang="en-US" sz="10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Γ</a:t>
                      </a:r>
                      <a:r>
                        <a:rPr baseline="-25000" lang="en-US" sz="1000"/>
                        <a:t>earth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2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Batalha, Natalie (2)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7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Belikov, Rus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7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Burke, Chris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2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Catanzarite, Joe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2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Dressing, Courtney*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7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Farr, Will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8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Foreman-Mackey, Daniel*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2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Kopparapu, Ravi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2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Mulders, Gijs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2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Petigura, Erik</a:t>
                      </a:r>
                      <a:r>
                        <a:rPr b="1"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2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Traub, Wes**</a:t>
                      </a: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4450" marB="44450" marR="44450" marL="4445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627" name="Shape 627"/>
          <p:cNvSpPr txBox="1"/>
          <p:nvPr/>
        </p:nvSpPr>
        <p:spPr>
          <a:xfrm>
            <a:off x="48889" y="6415444"/>
            <a:ext cx="33352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ROUGH DRAFT / SLIDE IDEA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line images 1" id="633" name="Shape 6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720" y="964937"/>
            <a:ext cx="6777036" cy="4883452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Shape 634"/>
          <p:cNvSpPr/>
          <p:nvPr/>
        </p:nvSpPr>
        <p:spPr>
          <a:xfrm>
            <a:off x="6232357" y="5386725"/>
            <a:ext cx="231658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1565720" y="5571391"/>
            <a:ext cx="128592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 Gijs Mulders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1248955" y="22138"/>
            <a:ext cx="7696199" cy="82524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Closer look at G-dwarf average</a:t>
            </a:r>
          </a:p>
        </p:txBody>
      </p:sp>
      <p:sp>
        <p:nvSpPr>
          <p:cNvPr id="637" name="Shape 637"/>
          <p:cNvSpPr/>
          <p:nvPr/>
        </p:nvSpPr>
        <p:spPr>
          <a:xfrm>
            <a:off x="320510" y="1894788"/>
            <a:ext cx="1131217" cy="641021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 occurrence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of submissions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273140" y="1525455"/>
            <a:ext cx="8771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legend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type="title"/>
          </p:nvPr>
        </p:nvSpPr>
        <p:spPr>
          <a:xfrm>
            <a:off x="742754" y="122547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How do we combine different submissions into one occurrence table?</a:t>
            </a:r>
          </a:p>
        </p:txBody>
      </p:sp>
      <p:sp>
        <p:nvSpPr>
          <p:cNvPr id="645" name="Shape 645"/>
          <p:cNvSpPr txBox="1"/>
          <p:nvPr>
            <p:ph idx="12" type="sldNum"/>
          </p:nvPr>
        </p:nvSpPr>
        <p:spPr>
          <a:xfrm>
            <a:off x="6534346" y="6851715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646" name="Shape 646"/>
          <p:cNvCxnSpPr/>
          <p:nvPr/>
        </p:nvCxnSpPr>
        <p:spPr>
          <a:xfrm>
            <a:off x="575033" y="2526383"/>
            <a:ext cx="7995893" cy="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647" name="Shape 647"/>
          <p:cNvSpPr txBox="1"/>
          <p:nvPr>
            <p:ph idx="1" type="body"/>
          </p:nvPr>
        </p:nvSpPr>
        <p:spPr>
          <a:xfrm>
            <a:off x="157897" y="2672031"/>
            <a:ext cx="3539764" cy="31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Best for producing an actual scientific measurement</a:t>
            </a:r>
          </a:p>
          <a:p>
            <a:pPr indent="-342891" lvl="0" marL="342891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1" lvl="0" marL="342891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Measuring “dependency” is not trivial (and may be impossible in principle)</a:t>
            </a:r>
          </a:p>
          <a:p>
            <a:pPr indent="-342891" lvl="0" marL="342891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1" lvl="0" marL="342891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Consensus on method can be challenging</a:t>
            </a:r>
          </a:p>
          <a:p>
            <a:pPr indent="-342891" lvl="0" marL="342891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1" lvl="0" marL="342891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Psychological biases are challenging to identify and control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5835192" y="2706313"/>
            <a:ext cx="3139125" cy="362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891" lvl="0" marL="34289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6000"/>
              <a:buFont typeface="Noto Sans Symbols"/>
              <a:buChar char="●"/>
            </a:pPr>
            <a:r>
              <a:rPr lang="en-US" sz="15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Will not generate a scientific measurement, but possibly best for predictions?</a:t>
            </a:r>
          </a:p>
          <a:p>
            <a:pPr indent="-342891" lvl="0" marL="342891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sz="1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1" lvl="0" marL="342891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hlink"/>
              </a:buClr>
              <a:buSzPct val="76000"/>
              <a:buFont typeface="Noto Sans Symbols"/>
              <a:buChar char="●"/>
            </a:pPr>
            <a:r>
              <a:rPr lang="en-US" sz="15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method</a:t>
            </a:r>
          </a:p>
          <a:p>
            <a:pPr indent="-342891" lvl="0" marL="342891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sz="1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1" lvl="0" marL="342891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hlink"/>
              </a:buClr>
              <a:buSzPct val="76000"/>
              <a:buFont typeface="Noto Sans Symbols"/>
              <a:buChar char="●"/>
            </a:pPr>
            <a:r>
              <a:rPr lang="en-US" sz="15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Easier consensus: all submissions are automatically fairly represented</a:t>
            </a:r>
          </a:p>
          <a:p>
            <a:pPr indent="-342891" lvl="0" marL="342891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</a:pPr>
            <a:r>
              <a:t/>
            </a:r>
            <a:endParaRPr sz="15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1" lvl="0" marL="342891" marR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hlink"/>
              </a:buClr>
              <a:buSzPct val="76000"/>
              <a:buFont typeface="Noto Sans Symbols"/>
              <a:buChar char="●"/>
            </a:pPr>
            <a:r>
              <a:rPr lang="en-US" sz="15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Crowdsourcing / Prediction market philosophy: psychological biases are in theory averaged out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3091991" y="1525045"/>
            <a:ext cx="31341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Accounting for “dependency”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between submissions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157897" y="1612879"/>
            <a:ext cx="2934094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Full accounting: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Only “independent” submissions are averaged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7065078" y="1678681"/>
            <a:ext cx="177484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accounting: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Simply average all submissions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679783" y="6096485"/>
            <a:ext cx="736611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question of which method is “correct” is possibly philosophical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Will probably do both, explicitly describe the process, and leave interpretation to the reader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Feedback on our strategy is welcome and encouraged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723900" y="0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SAG13 role</a:t>
            </a: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5" name="Shape 225"/>
          <p:cNvSpPr/>
          <p:nvPr/>
        </p:nvSpPr>
        <p:spPr>
          <a:xfrm>
            <a:off x="1422650" y="4000237"/>
            <a:ext cx="1071754" cy="75303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SAG13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x="2494405" y="4216662"/>
            <a:ext cx="1555401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27" name="Shape 227"/>
          <p:cNvSpPr/>
          <p:nvPr/>
        </p:nvSpPr>
        <p:spPr>
          <a:xfrm>
            <a:off x="4049805" y="3928521"/>
            <a:ext cx="1488140" cy="86957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NASA ExEP Standards</a:t>
            </a: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Committee</a:t>
            </a:r>
          </a:p>
        </p:txBody>
      </p:sp>
      <p:sp>
        <p:nvSpPr>
          <p:cNvPr id="228" name="Shape 228"/>
          <p:cNvSpPr/>
          <p:nvPr/>
        </p:nvSpPr>
        <p:spPr>
          <a:xfrm>
            <a:off x="7351059" y="3420617"/>
            <a:ext cx="1317812" cy="65442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LUVOIR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STDT</a:t>
            </a:r>
          </a:p>
        </p:txBody>
      </p:sp>
      <p:sp>
        <p:nvSpPr>
          <p:cNvPr id="229" name="Shape 229"/>
          <p:cNvSpPr/>
          <p:nvPr/>
        </p:nvSpPr>
        <p:spPr>
          <a:xfrm>
            <a:off x="7351059" y="4324239"/>
            <a:ext cx="1317812" cy="65442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HabEx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STDT</a:t>
            </a:r>
          </a:p>
        </p:txBody>
      </p:sp>
      <p:cxnSp>
        <p:nvCxnSpPr>
          <p:cNvPr id="230" name="Shape 230"/>
          <p:cNvCxnSpPr/>
          <p:nvPr/>
        </p:nvCxnSpPr>
        <p:spPr>
          <a:xfrm>
            <a:off x="5537946" y="4219239"/>
            <a:ext cx="1813199" cy="288000"/>
          </a:xfrm>
          <a:prstGeom prst="bentConnector3">
            <a:avLst>
              <a:gd fmla="val 85101" name="adj1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1" name="Shape 231"/>
          <p:cNvCxnSpPr/>
          <p:nvPr/>
        </p:nvCxnSpPr>
        <p:spPr>
          <a:xfrm flipH="1" rot="10800000">
            <a:off x="5537946" y="3601062"/>
            <a:ext cx="1813199" cy="615600"/>
          </a:xfrm>
          <a:prstGeom prst="bentConnector3">
            <a:avLst>
              <a:gd fmla="val 85102" name="adj1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32" name="Shape 232"/>
          <p:cNvSpPr/>
          <p:nvPr/>
        </p:nvSpPr>
        <p:spPr>
          <a:xfrm>
            <a:off x="428064" y="968955"/>
            <a:ext cx="8480640" cy="1645704"/>
          </a:xfrm>
          <a:custGeom>
            <a:pathLst>
              <a:path extrusionOk="0" h="120000" w="120000">
                <a:moveTo>
                  <a:pt x="55861" y="2530"/>
                </a:moveTo>
                <a:cubicBezTo>
                  <a:pt x="62496" y="5245"/>
                  <a:pt x="61307" y="17133"/>
                  <a:pt x="69758" y="19942"/>
                </a:cubicBezTo>
                <a:cubicBezTo>
                  <a:pt x="78208" y="22750"/>
                  <a:pt x="100242" y="13295"/>
                  <a:pt x="106564" y="19380"/>
                </a:cubicBezTo>
                <a:cubicBezTo>
                  <a:pt x="112887" y="25464"/>
                  <a:pt x="105563" y="45777"/>
                  <a:pt x="107691" y="56449"/>
                </a:cubicBezTo>
                <a:cubicBezTo>
                  <a:pt x="109819" y="67120"/>
                  <a:pt x="123090" y="74796"/>
                  <a:pt x="119334" y="83408"/>
                </a:cubicBezTo>
                <a:cubicBezTo>
                  <a:pt x="115578" y="92020"/>
                  <a:pt x="94546" y="105499"/>
                  <a:pt x="85156" y="108120"/>
                </a:cubicBezTo>
                <a:cubicBezTo>
                  <a:pt x="75767" y="110741"/>
                  <a:pt x="68756" y="97355"/>
                  <a:pt x="62997" y="99134"/>
                </a:cubicBezTo>
                <a:cubicBezTo>
                  <a:pt x="57238" y="100912"/>
                  <a:pt x="57551" y="116358"/>
                  <a:pt x="50603" y="118791"/>
                </a:cubicBezTo>
                <a:cubicBezTo>
                  <a:pt x="43655" y="121225"/>
                  <a:pt x="27129" y="120196"/>
                  <a:pt x="21308" y="113737"/>
                </a:cubicBezTo>
                <a:cubicBezTo>
                  <a:pt x="15486" y="107278"/>
                  <a:pt x="18992" y="86122"/>
                  <a:pt x="15674" y="80038"/>
                </a:cubicBezTo>
                <a:cubicBezTo>
                  <a:pt x="12357" y="73953"/>
                  <a:pt x="3593" y="84437"/>
                  <a:pt x="1402" y="77230"/>
                </a:cubicBezTo>
                <a:cubicBezTo>
                  <a:pt x="-788" y="70022"/>
                  <a:pt x="-412" y="43437"/>
                  <a:pt x="2529" y="36791"/>
                </a:cubicBezTo>
                <a:cubicBezTo>
                  <a:pt x="5471" y="30145"/>
                  <a:pt x="14485" y="42875"/>
                  <a:pt x="19054" y="37353"/>
                </a:cubicBezTo>
                <a:cubicBezTo>
                  <a:pt x="23624" y="31830"/>
                  <a:pt x="23749" y="9177"/>
                  <a:pt x="29946" y="3654"/>
                </a:cubicBezTo>
                <a:cubicBezTo>
                  <a:pt x="36143" y="-1868"/>
                  <a:pt x="49226" y="-183"/>
                  <a:pt x="55861" y="253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Exoplanet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Community</a:t>
            </a:r>
          </a:p>
        </p:txBody>
      </p:sp>
      <p:cxnSp>
        <p:nvCxnSpPr>
          <p:cNvPr id="233" name="Shape 233"/>
          <p:cNvCxnSpPr/>
          <p:nvPr/>
        </p:nvCxnSpPr>
        <p:spPr>
          <a:xfrm flipH="1">
            <a:off x="1974459" y="2572871"/>
            <a:ext cx="24639" cy="142736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34" name="Shape 234"/>
          <p:cNvSpPr txBox="1"/>
          <p:nvPr/>
        </p:nvSpPr>
        <p:spPr>
          <a:xfrm>
            <a:off x="16119" y="2307872"/>
            <a:ext cx="2078872" cy="2123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Planet occurrence rates from individual teams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Consensus on conventions / definitions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Conversions between parameters (e.g. mass and radius) 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General feedback and endorsement of SAG13 products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5537946" y="4238846"/>
            <a:ext cx="148843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mission yield code w/ standardized assumptions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Mission yields</a:t>
            </a:r>
          </a:p>
        </p:txBody>
      </p:sp>
      <p:sp>
        <p:nvSpPr>
          <p:cNvPr id="236" name="Shape 236"/>
          <p:cNvSpPr/>
          <p:nvPr/>
        </p:nvSpPr>
        <p:spPr>
          <a:xfrm>
            <a:off x="7368988" y="5225191"/>
            <a:ext cx="1317812" cy="861843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other mission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/ concept</a:t>
            </a:r>
          </a:p>
        </p:txBody>
      </p:sp>
      <p:cxnSp>
        <p:nvCxnSpPr>
          <p:cNvPr id="237" name="Shape 237"/>
          <p:cNvCxnSpPr>
            <a:endCxn id="236" idx="1"/>
          </p:cNvCxnSpPr>
          <p:nvPr/>
        </p:nvCxnSpPr>
        <p:spPr>
          <a:xfrm flipH="1" rot="-5400000">
            <a:off x="6674038" y="4961162"/>
            <a:ext cx="1112100" cy="277800"/>
          </a:xfrm>
          <a:prstGeom prst="bentConnector2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238" name="Shape 238"/>
          <p:cNvCxnSpPr/>
          <p:nvPr/>
        </p:nvCxnSpPr>
        <p:spPr>
          <a:xfrm rot="10800000">
            <a:off x="7091081" y="2402540"/>
            <a:ext cx="0" cy="119864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lg" w="lg" type="triangle"/>
          </a:ln>
        </p:spPr>
      </p:cxnSp>
      <p:sp>
        <p:nvSpPr>
          <p:cNvPr id="239" name="Shape 239"/>
          <p:cNvSpPr txBox="1"/>
          <p:nvPr/>
        </p:nvSpPr>
        <p:spPr>
          <a:xfrm>
            <a:off x="2501500" y="4238846"/>
            <a:ext cx="152825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Survey and analysis of occurrence rates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Parametrized distributions for mission yield calculations</a:t>
            </a:r>
          </a:p>
        </p:txBody>
      </p:sp>
      <p:cxnSp>
        <p:nvCxnSpPr>
          <p:cNvPr id="240" name="Shape 240"/>
          <p:cNvCxnSpPr/>
          <p:nvPr/>
        </p:nvCxnSpPr>
        <p:spPr>
          <a:xfrm rot="10800000">
            <a:off x="3370729" y="2614659"/>
            <a:ext cx="17931" cy="160200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dash"/>
            <a:round/>
            <a:headEnd len="med" w="med" type="none"/>
            <a:tailEnd len="lg" w="lg" type="triangle"/>
          </a:ln>
        </p:spPr>
      </p:cxnSp>
      <p:cxnSp>
        <p:nvCxnSpPr>
          <p:cNvPr id="241" name="Shape 241"/>
          <p:cNvCxnSpPr/>
          <p:nvPr/>
        </p:nvCxnSpPr>
        <p:spPr>
          <a:xfrm flipH="1" rot="10800000">
            <a:off x="3648637" y="3747762"/>
            <a:ext cx="3442500" cy="468899"/>
          </a:xfrm>
          <a:prstGeom prst="bentConnector3">
            <a:avLst>
              <a:gd fmla="val -7813" name="adj1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685800" y="384175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600204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Survey of occurrence rates from community-sourced and published submissions, integrated across a standard grid of bins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 of variances between submissions and possible reasons for these variances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 of which parts of exoplanet parameters pace still requires extrapolation, particularly in the potentially habitable planet range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Parametrized distributions that can be used as inputs to EXOSIMS and other mission yield codes</a:t>
            </a: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685800" y="384175"/>
            <a:ext cx="7696199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600204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Survey of occurrence rates from community-sourced and published submissions, integrated across a standard grid of bins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 of variances between submissions and possible reasons for these variances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 of which parts of exoplanet parameters pace still requires extrapolation, particularly in the potentially habitable planet range</a:t>
            </a: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hlink"/>
              </a:buClr>
              <a:buSzPct val="74400"/>
              <a:buFont typeface="Arial"/>
              <a:buAutoNum type="arabicPeriod"/>
            </a:pPr>
            <a:r>
              <a:rPr b="0" i="0" lang="en-US" sz="2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Parametrized distributions that can be used as inputs to EXOSIMS and other mission yield codes</a:t>
            </a: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723900" y="0"/>
            <a:ext cx="7696199" cy="75417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From Burke et al. 2015</a:t>
            </a: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029" y="754179"/>
            <a:ext cx="5474244" cy="458934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>
            <p:ph idx="1" type="body"/>
          </p:nvPr>
        </p:nvSpPr>
        <p:spPr>
          <a:xfrm>
            <a:off x="314323" y="5556707"/>
            <a:ext cx="8515349" cy="1148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0" i="0" lang="en-US" sz="224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“We generally find higher planet occurrence rates and a steeper increase in planet occurrence rates towards small planets than previous studies of the Kepler GK dwarf sample”</a:t>
            </a:r>
          </a:p>
          <a:p>
            <a:pPr indent="-342891" lvl="0" marL="342891" marR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Clr>
                <a:schemeClr val="hlink"/>
              </a:buClr>
              <a:buSzPct val="72692"/>
              <a:buFont typeface="Noto Sans Symbols"/>
              <a:buNone/>
            </a:pPr>
            <a:r>
              <a:t/>
            </a:r>
            <a:endParaRPr b="0" i="0" sz="126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91" lvl="0" marL="342891" marR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Clr>
                <a:schemeClr val="hlink"/>
              </a:buClr>
              <a:buSzPct val="72692"/>
              <a:buFont typeface="Noto Sans Symbols"/>
              <a:buNone/>
            </a:pPr>
            <a:r>
              <a:t/>
            </a:r>
            <a:endParaRPr b="0" i="0" sz="126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6114810" y="1182507"/>
            <a:ext cx="3029188" cy="28450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011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723899" y="105284"/>
            <a:ext cx="8204946" cy="558103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Comparison of </a:t>
            </a:r>
            <a:r>
              <a:rPr b="0" i="0" lang="en-US" sz="2800" u="none" cap="none" strike="noStrike">
                <a:solidFill>
                  <a:srgbClr val="FF99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b="0" baseline="-25000" i="0" lang="en-US" sz="2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earth </a:t>
            </a:r>
            <a:r>
              <a:rPr b="0" i="0" lang="en-US" sz="2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from different publications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31694" y="5919767"/>
            <a:ext cx="8088405" cy="87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Initially, it appears that the possible range of </a:t>
            </a:r>
            <a:r>
              <a:rPr b="0" i="0" lang="en-US" sz="1600" u="none" cap="none" strike="noStrik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b="0" baseline="-2500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earth</a:t>
            </a: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spans 2-3 orders of magnitude</a:t>
            </a:r>
          </a:p>
          <a:p>
            <a:pPr indent="-342891" lvl="0" marL="342891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 true, but extremely conservative: only the middle ~couple of octaves are “likely”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310282" y="6248400"/>
            <a:ext cx="3765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7204" y="1073724"/>
            <a:ext cx="6376147" cy="476433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1359274" y="5561064"/>
            <a:ext cx="194957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Courtesy of Leslie Rogers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2" type="sldNum"/>
          </p:nvPr>
        </p:nvSpPr>
        <p:spPr>
          <a:xfrm>
            <a:off x="8310282" y="6248400"/>
            <a:ext cx="3765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062" y="1073724"/>
            <a:ext cx="6376147" cy="476433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4155355" y="2662908"/>
            <a:ext cx="134203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D. F-M: “should use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Burke 2015”</a:t>
            </a:r>
          </a:p>
        </p:txBody>
      </p:sp>
      <p:cxnSp>
        <p:nvCxnSpPr>
          <p:cNvPr id="283" name="Shape 283"/>
          <p:cNvCxnSpPr/>
          <p:nvPr/>
        </p:nvCxnSpPr>
        <p:spPr>
          <a:xfrm flipH="1" rot="10800000">
            <a:off x="4998383" y="1966171"/>
            <a:ext cx="1419225" cy="219075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84" name="Shape 284"/>
          <p:cNvCxnSpPr/>
          <p:nvPr/>
        </p:nvCxnSpPr>
        <p:spPr>
          <a:xfrm flipH="1" rot="10800000">
            <a:off x="5192639" y="1937597"/>
            <a:ext cx="1082094" cy="47625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85" name="Shape 285"/>
          <p:cNvSpPr txBox="1"/>
          <p:nvPr/>
        </p:nvSpPr>
        <p:spPr>
          <a:xfrm>
            <a:off x="6419589" y="2351122"/>
            <a:ext cx="11865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Trend: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Newer results are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systematically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higher</a:t>
            </a:r>
          </a:p>
        </p:txBody>
      </p:sp>
      <p:cxnSp>
        <p:nvCxnSpPr>
          <p:cNvPr id="286" name="Shape 286"/>
          <p:cNvCxnSpPr/>
          <p:nvPr/>
        </p:nvCxnSpPr>
        <p:spPr>
          <a:xfrm flipH="1" rot="10800000">
            <a:off x="6126139" y="1966171"/>
            <a:ext cx="477256" cy="1940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87" name="Shape 287"/>
          <p:cNvSpPr txBox="1"/>
          <p:nvPr>
            <p:ph type="title"/>
          </p:nvPr>
        </p:nvSpPr>
        <p:spPr>
          <a:xfrm>
            <a:off x="723899" y="105284"/>
            <a:ext cx="8204946" cy="558103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Comparison of </a:t>
            </a:r>
            <a:r>
              <a:rPr b="0" i="0" lang="en-US" sz="2800" u="none" cap="none" strike="noStrike">
                <a:solidFill>
                  <a:srgbClr val="FF99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b="0" baseline="-25000" i="0" lang="en-US" sz="2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earth </a:t>
            </a:r>
            <a:r>
              <a:rPr b="0" i="0" lang="en-US" sz="2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from different publications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31694" y="5919767"/>
            <a:ext cx="8088405" cy="87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Initially, it appears that the possible range of </a:t>
            </a:r>
            <a:r>
              <a:rPr lang="en-US" sz="16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baseline="-25000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earth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spans 2-3 orders of magnitude</a:t>
            </a:r>
          </a:p>
          <a:p>
            <a:pPr indent="-342891" lvl="0" marL="342891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Noto Sans Symbols"/>
              <a:buChar char="●"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 true, but extremely conservative: only the middle ~couple of octaves are “likely”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