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5" autoAdjust="0"/>
    <p:restoredTop sz="94660"/>
  </p:normalViewPr>
  <p:slideViewPr>
    <p:cSldViewPr>
      <p:cViewPr varScale="1">
        <p:scale>
          <a:sx n="49" d="100"/>
          <a:sy n="49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5B0078-7431-4E8E-AC54-BFCE79D8293E}" type="datetimeFigureOut">
              <a:rPr lang="hr-HR"/>
              <a:pPr>
                <a:defRPr/>
              </a:pPr>
              <a:t>10.12.2011.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8C0F76-6184-45EB-9FDE-D47D0D1F48D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2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F661A-6273-4C10-8F27-4EDB6314BE8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95DC4-E367-45C5-BA63-2D285C328E0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CA463-1A91-4570-A62A-4366CD5E4A53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55875" y="6216650"/>
            <a:ext cx="4000500" cy="3683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3991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6016" y="1447800"/>
            <a:ext cx="4176464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E40A7-D25D-4F68-8184-F7EDDACF4207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F7FE-F57E-4D93-BBAB-E62DEAB5926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15DE4-E029-454B-843A-D9AA2F93ACC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9FC8-B54A-4016-9499-9208176B2FE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8C12-5D5C-401F-8AF8-2264CE3B00A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028C-D6B9-4FFF-9146-349431CF218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23850" y="1447800"/>
            <a:ext cx="8569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813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372D38F-7FD3-4DDE-B42C-F43341574B0E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1" r:id="rId2"/>
    <p:sldLayoutId id="2147483744" r:id="rId3"/>
    <p:sldLayoutId id="2147483742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00263"/>
          </a:xfrm>
        </p:spPr>
        <p:txBody>
          <a:bodyPr/>
          <a:lstStyle/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400" dirty="0" smtClean="0"/>
              <a:t>Mario</a:t>
            </a:r>
            <a:r>
              <a:rPr lang="en-US" sz="2400" dirty="0" smtClean="0"/>
              <a:t> </a:t>
            </a:r>
            <a:r>
              <a:rPr lang="hr-HR" sz="2400" dirty="0" smtClean="0"/>
              <a:t>Č</a:t>
            </a:r>
            <a:r>
              <a:rPr lang="hr-HR" sz="2400" dirty="0" smtClean="0">
                <a:cs typeface="Tahoma" pitchFamily="34" charset="0"/>
              </a:rPr>
              <a:t>agalj</a:t>
            </a:r>
          </a:p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400" dirty="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hr-HR" sz="2000" dirty="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dirty="0" smtClean="0"/>
              <a:t>Sveučilište u Splitu</a:t>
            </a:r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hr-HR" sz="2000" dirty="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dirty="0" smtClean="0"/>
              <a:t>4</a:t>
            </a:r>
            <a:r>
              <a:rPr lang="hr-HR" sz="2000" dirty="0" smtClean="0"/>
              <a:t>.10.201</a:t>
            </a:r>
            <a:r>
              <a:rPr lang="en-US" sz="2000" dirty="0" smtClean="0"/>
              <a:t>1</a:t>
            </a:r>
            <a:r>
              <a:rPr lang="hr-HR" sz="2000" dirty="0" smtClean="0"/>
              <a:t>.</a:t>
            </a: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r-HR" dirty="0" smtClean="0"/>
              <a:t>Sigurnost računala i podataka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3975100"/>
            <a:ext cx="8620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Jednostavna ekonomija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Gledati sve odluke i dizajne sa stajališta “Troškovi i Korist”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hr-HR" dirty="0" smtClean="0"/>
              <a:t>Za povećanje doprinosa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hr-HR" dirty="0" smtClean="0"/>
              <a:t>Postići ono što donosi manje troškove ili veće doprinose</a:t>
            </a:r>
            <a:endParaRPr lang="en-US" dirty="0" smtClean="0"/>
          </a:p>
          <a:p>
            <a:pPr lvl="1" eaLnBrk="1" hangingPunct="1"/>
            <a:r>
              <a:rPr lang="hr-HR" dirty="0" smtClean="0"/>
              <a:t>U konačnici mjera su </a:t>
            </a:r>
            <a:r>
              <a:rPr lang="en-US" dirty="0" smtClean="0"/>
              <a:t>$$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E7831-23E2-4B27-A99A-0CDA02261E53}" type="slidenum">
              <a:rPr lang="hr-HR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Vrste pitanja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Ekonomska</a:t>
            </a:r>
            <a:endParaRPr lang="en-US" dirty="0" smtClean="0"/>
          </a:p>
          <a:p>
            <a:pPr lvl="1" eaLnBrk="1" hangingPunct="1"/>
            <a:r>
              <a:rPr lang="hr-HR" dirty="0" smtClean="0"/>
              <a:t>Tko</a:t>
            </a:r>
            <a:endParaRPr lang="en-US" dirty="0" smtClean="0"/>
          </a:p>
          <a:p>
            <a:pPr lvl="1" eaLnBrk="1" hangingPunct="1"/>
            <a:r>
              <a:rPr lang="hr-HR" dirty="0" smtClean="0"/>
              <a:t>Kada</a:t>
            </a:r>
            <a:endParaRPr lang="en-US" dirty="0" smtClean="0"/>
          </a:p>
          <a:p>
            <a:pPr lvl="1" eaLnBrk="1" hangingPunct="1"/>
            <a:r>
              <a:rPr lang="hr-HR" dirty="0" smtClean="0"/>
              <a:t>Zašto</a:t>
            </a:r>
            <a:endParaRPr lang="en-US" dirty="0" smtClean="0"/>
          </a:p>
          <a:p>
            <a:pPr lvl="1" eaLnBrk="1" hangingPunct="1"/>
            <a:r>
              <a:rPr lang="hr-HR" dirty="0" smtClean="0"/>
              <a:t>Gdje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hr-HR" dirty="0" smtClean="0"/>
              <a:t>Tehnička</a:t>
            </a:r>
            <a:endParaRPr lang="en-US" dirty="0" smtClean="0"/>
          </a:p>
          <a:p>
            <a:pPr lvl="1" eaLnBrk="1" hangingPunct="1"/>
            <a:r>
              <a:rPr lang="hr-HR" dirty="0" smtClean="0"/>
              <a:t>Što</a:t>
            </a:r>
            <a:endParaRPr lang="en-US" dirty="0" smtClean="0"/>
          </a:p>
          <a:p>
            <a:pPr lvl="1" eaLnBrk="1" hangingPunct="1"/>
            <a:r>
              <a:rPr lang="hr-HR" dirty="0" smtClean="0"/>
              <a:t>Kako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5002A-DB73-46E2-B5DA-6DCBD69B22F1}" type="slidenum">
              <a:rPr lang="hr-HR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TKO trpi</a:t>
            </a:r>
            <a:r>
              <a:rPr lang="en-US" dirty="0" smtClean="0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Tko ima primarnu odgovornost kada se u banci dogodi prijevara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hr-HR" dirty="0" smtClean="0"/>
              <a:t>U</a:t>
            </a:r>
            <a:r>
              <a:rPr lang="en-US" dirty="0" smtClean="0"/>
              <a:t> </a:t>
            </a:r>
            <a:r>
              <a:rPr lang="hr-HR" dirty="0" smtClean="0"/>
              <a:t>SAD-u</a:t>
            </a:r>
            <a:r>
              <a:rPr lang="en-US" dirty="0" smtClean="0"/>
              <a:t> – </a:t>
            </a:r>
            <a:r>
              <a:rPr lang="hr-HR" dirty="0" smtClean="0"/>
              <a:t>banka</a:t>
            </a:r>
            <a:endParaRPr lang="en-US" dirty="0" smtClean="0"/>
          </a:p>
          <a:p>
            <a:pPr lvl="1" eaLnBrk="1" hangingPunct="1"/>
            <a:r>
              <a:rPr lang="hr-HR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Europ</a:t>
            </a:r>
            <a:r>
              <a:rPr lang="hr-HR" dirty="0" smtClean="0"/>
              <a:t>i</a:t>
            </a:r>
            <a:r>
              <a:rPr lang="en-US" dirty="0" smtClean="0"/>
              <a:t> – </a:t>
            </a:r>
            <a:r>
              <a:rPr lang="hr-HR" dirty="0" smtClean="0"/>
              <a:t>korisnik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hr-HR" dirty="0" smtClean="0"/>
              <a:t>Pogodite tko ima djelotvorniji sustav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889A21-7C77-4FFF-9789-55AC5B994ABE}" type="slidenum">
              <a:rPr lang="hr-HR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TKO trpi</a:t>
            </a:r>
            <a:r>
              <a:rPr lang="en-US" dirty="0" smtClean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Osjetljivost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Stranka koja financira sigurnost obično nije ista ona koja pati od posljedica sigurnosnih proboja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Zašto bi se mnogo potrošilo na financijska sredstva ako nema nikakve odgovornosti</a:t>
            </a:r>
            <a:r>
              <a:rPr lang="en-US" dirty="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Da li bi virusna zaštita bila učinkovitija ako e-mail poslužitelj  mora platiti korisniku troškove uzrokovane virusom?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A8A8F-9DF3-4186-A099-BF6D91767957}" type="slidenum">
              <a:rPr lang="hr-HR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TKO plaća</a:t>
            </a:r>
            <a:r>
              <a:rPr lang="en-US" dirty="0" smtClean="0"/>
              <a:t>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Tko plaća zaštitu zajedničkog resursa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hr-HR" dirty="0" smtClean="0"/>
              <a:t>Korisnik žele izvući najviše što mogu </a:t>
            </a:r>
            <a:endParaRPr lang="en-US" dirty="0" smtClean="0"/>
          </a:p>
          <a:p>
            <a:pPr lvl="1" eaLnBrk="1" hangingPunct="1"/>
            <a:r>
              <a:rPr lang="hr-HR" dirty="0" smtClean="0"/>
              <a:t>Nisu motivirani za potrošnju na zaštitu </a:t>
            </a:r>
            <a:endParaRPr lang="en-US" dirty="0" smtClean="0"/>
          </a:p>
          <a:p>
            <a:pPr lvl="1" eaLnBrk="1" hangingPunct="1"/>
            <a:r>
              <a:rPr lang="hr-HR" dirty="0" smtClean="0"/>
              <a:t>“</a:t>
            </a:r>
            <a:r>
              <a:rPr lang="en-US" dirty="0" smtClean="0"/>
              <a:t>Resource manager</a:t>
            </a:r>
            <a:r>
              <a:rPr lang="hr-HR" dirty="0" smtClean="0"/>
              <a:t>”</a:t>
            </a:r>
            <a:r>
              <a:rPr lang="en-US" dirty="0" smtClean="0"/>
              <a:t> </a:t>
            </a:r>
            <a:r>
              <a:rPr lang="hr-HR" dirty="0" smtClean="0"/>
              <a:t>želi povećati korist </a:t>
            </a:r>
            <a:r>
              <a:rPr lang="en-US" dirty="0" smtClean="0"/>
              <a:t>(</a:t>
            </a:r>
            <a:r>
              <a:rPr lang="hr-HR" dirty="0" smtClean="0"/>
              <a:t>i prihod</a:t>
            </a:r>
            <a:r>
              <a:rPr lang="en-US" dirty="0" smtClean="0"/>
              <a:t>), </a:t>
            </a:r>
            <a:r>
              <a:rPr lang="hr-HR" dirty="0" smtClean="0"/>
              <a:t>zato bi on trebao platiti</a:t>
            </a:r>
            <a:endParaRPr lang="en-US" dirty="0" smtClean="0"/>
          </a:p>
          <a:p>
            <a:pPr lvl="1" eaLnBrk="1" hangingPunct="1"/>
            <a:r>
              <a:rPr lang="hr-HR" dirty="0" smtClean="0"/>
              <a:t>Primjer</a:t>
            </a:r>
            <a:r>
              <a:rPr lang="en-US" dirty="0" smtClean="0"/>
              <a:t> – </a:t>
            </a:r>
            <a:r>
              <a:rPr lang="hr-HR" dirty="0" smtClean="0"/>
              <a:t>Pružatelj mrežnih usluga</a:t>
            </a:r>
            <a:r>
              <a:rPr lang="en-US" dirty="0" smtClean="0"/>
              <a:t> </a:t>
            </a:r>
            <a:r>
              <a:rPr lang="hr-HR" dirty="0" smtClean="0"/>
              <a:t>bi trebao spriječiti </a:t>
            </a:r>
            <a:r>
              <a:rPr lang="en-US" dirty="0" smtClean="0"/>
              <a:t>D</a:t>
            </a:r>
            <a:r>
              <a:rPr lang="hr-HR" dirty="0" smtClean="0"/>
              <a:t>o</a:t>
            </a:r>
            <a:r>
              <a:rPr lang="en-US" dirty="0" smtClean="0"/>
              <a:t>S </a:t>
            </a:r>
            <a:r>
              <a:rPr lang="hr-HR" dirty="0" smtClean="0"/>
              <a:t>napade i ne očekivati od korisnika da plate zaštitu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3E898-E87B-420A-9A14-2A0E6BA57EE4}" type="slidenum">
              <a:rPr lang="hr-HR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Kada bi se sigurnost trebala dodavati</a:t>
            </a:r>
            <a:r>
              <a:rPr lang="en-US" dirty="0" smtClean="0"/>
              <a:t>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Svi softverski inženjeri znaju – dodati tokom razvoja proizvoda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hr-HR" dirty="0" smtClean="0"/>
              <a:t>Što su onda stvarni troškovi?</a:t>
            </a:r>
            <a:endParaRPr lang="en-US" dirty="0" smtClean="0"/>
          </a:p>
          <a:p>
            <a:pPr lvl="1" eaLnBrk="1" hangingPunct="1"/>
            <a:r>
              <a:rPr lang="hr-HR" dirty="0" smtClean="0"/>
              <a:t>Vrijeme izrade (</a:t>
            </a:r>
            <a:r>
              <a:rPr lang="en-US" dirty="0" smtClean="0"/>
              <a:t>Time to Market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/>
            <a:r>
              <a:rPr lang="hr-HR" dirty="0" smtClean="0"/>
              <a:t>Složenost (</a:t>
            </a:r>
            <a:r>
              <a:rPr lang="en-US" dirty="0" smtClean="0"/>
              <a:t>Complexity</a:t>
            </a:r>
            <a:r>
              <a:rPr lang="hr-HR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23085-BDA0-4393-AA59-F0A469E60B21}" type="slidenum">
              <a:rPr lang="hr-HR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Ekonomski pojam</a:t>
            </a:r>
            <a:r>
              <a:rPr lang="en-US" dirty="0" smtClean="0"/>
              <a:t>:</a:t>
            </a:r>
            <a:r>
              <a:rPr lang="hr-HR" dirty="0" smtClean="0"/>
              <a:t> </a:t>
            </a:r>
            <a:r>
              <a:rPr lang="en-US" dirty="0" smtClean="0"/>
              <a:t>N</a:t>
            </a:r>
            <a:r>
              <a:rPr lang="hr-HR" dirty="0" err="1" smtClean="0"/>
              <a:t>etwork</a:t>
            </a:r>
            <a:r>
              <a:rPr lang="en-US" dirty="0" smtClean="0"/>
              <a:t> E</a:t>
            </a:r>
            <a:r>
              <a:rPr lang="hr-HR" dirty="0" err="1" smtClean="0"/>
              <a:t>xternalities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Promjena u vrijednosti resursa kada je broj potrošača resursa promijenjena</a:t>
            </a:r>
            <a:endParaRPr lang="en-US" dirty="0" smtClean="0"/>
          </a:p>
          <a:p>
            <a:pPr eaLnBrk="1" hangingPunct="1"/>
            <a:r>
              <a:rPr lang="hr-HR" dirty="0" smtClean="0"/>
              <a:t>Primjer</a:t>
            </a:r>
            <a:r>
              <a:rPr lang="en-US" dirty="0" smtClean="0"/>
              <a:t>: Metcalf</a:t>
            </a:r>
            <a:r>
              <a:rPr lang="hr-HR" dirty="0" err="1" smtClean="0"/>
              <a:t>ov</a:t>
            </a:r>
            <a:r>
              <a:rPr lang="hr-HR" dirty="0" smtClean="0"/>
              <a:t> zakon</a:t>
            </a:r>
            <a:r>
              <a:rPr lang="en-US" dirty="0" smtClean="0"/>
              <a:t> – </a:t>
            </a:r>
            <a:r>
              <a:rPr lang="hr-HR" dirty="0" smtClean="0"/>
              <a:t>vrijednost mreže se povećava s kvadratom broja čvorova (N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  <a:endParaRPr lang="en-US" dirty="0" smtClean="0"/>
          </a:p>
          <a:p>
            <a:pPr eaLnBrk="1" hangingPunct="1"/>
            <a:r>
              <a:rPr lang="hr-HR" dirty="0" smtClean="0"/>
              <a:t>Proizvod ima veću temeljnu vrijednost ako ima više korisnika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4D8D07-69A5-407D-9A34-B692005122A7}" type="slidenum">
              <a:rPr lang="hr-HR"/>
              <a:pPr>
                <a:defRPr/>
              </a:pPr>
              <a:t>16</a:t>
            </a:fld>
            <a:endParaRPr lang="hr-H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KADA</a:t>
            </a:r>
            <a:r>
              <a:rPr lang="en-US" dirty="0" smtClean="0"/>
              <a:t> – </a:t>
            </a:r>
            <a:r>
              <a:rPr lang="hr-HR" dirty="0" smtClean="0"/>
              <a:t>Vrijeme proizvodnje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Prethodno podrazumijeva veliku vrijednost  da bude prvi na tržištu</a:t>
            </a:r>
            <a:endParaRPr lang="en-US" dirty="0" smtClean="0"/>
          </a:p>
          <a:p>
            <a:pPr lvl="1" eaLnBrk="1" hangingPunct="1"/>
            <a:r>
              <a:rPr lang="hr-HR" dirty="0" smtClean="0"/>
              <a:t>Domniranje</a:t>
            </a:r>
            <a:endParaRPr lang="en-US" dirty="0" smtClean="0"/>
          </a:p>
          <a:p>
            <a:pPr lvl="1" eaLnBrk="1" hangingPunct="1"/>
            <a:r>
              <a:rPr lang="hr-HR" dirty="0" smtClean="0"/>
              <a:t>Niski troškovi održavanja nakon uspostave</a:t>
            </a:r>
            <a:endParaRPr lang="en-US" dirty="0" smtClean="0"/>
          </a:p>
          <a:p>
            <a:pPr lvl="1" eaLnBrk="1" hangingPunct="1"/>
            <a:r>
              <a:rPr lang="hr-HR" dirty="0" smtClean="0"/>
              <a:t>Postavljanje prepreka</a:t>
            </a:r>
            <a:r>
              <a:rPr lang="en-US" dirty="0" smtClean="0"/>
              <a:t>– </a:t>
            </a:r>
            <a:r>
              <a:rPr lang="hr-HR" dirty="0" smtClean="0"/>
              <a:t>visoki troškovi prebacivanja</a:t>
            </a:r>
            <a:endParaRPr lang="en-US" dirty="0" smtClean="0"/>
          </a:p>
          <a:p>
            <a:pPr eaLnBrk="1" hangingPunct="1"/>
            <a:r>
              <a:rPr lang="hr-HR" dirty="0" smtClean="0"/>
              <a:t>Dodavanje sigurnosnih značajki povećava vrijeme proizvodnje te povećava rizik propuštanja poslovnih prilika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D633F6-FB7E-4461-BDB0-F95ACFDF6239}" type="slidenum">
              <a:rPr lang="hr-HR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KADA</a:t>
            </a:r>
            <a:r>
              <a:rPr lang="en-US" dirty="0" smtClean="0"/>
              <a:t> – </a:t>
            </a:r>
            <a:r>
              <a:rPr lang="hr-HR" dirty="0" smtClean="0"/>
              <a:t>Vrijeme proizvodnje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Korisnici bi trebali platiti više ako su proizvodi bio sigurniji</a:t>
            </a:r>
            <a:endParaRPr lang="en-US" dirty="0" smtClean="0"/>
          </a:p>
          <a:p>
            <a:pPr lvl="1" eaLnBrk="1" hangingPunct="1"/>
            <a:r>
              <a:rPr lang="hr-HR" dirty="0" err="1" smtClean="0"/>
              <a:t>tj</a:t>
            </a:r>
            <a:r>
              <a:rPr lang="en-US" dirty="0" smtClean="0"/>
              <a:t>. </a:t>
            </a:r>
            <a:r>
              <a:rPr lang="hr-HR" dirty="0" smtClean="0"/>
              <a:t>Inkrementalni troškovi su u redu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hr-HR" dirty="0" smtClean="0"/>
              <a:t>No,  troškovi propuštene prilike su preveliki za prodavača</a:t>
            </a:r>
            <a:endParaRPr lang="en-US" dirty="0" smtClean="0"/>
          </a:p>
          <a:p>
            <a:pPr lvl="1" eaLnBrk="1" hangingPunct="1"/>
            <a:r>
              <a:rPr lang="hr-HR" dirty="0" smtClean="0"/>
              <a:t>Destimulativno na izgradnju sigurnosti ispočetka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D8459-2C5C-4A71-804B-0EB126505DC5}" type="slidenum">
              <a:rPr lang="hr-HR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KADA</a:t>
            </a:r>
            <a:r>
              <a:rPr lang="en-US" dirty="0" smtClean="0"/>
              <a:t> - </a:t>
            </a:r>
            <a:r>
              <a:rPr lang="hr-HR" dirty="0" smtClean="0"/>
              <a:t>Složenost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800" dirty="0" smtClean="0"/>
              <a:t>Sigurnosne značajke </a:t>
            </a:r>
            <a:r>
              <a:rPr lang="en-US" sz="2800" dirty="0" smtClean="0"/>
              <a:t>OS</a:t>
            </a:r>
            <a:r>
              <a:rPr lang="hr-HR" sz="2800" dirty="0" smtClean="0"/>
              <a:t>-a</a:t>
            </a:r>
            <a:r>
              <a:rPr lang="en-US" sz="2800" dirty="0" smtClean="0"/>
              <a:t> </a:t>
            </a:r>
            <a:r>
              <a:rPr lang="hr-HR" sz="2800" dirty="0" smtClean="0"/>
              <a:t>ili mreže čine život težim za programere</a:t>
            </a:r>
            <a:endParaRPr lang="en-US" sz="2800" dirty="0" smtClean="0"/>
          </a:p>
          <a:p>
            <a:pPr lvl="1" eaLnBrk="1" hangingPunct="1"/>
            <a:r>
              <a:rPr lang="hr-HR" dirty="0" smtClean="0"/>
              <a:t>Razmislite o mogućnostima kao što su zapisivanje zapisa (</a:t>
            </a:r>
            <a:r>
              <a:rPr lang="hr-HR" dirty="0" err="1" smtClean="0"/>
              <a:t>record</a:t>
            </a:r>
            <a:r>
              <a:rPr lang="hr-HR" dirty="0" smtClean="0"/>
              <a:t> </a:t>
            </a:r>
            <a:r>
              <a:rPr lang="hr-HR" dirty="0" err="1" smtClean="0"/>
              <a:t>locking</a:t>
            </a:r>
            <a:r>
              <a:rPr lang="hr-HR" dirty="0" smtClean="0"/>
              <a:t>)</a:t>
            </a:r>
            <a:r>
              <a:rPr lang="en-US" dirty="0" smtClean="0"/>
              <a:t>– </a:t>
            </a:r>
            <a:r>
              <a:rPr lang="hr-HR" dirty="0" smtClean="0"/>
              <a:t>nužno</a:t>
            </a:r>
            <a:r>
              <a:rPr lang="en-US" dirty="0" smtClean="0"/>
              <a:t>, </a:t>
            </a:r>
            <a:r>
              <a:rPr lang="hr-HR" dirty="0" smtClean="0"/>
              <a:t>ali primjenu čini složenijom</a:t>
            </a:r>
            <a:endParaRPr lang="en-US" dirty="0" smtClean="0"/>
          </a:p>
          <a:p>
            <a:pPr eaLnBrk="1" hangingPunct="1"/>
            <a:r>
              <a:rPr lang="hr-HR" sz="2800" dirty="0" smtClean="0"/>
              <a:t>Programeri su primarna meta za </a:t>
            </a:r>
            <a:r>
              <a:rPr lang="en-US" sz="2800" dirty="0" smtClean="0"/>
              <a:t>OS </a:t>
            </a:r>
            <a:r>
              <a:rPr lang="hr-HR" sz="2800" dirty="0" smtClean="0"/>
              <a:t>i mrežu distributera</a:t>
            </a:r>
            <a:endParaRPr lang="en-US" sz="2800" dirty="0" smtClean="0"/>
          </a:p>
          <a:p>
            <a:pPr eaLnBrk="1" hangingPunct="1"/>
            <a:r>
              <a:rPr lang="hr-HR" sz="2800" dirty="0" smtClean="0"/>
              <a:t>Tako nastaje implicitni sporazum </a:t>
            </a:r>
            <a:r>
              <a:rPr lang="hr-HR" sz="2800" smtClean="0"/>
              <a:t>za </a:t>
            </a:r>
            <a:r>
              <a:rPr lang="hr-HR" sz="2800" smtClean="0"/>
              <a:t>prebacivanje </a:t>
            </a:r>
            <a:r>
              <a:rPr lang="hr-HR" sz="2800" dirty="0" smtClean="0"/>
              <a:t>sigurnosnih troškova na korisnike</a:t>
            </a:r>
            <a:endParaRPr lang="en-US" sz="2800" dirty="0" smtClean="0"/>
          </a:p>
          <a:p>
            <a:pPr lvl="1" eaLnBrk="1" hangingPunct="1"/>
            <a:r>
              <a:rPr lang="hr-HR" dirty="0" smtClean="0"/>
              <a:t>Nije apsolutno potrebno za aplikacije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DC002-47FD-4497-9DDD-ADE352AAD3AE}" type="slidenum">
              <a:rPr lang="hr-HR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Administrativne informacije</a:t>
            </a:r>
            <a:endParaRPr lang="hr-HR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O predavaču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Dr. sc. Mario Čagalj, izv. prof.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Doktorirao na EPFL, Švicarska, 2006.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Više informacija na </a:t>
            </a:r>
            <a:r>
              <a:rPr lang="hr-HR" dirty="0" smtClean="0">
                <a:solidFill>
                  <a:srgbClr val="002060"/>
                </a:solidFill>
              </a:rPr>
              <a:t>http://www.fesb.hr/~mcagalj</a:t>
            </a:r>
            <a:endParaRPr lang="hr-HR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Assistent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Toni Perković (toperkov@fesb.hr)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hr-HR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Web stranica </a:t>
            </a:r>
            <a:r>
              <a:rPr lang="hr-HR" dirty="0" smtClean="0">
                <a:solidFill>
                  <a:srgbClr val="002060"/>
                </a:solidFill>
              </a:rPr>
              <a:t>http://www.fesb.hr/~</a:t>
            </a:r>
            <a:r>
              <a:rPr lang="hr-HR" dirty="0" err="1" smtClean="0">
                <a:solidFill>
                  <a:srgbClr val="002060"/>
                </a:solidFill>
              </a:rPr>
              <a:t>mcagalj</a:t>
            </a:r>
            <a:r>
              <a:rPr lang="hr-HR" dirty="0" smtClean="0">
                <a:solidFill>
                  <a:srgbClr val="002060"/>
                </a:solidFill>
              </a:rPr>
              <a:t>/SRP_1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hr-HR" dirty="0" smtClean="0">
              <a:solidFill>
                <a:srgbClr val="002060"/>
              </a:solidFill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Prezentacije sa predavanja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Linkovi na “on-line” knjige i druge zanimljive reference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Razne obavijesti</a:t>
            </a:r>
            <a:r>
              <a:rPr lang="en-US" dirty="0" smtClean="0"/>
              <a:t> (+ eLearning portal)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hr-HR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Konzultacije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Po dogovoru, obavezno me kontaktirajte putem e-maila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E-mail: mario.cagalj@fesb.hr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1EBCB-C179-4494-B6DE-B8AF825CF658}" type="slidenum">
              <a:rPr lang="hr-HR"/>
              <a:pPr>
                <a:defRPr/>
              </a:pPr>
              <a:t>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dirty="0" smtClean="0"/>
              <a:t>ZAŠTO imati sigurnost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hr-HR" dirty="0" smtClean="0"/>
              <a:t>Ekonomski razlozi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hr-HR" dirty="0" smtClean="0"/>
              <a:t>Dodavanje sigurnosne značajke u korist prodavatelja, a ne korisnika</a:t>
            </a:r>
            <a:endParaRPr lang="en-US" dirty="0" smtClean="0"/>
          </a:p>
          <a:p>
            <a:pPr lvl="1" eaLnBrk="1" hangingPunct="1"/>
            <a:r>
              <a:rPr lang="hr-HR" dirty="0" smtClean="0"/>
              <a:t>“</a:t>
            </a:r>
            <a:r>
              <a:rPr lang="en-US" dirty="0" smtClean="0"/>
              <a:t>Lock-in</a:t>
            </a:r>
            <a:r>
              <a:rPr lang="hr-HR" dirty="0" smtClean="0"/>
              <a:t>”</a:t>
            </a:r>
            <a:r>
              <a:rPr lang="en-US" dirty="0" smtClean="0"/>
              <a:t> </a:t>
            </a:r>
            <a:r>
              <a:rPr lang="hr-HR" dirty="0" smtClean="0"/>
              <a:t>korisnici</a:t>
            </a:r>
            <a:endParaRPr lang="en-US" dirty="0" smtClean="0"/>
          </a:p>
          <a:p>
            <a:pPr lvl="1" eaLnBrk="1" hangingPunct="1"/>
            <a:r>
              <a:rPr lang="hr-HR" dirty="0" smtClean="0"/>
              <a:t>Maksimalno povećanje prihoda</a:t>
            </a:r>
            <a:endParaRPr lang="en-US" dirty="0" smtClean="0"/>
          </a:p>
          <a:p>
            <a:pPr lvl="1" eaLnBrk="1" hangingPunct="1"/>
            <a:r>
              <a:rPr lang="hr-HR" dirty="0" smtClean="0"/>
              <a:t>Zaštita “</a:t>
            </a:r>
            <a:r>
              <a:rPr lang="en-US" dirty="0" smtClean="0"/>
              <a:t>on-going</a:t>
            </a:r>
            <a:r>
              <a:rPr lang="hr-HR" dirty="0" smtClean="0"/>
              <a:t>”</a:t>
            </a:r>
            <a:r>
              <a:rPr lang="en-US" dirty="0" smtClean="0"/>
              <a:t> </a:t>
            </a:r>
            <a:r>
              <a:rPr lang="hr-HR" dirty="0" smtClean="0"/>
              <a:t>prihoda</a:t>
            </a:r>
            <a:endParaRPr lang="en-US" dirty="0" smtClean="0"/>
          </a:p>
          <a:p>
            <a:pPr lvl="1" eaLnBrk="1" hangingPunct="1"/>
            <a:r>
              <a:rPr lang="hr-HR" dirty="0" smtClean="0"/>
              <a:t>Dobivanje podataka o tržištu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B1931-C1B2-4602-BAFB-84377AAB5189}" type="slidenum">
              <a:rPr lang="hr-HR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</a:t>
            </a:r>
            <a:r>
              <a:rPr lang="en-US" dirty="0" smtClean="0"/>
              <a:t>? – Lock-in</a:t>
            </a:r>
            <a:r>
              <a:rPr lang="hr-HR" dirty="0" smtClean="0"/>
              <a:t> korisnici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Koristiti vlasničke mjere sigurnosti</a:t>
            </a:r>
            <a:endParaRPr lang="en-US" dirty="0" smtClean="0"/>
          </a:p>
          <a:p>
            <a:pPr lvl="1" eaLnBrk="1" hangingPunct="1"/>
            <a:r>
              <a:rPr lang="hr-HR" dirty="0" smtClean="0"/>
              <a:t>Dobavljač može kontrolirati</a:t>
            </a:r>
            <a:endParaRPr lang="en-US" dirty="0" smtClean="0"/>
          </a:p>
          <a:p>
            <a:pPr lvl="1" eaLnBrk="1" hangingPunct="1"/>
            <a:r>
              <a:rPr lang="hr-HR" dirty="0" smtClean="0"/>
              <a:t>Može stvoriti prihod</a:t>
            </a:r>
            <a:endParaRPr lang="en-US" dirty="0" smtClean="0"/>
          </a:p>
          <a:p>
            <a:pPr lvl="1" eaLnBrk="1" hangingPunct="1"/>
            <a:r>
              <a:rPr lang="hr-HR" dirty="0" smtClean="0"/>
              <a:t>Blokiranje ili ometanje konkurencije</a:t>
            </a:r>
            <a:endParaRPr lang="en-US" dirty="0" smtClean="0"/>
          </a:p>
          <a:p>
            <a:pPr lvl="1" eaLnBrk="1" hangingPunct="1"/>
            <a:r>
              <a:rPr lang="hr-HR" dirty="0" smtClean="0"/>
              <a:t>Korisnici bolje upoznati sa proizvodom </a:t>
            </a:r>
            <a:r>
              <a:rPr lang="en-US" dirty="0" smtClean="0"/>
              <a:t>– </a:t>
            </a:r>
            <a:r>
              <a:rPr lang="hr-HR" dirty="0" smtClean="0"/>
              <a:t>teže prebacivanje na drugi proizvod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hr-HR" dirty="0" smtClean="0"/>
              <a:t>Vjerojatno smanjuje pouzdanost i stabilnost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DA242-F23B-4E48-8C82-2EBE20C9F9B1}" type="slidenum">
              <a:rPr lang="hr-HR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</a:t>
            </a:r>
            <a:r>
              <a:rPr lang="en-US" dirty="0" smtClean="0"/>
              <a:t> – </a:t>
            </a:r>
            <a:r>
              <a:rPr lang="hr-HR" dirty="0" smtClean="0"/>
              <a:t>Maksimalno povećanje prihoda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Koristiti ga kao značajku čija je nadogradnja skupa</a:t>
            </a:r>
            <a:endParaRPr lang="en-US" dirty="0" smtClean="0"/>
          </a:p>
          <a:p>
            <a:pPr lvl="1" eaLnBrk="1" hangingPunct="1"/>
            <a:r>
              <a:rPr lang="hr-HR" dirty="0" smtClean="0"/>
              <a:t>Inkrementalni trošak premali ili neprimjetni</a:t>
            </a:r>
            <a:endParaRPr lang="en-US" dirty="0" smtClean="0"/>
          </a:p>
          <a:p>
            <a:pPr lvl="1" eaLnBrk="1" hangingPunct="1"/>
            <a:r>
              <a:rPr lang="hr-HR" dirty="0" smtClean="0"/>
              <a:t>Ali mogu naplatiti mnogo za to</a:t>
            </a:r>
            <a:endParaRPr lang="en-US" dirty="0" smtClean="0"/>
          </a:p>
          <a:p>
            <a:pPr lvl="1" eaLnBrk="1" hangingPunct="1"/>
            <a:r>
              <a:rPr lang="hr-HR" dirty="0" smtClean="0"/>
              <a:t>Primjer koji nije iz IT industrije</a:t>
            </a:r>
            <a:r>
              <a:rPr lang="en-US" dirty="0" smtClean="0"/>
              <a:t>: </a:t>
            </a:r>
            <a:r>
              <a:rPr lang="hr-HR" dirty="0" smtClean="0"/>
              <a:t>Avionske cijene</a:t>
            </a:r>
            <a:endParaRPr lang="en-US" dirty="0" smtClean="0"/>
          </a:p>
          <a:p>
            <a:pPr lvl="1" eaLnBrk="1" hangingPunct="1"/>
            <a:r>
              <a:rPr lang="en-US" dirty="0" smtClean="0"/>
              <a:t>IT </a:t>
            </a:r>
            <a:r>
              <a:rPr lang="hr-HR" dirty="0" smtClean="0"/>
              <a:t>primjer</a:t>
            </a:r>
            <a:r>
              <a:rPr lang="en-US" dirty="0" smtClean="0"/>
              <a:t>: </a:t>
            </a:r>
            <a:r>
              <a:rPr lang="hr-HR" dirty="0" smtClean="0"/>
              <a:t>Osnovni proizvod  u odnosu na</a:t>
            </a:r>
            <a:r>
              <a:rPr lang="en-US" dirty="0" smtClean="0"/>
              <a:t> “Gold” </a:t>
            </a:r>
            <a:r>
              <a:rPr lang="hr-HR" dirty="0" smtClean="0"/>
              <a:t>verziju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39384-AF12-4B6B-8ECB-9F919E9E77EC}" type="slidenum">
              <a:rPr lang="hr-HR"/>
              <a:pPr>
                <a:defRPr/>
              </a:pPr>
              <a:t>22</a:t>
            </a:fld>
            <a:endParaRPr lang="hr-H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</a:t>
            </a:r>
            <a:r>
              <a:rPr lang="en-US" dirty="0" smtClean="0"/>
              <a:t> – </a:t>
            </a:r>
            <a:r>
              <a:rPr lang="hr-HR" dirty="0" smtClean="0"/>
              <a:t>Zaštita prihoda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Korištenje sigurnosti kako bi se spriječio “</a:t>
            </a:r>
            <a:r>
              <a:rPr lang="en-US" dirty="0" smtClean="0"/>
              <a:t>reverse engineering</a:t>
            </a:r>
            <a:r>
              <a:rPr lang="hr-HR" dirty="0" smtClean="0"/>
              <a:t> “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hr-HR" dirty="0" smtClean="0"/>
              <a:t>Koristiti sigurnosne mjere kako bi se priječio dodatak generičkih proizvoda</a:t>
            </a:r>
            <a:endParaRPr lang="en-US" dirty="0" smtClean="0"/>
          </a:p>
          <a:p>
            <a:pPr lvl="1" eaLnBrk="1" hangingPunct="1"/>
            <a:r>
              <a:rPr lang="hr-HR" dirty="0" err="1" smtClean="0"/>
              <a:t>Npr</a:t>
            </a:r>
            <a:r>
              <a:rPr lang="hr-HR" dirty="0" smtClean="0"/>
              <a:t>. printeri (printer </a:t>
            </a:r>
            <a:r>
              <a:rPr lang="hr-HR" dirty="0" err="1" smtClean="0"/>
              <a:t>cartridges</a:t>
            </a:r>
            <a:r>
              <a:rPr lang="hr-HR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A74997-3755-4A80-A382-40CD5EACD271}" type="slidenum">
              <a:rPr lang="hr-HR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</a:t>
            </a:r>
            <a:r>
              <a:rPr lang="en-US" dirty="0" smtClean="0"/>
              <a:t> – </a:t>
            </a:r>
            <a:r>
              <a:rPr lang="hr-HR" dirty="0" smtClean="0"/>
              <a:t>Zaštita i skupljanje podataka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en-US" dirty="0" smtClean="0"/>
              <a:t>RFID</a:t>
            </a:r>
          </a:p>
          <a:p>
            <a:pPr lvl="1" eaLnBrk="1" hangingPunct="1"/>
            <a:r>
              <a:rPr lang="hr-HR" dirty="0" smtClean="0"/>
              <a:t>Pomaže u sprječavanju krađe</a:t>
            </a:r>
            <a:endParaRPr lang="en-US" dirty="0" smtClean="0"/>
          </a:p>
          <a:p>
            <a:pPr lvl="1" eaLnBrk="1" hangingPunct="1"/>
            <a:r>
              <a:rPr lang="hr-HR" dirty="0" smtClean="0"/>
              <a:t>Stvara prihode</a:t>
            </a:r>
            <a:r>
              <a:rPr lang="en-US" dirty="0" smtClean="0"/>
              <a:t>(</a:t>
            </a:r>
            <a:r>
              <a:rPr lang="hr-HR" dirty="0" err="1" smtClean="0"/>
              <a:t>npr</a:t>
            </a:r>
            <a:r>
              <a:rPr lang="en-US" dirty="0" smtClean="0"/>
              <a:t>. toll tags)</a:t>
            </a:r>
          </a:p>
          <a:p>
            <a:pPr lvl="1" eaLnBrk="1" hangingPunct="1"/>
            <a:r>
              <a:rPr lang="hr-HR" dirty="0" smtClean="0"/>
              <a:t>Prati inventar i isporuke</a:t>
            </a:r>
            <a:endParaRPr lang="en-US" dirty="0" smtClean="0"/>
          </a:p>
          <a:p>
            <a:pPr lvl="2" eaLnBrk="1" hangingPunct="1"/>
            <a:r>
              <a:rPr lang="en-US" dirty="0" smtClean="0"/>
              <a:t>(IBM “you’re on the road to Fresno” </a:t>
            </a:r>
            <a:r>
              <a:rPr lang="hr-HR" dirty="0" smtClean="0"/>
              <a:t>reklama</a:t>
            </a:r>
            <a:r>
              <a:rPr lang="en-US" dirty="0" smtClean="0"/>
              <a:t>)</a:t>
            </a:r>
          </a:p>
          <a:p>
            <a:pPr eaLnBrk="1" hangingPunct="1"/>
            <a:r>
              <a:rPr lang="hr-HR" dirty="0" smtClean="0"/>
              <a:t>Ali</a:t>
            </a:r>
            <a:endParaRPr lang="en-US" dirty="0" smtClean="0"/>
          </a:p>
          <a:p>
            <a:pPr lvl="1" eaLnBrk="1" hangingPunct="1"/>
            <a:r>
              <a:rPr lang="hr-HR" dirty="0" smtClean="0"/>
              <a:t>Velika prijetnja privatnosti </a:t>
            </a:r>
            <a:endParaRPr lang="en-US" dirty="0" smtClean="0"/>
          </a:p>
          <a:p>
            <a:pPr lvl="2" eaLnBrk="1" hangingPunct="1"/>
            <a:r>
              <a:rPr lang="hr-HR" dirty="0" smtClean="0"/>
              <a:t>Može pratiti kretanje vozila</a:t>
            </a:r>
            <a:endParaRPr lang="en-US" dirty="0" smtClean="0"/>
          </a:p>
          <a:p>
            <a:pPr lvl="2" eaLnBrk="1" hangingPunct="1"/>
            <a:r>
              <a:rPr lang="hr-HR" dirty="0" smtClean="0"/>
              <a:t>Može pratiti ljude </a:t>
            </a:r>
            <a:r>
              <a:rPr lang="en-US" dirty="0" smtClean="0"/>
              <a:t>(</a:t>
            </a:r>
            <a:r>
              <a:rPr lang="hr-HR" dirty="0" err="1" smtClean="0"/>
              <a:t>pr</a:t>
            </a:r>
            <a:r>
              <a:rPr lang="hr-HR" dirty="0" smtClean="0"/>
              <a:t>. film </a:t>
            </a:r>
            <a:r>
              <a:rPr lang="en-US" dirty="0" smtClean="0"/>
              <a:t>“Minority Report”)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D7CA9-14E1-4CE7-8E58-236E2288A535}" type="slidenum">
              <a:rPr lang="hr-HR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</a:t>
            </a:r>
            <a:r>
              <a:rPr lang="en-US" dirty="0" smtClean="0"/>
              <a:t> – </a:t>
            </a:r>
            <a:r>
              <a:rPr lang="hr-HR" dirty="0" smtClean="0"/>
              <a:t>Dobivanje podataka o tržištu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en-US" dirty="0" smtClean="0"/>
              <a:t>MS Passport – </a:t>
            </a:r>
            <a:r>
              <a:rPr lang="hr-HR" dirty="0" smtClean="0"/>
              <a:t>dobar primjer lošeg primjera</a:t>
            </a:r>
            <a:endParaRPr lang="en-US" dirty="0" smtClean="0"/>
          </a:p>
          <a:p>
            <a:pPr lvl="1" eaLnBrk="1" hangingPunct="1"/>
            <a:r>
              <a:rPr lang="hr-HR" dirty="0" smtClean="0"/>
              <a:t>“</a:t>
            </a:r>
            <a:r>
              <a:rPr lang="en-US" dirty="0" smtClean="0"/>
              <a:t>Purported purpose</a:t>
            </a:r>
            <a:r>
              <a:rPr lang="hr-HR" dirty="0" smtClean="0"/>
              <a:t>”</a:t>
            </a:r>
            <a:r>
              <a:rPr lang="en-US" dirty="0" smtClean="0"/>
              <a:t> –</a:t>
            </a:r>
            <a:r>
              <a:rPr lang="hr-HR" dirty="0" smtClean="0"/>
              <a:t> pružanje sigurnosti prilikom posjete raznim web stranicama</a:t>
            </a:r>
            <a:endParaRPr lang="en-US" dirty="0" smtClean="0"/>
          </a:p>
          <a:p>
            <a:pPr lvl="1" eaLnBrk="1" hangingPunct="1"/>
            <a:r>
              <a:rPr lang="hr-HR" dirty="0" smtClean="0"/>
              <a:t>Ali</a:t>
            </a:r>
            <a:r>
              <a:rPr lang="en-US" dirty="0" smtClean="0"/>
              <a:t> </a:t>
            </a:r>
            <a:r>
              <a:rPr lang="hr-HR" dirty="0" smtClean="0"/>
              <a:t>“</a:t>
            </a:r>
            <a:r>
              <a:rPr lang="en-US" dirty="0" smtClean="0"/>
              <a:t>Passport</a:t>
            </a:r>
            <a:r>
              <a:rPr lang="hr-HR" dirty="0" smtClean="0"/>
              <a:t>”</a:t>
            </a:r>
            <a:r>
              <a:rPr lang="en-US" dirty="0" smtClean="0"/>
              <a:t> </a:t>
            </a:r>
            <a:r>
              <a:rPr lang="hr-HR" dirty="0" smtClean="0"/>
              <a:t>prati</a:t>
            </a:r>
            <a:r>
              <a:rPr lang="en-US" dirty="0" smtClean="0"/>
              <a:t> </a:t>
            </a:r>
            <a:r>
              <a:rPr lang="hr-HR" dirty="0" smtClean="0"/>
              <a:t>vaše pretraživanje</a:t>
            </a:r>
            <a:endParaRPr lang="en-US" dirty="0" smtClean="0"/>
          </a:p>
          <a:p>
            <a:pPr lvl="1" eaLnBrk="1" hangingPunct="1"/>
            <a:r>
              <a:rPr lang="hr-HR" dirty="0" smtClean="0"/>
              <a:t>I dijeli vaše podatke</a:t>
            </a:r>
            <a:endParaRPr lang="en-US" dirty="0" smtClean="0"/>
          </a:p>
          <a:p>
            <a:pPr lvl="1" eaLnBrk="1" hangingPunct="1"/>
            <a:r>
              <a:rPr lang="hr-HR" dirty="0" smtClean="0"/>
              <a:t>I daje negativcima mogućnost napada na samo jednu točku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C5406F-7C00-4509-9E6A-EC35D38C6A34}" type="slidenum">
              <a:rPr lang="hr-HR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dirty="0" smtClean="0"/>
              <a:t>GDJE je prednost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hr-HR" dirty="0" smtClean="0"/>
              <a:t>Ekonomski </a:t>
            </a:r>
            <a:r>
              <a:rPr lang="en-US" dirty="0" smtClean="0"/>
              <a:t>“</a:t>
            </a:r>
            <a:r>
              <a:rPr lang="hr-HR" dirty="0" smtClean="0"/>
              <a:t>rat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hr-HR" sz="2800" dirty="0" smtClean="0"/>
              <a:t>U sigurnosnim pitanjima danas, napadači imaju prednost</a:t>
            </a:r>
            <a:endParaRPr lang="en-US" sz="2800" dirty="0" smtClean="0"/>
          </a:p>
          <a:p>
            <a:pPr lvl="1" eaLnBrk="1" hangingPunct="1"/>
            <a:r>
              <a:rPr lang="hr-HR" dirty="0" smtClean="0"/>
              <a:t>Lakše je pronaći jedan nedostatak nego naći i popraviti (</a:t>
            </a:r>
            <a:r>
              <a:rPr lang="en-US" dirty="0" smtClean="0"/>
              <a:t>patch</a:t>
            </a:r>
            <a:r>
              <a:rPr lang="hr-HR" dirty="0" smtClean="0"/>
              <a:t>) sve nedostatke</a:t>
            </a:r>
            <a:endParaRPr lang="en-US" dirty="0" smtClean="0"/>
          </a:p>
          <a:p>
            <a:pPr lvl="2" eaLnBrk="1" hangingPunct="1"/>
            <a:r>
              <a:rPr lang="hr-HR" dirty="0" smtClean="0"/>
              <a:t>Napadaču je potreban samo jedan nedostatak</a:t>
            </a:r>
            <a:endParaRPr lang="en-US" dirty="0" smtClean="0"/>
          </a:p>
          <a:p>
            <a:pPr eaLnBrk="1" hangingPunct="1"/>
            <a:r>
              <a:rPr lang="hr-HR" sz="2800" dirty="0" smtClean="0"/>
              <a:t>Model ulaganja u napadu i obrani</a:t>
            </a:r>
            <a:endParaRPr lang="en-US" sz="2800" dirty="0" smtClean="0"/>
          </a:p>
          <a:p>
            <a:pPr lvl="1" eaLnBrk="1" hangingPunct="1"/>
            <a:r>
              <a:rPr lang="hr-HR" dirty="0" smtClean="0"/>
              <a:t>Procijeniti broj “</a:t>
            </a:r>
            <a:r>
              <a:rPr lang="hr-HR" dirty="0" err="1" smtClean="0"/>
              <a:t>bug</a:t>
            </a:r>
            <a:r>
              <a:rPr lang="hr-HR" dirty="0" smtClean="0"/>
              <a:t>-ova” i ulaganja u nalaženje</a:t>
            </a:r>
            <a:endParaRPr lang="en-US" dirty="0" smtClean="0"/>
          </a:p>
          <a:p>
            <a:pPr lvl="1" eaLnBrk="1" hangingPunct="1"/>
            <a:r>
              <a:rPr lang="hr-HR" dirty="0" smtClean="0"/>
              <a:t>Napadačeva prednost je velika</a:t>
            </a:r>
            <a:endParaRPr lang="en-US" dirty="0" smtClean="0"/>
          </a:p>
          <a:p>
            <a:pPr lvl="1" eaLnBrk="1" hangingPunct="1"/>
            <a:r>
              <a:rPr lang="hr-HR" dirty="0" smtClean="0"/>
              <a:t>Kao </a:t>
            </a:r>
            <a:r>
              <a:rPr lang="hr-HR" dirty="0" err="1" smtClean="0"/>
              <a:t>npr</a:t>
            </a:r>
            <a:r>
              <a:rPr lang="hr-HR" dirty="0" smtClean="0"/>
              <a:t>. pokušaj obrane u Iraku</a:t>
            </a:r>
            <a:endParaRPr lang="en-US" dirty="0" smtClean="0"/>
          </a:p>
          <a:p>
            <a:pPr lvl="2" eaLnBrk="1" hangingPunct="1"/>
            <a:r>
              <a:rPr lang="hr-HR" dirty="0" smtClean="0"/>
              <a:t>Napad može doći od bilo gdje -  obrana mora biti svugdje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1508-63F8-470D-AC2C-3D52C596DD01}" type="slidenum">
              <a:rPr lang="hr-HR"/>
              <a:pPr>
                <a:defRPr/>
              </a:pPr>
              <a:t>26</a:t>
            </a:fld>
            <a:endParaRPr lang="hr-H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dirty="0" smtClean="0"/>
              <a:t>Još jedno TKO pitanje</a:t>
            </a:r>
            <a:r>
              <a:rPr lang="en-US" dirty="0"/>
              <a:t/>
            </a:r>
            <a:br>
              <a:rPr lang="en-US" dirty="0"/>
            </a:br>
            <a:r>
              <a:rPr lang="hr-HR" dirty="0" smtClean="0"/>
              <a:t>Tko određuje kvalitetu sigurnosti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Međunarodni</a:t>
            </a:r>
            <a:r>
              <a:rPr lang="en-US" dirty="0" smtClean="0"/>
              <a:t> Standard</a:t>
            </a:r>
            <a:r>
              <a:rPr lang="hr-HR" dirty="0" smtClean="0"/>
              <a:t>i za postojanje sigurnosti</a:t>
            </a:r>
            <a:endParaRPr lang="en-US" dirty="0" smtClean="0"/>
          </a:p>
          <a:p>
            <a:pPr eaLnBrk="1" hangingPunct="1"/>
            <a:r>
              <a:rPr lang="hr-HR" dirty="0" smtClean="0"/>
              <a:t>No, kao što je </a:t>
            </a:r>
            <a:r>
              <a:rPr lang="en-US" dirty="0" smtClean="0"/>
              <a:t>ISO 9000, </a:t>
            </a:r>
            <a:r>
              <a:rPr lang="hr-HR" dirty="0" smtClean="0"/>
              <a:t>ovi standardi su više proces nego sadržaj</a:t>
            </a:r>
            <a:endParaRPr lang="en-US" dirty="0" smtClean="0"/>
          </a:p>
          <a:p>
            <a:pPr lvl="1" eaLnBrk="1" hangingPunct="1"/>
            <a:r>
              <a:rPr lang="hr-HR" dirty="0" smtClean="0"/>
              <a:t>Nema apsolutnog standarda</a:t>
            </a:r>
            <a:endParaRPr lang="en-US" dirty="0" smtClean="0"/>
          </a:p>
          <a:p>
            <a:pPr lvl="1" eaLnBrk="1" hangingPunct="1"/>
            <a:r>
              <a:rPr lang="hr-HR" dirty="0" smtClean="0"/>
              <a:t>Kupac kaže što želi u sigurnosti</a:t>
            </a:r>
            <a:endParaRPr lang="en-US" dirty="0" smtClean="0"/>
          </a:p>
          <a:p>
            <a:pPr lvl="1" eaLnBrk="1" hangingPunct="1"/>
            <a:r>
              <a:rPr lang="hr-HR" dirty="0" smtClean="0"/>
              <a:t>Prodavač provjerava proizvod prema zahtjevima</a:t>
            </a:r>
            <a:endParaRPr lang="en-US" dirty="0" smtClean="0"/>
          </a:p>
          <a:p>
            <a:pPr eaLnBrk="1" hangingPunct="1"/>
            <a:r>
              <a:rPr lang="hr-HR" dirty="0" smtClean="0"/>
              <a:t>Trenutni radni standard se zove</a:t>
            </a:r>
            <a:r>
              <a:rPr lang="en-US" dirty="0" smtClean="0"/>
              <a:t> </a:t>
            </a:r>
            <a:r>
              <a:rPr lang="hr-HR" dirty="0" smtClean="0"/>
              <a:t> “Zajednički kriterij” (</a:t>
            </a:r>
            <a:r>
              <a:rPr lang="en-US" dirty="0" smtClean="0"/>
              <a:t>Common Criteria</a:t>
            </a:r>
            <a:r>
              <a:rPr lang="hr-H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19554D-EA77-4FA2-8F4B-680F108093D5}" type="slidenum">
              <a:rPr lang="hr-HR"/>
              <a:pPr>
                <a:defRPr/>
              </a:pPr>
              <a:t>27</a:t>
            </a:fld>
            <a:endParaRPr lang="hr-H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Tko plaća procjenu</a:t>
            </a:r>
            <a:r>
              <a:rPr lang="en-US" dirty="0" smtClean="0"/>
              <a:t>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hr-HR" dirty="0" smtClean="0"/>
              <a:t>To bi trebao biti kupac, ali to je veliki trošak za svakog pojedinog kupca</a:t>
            </a:r>
            <a:endParaRPr lang="en-US" dirty="0" smtClean="0"/>
          </a:p>
          <a:p>
            <a:pPr eaLnBrk="1" hangingPunct="1"/>
            <a:r>
              <a:rPr lang="hr-HR" dirty="0" smtClean="0"/>
              <a:t>Trenutna praksa je da prodavač plaća procjenu (</a:t>
            </a:r>
            <a:r>
              <a:rPr lang="hr-HR" dirty="0" err="1" smtClean="0"/>
              <a:t>evaluator</a:t>
            </a:r>
            <a:r>
              <a:rPr lang="hr-HR" dirty="0" smtClean="0"/>
              <a:t>)</a:t>
            </a:r>
            <a:endParaRPr lang="en-US" dirty="0" smtClean="0"/>
          </a:p>
          <a:p>
            <a:pPr eaLnBrk="1" hangingPunct="1"/>
            <a:r>
              <a:rPr lang="hr-HR" dirty="0" smtClean="0"/>
              <a:t>Ovo dovodi do kupnje “lakšeg” (jeftinijeg) </a:t>
            </a:r>
            <a:r>
              <a:rPr lang="hr-HR" dirty="0" err="1" smtClean="0"/>
              <a:t>evaluatora</a:t>
            </a:r>
            <a:endParaRPr lang="en-US" dirty="0" smtClean="0"/>
          </a:p>
          <a:p>
            <a:pPr eaLnBrk="1" hangingPunct="1"/>
            <a:r>
              <a:rPr lang="hr-HR" dirty="0" smtClean="0"/>
              <a:t>Proizvođač softvera može uzeti u obzir da proizvod koji je prošao “slabiju” evaluaciju ima manju vrijednost</a:t>
            </a:r>
            <a:endParaRPr lang="en-US" dirty="0" smtClean="0"/>
          </a:p>
          <a:p>
            <a:pPr lvl="1" eaLnBrk="1" hangingPunct="1"/>
            <a:r>
              <a:rPr lang="hr-HR" dirty="0" smtClean="0"/>
              <a:t>Ako</a:t>
            </a:r>
            <a:r>
              <a:rPr lang="en-US" dirty="0" smtClean="0"/>
              <a:t> </a:t>
            </a:r>
            <a:r>
              <a:rPr lang="hr-HR" dirty="0" smtClean="0"/>
              <a:t>proizvođač</a:t>
            </a:r>
            <a:r>
              <a:rPr lang="en-US" dirty="0" smtClean="0"/>
              <a:t> </a:t>
            </a:r>
            <a:r>
              <a:rPr lang="hr-HR" dirty="0" smtClean="0"/>
              <a:t>ugrađuje sigurnost u svoj proizvod i to ne uspije, proizvođač</a:t>
            </a:r>
            <a:r>
              <a:rPr lang="en-US" dirty="0" smtClean="0"/>
              <a:t> </a:t>
            </a:r>
            <a:r>
              <a:rPr lang="hr-HR" dirty="0" smtClean="0"/>
              <a:t> je odgovoran ako je sigurnost proizvoda certificirana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25936B-2292-4173-BC08-10373628A23B}" type="slidenum">
              <a:rPr lang="hr-HR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Zaključak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Zašto </a:t>
            </a:r>
            <a:r>
              <a:rPr lang="en-US" dirty="0" smtClean="0"/>
              <a:t>IT </a:t>
            </a:r>
            <a:r>
              <a:rPr lang="hr-HR" dirty="0" smtClean="0"/>
              <a:t>prodavači ne pružaju sigurnost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hr-HR" dirty="0" smtClean="0"/>
              <a:t>Ekonomski razlog</a:t>
            </a:r>
            <a:r>
              <a:rPr lang="en-US" dirty="0" smtClean="0"/>
              <a:t>!</a:t>
            </a:r>
          </a:p>
          <a:p>
            <a:pPr lvl="2" eaLnBrk="1" hangingPunct="1"/>
            <a:r>
              <a:rPr lang="hr-HR" dirty="0" smtClean="0"/>
              <a:t>Kreiranje</a:t>
            </a:r>
            <a:r>
              <a:rPr lang="en-US" dirty="0" smtClean="0"/>
              <a:t> </a:t>
            </a:r>
            <a:r>
              <a:rPr lang="hr-HR" dirty="0" err="1" smtClean="0"/>
              <a:t>m</a:t>
            </a:r>
            <a:r>
              <a:rPr lang="en-US" dirty="0" err="1" smtClean="0"/>
              <a:t>onopol</a:t>
            </a:r>
            <a:r>
              <a:rPr lang="hr-HR" dirty="0" smtClean="0"/>
              <a:t>a</a:t>
            </a:r>
            <a:endParaRPr lang="en-US" dirty="0" smtClean="0"/>
          </a:p>
          <a:p>
            <a:pPr lvl="2" eaLnBrk="1" hangingPunct="1"/>
            <a:r>
              <a:rPr lang="hr-HR" dirty="0" smtClean="0"/>
              <a:t>Povećavanje prihoda</a:t>
            </a:r>
            <a:endParaRPr lang="en-US" dirty="0" smtClean="0"/>
          </a:p>
          <a:p>
            <a:pPr lvl="2" eaLnBrk="1" hangingPunct="1"/>
            <a:r>
              <a:rPr lang="hr-HR" dirty="0" smtClean="0"/>
              <a:t>Smanjivanje rizika</a:t>
            </a:r>
            <a:endParaRPr lang="en-US" dirty="0" smtClean="0"/>
          </a:p>
          <a:p>
            <a:pPr lvl="1" eaLnBrk="1" hangingPunct="1"/>
            <a:r>
              <a:rPr lang="hr-HR" dirty="0" smtClean="0"/>
              <a:t>Ekonomija</a:t>
            </a:r>
            <a:r>
              <a:rPr lang="en-US" dirty="0" smtClean="0"/>
              <a:t> </a:t>
            </a:r>
            <a:r>
              <a:rPr lang="hr-HR" dirty="0" smtClean="0"/>
              <a:t>promiče nesigurnost</a:t>
            </a:r>
            <a:endParaRPr lang="en-US" dirty="0" smtClean="0"/>
          </a:p>
          <a:p>
            <a:pPr eaLnBrk="1" hangingPunct="1"/>
            <a:r>
              <a:rPr lang="hr-HR" dirty="0" smtClean="0"/>
              <a:t>U konačnici, problem je više političkog nego tehničkog tipa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98A96-ABE3-4AEC-8699-A9A44A365D2C}" type="slidenum">
              <a:rPr lang="hr-HR"/>
              <a:pPr>
                <a:defRPr/>
              </a:pPr>
              <a:t>29</a:t>
            </a:fld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Format predavanja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mtClean="0"/>
              <a:t>Interaktivan</a:t>
            </a:r>
          </a:p>
          <a:p>
            <a:pPr lvl="1" eaLnBrk="1" hangingPunct="1"/>
            <a:r>
              <a:rPr lang="hr-HR" smtClean="0"/>
              <a:t>Slobodno postavljajte pitanja</a:t>
            </a:r>
          </a:p>
          <a:p>
            <a:pPr lvl="1" eaLnBrk="1" hangingPunct="1"/>
            <a:r>
              <a:rPr lang="hr-HR" smtClean="0"/>
              <a:t>Ako vam se učini da sam napisao ili rekao nešto netočno ili pogrešno, možda i jesam (slobodno me upozorite)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Slide-ove sa predavanja ću postavljati različitom dinamikom na web stranice predmeta</a:t>
            </a:r>
          </a:p>
          <a:p>
            <a:pPr lvl="1" eaLnBrk="1" hangingPunct="1"/>
            <a:r>
              <a:rPr lang="hr-HR" smtClean="0"/>
              <a:t>Uoči ili nakon predavanja</a:t>
            </a:r>
          </a:p>
          <a:p>
            <a:pPr lvl="1" eaLnBrk="1" hangingPunct="1"/>
            <a:r>
              <a:rPr lang="hr-HR" smtClean="0"/>
              <a:t>Nastavni tekst može biti na hrvatskom i engleskom jeziku</a:t>
            </a:r>
          </a:p>
          <a:p>
            <a:pPr eaLnBrk="1" hangingPunct="1">
              <a:buFont typeface="Wingdings 2" pitchFamily="18" charset="2"/>
              <a:buNone/>
            </a:pPr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719F9-E140-4B4B-B1D7-A6BD41D48269}" type="slidenum">
              <a:rPr lang="hr-HR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Va</a:t>
            </a:r>
            <a:r>
              <a:rPr lang="en-GB" smtClean="0"/>
              <a:t>še zadaće i </a:t>
            </a:r>
            <a:r>
              <a:rPr lang="fr-CH" smtClean="0"/>
              <a:t>ocjenjivanje</a:t>
            </a:r>
            <a:endParaRPr lang="hr-HR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sz="2400" dirty="0" smtClean="0"/>
              <a:t>Zadaci u sklopu predmeta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sz="2000" dirty="0" smtClean="0"/>
              <a:t>Laboratorijske vježbe (</a:t>
            </a:r>
            <a:r>
              <a:rPr lang="en-US" sz="2000" dirty="0" err="1" smtClean="0"/>
              <a:t>izrada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projektnog</a:t>
            </a:r>
            <a:r>
              <a:rPr lang="en-US" sz="2000" dirty="0" smtClean="0"/>
              <a:t> </a:t>
            </a:r>
            <a:r>
              <a:rPr lang="en-US" sz="2000" dirty="0" err="1" smtClean="0"/>
              <a:t>zadatka</a:t>
            </a:r>
            <a:r>
              <a:rPr lang="hr-HR" sz="2000" dirty="0" smtClean="0"/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sz="2000" dirty="0" smtClean="0"/>
              <a:t>Prisutnost na nastavi (vježbama, moguća ispitna pitanja)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sz="2400" dirty="0" smtClean="0"/>
              <a:t>Ocjenjivanje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    (A) </a:t>
            </a:r>
            <a:r>
              <a:rPr lang="en-US" sz="2000" dirty="0" err="1" smtClean="0"/>
              <a:t>Prisustvo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predavanjima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lab. </a:t>
            </a:r>
            <a:r>
              <a:rPr lang="en-US" sz="2000" dirty="0" err="1" smtClean="0"/>
              <a:t>vježbama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(B) “Midterm” (</a:t>
            </a:r>
            <a:r>
              <a:rPr lang="en-US" sz="2000" dirty="0" err="1" smtClean="0"/>
              <a:t>pismeni</a:t>
            </a:r>
            <a:r>
              <a:rPr lang="en-US" sz="2000" dirty="0" smtClean="0"/>
              <a:t>) - </a:t>
            </a:r>
            <a:r>
              <a:rPr lang="en-US" sz="2000" dirty="0" err="1" smtClean="0"/>
              <a:t>sredina</a:t>
            </a:r>
            <a:r>
              <a:rPr lang="en-US" sz="2000" dirty="0" smtClean="0"/>
              <a:t> </a:t>
            </a:r>
            <a:r>
              <a:rPr lang="en-US" sz="2000" dirty="0" err="1" smtClean="0"/>
              <a:t>predavanja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(C) </a:t>
            </a:r>
            <a:r>
              <a:rPr lang="en-US" sz="2000" dirty="0" err="1" smtClean="0"/>
              <a:t>Projektni</a:t>
            </a:r>
            <a:r>
              <a:rPr lang="en-US" sz="2000" dirty="0" smtClean="0"/>
              <a:t> </a:t>
            </a:r>
            <a:r>
              <a:rPr lang="en-US" sz="2000" dirty="0" err="1" smtClean="0"/>
              <a:t>zadatak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(D) </a:t>
            </a:r>
            <a:r>
              <a:rPr lang="en-US" sz="2000" dirty="0" err="1" smtClean="0"/>
              <a:t>Pismeni</a:t>
            </a:r>
            <a:r>
              <a:rPr lang="en-US" sz="2000" dirty="0" smtClean="0"/>
              <a:t> </a:t>
            </a:r>
            <a:r>
              <a:rPr lang="en-US" sz="2000" dirty="0" err="1" smtClean="0"/>
              <a:t>ispit</a:t>
            </a:r>
            <a:r>
              <a:rPr lang="en-US" sz="2000" dirty="0" smtClean="0"/>
              <a:t> - </a:t>
            </a:r>
            <a:r>
              <a:rPr lang="en-US" sz="2000" dirty="0" err="1" smtClean="0"/>
              <a:t>kraj</a:t>
            </a:r>
            <a:r>
              <a:rPr lang="en-US" sz="2000" dirty="0" smtClean="0"/>
              <a:t> </a:t>
            </a:r>
            <a:r>
              <a:rPr lang="en-US" sz="2000" dirty="0" err="1" smtClean="0"/>
              <a:t>predavanja</a:t>
            </a:r>
            <a:r>
              <a:rPr lang="en-US" sz="2000" dirty="0" smtClean="0"/>
              <a:t>   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/>
                </a:solidFill>
              </a:rPr>
              <a:t>Konačna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ocjena</a:t>
            </a:r>
            <a:r>
              <a:rPr lang="en-US" sz="2000" dirty="0" smtClean="0">
                <a:solidFill>
                  <a:schemeClr val="tx2"/>
                </a:solidFill>
              </a:rPr>
              <a:t>: Round[ 0.05*A + 0.15*B + 0.35*C + 0.45*D ]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hr-HR" sz="2000" dirty="0" smtClean="0">
              <a:solidFill>
                <a:srgbClr val="002060"/>
              </a:solidFill>
            </a:endParaRPr>
          </a:p>
          <a:p>
            <a:pPr marL="274320" lvl="1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hr-HR" dirty="0" smtClean="0"/>
              <a:t>Profesor zadržava pravo povećati (smanjiti) ocjenu ukoliko procjeni da se student</a:t>
            </a:r>
            <a:r>
              <a:rPr lang="en-US" dirty="0" smtClean="0"/>
              <a:t> </a:t>
            </a:r>
            <a:r>
              <a:rPr lang="hr-HR" dirty="0" smtClean="0"/>
              <a:t>izuzetno zalagao (odnosno neprimjereno ponašao – plagijarizam, prepisivanje,  ometanje) </a:t>
            </a:r>
            <a:endParaRPr lang="hr-HR" sz="2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59149-FFA0-4945-BA51-B7B178BE0C8F}" type="slidenum">
              <a:rPr lang="hr-HR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Osnovna literatura (nije isključiva)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“Computer Security: Art and Science”. Matt Bishop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“Computer Security Principles and Practice”. W. Stallings and L. Brown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“Computer Security, 2nd edition”, Dieter Gollmann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hr-HR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Vezane knjige dostupne “on-line”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“Handbook of Applied Cryptography”. Alfred J. Menezes, Paul C. van Oorschot and Scott A. Vanstone (</a:t>
            </a:r>
            <a:r>
              <a:rPr lang="hr-HR" dirty="0" smtClean="0">
                <a:solidFill>
                  <a:srgbClr val="002060"/>
                </a:solidFill>
              </a:rPr>
              <a:t>http://www.cacr.math.uwaterloo.ca/hac</a:t>
            </a:r>
            <a:r>
              <a:rPr lang="hr-HR" dirty="0" smtClean="0"/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“Security Engineering”. Ross Anderson (</a:t>
            </a:r>
            <a:r>
              <a:rPr lang="hr-HR" dirty="0" smtClean="0">
                <a:solidFill>
                  <a:srgbClr val="002060"/>
                </a:solidFill>
              </a:rPr>
              <a:t>http://www.cl.cam.ac.uk/~rja14/book.html</a:t>
            </a:r>
            <a:r>
              <a:rPr lang="hr-HR" dirty="0" smtClean="0"/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“Firewalls and Internet Security:Repelling the Wily Hacker, 1st Edition”. William R. Cheswick and Steven M. Bellovin (</a:t>
            </a:r>
            <a:r>
              <a:rPr lang="hr-HR" dirty="0" smtClean="0">
                <a:solidFill>
                  <a:srgbClr val="002060"/>
                </a:solidFill>
              </a:rPr>
              <a:t>http://www.wilyhacker.com/1e</a:t>
            </a:r>
            <a:r>
              <a:rPr lang="hr-HR" dirty="0" smtClean="0"/>
              <a:t>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Znanstveni radovi (seminari)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hr-HR" dirty="0" smtClean="0"/>
              <a:t>Lista zanimljivih radova biti će dostupna na web stranici predmeta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31AADE-C5D0-44B3-9FCE-FE5E5ACE3521}" type="slidenum">
              <a:rPr lang="hr-HR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Pregled</a:t>
            </a:r>
            <a:r>
              <a:rPr lang="fr-CH" smtClean="0"/>
              <a:t> tem</a:t>
            </a:r>
            <a:r>
              <a:rPr lang="hr-HR" smtClean="0"/>
              <a:t>a</a:t>
            </a:r>
            <a:r>
              <a:rPr lang="fr-CH" smtClean="0"/>
              <a:t> koje pokriva predmet</a:t>
            </a:r>
            <a:endParaRPr lang="hr-HR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Uvod u računalnu sigurnost: osnovni koncepti, sigurnosne prijetnje, ranjivost, napadi.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Sigurnost operacijskih sustava: zaštita memorije, kontrola pristupa, autorizacija, autentifikacija, biometrija, Trusted Platform Modules (TPM).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Sigurnost softvera: pretek spremnika, maliciozna logika, virusi, botnets, rootkits: analiza i obrane.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Web sigurnost: XSS i XSRF napadi i obrane.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Sigurnost baza podataka.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Mrežna sigurnost: IPSec, SSL/TLS, mrežni vatrozidi, DDoS napadi.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Sigurnost mobilnih uređaja. 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Sigurnost  Linux i Windows operacijskih sustava.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7A5AD1-DE4B-4063-89EA-8A37BA7B7124}" type="slidenum">
              <a:rPr lang="hr-HR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Zašto je sigurnost podataka teška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dirty="0" smtClean="0"/>
              <a:t>Ekonomska perspektiva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dirty="0" smtClean="0"/>
              <a:t>Ross Anderson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Uvod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Zajedničko stajalište</a:t>
            </a:r>
          </a:p>
          <a:p>
            <a:pPr lvl="1" eaLnBrk="1" hangingPunct="1"/>
            <a:r>
              <a:rPr lang="hr-HR" dirty="0" smtClean="0"/>
              <a:t>Informacijska sigurnost se svodi na tehničke mjere (bolja tehnička rješenja)</a:t>
            </a:r>
          </a:p>
          <a:p>
            <a:pPr lvl="1" eaLnBrk="1" hangingPunct="1"/>
            <a:endParaRPr lang="hr-HR" dirty="0" smtClean="0"/>
          </a:p>
          <a:p>
            <a:pPr eaLnBrk="1" hangingPunct="1"/>
            <a:r>
              <a:rPr lang="hr-HR" dirty="0" smtClean="0"/>
              <a:t>U ovoj prezentaciji</a:t>
            </a:r>
          </a:p>
          <a:p>
            <a:pPr lvl="1" eaLnBrk="1" hangingPunct="1"/>
            <a:r>
              <a:rPr lang="hr-HR" dirty="0" err="1" smtClean="0"/>
              <a:t>Information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r>
              <a:rPr lang="hr-HR" dirty="0" smtClean="0"/>
              <a:t> is at </a:t>
            </a:r>
            <a:r>
              <a:rPr lang="hr-HR" dirty="0" err="1" smtClean="0"/>
              <a:t>least</a:t>
            </a:r>
            <a:r>
              <a:rPr lang="hr-HR" dirty="0" smtClean="0"/>
              <a:t> as </a:t>
            </a:r>
            <a:r>
              <a:rPr lang="hr-HR" dirty="0" err="1" smtClean="0"/>
              <a:t>much</a:t>
            </a:r>
            <a:r>
              <a:rPr lang="hr-HR" dirty="0" smtClean="0"/>
              <a:t> </a:t>
            </a:r>
            <a:r>
              <a:rPr lang="hr-HR" dirty="0" err="1" smtClean="0"/>
              <a:t>due</a:t>
            </a:r>
            <a:r>
              <a:rPr lang="hr-HR" dirty="0" smtClean="0"/>
              <a:t> to </a:t>
            </a:r>
            <a:r>
              <a:rPr lang="hr-HR" dirty="0" err="1" smtClean="0"/>
              <a:t>tricky</a:t>
            </a:r>
            <a:r>
              <a:rPr lang="hr-HR" dirty="0" smtClean="0"/>
              <a:t> </a:t>
            </a:r>
            <a:r>
              <a:rPr lang="hr-HR" dirty="0" err="1" smtClean="0"/>
              <a:t>incentives</a:t>
            </a:r>
            <a:endParaRPr lang="hr-HR" dirty="0" smtClean="0"/>
          </a:p>
          <a:p>
            <a:pPr lvl="1" eaLnBrk="1" hangingPunct="1"/>
            <a:r>
              <a:rPr lang="hr-HR" dirty="0" smtClean="0"/>
              <a:t>Mnogi sigurnosni problemi mogu biti jasnije objašnjeni pomoću jezika mikroekonomije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9A07C-62C5-42D4-9805-EBE1C4EAB9F5}" type="slidenum">
              <a:rPr lang="hr-HR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Rezime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Koristeći jezik ekonomije treba opisati</a:t>
            </a:r>
            <a:endParaRPr lang="en-US" dirty="0" smtClean="0"/>
          </a:p>
          <a:p>
            <a:pPr lvl="1" eaLnBrk="1" hangingPunct="1"/>
            <a:r>
              <a:rPr lang="hr-HR" dirty="0" smtClean="0"/>
              <a:t>Zašto se informacijska sigurnost često ne provodi</a:t>
            </a:r>
          </a:p>
          <a:p>
            <a:pPr lvl="1" eaLnBrk="1" hangingPunct="1"/>
            <a:r>
              <a:rPr lang="hr-HR" dirty="0" smtClean="0"/>
              <a:t>Zašto se informacijska sigurnosti često provodi za  druge motive osim zaštite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28336-F967-4A84-B6AF-0AEC3E17419A}" type="slidenum">
              <a:rPr lang="hr-HR"/>
              <a:pPr>
                <a:defRPr/>
              </a:pPr>
              <a:t>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430</TotalTime>
  <Words>1350</Words>
  <Application>Microsoft Office PowerPoint</Application>
  <PresentationFormat>Prikaz na zaslonu (4:3)</PresentationFormat>
  <Paragraphs>235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29</vt:i4>
      </vt:variant>
    </vt:vector>
  </HeadingPairs>
  <TitlesOfParts>
    <vt:vector size="30" baseType="lpstr">
      <vt:lpstr>Equity</vt:lpstr>
      <vt:lpstr>Sigurnost računala i podataka</vt:lpstr>
      <vt:lpstr>Administrativne informacije</vt:lpstr>
      <vt:lpstr>Format predavanja</vt:lpstr>
      <vt:lpstr>Vaše zadaće i ocjenjivanje</vt:lpstr>
      <vt:lpstr>Literatura</vt:lpstr>
      <vt:lpstr>Pregled tema koje pokriva predmet</vt:lpstr>
      <vt:lpstr>Zašto je sigurnost podataka teška</vt:lpstr>
      <vt:lpstr>Uvod</vt:lpstr>
      <vt:lpstr>Rezime</vt:lpstr>
      <vt:lpstr>Jednostavna ekonomija</vt:lpstr>
      <vt:lpstr>Vrste pitanja</vt:lpstr>
      <vt:lpstr>TKO trpi?</vt:lpstr>
      <vt:lpstr>TKO trpi?</vt:lpstr>
      <vt:lpstr>TKO plaća?</vt:lpstr>
      <vt:lpstr>Kada bi se sigurnost trebala dodavati?</vt:lpstr>
      <vt:lpstr>Ekonomski pojam: Network Externalities</vt:lpstr>
      <vt:lpstr>KADA – Vrijeme proizvodnje</vt:lpstr>
      <vt:lpstr>KADA – Vrijeme proizvodnje</vt:lpstr>
      <vt:lpstr>KADA - Složenost</vt:lpstr>
      <vt:lpstr>ZAŠTO imati sigurnost? Ekonomski razlozi</vt:lpstr>
      <vt:lpstr>ZAŠTO? – Lock-in korisnici</vt:lpstr>
      <vt:lpstr>ZAŠTO – Maksimalno povećanje prihoda</vt:lpstr>
      <vt:lpstr>ZAŠTO – Zaštita prihoda</vt:lpstr>
      <vt:lpstr>ZAŠTO – Zaštita i skupljanje podataka</vt:lpstr>
      <vt:lpstr>ZAŠTO – Dobivanje podataka o tržištu</vt:lpstr>
      <vt:lpstr>GDJE je prednost? (Ekonomski “rat”)</vt:lpstr>
      <vt:lpstr>Još jedno TKO pitanje Tko određuje kvalitetu sigurnosti?</vt:lpstr>
      <vt:lpstr>Tko plaća procjenu?</vt:lpstr>
      <vt:lpstr>Zaključak</vt:lpstr>
    </vt:vector>
  </TitlesOfParts>
  <Company>FESB, University of Split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mcagalj</dc:creator>
  <cp:lastModifiedBy>Pavla</cp:lastModifiedBy>
  <cp:revision>124</cp:revision>
  <dcterms:created xsi:type="dcterms:W3CDTF">2010-10-04T09:08:17Z</dcterms:created>
  <dcterms:modified xsi:type="dcterms:W3CDTF">2011-12-10T21:34:59Z</dcterms:modified>
</cp:coreProperties>
</file>