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3" r:id="rId3"/>
    <p:sldId id="268" r:id="rId4"/>
    <p:sldId id="269" r:id="rId5"/>
    <p:sldId id="270" r:id="rId6"/>
    <p:sldId id="271" r:id="rId7"/>
    <p:sldId id="29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94" r:id="rId17"/>
    <p:sldId id="298" r:id="rId18"/>
    <p:sldId id="282" r:id="rId19"/>
    <p:sldId id="283" r:id="rId20"/>
    <p:sldId id="295" r:id="rId21"/>
    <p:sldId id="293" r:id="rId22"/>
    <p:sldId id="296" r:id="rId23"/>
    <p:sldId id="297" r:id="rId24"/>
    <p:sldId id="299" r:id="rId25"/>
    <p:sldId id="300" r:id="rId26"/>
    <p:sldId id="301" r:id="rId27"/>
    <p:sldId id="284" r:id="rId28"/>
    <p:sldId id="291" r:id="rId29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161" autoAdjust="0"/>
  </p:normalViewPr>
  <p:slideViewPr>
    <p:cSldViewPr>
      <p:cViewPr varScale="1">
        <p:scale>
          <a:sx n="52" d="100"/>
          <a:sy n="52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5D33FE3-B8C2-479C-AFC9-7248CCDF4FEF}" type="datetimeFigureOut">
              <a:rPr lang="hr-HR"/>
              <a:pPr>
                <a:defRPr/>
              </a:pPr>
              <a:t>10.12.2011.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4C26A2A-A599-4918-A48B-2CB94ADD6E1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805C90-C16A-425E-B891-6681C570D9D1}" type="slidenum">
              <a:rPr lang="hr-HR" smtClean="0"/>
              <a:pPr>
                <a:defRPr/>
              </a:pPr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6FEEB2-A5B3-484F-8CF6-BB3EB6FF75B5}" type="slidenum">
              <a:rPr lang="hr-HR" smtClean="0"/>
              <a:pPr>
                <a:defRPr/>
              </a:pPr>
              <a:t>24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1A5EC3-DEC4-43CE-9A11-570DCC39B0F9}" type="slidenum">
              <a:rPr lang="hr-HR" smtClean="0"/>
              <a:pPr>
                <a:defRPr/>
              </a:pPr>
              <a:t>25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B33527-F08E-40AF-B50F-EFEAFB3299FA}" type="slidenum">
              <a:rPr lang="hr-HR" smtClean="0"/>
              <a:pPr>
                <a:defRPr/>
              </a:pPr>
              <a:t>26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440317-3414-4B16-A735-3E18B4EC48DF}" type="slidenum">
              <a:rPr lang="hr-HR" smtClean="0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F6956-A01D-4E7F-978A-9440387B9116}" type="slidenum">
              <a:rPr lang="hr-HR" smtClean="0"/>
              <a:pPr>
                <a:defRPr/>
              </a:pPr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B4E21-8BF0-4E4E-A5EF-2027408F0525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245474-702F-4F95-A013-CAEE00739A25}" type="slidenum">
              <a:rPr lang="hr-HR" smtClean="0"/>
              <a:pPr>
                <a:defRPr/>
              </a:pPr>
              <a:t>19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45771D-BAEE-4C7A-B851-71B22FB5E0E7}" type="slidenum">
              <a:rPr lang="hr-HR" smtClean="0"/>
              <a:pPr>
                <a:defRPr/>
              </a:pPr>
              <a:t>20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81D348-9989-45DF-AC40-FEBDF9608500}" type="slidenum">
              <a:rPr lang="hr-HR" smtClean="0"/>
              <a:pPr>
                <a:defRPr/>
              </a:pPr>
              <a:t>21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76AC01-6363-467A-9006-39AAEA0D6E85}" type="slidenum">
              <a:rPr lang="hr-HR" smtClean="0"/>
              <a:pPr>
                <a:defRPr/>
              </a:pPr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55606-CFD2-47C4-A3D0-4AA08A96B1C7}" type="slidenum">
              <a:rPr lang="hr-HR" smtClean="0"/>
              <a:pPr>
                <a:defRPr/>
              </a:pPr>
              <a:t>23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2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AFE43-12B8-439D-9906-B4F5AA853AF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4EAB5-692D-40E0-B614-C75717BF95C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B3A60-CCEE-4B3D-A6B7-4F4AECD793DE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9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noFill/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2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998C9-7DBD-463F-97B9-0636DF2925A8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39912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16016" y="1447800"/>
            <a:ext cx="4176464" cy="5149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1DA52-49D1-4CCD-8ED1-A978E270BED5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043DB-9604-45D2-B003-BE9D9D35974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052B3-C5E5-4A38-84A1-F759103557B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AD7EE-89FF-43E2-A288-61EC5DF5D5C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66564-3644-419F-8C87-ECE28AEE9FE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7833A-F424-42AE-859F-83C3FB2AB21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323850" y="274638"/>
            <a:ext cx="856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23850" y="1447800"/>
            <a:ext cx="8569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813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0C52648-F030-4F9F-9C7B-88930B0669C8}" type="slidenum">
              <a:rPr lang="hr-HR"/>
              <a:pPr>
                <a:defRPr/>
              </a:pPr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1" r:id="rId2"/>
    <p:sldLayoutId id="2147483824" r:id="rId3"/>
    <p:sldLayoutId id="2147483822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2C1D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9BBB5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00263"/>
          </a:xfrm>
        </p:spPr>
        <p:txBody>
          <a:bodyPr/>
          <a:lstStyle/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400" smtClean="0"/>
              <a:t>Mario</a:t>
            </a:r>
            <a:r>
              <a:rPr lang="en-US" sz="2400" smtClean="0"/>
              <a:t> </a:t>
            </a:r>
            <a:r>
              <a:rPr lang="hr-HR" sz="2400" smtClean="0"/>
              <a:t>Č</a:t>
            </a:r>
            <a:r>
              <a:rPr lang="hr-HR" sz="2400" smtClean="0">
                <a:cs typeface="Tahoma" pitchFamily="34" charset="0"/>
              </a:rPr>
              <a:t>agalj</a:t>
            </a:r>
          </a:p>
          <a:p>
            <a:pPr eaLnBrk="1" hangingPunct="1">
              <a:lnSpc>
                <a:spcPct val="78000"/>
              </a:lnSpc>
              <a:spcBef>
                <a:spcPts val="45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4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/>
            </a:r>
            <a:br>
              <a:rPr lang="en-US" sz="2000" smtClean="0"/>
            </a:b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hr-HR" sz="2000" smtClean="0"/>
              <a:t>Sveučilište u Splitu</a:t>
            </a:r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hr-HR" sz="2000" smtClean="0"/>
          </a:p>
          <a:p>
            <a:pPr eaLnBrk="1" hangingPunct="1">
              <a:lnSpc>
                <a:spcPct val="78000"/>
              </a:lnSpc>
              <a:spcBef>
                <a:spcPts val="400"/>
              </a:spcBef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smtClean="0"/>
              <a:t>11</a:t>
            </a:r>
            <a:r>
              <a:rPr lang="hr-HR" sz="2000" smtClean="0"/>
              <a:t>.10.201</a:t>
            </a:r>
            <a:r>
              <a:rPr lang="en-US" sz="2000" smtClean="0"/>
              <a:t>1</a:t>
            </a:r>
            <a:r>
              <a:rPr lang="hr-HR" sz="2000" smtClean="0"/>
              <a:t>.</a:t>
            </a: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r-HR" smtClean="0"/>
              <a:t>Sigurnost računala i podataka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175" y="3975100"/>
            <a:ext cx="8620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78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4340225" cy="5149850"/>
          </a:xfrm>
        </p:spPr>
        <p:txBody>
          <a:bodyPr/>
          <a:lstStyle/>
          <a:p>
            <a:r>
              <a:rPr lang="hr-HR" smtClean="0"/>
              <a:t>TCP 3-way handshake</a:t>
            </a:r>
          </a:p>
          <a:p>
            <a:endParaRPr lang="hr-HR" smtClean="0"/>
          </a:p>
        </p:txBody>
      </p:sp>
      <p:sp>
        <p:nvSpPr>
          <p:cNvPr id="80" name="Content Placeholder 79"/>
          <p:cNvSpPr>
            <a:spLocks noGrp="1"/>
          </p:cNvSpPr>
          <p:nvPr>
            <p:ph sz="quarter" idx="2"/>
          </p:nvPr>
        </p:nvSpPr>
        <p:spPr>
          <a:xfrm>
            <a:off x="4716463" y="1447800"/>
            <a:ext cx="4176712" cy="5149850"/>
          </a:xfrm>
        </p:spPr>
        <p:txBody>
          <a:bodyPr/>
          <a:lstStyle/>
          <a:p>
            <a:r>
              <a:rPr lang="hr-HR" smtClean="0"/>
              <a:t>SYN flooding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SYN </a:t>
            </a:r>
            <a:r>
              <a:rPr lang="hr-HR" dirty="0" err="1" smtClean="0"/>
              <a:t>Flooding</a:t>
            </a:r>
            <a:r>
              <a:rPr lang="hr-HR" dirty="0" smtClean="0"/>
              <a:t> DoS </a:t>
            </a:r>
            <a:r>
              <a:rPr lang="hr-HR" dirty="0" err="1" smtClean="0"/>
              <a:t>Attack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4C538E-08C4-4E47-B3B3-439D37A644D8}" type="slidenum">
              <a:rPr lang="hr-HR"/>
              <a:pPr>
                <a:defRPr/>
              </a:pPr>
              <a:t>10</a:t>
            </a:fld>
            <a:endParaRPr lang="hr-HR"/>
          </a:p>
        </p:txBody>
      </p:sp>
      <p:sp>
        <p:nvSpPr>
          <p:cNvPr id="131" name="Line 4"/>
          <p:cNvSpPr>
            <a:spLocks noChangeShapeType="1"/>
          </p:cNvSpPr>
          <p:nvPr/>
        </p:nvSpPr>
        <p:spPr bwMode="auto">
          <a:xfrm>
            <a:off x="1058863" y="281305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32" name="Line 5"/>
          <p:cNvSpPr>
            <a:spLocks noChangeShapeType="1"/>
          </p:cNvSpPr>
          <p:nvPr/>
        </p:nvSpPr>
        <p:spPr bwMode="auto">
          <a:xfrm>
            <a:off x="3095625" y="281305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>
            <a:off x="1058863" y="3494088"/>
            <a:ext cx="2027237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34" name="Text Box 12"/>
          <p:cNvSpPr txBox="1">
            <a:spLocks noChangeArrowheads="1"/>
          </p:cNvSpPr>
          <p:nvPr/>
        </p:nvSpPr>
        <p:spPr bwMode="auto">
          <a:xfrm>
            <a:off x="1358900" y="3189288"/>
            <a:ext cx="1646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err="1">
                <a:latin typeface="+mn-lt"/>
              </a:rPr>
              <a:t>SeqC</a:t>
            </a:r>
            <a:r>
              <a:rPr lang="en-US" sz="1400" dirty="0">
                <a:latin typeface="+mn-lt"/>
              </a:rPr>
              <a:t>=3000, </a:t>
            </a:r>
            <a:r>
              <a:rPr lang="en-US" sz="1400" b="1" dirty="0">
                <a:latin typeface="+mn-lt"/>
              </a:rPr>
              <a:t>SYN=1</a:t>
            </a:r>
            <a:r>
              <a:rPr lang="en-US" sz="1400" dirty="0">
                <a:latin typeface="+mn-lt"/>
              </a:rPr>
              <a:t>  </a:t>
            </a:r>
          </a:p>
        </p:txBody>
      </p:sp>
      <p:sp>
        <p:nvSpPr>
          <p:cNvPr id="135" name="Text Box 13"/>
          <p:cNvSpPr txBox="1">
            <a:spLocks noChangeArrowheads="1"/>
          </p:cNvSpPr>
          <p:nvPr/>
        </p:nvSpPr>
        <p:spPr bwMode="auto">
          <a:xfrm>
            <a:off x="468313" y="5784850"/>
            <a:ext cx="5191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latin typeface="+mn-lt"/>
              </a:rPr>
              <a:t>time</a:t>
            </a:r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1058863" y="4389438"/>
            <a:ext cx="2027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w="med" len="lg"/>
          </a:ln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37" name="Text Box 15"/>
          <p:cNvSpPr txBox="1">
            <a:spLocks noChangeArrowheads="1"/>
          </p:cNvSpPr>
          <p:nvPr/>
        </p:nvSpPr>
        <p:spPr bwMode="auto">
          <a:xfrm>
            <a:off x="1366838" y="3898900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err="1">
                <a:latin typeface="+mn-lt"/>
              </a:rPr>
              <a:t>SeqS</a:t>
            </a:r>
            <a:r>
              <a:rPr lang="en-US" sz="1400" dirty="0">
                <a:latin typeface="+mn-lt"/>
              </a:rPr>
              <a:t>=5000, </a:t>
            </a:r>
            <a:r>
              <a:rPr lang="en-US" sz="1400" b="1" dirty="0">
                <a:latin typeface="+mn-lt"/>
              </a:rPr>
              <a:t>SYN=1</a:t>
            </a:r>
            <a:r>
              <a:rPr lang="en-US" sz="1400" dirty="0">
                <a:latin typeface="+mn-lt"/>
              </a:rPr>
              <a:t>,</a:t>
            </a:r>
          </a:p>
          <a:p>
            <a:pPr>
              <a:defRPr/>
            </a:pPr>
            <a:r>
              <a:rPr lang="en-US" sz="1400" dirty="0" err="1">
                <a:latin typeface="+mn-lt"/>
              </a:rPr>
              <a:t>Ack</a:t>
            </a:r>
            <a:r>
              <a:rPr lang="hr-HR" sz="1400" dirty="0">
                <a:latin typeface="+mn-lt"/>
              </a:rPr>
              <a:t>S</a:t>
            </a:r>
            <a:r>
              <a:rPr lang="en-US" sz="1400" dirty="0">
                <a:latin typeface="+mn-lt"/>
              </a:rPr>
              <a:t>=3001, </a:t>
            </a:r>
            <a:r>
              <a:rPr lang="en-US" sz="1400" b="1" dirty="0">
                <a:latin typeface="+mn-lt"/>
              </a:rPr>
              <a:t>ACK=1</a:t>
            </a:r>
            <a:r>
              <a:rPr lang="en-US" sz="1400" dirty="0">
                <a:latin typeface="+mn-lt"/>
              </a:rPr>
              <a:t>  </a:t>
            </a:r>
          </a:p>
        </p:txBody>
      </p:sp>
      <p:sp>
        <p:nvSpPr>
          <p:cNvPr id="138" name="Line 16"/>
          <p:cNvSpPr>
            <a:spLocks noChangeShapeType="1"/>
          </p:cNvSpPr>
          <p:nvPr/>
        </p:nvSpPr>
        <p:spPr bwMode="auto">
          <a:xfrm>
            <a:off x="1058863" y="5229225"/>
            <a:ext cx="2027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39" name="Text Box 17"/>
          <p:cNvSpPr txBox="1">
            <a:spLocks noChangeArrowheads="1"/>
          </p:cNvSpPr>
          <p:nvPr/>
        </p:nvSpPr>
        <p:spPr bwMode="auto">
          <a:xfrm>
            <a:off x="1374775" y="4738688"/>
            <a:ext cx="1658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err="1">
                <a:latin typeface="+mn-lt"/>
              </a:rPr>
              <a:t>SeqC</a:t>
            </a:r>
            <a:r>
              <a:rPr lang="en-US" sz="1400" dirty="0">
                <a:latin typeface="+mn-lt"/>
              </a:rPr>
              <a:t>=3001, </a:t>
            </a:r>
          </a:p>
          <a:p>
            <a:pPr>
              <a:defRPr/>
            </a:pPr>
            <a:r>
              <a:rPr lang="en-US" sz="1400" dirty="0" err="1">
                <a:latin typeface="+mn-lt"/>
              </a:rPr>
              <a:t>Ack</a:t>
            </a:r>
            <a:r>
              <a:rPr lang="hr-HR" sz="1400" dirty="0">
                <a:latin typeface="+mn-lt"/>
              </a:rPr>
              <a:t>C</a:t>
            </a:r>
            <a:r>
              <a:rPr lang="en-US" sz="1400" dirty="0">
                <a:latin typeface="+mn-lt"/>
              </a:rPr>
              <a:t>=5001, </a:t>
            </a:r>
            <a:r>
              <a:rPr lang="en-US" sz="1400" b="1" dirty="0">
                <a:latin typeface="+mn-lt"/>
              </a:rPr>
              <a:t>ACK=1</a:t>
            </a:r>
            <a:r>
              <a:rPr lang="en-US" sz="1400" dirty="0">
                <a:latin typeface="+mn-lt"/>
              </a:rPr>
              <a:t>  </a:t>
            </a: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782638" y="1989138"/>
            <a:ext cx="608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Client</a:t>
            </a:r>
          </a:p>
        </p:txBody>
      </p:sp>
      <p:sp>
        <p:nvSpPr>
          <p:cNvPr id="141" name="AutoShape 20"/>
          <p:cNvSpPr>
            <a:spLocks/>
          </p:cNvSpPr>
          <p:nvPr/>
        </p:nvSpPr>
        <p:spPr bwMode="auto">
          <a:xfrm>
            <a:off x="3159125" y="35131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27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42" name="Text Box 21"/>
          <p:cNvSpPr txBox="1">
            <a:spLocks noChangeArrowheads="1"/>
          </p:cNvSpPr>
          <p:nvPr/>
        </p:nvSpPr>
        <p:spPr bwMode="auto">
          <a:xfrm>
            <a:off x="3230563" y="3551238"/>
            <a:ext cx="40005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"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CC3300"/>
                </a:solidFill>
                <a:latin typeface="+mn-lt"/>
              </a:rPr>
              <a:t>Store data</a:t>
            </a:r>
          </a:p>
        </p:txBody>
      </p:sp>
      <p:sp>
        <p:nvSpPr>
          <p:cNvPr id="143" name="AutoShape 22"/>
          <p:cNvSpPr>
            <a:spLocks/>
          </p:cNvSpPr>
          <p:nvPr/>
        </p:nvSpPr>
        <p:spPr bwMode="auto">
          <a:xfrm>
            <a:off x="3159125" y="438943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27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44" name="Text Box 23"/>
          <p:cNvSpPr txBox="1">
            <a:spLocks noChangeArrowheads="1"/>
          </p:cNvSpPr>
          <p:nvPr/>
        </p:nvSpPr>
        <p:spPr bwMode="auto">
          <a:xfrm>
            <a:off x="3230563" y="4365625"/>
            <a:ext cx="615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"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CC3300"/>
                </a:solidFill>
                <a:latin typeface="+mn-lt"/>
              </a:rPr>
              <a:t>Wait until </a:t>
            </a:r>
            <a:endParaRPr lang="hr-HR" sz="1400" dirty="0">
              <a:solidFill>
                <a:srgbClr val="CC3300"/>
              </a:solidFill>
              <a:latin typeface="+mn-lt"/>
            </a:endParaRPr>
          </a:p>
          <a:p>
            <a:pPr algn="ctr">
              <a:defRPr/>
            </a:pPr>
            <a:r>
              <a:rPr lang="en-US" sz="1400" dirty="0">
                <a:solidFill>
                  <a:srgbClr val="CC3300"/>
                </a:solidFill>
                <a:latin typeface="+mn-lt"/>
              </a:rPr>
              <a:t>timeout</a:t>
            </a:r>
          </a:p>
        </p:txBody>
      </p:sp>
      <p:sp>
        <p:nvSpPr>
          <p:cNvPr id="145" name="AutoShape 24"/>
          <p:cNvSpPr>
            <a:spLocks/>
          </p:cNvSpPr>
          <p:nvPr/>
        </p:nvSpPr>
        <p:spPr bwMode="auto">
          <a:xfrm>
            <a:off x="3159125" y="5237163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46" name="Text Box 25"/>
          <p:cNvSpPr txBox="1">
            <a:spLocks noChangeArrowheads="1"/>
          </p:cNvSpPr>
          <p:nvPr/>
        </p:nvSpPr>
        <p:spPr bwMode="auto">
          <a:xfrm>
            <a:off x="3230563" y="5140325"/>
            <a:ext cx="6159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" wrap="none"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TCP connection</a:t>
            </a:r>
            <a:r>
              <a:rPr lang="hr-HR" sz="1400" dirty="0">
                <a:latin typeface="+mn-lt"/>
              </a:rPr>
              <a:t> </a:t>
            </a:r>
          </a:p>
          <a:p>
            <a:pPr algn="ctr">
              <a:defRPr/>
            </a:pPr>
            <a:r>
              <a:rPr lang="en-US" sz="1400" dirty="0">
                <a:latin typeface="+mn-lt"/>
              </a:rPr>
              <a:t>established</a:t>
            </a:r>
          </a:p>
        </p:txBody>
      </p:sp>
      <p:sp>
        <p:nvSpPr>
          <p:cNvPr id="147" name="AutoShape 26"/>
          <p:cNvSpPr>
            <a:spLocks/>
          </p:cNvSpPr>
          <p:nvPr/>
        </p:nvSpPr>
        <p:spPr bwMode="auto">
          <a:xfrm>
            <a:off x="3159125" y="281305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48" name="Text Box 27"/>
          <p:cNvSpPr txBox="1">
            <a:spLocks noChangeArrowheads="1"/>
          </p:cNvSpPr>
          <p:nvPr/>
        </p:nvSpPr>
        <p:spPr bwMode="auto">
          <a:xfrm>
            <a:off x="3230563" y="2901950"/>
            <a:ext cx="4000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" wrap="none">
            <a:spAutoFit/>
          </a:bodyPr>
          <a:lstStyle/>
          <a:p>
            <a:pPr algn="ctr">
              <a:defRPr/>
            </a:pPr>
            <a:r>
              <a:rPr lang="en-US" sz="1400" dirty="0">
                <a:latin typeface="+mn-lt"/>
              </a:rPr>
              <a:t>Wait</a:t>
            </a:r>
          </a:p>
        </p:txBody>
      </p:sp>
      <p:pic>
        <p:nvPicPr>
          <p:cNvPr id="20504" name="Picture 4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313" y="2225675"/>
            <a:ext cx="6953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Text Box 18"/>
          <p:cNvSpPr txBox="1">
            <a:spLocks noChangeArrowheads="1"/>
          </p:cNvSpPr>
          <p:nvPr/>
        </p:nvSpPr>
        <p:spPr bwMode="auto">
          <a:xfrm>
            <a:off x="2763838" y="1989138"/>
            <a:ext cx="6524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</a:rPr>
              <a:t>Server</a:t>
            </a:r>
            <a:endParaRPr lang="en-US" sz="1400" dirty="0">
              <a:latin typeface="+mn-lt"/>
            </a:endParaRPr>
          </a:p>
        </p:txBody>
      </p:sp>
      <p:pic>
        <p:nvPicPr>
          <p:cNvPr id="20506" name="Picture 4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5738" y="2225675"/>
            <a:ext cx="6953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4610100" y="1989138"/>
            <a:ext cx="3946525" cy="4105275"/>
            <a:chOff x="4609411" y="1989716"/>
            <a:chExt cx="3947412" cy="4104456"/>
          </a:xfrm>
        </p:grpSpPr>
        <p:sp>
          <p:nvSpPr>
            <p:cNvPr id="183" name="Line 4"/>
            <p:cNvSpPr>
              <a:spLocks noChangeShapeType="1"/>
            </p:cNvSpPr>
            <p:nvPr/>
          </p:nvSpPr>
          <p:spPr bwMode="auto">
            <a:xfrm>
              <a:off x="5201682" y="2815051"/>
              <a:ext cx="0" cy="32759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184" name="Line 5"/>
            <p:cNvSpPr>
              <a:spLocks noChangeShapeType="1"/>
            </p:cNvSpPr>
            <p:nvPr/>
          </p:nvSpPr>
          <p:spPr bwMode="auto">
            <a:xfrm>
              <a:off x="7237315" y="2815051"/>
              <a:ext cx="0" cy="32759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185" name="Line 11"/>
            <p:cNvSpPr>
              <a:spLocks noChangeShapeType="1"/>
            </p:cNvSpPr>
            <p:nvPr/>
          </p:nvSpPr>
          <p:spPr bwMode="auto">
            <a:xfrm>
              <a:off x="5201682" y="3495952"/>
              <a:ext cx="2026105" cy="6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186" name="Text Box 12"/>
            <p:cNvSpPr txBox="1">
              <a:spLocks noChangeArrowheads="1"/>
            </p:cNvSpPr>
            <p:nvPr/>
          </p:nvSpPr>
          <p:spPr bwMode="auto">
            <a:xfrm>
              <a:off x="5849528" y="3265811"/>
              <a:ext cx="738353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</a:t>
              </a:r>
              <a:r>
                <a:rPr lang="hr-HR" sz="1400" b="1" dirty="0">
                  <a:latin typeface="+mn-lt"/>
                </a:rPr>
                <a:t>3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187" name="Text Box 13"/>
            <p:cNvSpPr txBox="1">
              <a:spLocks noChangeArrowheads="1"/>
            </p:cNvSpPr>
            <p:nvPr/>
          </p:nvSpPr>
          <p:spPr bwMode="auto">
            <a:xfrm>
              <a:off x="4609411" y="5786258"/>
              <a:ext cx="519230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time</a:t>
              </a:r>
            </a:p>
          </p:txBody>
        </p:sp>
        <p:sp>
          <p:nvSpPr>
            <p:cNvPr id="188" name="Line 14"/>
            <p:cNvSpPr>
              <a:spLocks noChangeShapeType="1"/>
            </p:cNvSpPr>
            <p:nvPr/>
          </p:nvSpPr>
          <p:spPr bwMode="auto">
            <a:xfrm>
              <a:off x="5201682" y="4187964"/>
              <a:ext cx="2026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189" name="Text Box 15"/>
            <p:cNvSpPr txBox="1">
              <a:spLocks noChangeArrowheads="1"/>
            </p:cNvSpPr>
            <p:nvPr/>
          </p:nvSpPr>
          <p:spPr bwMode="auto">
            <a:xfrm>
              <a:off x="5517665" y="3957823"/>
              <a:ext cx="1303631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SYN=1</a:t>
              </a:r>
              <a:r>
                <a:rPr lang="en-US" sz="1400" dirty="0">
                  <a:latin typeface="+mn-lt"/>
                </a:rPr>
                <a:t>,</a:t>
              </a:r>
              <a:r>
                <a:rPr lang="hr-HR" sz="1400" dirty="0">
                  <a:latin typeface="+mn-lt"/>
                </a:rPr>
                <a:t> </a:t>
              </a:r>
              <a:r>
                <a:rPr lang="en-US" sz="1400" b="1" dirty="0">
                  <a:latin typeface="+mn-lt"/>
                </a:rPr>
                <a:t>ACK=1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190" name="Text Box 18"/>
            <p:cNvSpPr txBox="1">
              <a:spLocks noChangeArrowheads="1"/>
            </p:cNvSpPr>
            <p:nvPr/>
          </p:nvSpPr>
          <p:spPr bwMode="auto">
            <a:xfrm>
              <a:off x="4923807" y="1989716"/>
              <a:ext cx="608150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Client</a:t>
              </a:r>
            </a:p>
          </p:txBody>
        </p:sp>
        <p:sp>
          <p:nvSpPr>
            <p:cNvPr id="191" name="Text Box 21"/>
            <p:cNvSpPr txBox="1">
              <a:spLocks noChangeArrowheads="1"/>
            </p:cNvSpPr>
            <p:nvPr/>
          </p:nvSpPr>
          <p:spPr bwMode="auto">
            <a:xfrm>
              <a:off x="7943910" y="3992741"/>
              <a:ext cx="400140" cy="842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"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CC3300"/>
                  </a:solidFill>
                  <a:latin typeface="+mn-lt"/>
                </a:rPr>
                <a:t>Store data</a:t>
              </a:r>
            </a:p>
          </p:txBody>
        </p:sp>
        <p:sp>
          <p:nvSpPr>
            <p:cNvPr id="192" name="AutoShape 22"/>
            <p:cNvSpPr>
              <a:spLocks/>
            </p:cNvSpPr>
            <p:nvPr/>
          </p:nvSpPr>
          <p:spPr bwMode="auto">
            <a:xfrm>
              <a:off x="7308768" y="4226057"/>
              <a:ext cx="152434" cy="83803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193" name="Text Box 23"/>
            <p:cNvSpPr txBox="1">
              <a:spLocks noChangeArrowheads="1"/>
            </p:cNvSpPr>
            <p:nvPr/>
          </p:nvSpPr>
          <p:spPr bwMode="auto">
            <a:xfrm>
              <a:off x="7940735" y="4995841"/>
              <a:ext cx="616088" cy="847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"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solidFill>
                    <a:srgbClr val="CC3300"/>
                  </a:solidFill>
                  <a:latin typeface="+mn-lt"/>
                </a:rPr>
                <a:t>Wait until </a:t>
              </a:r>
              <a:endParaRPr lang="hr-HR" sz="1400" dirty="0">
                <a:solidFill>
                  <a:srgbClr val="CC3300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sz="1400" dirty="0">
                  <a:solidFill>
                    <a:srgbClr val="CC3300"/>
                  </a:solidFill>
                  <a:latin typeface="+mn-lt"/>
                </a:rPr>
                <a:t>timeout</a:t>
              </a:r>
            </a:p>
          </p:txBody>
        </p:sp>
        <p:pic>
          <p:nvPicPr>
            <p:cNvPr id="20522" name="Picture 4" descr="MCj043157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4794" y="2227320"/>
              <a:ext cx="695325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5" name="Text Box 18"/>
            <p:cNvSpPr txBox="1">
              <a:spLocks noChangeArrowheads="1"/>
            </p:cNvSpPr>
            <p:nvPr/>
          </p:nvSpPr>
          <p:spPr bwMode="auto">
            <a:xfrm>
              <a:off x="6905452" y="1989716"/>
              <a:ext cx="652610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hr-HR" sz="1400" dirty="0">
                  <a:latin typeface="+mn-lt"/>
                </a:rPr>
                <a:t>Server</a:t>
              </a:r>
              <a:endParaRPr lang="en-US" sz="1400" dirty="0">
                <a:latin typeface="+mn-lt"/>
              </a:endParaRPr>
            </a:p>
          </p:txBody>
        </p:sp>
        <p:pic>
          <p:nvPicPr>
            <p:cNvPr id="20524" name="Picture 4" descr="MCj0431576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68318" y="2227320"/>
              <a:ext cx="695325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" name="Line 11"/>
            <p:cNvSpPr>
              <a:spLocks noChangeShapeType="1"/>
            </p:cNvSpPr>
            <p:nvPr/>
          </p:nvSpPr>
          <p:spPr bwMode="auto">
            <a:xfrm>
              <a:off x="5196918" y="3770536"/>
              <a:ext cx="2026105" cy="6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198" name="Text Box 12"/>
            <p:cNvSpPr txBox="1">
              <a:spLocks noChangeArrowheads="1"/>
            </p:cNvSpPr>
            <p:nvPr/>
          </p:nvSpPr>
          <p:spPr bwMode="auto">
            <a:xfrm>
              <a:off x="5844764" y="3540394"/>
              <a:ext cx="738354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</a:t>
              </a:r>
              <a:r>
                <a:rPr lang="hr-HR" sz="1400" b="1" dirty="0">
                  <a:latin typeface="+mn-lt"/>
                </a:rPr>
                <a:t>4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199" name="Line 11"/>
            <p:cNvSpPr>
              <a:spLocks noChangeShapeType="1"/>
            </p:cNvSpPr>
            <p:nvPr/>
          </p:nvSpPr>
          <p:spPr bwMode="auto">
            <a:xfrm>
              <a:off x="5200094" y="2978531"/>
              <a:ext cx="2026105" cy="6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0" name="Text Box 12"/>
            <p:cNvSpPr txBox="1">
              <a:spLocks noChangeArrowheads="1"/>
            </p:cNvSpPr>
            <p:nvPr/>
          </p:nvSpPr>
          <p:spPr bwMode="auto">
            <a:xfrm>
              <a:off x="5847939" y="2749976"/>
              <a:ext cx="738354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SYN=1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201" name="Line 11"/>
            <p:cNvSpPr>
              <a:spLocks noChangeShapeType="1"/>
            </p:cNvSpPr>
            <p:nvPr/>
          </p:nvSpPr>
          <p:spPr bwMode="auto">
            <a:xfrm>
              <a:off x="5195331" y="3246765"/>
              <a:ext cx="2026105" cy="6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2" name="Text Box 12"/>
            <p:cNvSpPr txBox="1">
              <a:spLocks noChangeArrowheads="1"/>
            </p:cNvSpPr>
            <p:nvPr/>
          </p:nvSpPr>
          <p:spPr bwMode="auto">
            <a:xfrm>
              <a:off x="5843176" y="3016623"/>
              <a:ext cx="738353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</a:t>
              </a:r>
              <a:r>
                <a:rPr lang="hr-HR" sz="1400" b="1" dirty="0">
                  <a:latin typeface="+mn-lt"/>
                </a:rPr>
                <a:t>2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203" name="AutoShape 20"/>
            <p:cNvSpPr>
              <a:spLocks/>
            </p:cNvSpPr>
            <p:nvPr/>
          </p:nvSpPr>
          <p:spPr bwMode="auto">
            <a:xfrm>
              <a:off x="7308768" y="2989641"/>
              <a:ext cx="142907" cy="119832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4" name="AutoShape 20"/>
            <p:cNvSpPr>
              <a:spLocks/>
            </p:cNvSpPr>
            <p:nvPr/>
          </p:nvSpPr>
          <p:spPr bwMode="auto">
            <a:xfrm>
              <a:off x="7461202" y="3230893"/>
              <a:ext cx="142907" cy="119832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5" name="AutoShape 20"/>
            <p:cNvSpPr>
              <a:spLocks/>
            </p:cNvSpPr>
            <p:nvPr/>
          </p:nvSpPr>
          <p:spPr bwMode="auto">
            <a:xfrm>
              <a:off x="7623163" y="3494366"/>
              <a:ext cx="142907" cy="119832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6" name="AutoShape 22"/>
            <p:cNvSpPr>
              <a:spLocks/>
            </p:cNvSpPr>
            <p:nvPr/>
          </p:nvSpPr>
          <p:spPr bwMode="auto">
            <a:xfrm>
              <a:off x="7461202" y="4449850"/>
              <a:ext cx="152434" cy="83803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7" name="AutoShape 22"/>
            <p:cNvSpPr>
              <a:spLocks/>
            </p:cNvSpPr>
            <p:nvPr/>
          </p:nvSpPr>
          <p:spPr bwMode="auto">
            <a:xfrm>
              <a:off x="7613636" y="4721258"/>
              <a:ext cx="152434" cy="83803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8" name="AutoShape 20"/>
            <p:cNvSpPr>
              <a:spLocks/>
            </p:cNvSpPr>
            <p:nvPr/>
          </p:nvSpPr>
          <p:spPr bwMode="auto">
            <a:xfrm>
              <a:off x="7793064" y="3765774"/>
              <a:ext cx="144494" cy="1198324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09" name="AutoShape 22"/>
            <p:cNvSpPr>
              <a:spLocks/>
            </p:cNvSpPr>
            <p:nvPr/>
          </p:nvSpPr>
          <p:spPr bwMode="auto">
            <a:xfrm>
              <a:off x="7783537" y="4992667"/>
              <a:ext cx="152434" cy="838033"/>
            </a:xfrm>
            <a:prstGeom prst="rightBrace">
              <a:avLst>
                <a:gd name="adj1" fmla="val 45833"/>
                <a:gd name="adj2" fmla="val 50000"/>
              </a:avLst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13" name="Line 14"/>
            <p:cNvSpPr>
              <a:spLocks noChangeShapeType="1"/>
            </p:cNvSpPr>
            <p:nvPr/>
          </p:nvSpPr>
          <p:spPr bwMode="auto">
            <a:xfrm>
              <a:off x="5208034" y="4445088"/>
              <a:ext cx="2026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14" name="Text Box 15"/>
            <p:cNvSpPr txBox="1">
              <a:spLocks noChangeArrowheads="1"/>
            </p:cNvSpPr>
            <p:nvPr/>
          </p:nvSpPr>
          <p:spPr bwMode="auto">
            <a:xfrm>
              <a:off x="5524017" y="4213359"/>
              <a:ext cx="1303631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</a:t>
              </a:r>
              <a:r>
                <a:rPr lang="hr-HR" sz="1400" b="1" dirty="0">
                  <a:latin typeface="+mn-lt"/>
                </a:rPr>
                <a:t>2</a:t>
              </a:r>
              <a:r>
                <a:rPr lang="en-US" sz="1400" dirty="0">
                  <a:latin typeface="+mn-lt"/>
                </a:rPr>
                <a:t>,</a:t>
              </a:r>
              <a:r>
                <a:rPr lang="hr-HR" sz="1400" dirty="0">
                  <a:latin typeface="+mn-lt"/>
                </a:rPr>
                <a:t> </a:t>
              </a:r>
              <a:r>
                <a:rPr lang="en-US" sz="1400" b="1" dirty="0">
                  <a:latin typeface="+mn-lt"/>
                </a:rPr>
                <a:t>ACK=</a:t>
              </a:r>
              <a:r>
                <a:rPr lang="hr-HR" sz="1400" b="1" dirty="0">
                  <a:latin typeface="+mn-lt"/>
                </a:rPr>
                <a:t>2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215" name="Line 14"/>
            <p:cNvSpPr>
              <a:spLocks noChangeShapeType="1"/>
            </p:cNvSpPr>
            <p:nvPr/>
          </p:nvSpPr>
          <p:spPr bwMode="auto">
            <a:xfrm>
              <a:off x="5208034" y="4706974"/>
              <a:ext cx="2026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16" name="Text Box 15"/>
            <p:cNvSpPr txBox="1">
              <a:spLocks noChangeArrowheads="1"/>
            </p:cNvSpPr>
            <p:nvPr/>
          </p:nvSpPr>
          <p:spPr bwMode="auto">
            <a:xfrm>
              <a:off x="5524017" y="4476832"/>
              <a:ext cx="1303631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</a:t>
              </a:r>
              <a:r>
                <a:rPr lang="hr-HR" sz="1400" b="1" dirty="0">
                  <a:latin typeface="+mn-lt"/>
                </a:rPr>
                <a:t>3</a:t>
              </a:r>
              <a:r>
                <a:rPr lang="en-US" sz="1400" dirty="0">
                  <a:latin typeface="+mn-lt"/>
                </a:rPr>
                <a:t>,</a:t>
              </a:r>
              <a:r>
                <a:rPr lang="hr-HR" sz="1400" dirty="0">
                  <a:latin typeface="+mn-lt"/>
                </a:rPr>
                <a:t> </a:t>
              </a:r>
              <a:r>
                <a:rPr lang="en-US" sz="1400" b="1" dirty="0">
                  <a:latin typeface="+mn-lt"/>
                </a:rPr>
                <a:t>ACK=</a:t>
              </a:r>
              <a:r>
                <a:rPr lang="hr-HR" sz="1400" b="1" dirty="0">
                  <a:latin typeface="+mn-lt"/>
                </a:rPr>
                <a:t>3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  <p:sp>
          <p:nvSpPr>
            <p:cNvPr id="217" name="Line 14"/>
            <p:cNvSpPr>
              <a:spLocks noChangeShapeType="1"/>
            </p:cNvSpPr>
            <p:nvPr/>
          </p:nvSpPr>
          <p:spPr bwMode="auto">
            <a:xfrm>
              <a:off x="5208034" y="4978382"/>
              <a:ext cx="2026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w="med" len="lg"/>
            </a:ln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218" name="Text Box 15"/>
            <p:cNvSpPr txBox="1">
              <a:spLocks noChangeArrowheads="1"/>
            </p:cNvSpPr>
            <p:nvPr/>
          </p:nvSpPr>
          <p:spPr bwMode="auto">
            <a:xfrm>
              <a:off x="5524017" y="4748241"/>
              <a:ext cx="1303631" cy="307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+mn-lt"/>
                </a:rPr>
                <a:t>SYN=</a:t>
              </a:r>
              <a:r>
                <a:rPr lang="hr-HR" sz="1400" b="1" dirty="0">
                  <a:latin typeface="+mn-lt"/>
                </a:rPr>
                <a:t>4</a:t>
              </a:r>
              <a:r>
                <a:rPr lang="en-US" sz="1400" dirty="0">
                  <a:latin typeface="+mn-lt"/>
                </a:rPr>
                <a:t>,</a:t>
              </a:r>
              <a:r>
                <a:rPr lang="hr-HR" sz="1400" dirty="0">
                  <a:latin typeface="+mn-lt"/>
                </a:rPr>
                <a:t> </a:t>
              </a:r>
              <a:r>
                <a:rPr lang="en-US" sz="1400" b="1" dirty="0">
                  <a:latin typeface="+mn-lt"/>
                </a:rPr>
                <a:t>ACK=</a:t>
              </a:r>
              <a:r>
                <a:rPr lang="hr-HR" sz="1400" b="1" dirty="0">
                  <a:latin typeface="+mn-lt"/>
                </a:rPr>
                <a:t>4</a:t>
              </a:r>
              <a:r>
                <a:rPr lang="en-US" sz="1400" dirty="0">
                  <a:latin typeface="+mn-lt"/>
                </a:rPr>
                <a:t>  </a:t>
              </a:r>
            </a:p>
          </p:txBody>
        </p:sp>
      </p:grpSp>
      <p:grpSp>
        <p:nvGrpSpPr>
          <p:cNvPr id="3" name="Group 223"/>
          <p:cNvGrpSpPr>
            <a:grpSpLocks/>
          </p:cNvGrpSpPr>
          <p:nvPr/>
        </p:nvGrpSpPr>
        <p:grpSpPr bwMode="auto">
          <a:xfrm>
            <a:off x="5097463" y="5876925"/>
            <a:ext cx="2498725" cy="746125"/>
            <a:chOff x="5097264" y="5877272"/>
            <a:chExt cx="2499072" cy="745480"/>
          </a:xfrm>
        </p:grpSpPr>
        <p:sp>
          <p:nvSpPr>
            <p:cNvPr id="212" name="Rounded Rectangle 211"/>
            <p:cNvSpPr/>
            <p:nvPr/>
          </p:nvSpPr>
          <p:spPr>
            <a:xfrm>
              <a:off x="5097264" y="6191325"/>
              <a:ext cx="2303782" cy="4314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Backlog queue fills up</a:t>
              </a:r>
              <a:r>
                <a:rPr lang="hr-HR" sz="1400" dirty="0"/>
                <a:t> </a:t>
              </a:r>
              <a:r>
                <a:rPr lang="en-US" sz="1400" dirty="0"/>
                <a:t>with </a:t>
              </a:r>
              <a:endParaRPr lang="hr-HR" sz="1400" dirty="0"/>
            </a:p>
            <a:p>
              <a:pPr algn="ctr">
                <a:defRPr/>
              </a:pPr>
              <a:r>
                <a:rPr lang="en-US" sz="1400" dirty="0"/>
                <a:t>half-open</a:t>
              </a:r>
              <a:r>
                <a:rPr lang="hr-HR" sz="1400" dirty="0"/>
                <a:t> </a:t>
              </a:r>
              <a:r>
                <a:rPr lang="en-US" sz="1400" dirty="0"/>
                <a:t>connections.</a:t>
              </a:r>
            </a:p>
          </p:txBody>
        </p:sp>
        <p:cxnSp>
          <p:nvCxnSpPr>
            <p:cNvPr id="221" name="Elbow Connector 220"/>
            <p:cNvCxnSpPr>
              <a:stCxn id="212" idx="3"/>
            </p:cNvCxnSpPr>
            <p:nvPr/>
          </p:nvCxnSpPr>
          <p:spPr>
            <a:xfrm flipV="1">
              <a:off x="7401046" y="5877272"/>
              <a:ext cx="195290" cy="529767"/>
            </a:xfrm>
            <a:prstGeom prst="bentConnector2">
              <a:avLst/>
            </a:prstGeom>
            <a:ln w="38100">
              <a:headEnd type="none" w="med" len="med"/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34" grpId="0"/>
      <p:bldP spid="137" grpId="0"/>
      <p:bldP spid="139" grpId="0"/>
      <p:bldP spid="141" grpId="0" animBg="1"/>
      <p:bldP spid="142" grpId="0"/>
      <p:bldP spid="143" grpId="0" animBg="1"/>
      <p:bldP spid="144" grpId="0"/>
      <p:bldP spid="145" grpId="0" animBg="1"/>
      <p:bldP spid="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Sigurnosna terminologija(RFC 2828)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hr-HR" sz="2000" dirty="0" smtClean="0"/>
              <a:t>Sistemski resursi(sredstva koje se štite)</a:t>
            </a:r>
          </a:p>
          <a:p>
            <a:pPr lvl="1" eaLnBrk="1" hangingPunct="1">
              <a:defRPr/>
            </a:pPr>
            <a:r>
              <a:rPr lang="hr-HR" sz="1800" dirty="0" smtClean="0"/>
              <a:t>Hardver, softver, podaci, komunikacija objekata i mreže</a:t>
            </a:r>
          </a:p>
          <a:p>
            <a:pPr eaLnBrk="1" hangingPunct="1">
              <a:defRPr/>
            </a:pPr>
            <a:r>
              <a:rPr lang="hr-HR" sz="2000" dirty="0" smtClean="0"/>
              <a:t>Ranjivost (</a:t>
            </a:r>
            <a:r>
              <a:rPr lang="hr-HR" sz="2000" dirty="0" err="1" smtClean="0"/>
              <a:t>Vulnerability</a:t>
            </a:r>
            <a:r>
              <a:rPr lang="hr-HR" sz="2000" dirty="0" smtClean="0"/>
              <a:t>)</a:t>
            </a:r>
          </a:p>
          <a:p>
            <a:pPr lvl="1" eaLnBrk="1" hangingPunct="1">
              <a:defRPr/>
            </a:pPr>
            <a:r>
              <a:rPr lang="hr-HR" sz="1800" dirty="0" smtClean="0"/>
              <a:t>Nedostatak ili slabost u dizajnu, implementaciji ili radu sustava koja se može iskoristiti za kršenje sigurnosne politike</a:t>
            </a:r>
          </a:p>
          <a:p>
            <a:pPr eaLnBrk="1" hangingPunct="1">
              <a:defRPr/>
            </a:pPr>
            <a:r>
              <a:rPr lang="hr-HR" sz="2000" dirty="0" smtClean="0"/>
              <a:t>Sigurnosna politika (</a:t>
            </a:r>
            <a:r>
              <a:rPr lang="hr-HR" sz="2000" dirty="0" err="1" smtClean="0"/>
              <a:t>Security</a:t>
            </a:r>
            <a:r>
              <a:rPr lang="hr-HR" sz="2000" dirty="0" smtClean="0"/>
              <a:t> </a:t>
            </a:r>
            <a:r>
              <a:rPr lang="hr-HR" sz="2000" dirty="0" err="1" smtClean="0"/>
              <a:t>policy</a:t>
            </a:r>
            <a:r>
              <a:rPr lang="hr-HR" sz="2000" dirty="0" smtClean="0"/>
              <a:t>)</a:t>
            </a:r>
          </a:p>
          <a:p>
            <a:pPr lvl="1" eaLnBrk="1" hangingPunct="1">
              <a:defRPr/>
            </a:pPr>
            <a:r>
              <a:rPr lang="hr-HR" sz="1800" dirty="0" smtClean="0"/>
              <a:t>Skup pravila koja navode što je dopušteno, a što nije</a:t>
            </a:r>
          </a:p>
          <a:p>
            <a:pPr eaLnBrk="1" hangingPunct="1">
              <a:defRPr/>
            </a:pPr>
            <a:r>
              <a:rPr lang="hr-HR" sz="2000" dirty="0" smtClean="0"/>
              <a:t>Protivnik (</a:t>
            </a:r>
            <a:r>
              <a:rPr lang="hr-HR" sz="2000" dirty="0" err="1" smtClean="0"/>
              <a:t>Adversary</a:t>
            </a:r>
            <a:r>
              <a:rPr lang="hr-HR" sz="2000" dirty="0" smtClean="0"/>
              <a:t>)</a:t>
            </a:r>
          </a:p>
          <a:p>
            <a:pPr lvl="1" eaLnBrk="1" hangingPunct="1">
              <a:defRPr/>
            </a:pPr>
            <a:r>
              <a:rPr lang="hr-HR" sz="1800" dirty="0" smtClean="0"/>
              <a:t>Subjekt koji napada ili prijeti sustavu</a:t>
            </a:r>
          </a:p>
          <a:p>
            <a:pPr eaLnBrk="1" hangingPunct="1">
              <a:defRPr/>
            </a:pPr>
            <a:r>
              <a:rPr lang="hr-HR" sz="2000" dirty="0" smtClean="0"/>
              <a:t>Napad (</a:t>
            </a:r>
            <a:r>
              <a:rPr lang="hr-HR" sz="2000" dirty="0" err="1" smtClean="0"/>
              <a:t>Attack</a:t>
            </a:r>
            <a:r>
              <a:rPr lang="hr-HR" sz="2000" dirty="0" smtClean="0"/>
              <a:t>)</a:t>
            </a:r>
          </a:p>
          <a:p>
            <a:pPr lvl="1" eaLnBrk="1" hangingPunct="1">
              <a:defRPr/>
            </a:pPr>
            <a:r>
              <a:rPr lang="hr-HR" sz="1800" dirty="0" smtClean="0"/>
              <a:t>Napad na sigurnost sustava od strane inteligentne strane</a:t>
            </a:r>
          </a:p>
          <a:p>
            <a:pPr eaLnBrk="1" hangingPunct="1">
              <a:defRPr/>
            </a:pPr>
            <a:r>
              <a:rPr lang="hr-HR" sz="2000" dirty="0" smtClean="0"/>
              <a:t>Prijetnja (</a:t>
            </a:r>
            <a:r>
              <a:rPr lang="hr-HR" sz="2000" dirty="0" err="1" smtClean="0"/>
              <a:t>Threat</a:t>
            </a:r>
            <a:r>
              <a:rPr lang="hr-HR" sz="2000" dirty="0" smtClean="0"/>
              <a:t>)</a:t>
            </a:r>
          </a:p>
          <a:p>
            <a:pPr lvl="1" eaLnBrk="1" hangingPunct="1">
              <a:defRPr/>
            </a:pPr>
            <a:r>
              <a:rPr lang="hr-HR" sz="1800" dirty="0" smtClean="0"/>
              <a:t>Potencijalno narušavanje sigurnosti (potencijalno iskorištava ranjivost)</a:t>
            </a:r>
          </a:p>
          <a:p>
            <a:pPr eaLnBrk="1" hangingPunct="1">
              <a:defRPr/>
            </a:pPr>
            <a:r>
              <a:rPr lang="hr-HR" sz="2000" dirty="0" smtClean="0"/>
              <a:t>Rizik</a:t>
            </a:r>
          </a:p>
          <a:p>
            <a:pPr lvl="1" eaLnBrk="1" hangingPunct="1">
              <a:defRPr/>
            </a:pPr>
            <a:r>
              <a:rPr lang="hr-HR" sz="1800" dirty="0" smtClean="0"/>
              <a:t>Očekivani gubitak izražen kao vjerojatnost da će određena prijetnja iskoristiti određenu ranjivost s određenim gubitkom</a:t>
            </a:r>
          </a:p>
          <a:p>
            <a:pPr eaLnBrk="1" hangingPunct="1">
              <a:defRPr/>
            </a:pPr>
            <a:r>
              <a:rPr lang="hr-HR" sz="2000" dirty="0" smtClean="0"/>
              <a:t>Protumjera (</a:t>
            </a:r>
            <a:r>
              <a:rPr lang="hr-HR" sz="2000" dirty="0" err="1" smtClean="0"/>
              <a:t>Countermeasure</a:t>
            </a:r>
            <a:r>
              <a:rPr lang="hr-HR" sz="2000" dirty="0" smtClean="0"/>
              <a:t>)</a:t>
            </a:r>
          </a:p>
          <a:p>
            <a:pPr lvl="1" eaLnBrk="1" hangingPunct="1">
              <a:defRPr/>
            </a:pPr>
            <a:r>
              <a:rPr lang="hr-HR" sz="1800" dirty="0" smtClean="0"/>
              <a:t>Akcija koja smanjuje prijetnju, ranjivost ili napad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A6DE8-BD17-49A2-AC25-1C06AACAAEA8}" type="slidenum">
              <a:rPr lang="hr-HR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Odnosi među uvjetima sigurnosti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1E6F3C-72BD-4F81-8064-58E9445E9418}" type="slidenum">
              <a:rPr lang="hr-HR"/>
              <a:pPr>
                <a:defRPr/>
              </a:pPr>
              <a:t>12</a:t>
            </a:fld>
            <a:endParaRPr lang="hr-HR"/>
          </a:p>
        </p:txBody>
      </p:sp>
      <p:grpSp>
        <p:nvGrpSpPr>
          <p:cNvPr id="22532" name="Group 117"/>
          <p:cNvGrpSpPr>
            <a:grpSpLocks/>
          </p:cNvGrpSpPr>
          <p:nvPr/>
        </p:nvGrpSpPr>
        <p:grpSpPr bwMode="auto">
          <a:xfrm>
            <a:off x="287338" y="1387475"/>
            <a:ext cx="8316912" cy="5029200"/>
            <a:chOff x="288032" y="1387376"/>
            <a:chExt cx="8316416" cy="5028644"/>
          </a:xfrm>
        </p:grpSpPr>
        <p:sp>
          <p:nvSpPr>
            <p:cNvPr id="7" name="Rounded Rectangle 6"/>
            <p:cNvSpPr/>
            <p:nvPr/>
          </p:nvSpPr>
          <p:spPr>
            <a:xfrm>
              <a:off x="2196093" y="2349295"/>
              <a:ext cx="1944571" cy="431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countermeasurs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35869" y="3428675"/>
              <a:ext cx="1944572" cy="431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vulnerabilities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91534" y="4581073"/>
              <a:ext cx="1944571" cy="431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risk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9877" y="5444577"/>
              <a:ext cx="1944571" cy="433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assets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627867" y="5444577"/>
              <a:ext cx="1944571" cy="433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threats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2955" y="4220751"/>
              <a:ext cx="1944571" cy="431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adversary</a:t>
              </a:r>
            </a:p>
          </p:txBody>
        </p:sp>
        <p:cxnSp>
          <p:nvCxnSpPr>
            <p:cNvPr id="19" name="Shape 18"/>
            <p:cNvCxnSpPr/>
            <p:nvPr/>
          </p:nvCxnSpPr>
          <p:spPr>
            <a:xfrm>
              <a:off x="2196093" y="1700079"/>
              <a:ext cx="5436863" cy="3744498"/>
            </a:xfrm>
            <a:prstGeom prst="bentConnector2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42127" y="1387376"/>
              <a:ext cx="863548" cy="3698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value</a:t>
              </a:r>
            </a:p>
          </p:txBody>
        </p:sp>
        <p:cxnSp>
          <p:nvCxnSpPr>
            <p:cNvPr id="28" name="Shape 27"/>
            <p:cNvCxnSpPr>
              <a:endCxn id="9" idx="0"/>
            </p:cNvCxnSpPr>
            <p:nvPr/>
          </p:nvCxnSpPr>
          <p:spPr>
            <a:xfrm>
              <a:off x="2123073" y="1844525"/>
              <a:ext cx="4141540" cy="2736547"/>
            </a:xfrm>
            <a:prstGeom prst="bentConnector2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42127" y="1773096"/>
              <a:ext cx="1944572" cy="3682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wish to minimize</a:t>
              </a:r>
            </a:p>
          </p:txBody>
        </p:sp>
        <p:cxnSp>
          <p:nvCxnSpPr>
            <p:cNvPr id="31" name="Shape 30"/>
            <p:cNvCxnSpPr>
              <a:stCxn id="6" idx="2"/>
              <a:endCxn id="7" idx="1"/>
            </p:cNvCxnSpPr>
            <p:nvPr/>
          </p:nvCxnSpPr>
          <p:spPr>
            <a:xfrm rot="16200000" flipH="1">
              <a:off x="1430979" y="1800056"/>
              <a:ext cx="576198" cy="954031"/>
            </a:xfrm>
            <a:prstGeom prst="bentConnector2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88090" y="1950877"/>
              <a:ext cx="863548" cy="3698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dirty="0">
                  <a:latin typeface="+mn-lt"/>
                </a:rPr>
                <a:t>impose</a:t>
              </a:r>
            </a:p>
          </p:txBody>
        </p:sp>
        <p:cxnSp>
          <p:nvCxnSpPr>
            <p:cNvPr id="35" name="Shape 34"/>
            <p:cNvCxnSpPr/>
            <p:nvPr/>
          </p:nvCxnSpPr>
          <p:spPr>
            <a:xfrm rot="16200000" flipH="1">
              <a:off x="3996266" y="2565123"/>
              <a:ext cx="2160348" cy="1871551"/>
            </a:xfrm>
            <a:prstGeom prst="bentConnector3">
              <a:avLst>
                <a:gd name="adj1" fmla="val 29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44"/>
            <p:cNvCxnSpPr/>
            <p:nvPr/>
          </p:nvCxnSpPr>
          <p:spPr>
            <a:xfrm rot="16200000" flipV="1">
              <a:off x="2987434" y="2924687"/>
              <a:ext cx="792075" cy="504795"/>
            </a:xfrm>
            <a:prstGeom prst="bentConnector3">
              <a:avLst>
                <a:gd name="adj1" fmla="val -1307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endCxn id="8" idx="0"/>
            </p:cNvCxnSpPr>
            <p:nvPr/>
          </p:nvCxnSpPr>
          <p:spPr>
            <a:xfrm rot="16200000" flipH="1">
              <a:off x="4014484" y="2835798"/>
              <a:ext cx="719057" cy="466697"/>
            </a:xfrm>
            <a:prstGeom prst="bentConnector3">
              <a:avLst>
                <a:gd name="adj1" fmla="val 2380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hape 57"/>
            <p:cNvCxnSpPr/>
            <p:nvPr/>
          </p:nvCxnSpPr>
          <p:spPr>
            <a:xfrm>
              <a:off x="911882" y="2014370"/>
              <a:ext cx="2736687" cy="1655579"/>
            </a:xfrm>
            <a:prstGeom prst="bentConnector3">
              <a:avLst>
                <a:gd name="adj1" fmla="val 338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288032" y="1557220"/>
              <a:ext cx="1908061" cy="431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/>
                <a:t>owners</a:t>
              </a:r>
            </a:p>
          </p:txBody>
        </p:sp>
        <p:cxnSp>
          <p:nvCxnSpPr>
            <p:cNvPr id="71" name="Shape 70"/>
            <p:cNvCxnSpPr>
              <a:endCxn id="11" idx="1"/>
            </p:cNvCxnSpPr>
            <p:nvPr/>
          </p:nvCxnSpPr>
          <p:spPr>
            <a:xfrm rot="16200000" flipH="1">
              <a:off x="1654814" y="4688987"/>
              <a:ext cx="1009538" cy="936569"/>
            </a:xfrm>
            <a:prstGeom prst="bentConnector2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hape 72"/>
            <p:cNvCxnSpPr>
              <a:endCxn id="10" idx="2"/>
            </p:cNvCxnSpPr>
            <p:nvPr/>
          </p:nvCxnSpPr>
          <p:spPr>
            <a:xfrm>
              <a:off x="935693" y="4652503"/>
              <a:ext cx="6697263" cy="1225415"/>
            </a:xfrm>
            <a:prstGeom prst="bentConnector4">
              <a:avLst>
                <a:gd name="adj1" fmla="val 262"/>
                <a:gd name="adj2" fmla="val 141498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hape 78"/>
            <p:cNvCxnSpPr/>
            <p:nvPr/>
          </p:nvCxnSpPr>
          <p:spPr>
            <a:xfrm rot="5400000" flipH="1" flipV="1">
              <a:off x="2554095" y="4362803"/>
              <a:ext cx="1655579" cy="507970"/>
            </a:xfrm>
            <a:prstGeom prst="bentConnector3">
              <a:avLst>
                <a:gd name="adj1" fmla="val 99844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hape 89"/>
            <p:cNvCxnSpPr>
              <a:stCxn id="8" idx="2"/>
              <a:endCxn id="9" idx="1"/>
            </p:cNvCxnSpPr>
            <p:nvPr/>
          </p:nvCxnSpPr>
          <p:spPr>
            <a:xfrm rot="16200000" flipH="1">
              <a:off x="4481187" y="3986602"/>
              <a:ext cx="936521" cy="684172"/>
            </a:xfrm>
            <a:prstGeom prst="bentConnector2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hape 92"/>
            <p:cNvCxnSpPr/>
            <p:nvPr/>
          </p:nvCxnSpPr>
          <p:spPr>
            <a:xfrm flipV="1">
              <a:off x="4572438" y="5012825"/>
              <a:ext cx="1079436" cy="576199"/>
            </a:xfrm>
            <a:prstGeom prst="bentConnector3">
              <a:avLst>
                <a:gd name="adj1" fmla="val 99383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hape 98"/>
            <p:cNvCxnSpPr/>
            <p:nvPr/>
          </p:nvCxnSpPr>
          <p:spPr>
            <a:xfrm>
              <a:off x="4572438" y="5725534"/>
              <a:ext cx="2087439" cy="158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99183" y="3619154"/>
              <a:ext cx="1944572" cy="3698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may be aware of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12098" y="2120720"/>
              <a:ext cx="1223889" cy="3682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to reduce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72438" y="2623902"/>
              <a:ext cx="1223890" cy="6460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that may poses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2702" y="3908047"/>
              <a:ext cx="936569" cy="646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leading </a:t>
              </a:r>
              <a:br>
                <a:rPr lang="hr-HR" dirty="0">
                  <a:latin typeface="+mn-lt"/>
                </a:rPr>
              </a:br>
              <a:r>
                <a:rPr lang="hr-HR" dirty="0">
                  <a:latin typeface="+mn-lt"/>
                </a:rPr>
                <a:t>to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99418" y="5012825"/>
              <a:ext cx="1225477" cy="64604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that increase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99418" y="5663628"/>
              <a:ext cx="576229" cy="3682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to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51672" y="6046174"/>
              <a:ext cx="3600235" cy="3698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wish to abuse and/or may damage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53201" y="4652503"/>
              <a:ext cx="936569" cy="6476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give rise to</a:t>
              </a:r>
            </a:p>
          </p:txBody>
        </p:sp>
        <p:cxnSp>
          <p:nvCxnSpPr>
            <p:cNvPr id="111" name="Shape 110"/>
            <p:cNvCxnSpPr>
              <a:stCxn id="9" idx="2"/>
            </p:cNvCxnSpPr>
            <p:nvPr/>
          </p:nvCxnSpPr>
          <p:spPr>
            <a:xfrm rot="16200000" flipH="1">
              <a:off x="6209860" y="5067578"/>
              <a:ext cx="504769" cy="395264"/>
            </a:xfrm>
            <a:prstGeom prst="bentConnector3">
              <a:avLst>
                <a:gd name="adj1" fmla="val 100391"/>
              </a:avLst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207466" y="4974729"/>
              <a:ext cx="503208" cy="3698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hr-HR" dirty="0">
                  <a:latin typeface="+mn-lt"/>
                </a:rPr>
                <a:t>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Callout 67"/>
          <p:cNvSpPr/>
          <p:nvPr/>
        </p:nvSpPr>
        <p:spPr>
          <a:xfrm rot="551149">
            <a:off x="5349875" y="4910138"/>
            <a:ext cx="1479550" cy="846137"/>
          </a:xfrm>
          <a:prstGeom prst="cloudCallout">
            <a:avLst>
              <a:gd name="adj1" fmla="val 23899"/>
              <a:gd name="adj2" fmla="val -42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Ranjivosti i napadi</a:t>
            </a:r>
            <a:endParaRPr lang="en-US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Slabosti sustava resursa (imovine)</a:t>
            </a:r>
          </a:p>
          <a:p>
            <a:pPr lvl="1" eaLnBrk="1" hangingPunct="1"/>
            <a:r>
              <a:rPr lang="hr-HR" sz="1800" dirty="0" smtClean="0"/>
              <a:t>Može biti oštećen (gubitak integriteta)</a:t>
            </a:r>
          </a:p>
          <a:p>
            <a:pPr lvl="1" eaLnBrk="1" hangingPunct="1"/>
            <a:r>
              <a:rPr lang="hr-HR" sz="1800" dirty="0" smtClean="0"/>
              <a:t>Postati propustan (gubitak povjerljivosti)</a:t>
            </a:r>
          </a:p>
          <a:p>
            <a:pPr lvl="1" eaLnBrk="1" hangingPunct="1"/>
            <a:r>
              <a:rPr lang="hr-HR" sz="1800" dirty="0" smtClean="0"/>
              <a:t>Postati nedostupan (gubitak dostupnosti)</a:t>
            </a:r>
          </a:p>
          <a:p>
            <a:pPr eaLnBrk="1" hangingPunct="1"/>
            <a:r>
              <a:rPr lang="hr-HR" sz="2400" dirty="0" smtClean="0"/>
              <a:t>Napadi su prijetnje koje se obavljaju i mogu biti :</a:t>
            </a:r>
          </a:p>
          <a:p>
            <a:pPr lvl="1" eaLnBrk="1" hangingPunct="1"/>
            <a:r>
              <a:rPr lang="hr-HR" sz="2000" dirty="0" smtClean="0"/>
              <a:t>Pasivne (</a:t>
            </a:r>
            <a:r>
              <a:rPr lang="hr-HR" sz="2000" dirty="0" err="1" smtClean="0"/>
              <a:t>wiretapping</a:t>
            </a:r>
            <a:r>
              <a:rPr lang="hr-HR" sz="2000" dirty="0" smtClean="0"/>
              <a:t>, </a:t>
            </a:r>
            <a:r>
              <a:rPr lang="hr-HR" sz="2000" dirty="0" err="1" smtClean="0"/>
              <a:t>snooping</a:t>
            </a:r>
            <a:r>
              <a:rPr lang="hr-HR" sz="2000" dirty="0" smtClean="0"/>
              <a:t>)</a:t>
            </a:r>
          </a:p>
          <a:p>
            <a:pPr lvl="1" eaLnBrk="1" hangingPunct="1"/>
            <a:r>
              <a:rPr lang="hr-HR" sz="2000" dirty="0" smtClean="0"/>
              <a:t>Aktivne (</a:t>
            </a:r>
            <a:r>
              <a:rPr lang="hr-HR" sz="2000" dirty="0" err="1" smtClean="0"/>
              <a:t>Man</a:t>
            </a:r>
            <a:r>
              <a:rPr lang="hr-HR" sz="2000" dirty="0" smtClean="0"/>
              <a:t>-</a:t>
            </a:r>
            <a:r>
              <a:rPr lang="hr-HR" sz="2000" dirty="0" err="1" smtClean="0"/>
              <a:t>in</a:t>
            </a:r>
            <a:r>
              <a:rPr lang="hr-HR" sz="2000" dirty="0" smtClean="0"/>
              <a:t>-</a:t>
            </a:r>
            <a:r>
              <a:rPr lang="hr-HR" sz="2000" dirty="0" err="1" smtClean="0"/>
              <a:t>the</a:t>
            </a:r>
            <a:r>
              <a:rPr lang="hr-HR" sz="2000" dirty="0" smtClean="0"/>
              <a:t>-</a:t>
            </a:r>
            <a:r>
              <a:rPr lang="hr-HR" sz="2000" dirty="0" err="1" smtClean="0"/>
              <a:t>Middle</a:t>
            </a:r>
            <a:r>
              <a:rPr lang="hr-HR" sz="2000" dirty="0" smtClean="0"/>
              <a:t>, </a:t>
            </a:r>
            <a:r>
              <a:rPr lang="hr-HR" sz="2000" dirty="0" err="1" smtClean="0"/>
              <a:t>Man</a:t>
            </a:r>
            <a:r>
              <a:rPr lang="hr-HR" sz="2000" dirty="0" smtClean="0"/>
              <a:t>-</a:t>
            </a:r>
            <a:r>
              <a:rPr lang="hr-HR" sz="2000" dirty="0" err="1" smtClean="0"/>
              <a:t>in</a:t>
            </a:r>
            <a:r>
              <a:rPr lang="hr-HR" sz="2000" dirty="0" smtClean="0"/>
              <a:t>-</a:t>
            </a:r>
            <a:r>
              <a:rPr lang="hr-HR" sz="2000" dirty="0" err="1" smtClean="0"/>
              <a:t>the</a:t>
            </a:r>
            <a:r>
              <a:rPr lang="hr-HR" sz="2000" dirty="0" smtClean="0"/>
              <a:t>-</a:t>
            </a:r>
            <a:r>
              <a:rPr lang="hr-HR" sz="2000" dirty="0" err="1" smtClean="0"/>
              <a:t>Browser</a:t>
            </a:r>
            <a:r>
              <a:rPr lang="hr-HR" sz="2000" dirty="0" smtClean="0"/>
              <a:t>)</a:t>
            </a:r>
          </a:p>
          <a:p>
            <a:pPr lvl="1" eaLnBrk="1" hangingPunct="1"/>
            <a:r>
              <a:rPr lang="hr-HR" sz="2000" dirty="0" smtClean="0"/>
              <a:t>Unutrašnje (</a:t>
            </a:r>
            <a:r>
              <a:rPr lang="hr-HR" sz="2000" dirty="0" err="1" smtClean="0"/>
              <a:t>Insider</a:t>
            </a:r>
            <a:r>
              <a:rPr lang="hr-HR" sz="2000" dirty="0" smtClean="0"/>
              <a:t>)</a:t>
            </a:r>
          </a:p>
          <a:p>
            <a:pPr lvl="1" eaLnBrk="1" hangingPunct="1"/>
            <a:r>
              <a:rPr lang="hr-HR" sz="2000" dirty="0" smtClean="0"/>
              <a:t>Vanjske (</a:t>
            </a:r>
            <a:r>
              <a:rPr lang="hr-HR" sz="2000" dirty="0" err="1" smtClean="0"/>
              <a:t>Outsider</a:t>
            </a:r>
            <a:r>
              <a:rPr lang="hr-HR" sz="2000" dirty="0" smtClean="0"/>
              <a:t>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00F43C-A651-45D6-ABAE-D057507B96CA}" type="slidenum">
              <a:rPr lang="hr-HR"/>
              <a:pPr>
                <a:defRPr/>
              </a:pPr>
              <a:t>13</a:t>
            </a:fld>
            <a:endParaRPr lang="hr-HR"/>
          </a:p>
        </p:txBody>
      </p:sp>
      <p:pic>
        <p:nvPicPr>
          <p:cNvPr id="23558" name="Picture 4" descr="bezicni-rou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88" y="4924425"/>
            <a:ext cx="609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5" descr="laptop-wirel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5988050"/>
            <a:ext cx="7191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6" descr="laptop-wirel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4997450"/>
            <a:ext cx="7191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7" descr="laptop-wirel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2588" y="6165850"/>
            <a:ext cx="7191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62" name="Group 8"/>
          <p:cNvGrpSpPr>
            <a:grpSpLocks/>
          </p:cNvGrpSpPr>
          <p:nvPr/>
        </p:nvGrpSpPr>
        <p:grpSpPr bwMode="auto">
          <a:xfrm rot="-1852572">
            <a:off x="2173288" y="5759450"/>
            <a:ext cx="1358900" cy="165100"/>
            <a:chOff x="2208" y="1536"/>
            <a:chExt cx="856" cy="104"/>
          </a:xfrm>
        </p:grpSpPr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V="1">
              <a:off x="2208" y="1536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592" y="1532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 flipV="1">
              <a:off x="2583" y="1540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</p:grpSp>
      <p:grpSp>
        <p:nvGrpSpPr>
          <p:cNvPr id="23563" name="Group 12"/>
          <p:cNvGrpSpPr>
            <a:grpSpLocks/>
          </p:cNvGrpSpPr>
          <p:nvPr/>
        </p:nvGrpSpPr>
        <p:grpSpPr bwMode="auto">
          <a:xfrm rot="103769">
            <a:off x="2020888" y="4997450"/>
            <a:ext cx="1358900" cy="165100"/>
            <a:chOff x="2208" y="1536"/>
            <a:chExt cx="856" cy="104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2208" y="1536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 flipH="1">
              <a:off x="2592" y="1536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 flipV="1">
              <a:off x="2579" y="1539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</p:grpSp>
      <p:grpSp>
        <p:nvGrpSpPr>
          <p:cNvPr id="23564" name="Group 16"/>
          <p:cNvGrpSpPr>
            <a:grpSpLocks/>
          </p:cNvGrpSpPr>
          <p:nvPr/>
        </p:nvGrpSpPr>
        <p:grpSpPr bwMode="auto">
          <a:xfrm rot="-6709082">
            <a:off x="3563938" y="5740400"/>
            <a:ext cx="1066800" cy="190500"/>
            <a:chOff x="2208" y="1536"/>
            <a:chExt cx="856" cy="104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V="1">
              <a:off x="2218" y="1536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H="1">
              <a:off x="2598" y="1536"/>
              <a:ext cx="9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V="1">
              <a:off x="2594" y="1543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>
                <a:latin typeface="+mn-lt"/>
              </a:endParaRPr>
            </a:p>
          </p:txBody>
        </p:sp>
      </p:grp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3849688" y="5254625"/>
            <a:ext cx="1524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pic>
        <p:nvPicPr>
          <p:cNvPr id="23566" name="Picture 28" descr="laptop-wire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7288" y="5775325"/>
            <a:ext cx="719137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67" name="AutoShape 29"/>
          <p:cNvCxnSpPr>
            <a:cxnSpLocks noChangeShapeType="1"/>
          </p:cNvCxnSpPr>
          <p:nvPr/>
        </p:nvCxnSpPr>
        <p:spPr bwMode="auto">
          <a:xfrm rot="10800000">
            <a:off x="6781800" y="5430838"/>
            <a:ext cx="788988" cy="63658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Freeform 30"/>
          <p:cNvSpPr>
            <a:spLocks/>
          </p:cNvSpPr>
          <p:nvPr/>
        </p:nvSpPr>
        <p:spPr bwMode="auto">
          <a:xfrm>
            <a:off x="3887788" y="5305425"/>
            <a:ext cx="3695700" cy="889000"/>
          </a:xfrm>
          <a:custGeom>
            <a:avLst/>
            <a:gdLst/>
            <a:ahLst/>
            <a:cxnLst>
              <a:cxn ang="0">
                <a:pos x="360" y="440"/>
              </a:cxn>
              <a:cxn ang="0">
                <a:pos x="168" y="248"/>
              </a:cxn>
              <a:cxn ang="0">
                <a:pos x="72" y="56"/>
              </a:cxn>
              <a:cxn ang="0">
                <a:pos x="600" y="8"/>
              </a:cxn>
              <a:cxn ang="0">
                <a:pos x="1800" y="104"/>
              </a:cxn>
              <a:cxn ang="0">
                <a:pos x="1992" y="392"/>
              </a:cxn>
              <a:cxn ang="0">
                <a:pos x="2184" y="536"/>
              </a:cxn>
              <a:cxn ang="0">
                <a:pos x="2328" y="536"/>
              </a:cxn>
            </a:cxnLst>
            <a:rect l="0" t="0" r="r" b="b"/>
            <a:pathLst>
              <a:path w="2328" h="560">
                <a:moveTo>
                  <a:pt x="360" y="440"/>
                </a:moveTo>
                <a:cubicBezTo>
                  <a:pt x="288" y="376"/>
                  <a:pt x="216" y="312"/>
                  <a:pt x="168" y="248"/>
                </a:cubicBezTo>
                <a:cubicBezTo>
                  <a:pt x="120" y="184"/>
                  <a:pt x="0" y="96"/>
                  <a:pt x="72" y="56"/>
                </a:cubicBezTo>
                <a:cubicBezTo>
                  <a:pt x="144" y="16"/>
                  <a:pt x="312" y="0"/>
                  <a:pt x="600" y="8"/>
                </a:cubicBezTo>
                <a:cubicBezTo>
                  <a:pt x="888" y="16"/>
                  <a:pt x="1568" y="40"/>
                  <a:pt x="1800" y="104"/>
                </a:cubicBezTo>
                <a:cubicBezTo>
                  <a:pt x="2032" y="168"/>
                  <a:pt x="1928" y="320"/>
                  <a:pt x="1992" y="392"/>
                </a:cubicBezTo>
                <a:cubicBezTo>
                  <a:pt x="2056" y="464"/>
                  <a:pt x="2128" y="512"/>
                  <a:pt x="2184" y="536"/>
                </a:cubicBezTo>
                <a:cubicBezTo>
                  <a:pt x="2240" y="560"/>
                  <a:pt x="2284" y="548"/>
                  <a:pt x="2328" y="536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triangle" w="med" len="med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2" name="Freeform 32"/>
          <p:cNvSpPr>
            <a:spLocks/>
          </p:cNvSpPr>
          <p:nvPr/>
        </p:nvSpPr>
        <p:spPr bwMode="auto">
          <a:xfrm>
            <a:off x="2109788" y="4924425"/>
            <a:ext cx="5334000" cy="9906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624" y="0"/>
              </a:cxn>
              <a:cxn ang="0">
                <a:pos x="1008" y="48"/>
              </a:cxn>
              <a:cxn ang="0">
                <a:pos x="1584" y="144"/>
              </a:cxn>
              <a:cxn ang="0">
                <a:pos x="2256" y="144"/>
              </a:cxn>
              <a:cxn ang="0">
                <a:pos x="2976" y="192"/>
              </a:cxn>
              <a:cxn ang="0">
                <a:pos x="3360" y="624"/>
              </a:cxn>
            </a:cxnLst>
            <a:rect l="0" t="0" r="r" b="b"/>
            <a:pathLst>
              <a:path w="3360" h="624">
                <a:moveTo>
                  <a:pt x="0" y="48"/>
                </a:moveTo>
                <a:cubicBezTo>
                  <a:pt x="228" y="24"/>
                  <a:pt x="456" y="0"/>
                  <a:pt x="624" y="0"/>
                </a:cubicBezTo>
                <a:cubicBezTo>
                  <a:pt x="792" y="0"/>
                  <a:pt x="848" y="24"/>
                  <a:pt x="1008" y="48"/>
                </a:cubicBezTo>
                <a:cubicBezTo>
                  <a:pt x="1168" y="72"/>
                  <a:pt x="1376" y="128"/>
                  <a:pt x="1584" y="144"/>
                </a:cubicBezTo>
                <a:cubicBezTo>
                  <a:pt x="1792" y="160"/>
                  <a:pt x="2024" y="136"/>
                  <a:pt x="2256" y="144"/>
                </a:cubicBezTo>
                <a:cubicBezTo>
                  <a:pt x="2488" y="152"/>
                  <a:pt x="2792" y="112"/>
                  <a:pt x="2976" y="192"/>
                </a:cubicBezTo>
                <a:cubicBezTo>
                  <a:pt x="3160" y="272"/>
                  <a:pt x="3296" y="552"/>
                  <a:pt x="3360" y="624"/>
                </a:cubicBezTo>
              </a:path>
            </a:pathLst>
          </a:custGeom>
          <a:noFill/>
          <a:ln w="38100" cmpd="sng">
            <a:solidFill>
              <a:srgbClr val="00206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3" name="Freeform 33"/>
          <p:cNvSpPr>
            <a:spLocks/>
          </p:cNvSpPr>
          <p:nvPr/>
        </p:nvSpPr>
        <p:spPr bwMode="auto">
          <a:xfrm>
            <a:off x="2033588" y="5203825"/>
            <a:ext cx="2057400" cy="10160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624" y="16"/>
              </a:cxn>
              <a:cxn ang="0">
                <a:pos x="912" y="160"/>
              </a:cxn>
              <a:cxn ang="0">
                <a:pos x="1296" y="640"/>
              </a:cxn>
            </a:cxnLst>
            <a:rect l="0" t="0" r="r" b="b"/>
            <a:pathLst>
              <a:path w="1296" h="640">
                <a:moveTo>
                  <a:pt x="0" y="64"/>
                </a:moveTo>
                <a:cubicBezTo>
                  <a:pt x="236" y="32"/>
                  <a:pt x="472" y="0"/>
                  <a:pt x="624" y="16"/>
                </a:cubicBezTo>
                <a:cubicBezTo>
                  <a:pt x="776" y="32"/>
                  <a:pt x="800" y="56"/>
                  <a:pt x="912" y="160"/>
                </a:cubicBezTo>
                <a:cubicBezTo>
                  <a:pt x="1024" y="264"/>
                  <a:pt x="1232" y="560"/>
                  <a:pt x="1296" y="640"/>
                </a:cubicBezTo>
              </a:path>
            </a:pathLst>
          </a:custGeom>
          <a:noFill/>
          <a:ln w="38100" cmpd="sng">
            <a:solidFill>
              <a:srgbClr val="CC3300"/>
            </a:solidFill>
            <a:round/>
            <a:headEnd type="triangle" w="med" len="med"/>
            <a:tailEnd type="none" w="med" len="lg"/>
          </a:ln>
          <a:effectLst/>
        </p:spPr>
        <p:txBody>
          <a:bodyPr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4852988" y="6288088"/>
            <a:ext cx="14334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CH" sz="1600" dirty="0">
                <a:solidFill>
                  <a:srgbClr val="C00000"/>
                </a:solidFill>
                <a:latin typeface="+mn-lt"/>
              </a:rPr>
              <a:t>MITM </a:t>
            </a:r>
            <a:r>
              <a:rPr lang="hr-HR" sz="1600" dirty="0" smtClean="0">
                <a:solidFill>
                  <a:srgbClr val="C00000"/>
                </a:solidFill>
                <a:latin typeface="+mn-lt"/>
              </a:rPr>
              <a:t>napadač</a:t>
            </a:r>
            <a:endParaRPr lang="en-GB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5" name="Text Box 35"/>
          <p:cNvSpPr txBox="1">
            <a:spLocks noChangeArrowheads="1"/>
          </p:cNvSpPr>
          <p:nvPr/>
        </p:nvSpPr>
        <p:spPr bwMode="auto">
          <a:xfrm>
            <a:off x="1116013" y="5360988"/>
            <a:ext cx="9471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1600" dirty="0" smtClean="0">
                <a:latin typeface="+mn-lt"/>
              </a:rPr>
              <a:t>Korisnik1</a:t>
            </a:r>
            <a:endParaRPr lang="en-GB" sz="1600" dirty="0">
              <a:latin typeface="+mn-lt"/>
            </a:endParaRPr>
          </a:p>
        </p:txBody>
      </p:sp>
      <p:sp>
        <p:nvSpPr>
          <p:cNvPr id="66" name="Text Box 36"/>
          <p:cNvSpPr txBox="1">
            <a:spLocks noChangeArrowheads="1"/>
          </p:cNvSpPr>
          <p:nvPr/>
        </p:nvSpPr>
        <p:spPr bwMode="auto">
          <a:xfrm>
            <a:off x="7524750" y="6153150"/>
            <a:ext cx="9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1600" dirty="0" smtClean="0">
                <a:latin typeface="+mn-lt"/>
              </a:rPr>
              <a:t>Korisnik </a:t>
            </a:r>
            <a:r>
              <a:rPr lang="hr-HR" sz="1600" dirty="0">
                <a:latin typeface="+mn-lt"/>
              </a:rPr>
              <a:t>2</a:t>
            </a:r>
            <a:endParaRPr lang="en-GB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ARP </a:t>
            </a:r>
            <a:r>
              <a:rPr lang="hr-HR" dirty="0" err="1" smtClean="0"/>
              <a:t>Spoofing</a:t>
            </a:r>
            <a:r>
              <a:rPr lang="hr-HR" dirty="0" smtClean="0"/>
              <a:t> </a:t>
            </a:r>
            <a:r>
              <a:rPr lang="hr-HR" dirty="0" err="1" smtClean="0"/>
              <a:t>Threat</a:t>
            </a:r>
            <a:r>
              <a:rPr lang="hr-HR" dirty="0" smtClean="0"/>
              <a:t> 		(1/2)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smtClean="0"/>
              <a:t>Zamaskiranost ili napad podvale (</a:t>
            </a:r>
            <a:r>
              <a:rPr lang="hr-HR" sz="2000" dirty="0" smtClean="0"/>
              <a:t>M</a:t>
            </a:r>
            <a:r>
              <a:rPr lang="fr-CH" sz="2000" dirty="0" err="1" smtClean="0"/>
              <a:t>asquerading</a:t>
            </a:r>
            <a:r>
              <a:rPr lang="hr-HR" sz="2000" dirty="0" smtClean="0"/>
              <a:t> or</a:t>
            </a:r>
            <a:r>
              <a:rPr lang="fr-CH" sz="2000" dirty="0" smtClean="0"/>
              <a:t> </a:t>
            </a:r>
            <a:r>
              <a:rPr lang="fr-CH" sz="2000" dirty="0" err="1" smtClean="0"/>
              <a:t>spoofing</a:t>
            </a:r>
            <a:r>
              <a:rPr lang="hr-HR" sz="2000" dirty="0" smtClean="0"/>
              <a:t> </a:t>
            </a:r>
            <a:r>
              <a:rPr lang="hr-HR" sz="2000" dirty="0" err="1" smtClean="0"/>
              <a:t>attack</a:t>
            </a:r>
            <a:r>
              <a:rPr lang="hr-HR" sz="2400" dirty="0" smtClean="0"/>
              <a:t>)</a:t>
            </a:r>
          </a:p>
          <a:p>
            <a:pPr lvl="1"/>
            <a:r>
              <a:rPr lang="en-GB" sz="2200" dirty="0" smtClean="0"/>
              <a:t>ARP (Address Resolution Protocol) spoofing</a:t>
            </a:r>
          </a:p>
          <a:p>
            <a:pPr lvl="1"/>
            <a:r>
              <a:rPr lang="en-GB" sz="2200" dirty="0" smtClean="0"/>
              <a:t>ARP </a:t>
            </a:r>
            <a:r>
              <a:rPr lang="hr-HR" sz="2200" dirty="0" err="1" smtClean="0"/>
              <a:t>mapira</a:t>
            </a:r>
            <a:r>
              <a:rPr lang="en-GB" sz="2200" dirty="0" smtClean="0"/>
              <a:t> IP </a:t>
            </a:r>
            <a:r>
              <a:rPr lang="hr-HR" sz="2200" dirty="0" smtClean="0"/>
              <a:t>adresu u</a:t>
            </a:r>
            <a:r>
              <a:rPr lang="en-GB" sz="2200" dirty="0" smtClean="0"/>
              <a:t> MAC</a:t>
            </a:r>
            <a:r>
              <a:rPr lang="hr-HR" sz="2200" dirty="0" smtClean="0"/>
              <a:t> adresu</a:t>
            </a:r>
            <a:endParaRPr lang="en-GB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8DBA2-B8EB-49C3-910A-FD6EC9CB39AE}" type="slidenum">
              <a:rPr lang="hr-HR"/>
              <a:pPr>
                <a:defRPr/>
              </a:pPr>
              <a:t>14</a:t>
            </a:fld>
            <a:endParaRPr lang="hr-H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0" y="2716213"/>
            <a:ext cx="7388225" cy="1566862"/>
            <a:chOff x="816" y="1223"/>
            <a:chExt cx="4654" cy="987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16" y="2112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6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0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8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2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04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53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92" y="17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30" y="17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473" y="17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837" y="2016"/>
              <a:ext cx="6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140.252.13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995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.1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51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684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.3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532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.4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354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.5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478" y="1223"/>
              <a:ext cx="9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latin typeface="+mn-lt"/>
                </a:rPr>
                <a:t>08:00:20:03:F6:42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963" y="1224"/>
              <a:ext cx="9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00:00:C0:C2:9B:26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973138" y="4800600"/>
            <a:ext cx="7388225" cy="1562100"/>
            <a:chOff x="817" y="2742"/>
            <a:chExt cx="4654" cy="984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17" y="362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961" y="30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801" y="30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41" y="30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481" y="30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321" y="300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105" y="32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954" y="32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793" y="329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631" y="329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74" y="329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838" y="3532"/>
              <a:ext cx="6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140.252.13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996" y="2858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.1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852" y="2858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.2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685" y="2858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.3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533" y="2858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.4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355" y="2858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.5</a:t>
              </a: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482" y="2742"/>
              <a:ext cx="9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08:00:20:03:F6:42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967" y="2743"/>
              <a:ext cx="9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00:00:C0:C2:9B:26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397000" y="3617913"/>
            <a:ext cx="5340350" cy="560387"/>
            <a:chOff x="1084" y="1791"/>
            <a:chExt cx="3364" cy="353"/>
          </a:xfrm>
        </p:grpSpPr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922" y="1791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089" y="2142"/>
              <a:ext cx="3357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V="1">
              <a:off x="1084" y="1791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V="1">
              <a:off x="2767" y="1793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3605" y="1793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4448" y="1792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2200275" y="4275138"/>
            <a:ext cx="3795713" cy="314325"/>
            <a:chOff x="1670" y="2205"/>
            <a:chExt cx="2205" cy="198"/>
          </a:xfrm>
        </p:grpSpPr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670" y="2205"/>
              <a:ext cx="2205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1687" y="2209"/>
              <a:ext cx="21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 err="1">
                  <a:latin typeface="+mn-lt"/>
                </a:rPr>
                <a:t>arp</a:t>
              </a:r>
              <a:r>
                <a:rPr lang="en-US" sz="1400" dirty="0">
                  <a:latin typeface="+mn-lt"/>
                </a:rPr>
                <a:t> </a:t>
              </a:r>
              <a:r>
                <a:rPr lang="en-US" sz="1400" dirty="0" err="1">
                  <a:latin typeface="+mn-lt"/>
                </a:rPr>
                <a:t>req</a:t>
              </a:r>
              <a:r>
                <a:rPr lang="en-US" sz="1400" dirty="0">
                  <a:latin typeface="+mn-lt"/>
                </a:rPr>
                <a:t>  |  target IP: 140.252.13.5  |  target eth: ?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2017713" y="6362700"/>
            <a:ext cx="5426075" cy="309563"/>
            <a:chOff x="1623" y="3689"/>
            <a:chExt cx="2264" cy="195"/>
          </a:xfrm>
        </p:grpSpPr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640" y="3689"/>
              <a:ext cx="2205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1623" y="3690"/>
              <a:ext cx="226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 err="1">
                  <a:latin typeface="+mn-lt"/>
                </a:rPr>
                <a:t>arp</a:t>
              </a:r>
              <a:r>
                <a:rPr lang="en-US" sz="1400" dirty="0">
                  <a:latin typeface="+mn-lt"/>
                </a:rPr>
                <a:t> rep  |  sender IP: 140.252.13.5  |  sender eth: 00:00:C0:C2:9B:26</a:t>
              </a:r>
            </a:p>
          </p:txBody>
        </p:sp>
      </p:grpSp>
      <p:grpSp>
        <p:nvGrpSpPr>
          <p:cNvPr id="27" name="Group 59"/>
          <p:cNvGrpSpPr>
            <a:grpSpLocks/>
          </p:cNvGrpSpPr>
          <p:nvPr/>
        </p:nvGrpSpPr>
        <p:grpSpPr bwMode="auto">
          <a:xfrm>
            <a:off x="2743200" y="5667375"/>
            <a:ext cx="4014788" cy="582613"/>
            <a:chOff x="1932" y="3288"/>
            <a:chExt cx="2529" cy="367"/>
          </a:xfrm>
        </p:grpSpPr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4456" y="3288"/>
              <a:ext cx="0" cy="3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H="1">
              <a:off x="1932" y="3655"/>
              <a:ext cx="25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1932" y="3304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ARP </a:t>
            </a:r>
            <a:r>
              <a:rPr lang="hr-HR" dirty="0" err="1" smtClean="0"/>
              <a:t>Spoofing</a:t>
            </a:r>
            <a:r>
              <a:rPr lang="hr-HR" dirty="0" smtClean="0"/>
              <a:t> </a:t>
            </a:r>
            <a:r>
              <a:rPr lang="hr-HR" dirty="0" err="1" smtClean="0"/>
              <a:t>Attack</a:t>
            </a:r>
            <a:r>
              <a:rPr lang="hr-HR" dirty="0" smtClean="0"/>
              <a:t> 		(2/2)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400" dirty="0" smtClean="0"/>
              <a:t>Drugi uređaj šalje neželjene ARP odgovore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38C296-58E1-43B7-8F74-8BB03B639559}" type="slidenum">
              <a:rPr lang="hr-HR"/>
              <a:pPr>
                <a:defRPr/>
              </a:pPr>
              <a:t>15</a:t>
            </a:fld>
            <a:endParaRPr lang="hr-HR"/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1065213" y="2211388"/>
            <a:ext cx="7386637" cy="1566862"/>
            <a:chOff x="816" y="1223"/>
            <a:chExt cx="4653" cy="987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816" y="2112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6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0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8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20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04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53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92" y="17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630" y="17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473" y="17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836" y="2016"/>
              <a:ext cx="6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140.252.13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995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.1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851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.2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684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.3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532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.4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354" y="1342"/>
              <a:ext cx="20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.5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478" y="1223"/>
              <a:ext cx="95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08:00:20:03:F6:42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963" y="1224"/>
              <a:ext cx="9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00:00:C0:C2:9B:26</a:t>
              </a:r>
            </a:p>
          </p:txBody>
        </p:sp>
      </p:grpSp>
      <p:grpSp>
        <p:nvGrpSpPr>
          <p:cNvPr id="25606" name="Group 45"/>
          <p:cNvGrpSpPr>
            <a:grpSpLocks/>
          </p:cNvGrpSpPr>
          <p:nvPr/>
        </p:nvGrpSpPr>
        <p:grpSpPr bwMode="auto">
          <a:xfrm>
            <a:off x="1490663" y="3113088"/>
            <a:ext cx="5340350" cy="560387"/>
            <a:chOff x="1084" y="1791"/>
            <a:chExt cx="3364" cy="353"/>
          </a:xfrm>
        </p:grpSpPr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1922" y="1791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1089" y="2142"/>
              <a:ext cx="3357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V="1">
              <a:off x="1084" y="1791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 flipV="1">
              <a:off x="2767" y="1793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 flipV="1">
              <a:off x="3605" y="1793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2" name="Line 51"/>
            <p:cNvSpPr>
              <a:spLocks noChangeShapeType="1"/>
            </p:cNvSpPr>
            <p:nvPr/>
          </p:nvSpPr>
          <p:spPr bwMode="auto">
            <a:xfrm flipV="1">
              <a:off x="4448" y="1792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</p:grpSp>
      <p:grpSp>
        <p:nvGrpSpPr>
          <p:cNvPr id="25607" name="Group 52"/>
          <p:cNvGrpSpPr>
            <a:grpSpLocks/>
          </p:cNvGrpSpPr>
          <p:nvPr/>
        </p:nvGrpSpPr>
        <p:grpSpPr bwMode="auto">
          <a:xfrm>
            <a:off x="2301875" y="3770313"/>
            <a:ext cx="3760788" cy="314325"/>
            <a:chOff x="1670" y="2205"/>
            <a:chExt cx="2209" cy="198"/>
          </a:xfrm>
        </p:grpSpPr>
        <p:sp>
          <p:nvSpPr>
            <p:cNvPr id="34" name="Rectangle 53"/>
            <p:cNvSpPr>
              <a:spLocks noChangeArrowheads="1"/>
            </p:cNvSpPr>
            <p:nvPr/>
          </p:nvSpPr>
          <p:spPr bwMode="auto">
            <a:xfrm>
              <a:off x="1670" y="2205"/>
              <a:ext cx="2205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673" y="2209"/>
              <a:ext cx="2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>
                  <a:latin typeface="+mn-lt"/>
                </a:rPr>
                <a:t>arp req  |  target IP: 140.252.13.5  |  target eth: ?</a:t>
              </a:r>
            </a:p>
          </p:txBody>
        </p:sp>
      </p:grp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1095375" y="5846763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1323975" y="48561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2657475" y="48561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990975" y="48561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5324475" y="48561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6657975" y="485616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>
            <a:off x="1552575" y="53133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2900363" y="53133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>
            <a:off x="4232275" y="53165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5562600" y="53165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6900863" y="53165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hr-HR" sz="2000">
              <a:latin typeface="+mn-lt"/>
            </a:endParaRP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7478713" y="5694363"/>
            <a:ext cx="1004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latin typeface="+mn-lt"/>
              </a:rPr>
              <a:t>140.252.13</a:t>
            </a: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1381125" y="4624388"/>
            <a:ext cx="320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latin typeface="+mn-lt"/>
              </a:rPr>
              <a:t>.1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2740025" y="4624388"/>
            <a:ext cx="320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latin typeface="+mn-lt"/>
              </a:rPr>
              <a:t>.2</a:t>
            </a: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4062413" y="4624388"/>
            <a:ext cx="320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latin typeface="+mn-lt"/>
              </a:rPr>
              <a:t>.3</a:t>
            </a: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5408613" y="4624388"/>
            <a:ext cx="320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C00000"/>
                </a:solidFill>
                <a:latin typeface="+mn-lt"/>
              </a:rPr>
              <a:t>.4</a:t>
            </a:r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6713538" y="4624388"/>
            <a:ext cx="320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2060"/>
                </a:solidFill>
                <a:latin typeface="+mn-lt"/>
              </a:rPr>
              <a:t>.5</a:t>
            </a: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2151063" y="4440238"/>
            <a:ext cx="15128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>
                <a:latin typeface="+mn-lt"/>
              </a:rPr>
              <a:t>08:00:20:03:F6:42</a:t>
            </a:r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6248400" y="4441825"/>
            <a:ext cx="1536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002060"/>
                </a:solidFill>
                <a:latin typeface="+mn-lt"/>
              </a:rPr>
              <a:t>00:00:C0:C2:9B:26</a:t>
            </a:r>
          </a:p>
        </p:txBody>
      </p: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1617663" y="6002338"/>
            <a:ext cx="5548312" cy="309562"/>
            <a:chOff x="1623" y="3689"/>
            <a:chExt cx="2264" cy="195"/>
          </a:xfrm>
        </p:grpSpPr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640" y="3689"/>
              <a:ext cx="2205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1623" y="3690"/>
              <a:ext cx="226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dirty="0" err="1">
                  <a:latin typeface="+mn-lt"/>
                </a:rPr>
                <a:t>arp</a:t>
              </a:r>
              <a:r>
                <a:rPr lang="en-US" sz="1400" dirty="0">
                  <a:latin typeface="+mn-lt"/>
                </a:rPr>
                <a:t> rep  |  sender IP: </a:t>
              </a:r>
              <a:r>
                <a:rPr lang="en-US" sz="1400" dirty="0">
                  <a:solidFill>
                    <a:srgbClr val="002060"/>
                  </a:solidFill>
                  <a:latin typeface="+mn-lt"/>
                </a:rPr>
                <a:t>140.252.13.5</a:t>
              </a:r>
              <a:r>
                <a:rPr lang="en-US" sz="1400" dirty="0">
                  <a:latin typeface="+mn-lt"/>
                </a:rPr>
                <a:t>  |  sender eth: </a:t>
              </a:r>
              <a:r>
                <a:rPr lang="en-US" sz="1400" dirty="0">
                  <a:solidFill>
                    <a:srgbClr val="C00000"/>
                  </a:solidFill>
                  <a:latin typeface="+mn-lt"/>
                </a:rPr>
                <a:t>00:34:CD:C2:9F:A0</a:t>
              </a:r>
            </a:p>
          </p:txBody>
        </p:sp>
      </p:grp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2867025" y="5326063"/>
            <a:ext cx="2667000" cy="582612"/>
            <a:chOff x="1933" y="3300"/>
            <a:chExt cx="1680" cy="367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608" y="3300"/>
              <a:ext cx="0" cy="3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H="1">
              <a:off x="1933" y="3667"/>
              <a:ext cx="168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1939" y="3316"/>
              <a:ext cx="0" cy="35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hr-HR" sz="2000">
                <a:latin typeface="+mn-lt"/>
              </a:endParaRPr>
            </a:p>
          </p:txBody>
        </p:sp>
      </p:grp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4605338" y="4435475"/>
            <a:ext cx="1552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C00000"/>
                </a:solidFill>
                <a:latin typeface="+mn-lt"/>
              </a:rPr>
              <a:t>00:34:CD:C2:9F:A0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Primjer: </a:t>
            </a:r>
            <a:r>
              <a:rPr lang="hr-HR" dirty="0" err="1" smtClean="0"/>
              <a:t>Man</a:t>
            </a:r>
            <a:r>
              <a:rPr lang="hr-HR" dirty="0" smtClean="0"/>
              <a:t>-</a:t>
            </a:r>
            <a:r>
              <a:rPr lang="hr-HR" dirty="0" err="1" smtClean="0"/>
              <a:t>in</a:t>
            </a:r>
            <a:r>
              <a:rPr lang="hr-HR" dirty="0" smtClean="0"/>
              <a:t>-</a:t>
            </a:r>
            <a:r>
              <a:rPr lang="hr-HR" dirty="0" err="1" smtClean="0"/>
              <a:t>the</a:t>
            </a:r>
            <a:r>
              <a:rPr lang="hr-HR" dirty="0" smtClean="0"/>
              <a:t>-</a:t>
            </a:r>
            <a:r>
              <a:rPr lang="hr-HR" dirty="0" err="1" smtClean="0"/>
              <a:t>Browser</a:t>
            </a:r>
            <a:r>
              <a:rPr lang="hr-HR" dirty="0" smtClean="0"/>
              <a:t> (</a:t>
            </a:r>
            <a:r>
              <a:rPr lang="hr-HR" dirty="0" err="1" smtClean="0"/>
              <a:t>MitB</a:t>
            </a:r>
            <a:r>
              <a:rPr lang="hr-HR" dirty="0" smtClean="0"/>
              <a:t>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sz="2000" dirty="0" err="1" smtClean="0"/>
              <a:t>MitB</a:t>
            </a:r>
            <a:r>
              <a:rPr lang="hr-HR" sz="2000" dirty="0" smtClean="0"/>
              <a:t> je trojanski konj koji zarazi web preglednik i ima sposobnost mijenjanja stranice, sadržaja ili umetanje dodatnih transakcija</a:t>
            </a:r>
          </a:p>
          <a:p>
            <a:r>
              <a:rPr lang="en-US" sz="2000" dirty="0" smtClean="0"/>
              <a:t>SSL/PKI </a:t>
            </a:r>
            <a:r>
              <a:rPr lang="hr-HR" sz="2000" dirty="0" smtClean="0"/>
              <a:t>i</a:t>
            </a:r>
            <a:r>
              <a:rPr lang="en-US" sz="2000" dirty="0" smtClean="0"/>
              <a:t>/</a:t>
            </a:r>
            <a:r>
              <a:rPr lang="hr-HR" sz="2000" dirty="0" smtClean="0"/>
              <a:t>ili</a:t>
            </a:r>
            <a:r>
              <a:rPr lang="en-US" sz="2000" dirty="0" smtClean="0"/>
              <a:t> </a:t>
            </a:r>
            <a:r>
              <a:rPr lang="hr-HR" sz="2000" dirty="0" smtClean="0"/>
              <a:t>dva ili tri faktora autentičnosti</a:t>
            </a:r>
            <a:r>
              <a:rPr lang="en-US" sz="2000" dirty="0" smtClean="0"/>
              <a:t> </a:t>
            </a:r>
            <a:r>
              <a:rPr lang="hr-HR" sz="2000" dirty="0" smtClean="0"/>
              <a:t>ne pomažu</a:t>
            </a:r>
          </a:p>
          <a:p>
            <a:pPr lvl="1"/>
            <a:r>
              <a:rPr lang="hr-HR" sz="2000" dirty="0" smtClean="0"/>
              <a:t>Jedini način protumjere na</a:t>
            </a:r>
            <a:r>
              <a:rPr lang="en-US" sz="2000" dirty="0" smtClean="0"/>
              <a:t> </a:t>
            </a:r>
            <a:r>
              <a:rPr lang="en-US" sz="2000" dirty="0" err="1" smtClean="0"/>
              <a:t>MitB</a:t>
            </a:r>
            <a:r>
              <a:rPr lang="en-US" sz="2000" dirty="0" smtClean="0"/>
              <a:t> </a:t>
            </a:r>
            <a:r>
              <a:rPr lang="hr-HR" sz="2000" dirty="0" smtClean="0"/>
              <a:t>napade je korištenje provjere transakcije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1F433-6D6A-4232-B9FB-8532E4927B99}" type="slidenum">
              <a:rPr lang="hr-HR" smtClean="0"/>
              <a:pPr>
                <a:defRPr/>
              </a:pPr>
              <a:t>16</a:t>
            </a:fld>
            <a:endParaRPr lang="hr-HR" dirty="0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016250"/>
            <a:ext cx="4827587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3297238"/>
            <a:ext cx="2951163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6011863" y="6237288"/>
            <a:ext cx="2376487" cy="36036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1600" dirty="0"/>
              <a:t>Out-of-Band 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Prijetnje i napadi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r>
              <a:rPr lang="hr-HR" dirty="0" smtClean="0"/>
              <a:t>Neovlašteno objavljivanje – prijetnja na povjerljivost</a:t>
            </a:r>
          </a:p>
          <a:p>
            <a:pPr lvl="1"/>
            <a:r>
              <a:rPr lang="hr-HR" dirty="0" smtClean="0"/>
              <a:t>Izloženost, presretanje, zaključci, provale</a:t>
            </a:r>
          </a:p>
          <a:p>
            <a:r>
              <a:rPr lang="hr-HR" dirty="0" err="1" smtClean="0"/>
              <a:t>Deception</a:t>
            </a:r>
            <a:r>
              <a:rPr lang="hr-HR" dirty="0" smtClean="0"/>
              <a:t> – prijetnja integritetu sustava i podataka</a:t>
            </a:r>
          </a:p>
          <a:p>
            <a:pPr lvl="1"/>
            <a:r>
              <a:rPr lang="hr-HR" dirty="0" err="1" smtClean="0"/>
              <a:t>Zamaskiranje</a:t>
            </a:r>
            <a:r>
              <a:rPr lang="hr-HR" dirty="0" smtClean="0"/>
              <a:t>, falsificiranje, nepriznavanje</a:t>
            </a:r>
          </a:p>
          <a:p>
            <a:r>
              <a:rPr lang="hr-HR" dirty="0" err="1" smtClean="0"/>
              <a:t>Disruption</a:t>
            </a:r>
            <a:r>
              <a:rPr lang="hr-HR" dirty="0" smtClean="0"/>
              <a:t> – prijetnja dostupnosti ili cjelovitosti sustava</a:t>
            </a:r>
          </a:p>
          <a:p>
            <a:pPr lvl="1"/>
            <a:r>
              <a:rPr lang="hr-HR" dirty="0" smtClean="0"/>
              <a:t>Onesposobljavanje (napad na dostupnost sustava), korupcija (integritet sustava), prepreke (smetnje u komunikaciji)</a:t>
            </a:r>
          </a:p>
          <a:p>
            <a:r>
              <a:rPr lang="hr-HR" dirty="0" err="1" smtClean="0"/>
              <a:t>Usurpation</a:t>
            </a:r>
            <a:r>
              <a:rPr lang="hr-HR" dirty="0" smtClean="0"/>
              <a:t> – prijetnja za integritet sustava</a:t>
            </a:r>
          </a:p>
          <a:p>
            <a:pPr lvl="1"/>
            <a:r>
              <a:rPr lang="hr-HR" dirty="0" err="1" smtClean="0"/>
              <a:t>Misappropriation</a:t>
            </a:r>
            <a:r>
              <a:rPr lang="hr-HR" dirty="0" smtClean="0"/>
              <a:t> (krađe usluga, </a:t>
            </a:r>
            <a:r>
              <a:rPr lang="hr-HR" dirty="0" err="1" smtClean="0"/>
              <a:t>tj</a:t>
            </a:r>
            <a:r>
              <a:rPr lang="hr-HR" dirty="0" smtClean="0"/>
              <a:t>. korištenje drugih uređaja za obavljanje </a:t>
            </a:r>
            <a:r>
              <a:rPr lang="hr-HR" dirty="0" err="1" smtClean="0"/>
              <a:t>DDoS</a:t>
            </a:r>
            <a:r>
              <a:rPr lang="hr-HR" dirty="0" smtClean="0"/>
              <a:t>), </a:t>
            </a:r>
            <a:r>
              <a:rPr lang="hr-HR" dirty="0" err="1" smtClean="0"/>
              <a:t>misuse</a:t>
            </a:r>
            <a:r>
              <a:rPr lang="hr-HR" dirty="0" smtClean="0"/>
              <a:t> (sigurnosne funkcije onemogućene od strane štetne logike ili hakera)</a:t>
            </a:r>
          </a:p>
          <a:p>
            <a:pPr lvl="1"/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0233B-3911-4E1A-A1EC-2C05BE4B175A}" type="slidenum">
              <a:rPr lang="hr-HR" smtClean="0"/>
              <a:pPr>
                <a:defRPr/>
              </a:pPr>
              <a:t>17</a:t>
            </a:fld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Opseg Računalne sigurnosti</a:t>
            </a:r>
            <a:br>
              <a:rPr lang="hr-HR" dirty="0" smtClean="0"/>
            </a:b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5149850"/>
          </a:xfrm>
        </p:spPr>
        <p:txBody>
          <a:bodyPr/>
          <a:lstStyle/>
          <a:p>
            <a:pPr eaLnBrk="1" hangingPunct="1"/>
            <a:r>
              <a:rPr lang="hr-HR" sz="2200" dirty="0" smtClean="0"/>
              <a:t>“</a:t>
            </a:r>
            <a:r>
              <a:rPr lang="hr-HR" sz="2200" dirty="0" err="1" smtClean="0"/>
              <a:t>Asset</a:t>
            </a:r>
            <a:r>
              <a:rPr lang="hr-HR" sz="2200" dirty="0" smtClean="0"/>
              <a:t>”</a:t>
            </a:r>
            <a:r>
              <a:rPr lang="hr-HR" sz="2400" dirty="0" smtClean="0"/>
              <a:t> kategorije: hardver, softver, podaci i komunikacijske mreže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50B1F-B088-4B15-BBFD-0B7C9C49A689}" type="slidenum">
              <a:rPr lang="hr-HR"/>
              <a:pPr>
                <a:defRPr/>
              </a:pPr>
              <a:t>18</a:t>
            </a:fld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971550" y="2336800"/>
            <a:ext cx="2952750" cy="266382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1166813" y="2949575"/>
            <a:ext cx="792162" cy="2159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2916238" y="2949575"/>
            <a:ext cx="792162" cy="2159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grpSp>
        <p:nvGrpSpPr>
          <p:cNvPr id="28680" name="Group 28"/>
          <p:cNvGrpSpPr>
            <a:grpSpLocks/>
          </p:cNvGrpSpPr>
          <p:nvPr/>
        </p:nvGrpSpPr>
        <p:grpSpPr bwMode="auto">
          <a:xfrm>
            <a:off x="1187450" y="3344863"/>
            <a:ext cx="2520950" cy="647700"/>
            <a:chOff x="4355976" y="3780532"/>
            <a:chExt cx="2316956" cy="800596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71914" y="4149434"/>
              <a:ext cx="18719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276467" y="4176906"/>
              <a:ext cx="3610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6457039" y="3780487"/>
              <a:ext cx="215847" cy="215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6457039" y="4357387"/>
              <a:ext cx="215847" cy="215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7"/>
            <p:cNvGrpSpPr/>
            <p:nvPr/>
          </p:nvGrpSpPr>
          <p:grpSpPr>
            <a:xfrm>
              <a:off x="4355976" y="3789040"/>
              <a:ext cx="216024" cy="792088"/>
              <a:chOff x="4572000" y="3789040"/>
              <a:chExt cx="216024" cy="792088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cxnSp>
            <p:nvCxnSpPr>
              <p:cNvPr id="25" name="Straight Connector 24"/>
              <p:cNvCxnSpPr/>
              <p:nvPr/>
            </p:nvCxnSpPr>
            <p:spPr>
              <a:xfrm rot="5400000">
                <a:off x="4391980" y="4185084"/>
                <a:ext cx="3600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 flipH="1" flipV="1">
                <a:off x="4572000" y="3789040"/>
                <a:ext cx="216024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572000" y="4365104"/>
                <a:ext cx="216024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29"/>
          <p:cNvSpPr/>
          <p:nvPr/>
        </p:nvSpPr>
        <p:spPr>
          <a:xfrm>
            <a:off x="1501775" y="40640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1" name="Oval 30"/>
          <p:cNvSpPr/>
          <p:nvPr/>
        </p:nvSpPr>
        <p:spPr>
          <a:xfrm>
            <a:off x="2293938" y="4076700"/>
            <a:ext cx="287337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2" name="Oval 31"/>
          <p:cNvSpPr/>
          <p:nvPr/>
        </p:nvSpPr>
        <p:spPr>
          <a:xfrm>
            <a:off x="3084513" y="4064000"/>
            <a:ext cx="288925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V="1">
            <a:off x="1547812" y="3200401"/>
            <a:ext cx="360363" cy="3603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3010694" y="3248819"/>
            <a:ext cx="360363" cy="2889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V="1">
            <a:off x="2843213" y="3703638"/>
            <a:ext cx="360362" cy="3603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1727201" y="3740150"/>
            <a:ext cx="360362" cy="28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2267744" y="3882232"/>
            <a:ext cx="382587" cy="25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11375" y="2903538"/>
            <a:ext cx="719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r-HR" b="1" dirty="0">
                <a:solidFill>
                  <a:srgbClr val="002060"/>
                </a:solidFill>
                <a:latin typeface="+mn-lt"/>
              </a:rPr>
              <a:t>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77913" y="4868863"/>
            <a:ext cx="792162" cy="3603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Guard</a:t>
            </a:r>
          </a:p>
        </p:txBody>
      </p:sp>
      <p:sp>
        <p:nvSpPr>
          <p:cNvPr id="43" name="Oval 42"/>
          <p:cNvSpPr/>
          <p:nvPr/>
        </p:nvSpPr>
        <p:spPr>
          <a:xfrm>
            <a:off x="1293813" y="5864225"/>
            <a:ext cx="287337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4" name="Oval 43"/>
          <p:cNvSpPr/>
          <p:nvPr/>
        </p:nvSpPr>
        <p:spPr>
          <a:xfrm>
            <a:off x="1293813" y="6296025"/>
            <a:ext cx="287337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6" name="Up Arrow 45"/>
          <p:cNvSpPr/>
          <p:nvPr/>
        </p:nvSpPr>
        <p:spPr>
          <a:xfrm>
            <a:off x="1382713" y="5287963"/>
            <a:ext cx="144462" cy="4318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7" name="Right Brace 46"/>
          <p:cNvSpPr/>
          <p:nvPr/>
        </p:nvSpPr>
        <p:spPr>
          <a:xfrm>
            <a:off x="1692275" y="5889625"/>
            <a:ext cx="215900" cy="708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8" name="TextBox 47"/>
          <p:cNvSpPr txBox="1"/>
          <p:nvPr/>
        </p:nvSpPr>
        <p:spPr>
          <a:xfrm>
            <a:off x="1692275" y="6083300"/>
            <a:ext cx="2159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</a:rPr>
              <a:t>Users making requests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2275" y="4398963"/>
            <a:ext cx="15113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</a:rPr>
              <a:t>Users’ processes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08175" y="2349500"/>
            <a:ext cx="20161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b="1" dirty="0">
                <a:solidFill>
                  <a:srgbClr val="002060"/>
                </a:solidFill>
              </a:rPr>
              <a:t>4.</a:t>
            </a:r>
            <a:r>
              <a:rPr lang="hr-HR" sz="1400" dirty="0"/>
              <a:t> </a:t>
            </a:r>
            <a:r>
              <a:rPr lang="hr-HR" sz="1400" dirty="0">
                <a:latin typeface="+mn-lt"/>
              </a:rPr>
              <a:t>Sensitive files must be secured (file security)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1413" y="5287963"/>
            <a:ext cx="2305050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b="1" dirty="0">
                <a:solidFill>
                  <a:srgbClr val="002060"/>
                </a:solidFill>
              </a:rPr>
              <a:t>2.</a:t>
            </a:r>
            <a:r>
              <a:rPr lang="hr-HR" sz="1400" dirty="0"/>
              <a:t> </a:t>
            </a:r>
            <a:r>
              <a:rPr lang="hr-HR" sz="1400" dirty="0">
                <a:latin typeface="+mn-lt"/>
              </a:rPr>
              <a:t>Access to the computer facility must be controlled (user authentication 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36513" y="3200400"/>
            <a:ext cx="1295401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b="1" dirty="0">
                <a:solidFill>
                  <a:srgbClr val="002060"/>
                </a:solidFill>
                <a:latin typeface="+mn-lt"/>
              </a:rPr>
              <a:t>1.</a:t>
            </a:r>
            <a:r>
              <a:rPr lang="hr-HR" sz="1400" dirty="0">
                <a:latin typeface="+mn-lt"/>
              </a:rPr>
              <a:t> Access to </a:t>
            </a:r>
            <a:br>
              <a:rPr lang="hr-HR" sz="1400" dirty="0">
                <a:latin typeface="+mn-lt"/>
              </a:rPr>
            </a:br>
            <a:r>
              <a:rPr lang="hr-HR" sz="1400" dirty="0">
                <a:latin typeface="+mn-lt"/>
              </a:rPr>
              <a:t>the data must be controlled (protection)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1979613" y="5145088"/>
            <a:ext cx="504825" cy="431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62400" y="2984500"/>
            <a:ext cx="18002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b="1" dirty="0">
                <a:solidFill>
                  <a:srgbClr val="002060"/>
                </a:solidFill>
              </a:rPr>
              <a:t>3.</a:t>
            </a:r>
            <a:r>
              <a:rPr lang="hr-HR" sz="1400" dirty="0">
                <a:solidFill>
                  <a:srgbClr val="002060"/>
                </a:solidFill>
              </a:rPr>
              <a:t> </a:t>
            </a:r>
            <a:r>
              <a:rPr lang="hr-HR" sz="1400" dirty="0">
                <a:latin typeface="+mn-lt"/>
              </a:rPr>
              <a:t>Data must be securely transmitted through networks (network security)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95963" y="2336800"/>
            <a:ext cx="2952750" cy="266382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59" name="Rectangle 58"/>
          <p:cNvSpPr/>
          <p:nvPr/>
        </p:nvSpPr>
        <p:spPr>
          <a:xfrm>
            <a:off x="5991225" y="2949575"/>
            <a:ext cx="792163" cy="2159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60" name="Rectangle 59"/>
          <p:cNvSpPr/>
          <p:nvPr/>
        </p:nvSpPr>
        <p:spPr>
          <a:xfrm>
            <a:off x="7740650" y="2949575"/>
            <a:ext cx="792163" cy="2159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grpSp>
        <p:nvGrpSpPr>
          <p:cNvPr id="28705" name="Group 60"/>
          <p:cNvGrpSpPr>
            <a:grpSpLocks/>
          </p:cNvGrpSpPr>
          <p:nvPr/>
        </p:nvGrpSpPr>
        <p:grpSpPr bwMode="auto">
          <a:xfrm>
            <a:off x="6011863" y="3344863"/>
            <a:ext cx="2520950" cy="647700"/>
            <a:chOff x="4355976" y="3780532"/>
            <a:chExt cx="2316956" cy="800596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571914" y="4149434"/>
              <a:ext cx="18719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276467" y="4176906"/>
              <a:ext cx="3610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6457039" y="3780487"/>
              <a:ext cx="215847" cy="215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6457039" y="4357387"/>
              <a:ext cx="215847" cy="215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27"/>
            <p:cNvGrpSpPr/>
            <p:nvPr/>
          </p:nvGrpSpPr>
          <p:grpSpPr>
            <a:xfrm>
              <a:off x="4355976" y="3789040"/>
              <a:ext cx="216024" cy="792088"/>
              <a:chOff x="4572000" y="3789040"/>
              <a:chExt cx="216024" cy="792088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cxnSp>
            <p:nvCxnSpPr>
              <p:cNvPr id="67" name="Straight Connector 66"/>
              <p:cNvCxnSpPr/>
              <p:nvPr/>
            </p:nvCxnSpPr>
            <p:spPr>
              <a:xfrm rot="5400000">
                <a:off x="4391980" y="4185084"/>
                <a:ext cx="3600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 flipH="1" flipV="1">
                <a:off x="4572000" y="3789040"/>
                <a:ext cx="216024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6200000" flipH="1">
                <a:off x="4572000" y="4365104"/>
                <a:ext cx="216024" cy="2160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Oval 69"/>
          <p:cNvSpPr/>
          <p:nvPr/>
        </p:nvSpPr>
        <p:spPr>
          <a:xfrm>
            <a:off x="6326188" y="4064000"/>
            <a:ext cx="287337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71" name="Oval 70"/>
          <p:cNvSpPr/>
          <p:nvPr/>
        </p:nvSpPr>
        <p:spPr>
          <a:xfrm>
            <a:off x="7118350" y="4076700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72" name="Oval 71"/>
          <p:cNvSpPr/>
          <p:nvPr/>
        </p:nvSpPr>
        <p:spPr>
          <a:xfrm>
            <a:off x="7910513" y="4064000"/>
            <a:ext cx="287337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cxnSp>
        <p:nvCxnSpPr>
          <p:cNvPr id="73" name="Straight Arrow Connector 72"/>
          <p:cNvCxnSpPr/>
          <p:nvPr/>
        </p:nvCxnSpPr>
        <p:spPr>
          <a:xfrm rot="16200000" flipV="1">
            <a:off x="6372225" y="3200400"/>
            <a:ext cx="360363" cy="3603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7835900" y="3249613"/>
            <a:ext cx="360363" cy="287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6200000" flipV="1">
            <a:off x="7667626" y="3703637"/>
            <a:ext cx="360362" cy="3603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6551613" y="3740150"/>
            <a:ext cx="360362" cy="2873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7092156" y="3882232"/>
            <a:ext cx="382587" cy="25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5788" y="2903538"/>
            <a:ext cx="719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r-HR" b="1" dirty="0">
                <a:solidFill>
                  <a:srgbClr val="002060"/>
                </a:solidFill>
                <a:latin typeface="+mn-lt"/>
              </a:rPr>
              <a:t>Data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2325" y="4868863"/>
            <a:ext cx="792163" cy="3603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Guard</a:t>
            </a:r>
          </a:p>
        </p:txBody>
      </p:sp>
      <p:sp>
        <p:nvSpPr>
          <p:cNvPr id="80" name="Oval 79"/>
          <p:cNvSpPr/>
          <p:nvPr/>
        </p:nvSpPr>
        <p:spPr>
          <a:xfrm>
            <a:off x="6118225" y="5864225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81" name="Oval 80"/>
          <p:cNvSpPr/>
          <p:nvPr/>
        </p:nvSpPr>
        <p:spPr>
          <a:xfrm>
            <a:off x="6118225" y="6296025"/>
            <a:ext cx="287338" cy="2889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82" name="Up Arrow 81"/>
          <p:cNvSpPr/>
          <p:nvPr/>
        </p:nvSpPr>
        <p:spPr>
          <a:xfrm>
            <a:off x="6207125" y="5287963"/>
            <a:ext cx="144463" cy="4318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85" name="TextBox 84"/>
          <p:cNvSpPr txBox="1"/>
          <p:nvPr/>
        </p:nvSpPr>
        <p:spPr>
          <a:xfrm>
            <a:off x="6516688" y="4398963"/>
            <a:ext cx="15113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1400" dirty="0">
                <a:latin typeface="+mn-lt"/>
              </a:rPr>
              <a:t>Users’ processes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619250" y="1989138"/>
            <a:ext cx="19446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</a:rPr>
              <a:t>Computer System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00788" y="1992313"/>
            <a:ext cx="19431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r-HR" dirty="0">
                <a:latin typeface="+mn-lt"/>
              </a:rPr>
              <a:t>Computer System</a:t>
            </a:r>
          </a:p>
        </p:txBody>
      </p:sp>
      <p:sp>
        <p:nvSpPr>
          <p:cNvPr id="93" name="Left-Right Arrow 92"/>
          <p:cNvSpPr/>
          <p:nvPr/>
        </p:nvSpPr>
        <p:spPr>
          <a:xfrm>
            <a:off x="3924300" y="3860800"/>
            <a:ext cx="1871663" cy="360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Računalna sredstva i neke prijetnje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30D198-69FB-4DCE-9A9B-68254364BB57}" type="slidenum">
              <a:rPr lang="hr-HR"/>
              <a:pPr>
                <a:defRPr/>
              </a:pPr>
              <a:t>19</a:t>
            </a:fld>
            <a:endParaRPr lang="hr-HR"/>
          </a:p>
        </p:txBody>
      </p: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68313" y="1552575"/>
          <a:ext cx="8136904" cy="46277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56184"/>
                <a:gridCol w="2016224"/>
                <a:gridCol w="2304256"/>
                <a:gridCol w="2160240"/>
              </a:tblGrid>
              <a:tr h="404532"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>
                          <a:solidFill>
                            <a:srgbClr val="002060"/>
                          </a:solidFill>
                        </a:rPr>
                        <a:t>Avaliability</a:t>
                      </a:r>
                      <a:endParaRPr lang="hr-HR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>
                          <a:solidFill>
                            <a:srgbClr val="002060"/>
                          </a:solidFill>
                        </a:rPr>
                        <a:t>Confidentiality</a:t>
                      </a:r>
                      <a:endParaRPr lang="hr-HR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>
                          <a:solidFill>
                            <a:srgbClr val="002060"/>
                          </a:solidFill>
                        </a:rPr>
                        <a:t>Integrity</a:t>
                      </a:r>
                      <a:endParaRPr lang="hr-HR" sz="16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98935">
                <a:tc>
                  <a:txBody>
                    <a:bodyPr/>
                    <a:lstStyle/>
                    <a:p>
                      <a:pPr algn="r"/>
                      <a:r>
                        <a:rPr lang="hr-HR" sz="1600" b="1" dirty="0" smtClean="0">
                          <a:solidFill>
                            <a:srgbClr val="002060"/>
                          </a:solidFill>
                        </a:rPr>
                        <a:t>Hardware</a:t>
                      </a:r>
                      <a:endParaRPr lang="hr-H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Equipment is stolen or disabled, thus denying service.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r-HR" sz="1600"/>
                    </a:p>
                  </a:txBody>
                  <a:tcPr/>
                </a:tc>
              </a:tr>
              <a:tr h="1035657">
                <a:tc>
                  <a:txBody>
                    <a:bodyPr/>
                    <a:lstStyle/>
                    <a:p>
                      <a:pPr algn="r"/>
                      <a:r>
                        <a:rPr lang="hr-HR" sz="1600" b="1" dirty="0" smtClean="0">
                          <a:solidFill>
                            <a:srgbClr val="002060"/>
                          </a:solidFill>
                        </a:rPr>
                        <a:t>Software</a:t>
                      </a:r>
                      <a:endParaRPr lang="hr-H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Programs are deleted,</a:t>
                      </a:r>
                      <a:r>
                        <a:rPr lang="hr-HR" sz="1600" baseline="0" dirty="0" smtClean="0"/>
                        <a:t> denaying access to users.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An unauthorized</a:t>
                      </a:r>
                      <a:r>
                        <a:rPr lang="hr-HR" sz="1600" baseline="0" dirty="0" smtClean="0"/>
                        <a:t> copy of software is made.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A working program is modified</a:t>
                      </a:r>
                      <a:r>
                        <a:rPr lang="hr-HR" sz="1600" baseline="0" dirty="0" smtClean="0"/>
                        <a:t> to cause it to fail or to cause it to do some unintended task.</a:t>
                      </a:r>
                      <a:endParaRPr lang="hr-HR" sz="1600" dirty="0"/>
                    </a:p>
                  </a:txBody>
                  <a:tcPr/>
                </a:tc>
              </a:tr>
              <a:tr h="1035657">
                <a:tc>
                  <a:txBody>
                    <a:bodyPr/>
                    <a:lstStyle/>
                    <a:p>
                      <a:pPr algn="r"/>
                      <a:r>
                        <a:rPr lang="hr-HR" sz="1600" b="1" dirty="0" smtClean="0">
                          <a:solidFill>
                            <a:srgbClr val="002060"/>
                          </a:solidFill>
                        </a:rPr>
                        <a:t>Data</a:t>
                      </a:r>
                      <a:endParaRPr lang="hr-H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Files are deleted,</a:t>
                      </a:r>
                      <a:r>
                        <a:rPr lang="hr-HR" sz="1600" baseline="0" dirty="0" smtClean="0"/>
                        <a:t> denying access to users.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An unauthorized</a:t>
                      </a:r>
                      <a:r>
                        <a:rPr lang="hr-HR" sz="1600" baseline="0" dirty="0" smtClean="0"/>
                        <a:t> read of data is performed. An analysis of statistical data reveals underlaying data.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Existing files</a:t>
                      </a:r>
                      <a:r>
                        <a:rPr lang="hr-HR" sz="1600" baseline="0" dirty="0" smtClean="0"/>
                        <a:t> are modified or new files are fabricated.</a:t>
                      </a:r>
                      <a:endParaRPr lang="hr-HR" sz="1600" dirty="0"/>
                    </a:p>
                  </a:txBody>
                  <a:tcPr/>
                </a:tc>
              </a:tr>
              <a:tr h="1266671">
                <a:tc>
                  <a:txBody>
                    <a:bodyPr/>
                    <a:lstStyle/>
                    <a:p>
                      <a:pPr algn="r"/>
                      <a:r>
                        <a:rPr lang="hr-HR" sz="1600" b="1" dirty="0" smtClean="0">
                          <a:solidFill>
                            <a:srgbClr val="002060"/>
                          </a:solidFill>
                        </a:rPr>
                        <a:t>Communication</a:t>
                      </a:r>
                      <a:r>
                        <a:rPr lang="hr-HR" sz="1600" b="1" dirty="0" smtClean="0"/>
                        <a:t> </a:t>
                      </a:r>
                      <a:r>
                        <a:rPr lang="hr-HR" sz="1600" b="1" dirty="0" smtClean="0">
                          <a:solidFill>
                            <a:srgbClr val="002060"/>
                          </a:solidFill>
                        </a:rPr>
                        <a:t>Lines</a:t>
                      </a:r>
                      <a:endParaRPr lang="hr-HR" sz="1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Messages are destroyed or deleted.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Messages are read. Traffic patterns are observed.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Messages are modified,</a:t>
                      </a:r>
                      <a:r>
                        <a:rPr lang="hr-HR" sz="1600" baseline="0" dirty="0" smtClean="0"/>
                        <a:t> destroyed, reordered, duplicated. False messages are injected.</a:t>
                      </a:r>
                      <a:endParaRPr lang="hr-H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Pregled računalne sigurnosti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536825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hr-HR" dirty="0" smtClean="0"/>
              <a:t>Computer Security: Principles and Practice</a:t>
            </a:r>
            <a:endParaRPr lang="en-US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by</a:t>
            </a:r>
            <a:r>
              <a:rPr lang="en-US" dirty="0" smtClean="0"/>
              <a:t> William Stallings and </a:t>
            </a:r>
            <a:r>
              <a:rPr lang="en-US" dirty="0" err="1" smtClean="0"/>
              <a:t>Lawrie</a:t>
            </a:r>
            <a:r>
              <a:rPr lang="en-US" dirty="0" smtClean="0"/>
              <a:t> Brown</a:t>
            </a: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Introduction to Computer Security 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/>
              <a:t>by Matt Bishop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endParaRPr lang="hr-HR" dirty="0" smtClean="0"/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hr-HR" dirty="0" smtClean="0">
                <a:solidFill>
                  <a:srgbClr val="002060"/>
                </a:solidFill>
              </a:rPr>
              <a:t>Produced by Mario Čagalj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000" dirty="0" smtClean="0"/>
              <a:t>CERT (</a:t>
            </a:r>
            <a:r>
              <a:rPr lang="hr-HR" sz="2000" dirty="0" err="1" smtClean="0"/>
              <a:t>Computer</a:t>
            </a:r>
            <a:r>
              <a:rPr lang="hr-HR" sz="2000" dirty="0" smtClean="0"/>
              <a:t> </a:t>
            </a:r>
            <a:r>
              <a:rPr lang="hr-HR" sz="2000" dirty="0" err="1" smtClean="0"/>
              <a:t>Emergency</a:t>
            </a:r>
            <a:r>
              <a:rPr lang="hr-HR" sz="2000" dirty="0" smtClean="0"/>
              <a:t> </a:t>
            </a:r>
            <a:r>
              <a:rPr lang="hr-HR" sz="2000" dirty="0" err="1" smtClean="0"/>
              <a:t>Response</a:t>
            </a:r>
            <a:r>
              <a:rPr lang="hr-HR" sz="2000" dirty="0" smtClean="0"/>
              <a:t> Team) izvješće - Internet povezanih ranjivosti (propusti u operacijskim sustavima, usmjerivači, mrežni uređaji)</a:t>
            </a:r>
            <a:endParaRPr lang="hr-HR" sz="2000" dirty="0">
              <a:latin typeface="+mn-lt"/>
              <a:cs typeface="+mn-cs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Trendovi računalne sigurnosti 		(1/4)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E9036F-7252-4E82-B509-F9708BC3AF12}" type="slidenum">
              <a:rPr lang="hr-HR"/>
              <a:pPr>
                <a:defRPr/>
              </a:pPr>
              <a:t>20</a:t>
            </a:fld>
            <a:endParaRPr lang="hr-HR"/>
          </a:p>
        </p:txBody>
      </p:sp>
      <p:pic>
        <p:nvPicPr>
          <p:cNvPr id="30725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489200"/>
            <a:ext cx="6408737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r-HR" sz="2000" dirty="0" smtClean="0"/>
              <a:t>Prijavljeni incidenti (incident: skupina napada koji se mogu razlikovati od drugih napada zbog posebnosti napadača, napada, ciljeva, mjesta i vremena</a:t>
            </a:r>
            <a:r>
              <a:rPr lang="hr-HR" sz="2000" dirty="0" smtClean="0">
                <a:latin typeface="+mn-lt"/>
                <a:cs typeface="+mn-cs"/>
              </a:rPr>
              <a:t>)</a:t>
            </a:r>
            <a:endParaRPr lang="hr-HR" sz="2000" dirty="0">
              <a:latin typeface="+mn-lt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Trendovi računalne sigurnosti		(2/4)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6788FB-F97A-40EB-B546-8ED0AE3DB5E8}" type="slidenum">
              <a:rPr lang="hr-HR"/>
              <a:pPr>
                <a:defRPr/>
              </a:pPr>
              <a:t>21</a:t>
            </a:fld>
            <a:endParaRPr lang="hr-HR"/>
          </a:p>
        </p:txBody>
      </p:sp>
      <p:pic>
        <p:nvPicPr>
          <p:cNvPr id="31749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532063"/>
            <a:ext cx="5976937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hr-HR" sz="2200" dirty="0">
              <a:latin typeface="+mn-lt"/>
              <a:cs typeface="+mn-cs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Trendovi računalne sigurnosti		(3/4)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7CB83-6476-48B1-A9F9-93B4B1533994}" type="slidenum">
              <a:rPr lang="hr-HR"/>
              <a:pPr>
                <a:defRPr/>
              </a:pPr>
              <a:t>22</a:t>
            </a:fld>
            <a:endParaRPr lang="hr-HR"/>
          </a:p>
        </p:txBody>
      </p:sp>
      <p:grpSp>
        <p:nvGrpSpPr>
          <p:cNvPr id="32773" name="Group 2"/>
          <p:cNvGrpSpPr>
            <a:grpSpLocks/>
          </p:cNvGrpSpPr>
          <p:nvPr/>
        </p:nvGrpSpPr>
        <p:grpSpPr bwMode="auto">
          <a:xfrm>
            <a:off x="1922463" y="2732088"/>
            <a:ext cx="5813425" cy="3387725"/>
            <a:chOff x="1304" y="1288"/>
            <a:chExt cx="3256" cy="1903"/>
          </a:xfrm>
        </p:grpSpPr>
        <p:sp>
          <p:nvSpPr>
            <p:cNvPr id="32851" name="Rectangle 3"/>
            <p:cNvSpPr>
              <a:spLocks noChangeArrowheads="1"/>
            </p:cNvSpPr>
            <p:nvPr/>
          </p:nvSpPr>
          <p:spPr bwMode="auto">
            <a:xfrm>
              <a:off x="3690" y="2962"/>
              <a:ext cx="7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1777" tIns="49995" rIns="101777" bIns="49995">
              <a:spAutoFit/>
            </a:bodyPr>
            <a:lstStyle/>
            <a:p>
              <a:pPr defTabSz="1028700"/>
              <a:r>
                <a:rPr lang="en-US" sz="2000" b="1"/>
                <a:t>Intruders</a:t>
              </a:r>
            </a:p>
          </p:txBody>
        </p:sp>
        <p:sp>
          <p:nvSpPr>
            <p:cNvPr id="32852" name="Freeform 4"/>
            <p:cNvSpPr>
              <a:spLocks/>
            </p:cNvSpPr>
            <p:nvPr/>
          </p:nvSpPr>
          <p:spPr bwMode="auto">
            <a:xfrm>
              <a:off x="1304" y="1288"/>
              <a:ext cx="3256" cy="1672"/>
            </a:xfrm>
            <a:custGeom>
              <a:avLst/>
              <a:gdLst>
                <a:gd name="T0" fmla="*/ 0 w 3256"/>
                <a:gd name="T1" fmla="*/ 0 h 1672"/>
                <a:gd name="T2" fmla="*/ 800 w 3256"/>
                <a:gd name="T3" fmla="*/ 184 h 1672"/>
                <a:gd name="T4" fmla="*/ 1352 w 3256"/>
                <a:gd name="T5" fmla="*/ 832 h 1672"/>
                <a:gd name="T6" fmla="*/ 2000 w 3256"/>
                <a:gd name="T7" fmla="*/ 1512 h 1672"/>
                <a:gd name="T8" fmla="*/ 3256 w 3256"/>
                <a:gd name="T9" fmla="*/ 1672 h 1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6"/>
                <a:gd name="T16" fmla="*/ 0 h 1672"/>
                <a:gd name="T17" fmla="*/ 3256 w 3256"/>
                <a:gd name="T18" fmla="*/ 1672 h 1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6" h="1672">
                  <a:moveTo>
                    <a:pt x="0" y="0"/>
                  </a:moveTo>
                  <a:cubicBezTo>
                    <a:pt x="287" y="22"/>
                    <a:pt x="575" y="45"/>
                    <a:pt x="800" y="184"/>
                  </a:cubicBezTo>
                  <a:cubicBezTo>
                    <a:pt x="1025" y="323"/>
                    <a:pt x="1152" y="611"/>
                    <a:pt x="1352" y="832"/>
                  </a:cubicBezTo>
                  <a:cubicBezTo>
                    <a:pt x="1552" y="1053"/>
                    <a:pt x="1683" y="1372"/>
                    <a:pt x="2000" y="1512"/>
                  </a:cubicBezTo>
                  <a:cubicBezTo>
                    <a:pt x="2317" y="1652"/>
                    <a:pt x="2786" y="1662"/>
                    <a:pt x="3256" y="1672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lIns="101777" tIns="49995" rIns="101777" bIns="49995">
              <a:spAutoFit/>
            </a:bodyPr>
            <a:lstStyle/>
            <a:p>
              <a:endParaRPr lang="hr-HR"/>
            </a:p>
          </p:txBody>
        </p:sp>
      </p:grp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1354138" y="2278063"/>
            <a:ext cx="0" cy="40227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354138" y="6289675"/>
            <a:ext cx="66135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5788" y="2314575"/>
            <a:ext cx="688975" cy="407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2000" b="1">
                <a:latin typeface="+mn-lt"/>
              </a:rPr>
              <a:t>High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95313" y="5942013"/>
            <a:ext cx="642937" cy="407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2000" b="1">
                <a:latin typeface="+mn-lt"/>
              </a:rPr>
              <a:t>Low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65238" y="6369050"/>
            <a:ext cx="673100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b="1">
                <a:latin typeface="+mn-lt"/>
              </a:rPr>
              <a:t>1980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65413" y="6369050"/>
            <a:ext cx="673100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b="1">
                <a:latin typeface="+mn-lt"/>
              </a:rPr>
              <a:t>1985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24325" y="6369050"/>
            <a:ext cx="673100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b="1">
                <a:latin typeface="+mn-lt"/>
              </a:rPr>
              <a:t>1990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608638" y="6369050"/>
            <a:ext cx="673100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b="1">
                <a:latin typeface="+mn-lt"/>
              </a:rPr>
              <a:t>1995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048500" y="6348413"/>
            <a:ext cx="673100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b="1">
                <a:latin typeface="+mn-lt"/>
              </a:rPr>
              <a:t>2000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38113" y="3273425"/>
            <a:ext cx="1030287" cy="53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400" b="1" dirty="0">
                <a:solidFill>
                  <a:schemeClr val="accent1"/>
                </a:solidFill>
                <a:latin typeface="+mn-lt"/>
              </a:rPr>
              <a:t>Intruder</a:t>
            </a:r>
          </a:p>
          <a:p>
            <a:pPr defTabSz="1028700">
              <a:defRPr/>
            </a:pPr>
            <a:r>
              <a:rPr lang="en-US" sz="1400" b="1" dirty="0">
                <a:solidFill>
                  <a:schemeClr val="accent1"/>
                </a:solidFill>
                <a:latin typeface="+mn-lt"/>
              </a:rPr>
              <a:t>Knowledge</a:t>
            </a:r>
            <a:endParaRPr lang="en-US" sz="1400" b="1" dirty="0">
              <a:solidFill>
                <a:srgbClr val="FFCC00"/>
              </a:solidFill>
              <a:latin typeface="+mn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1913" y="4949825"/>
            <a:ext cx="1262062" cy="53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400" b="1">
                <a:solidFill>
                  <a:srgbClr val="CC3300"/>
                </a:solidFill>
                <a:latin typeface="+mn-lt"/>
              </a:rPr>
              <a:t>Attack</a:t>
            </a:r>
          </a:p>
          <a:p>
            <a:pPr defTabSz="1028700">
              <a:defRPr/>
            </a:pPr>
            <a:r>
              <a:rPr lang="en-US" sz="1400" b="1">
                <a:solidFill>
                  <a:srgbClr val="CC3300"/>
                </a:solidFill>
                <a:latin typeface="+mn-lt"/>
              </a:rPr>
              <a:t>Sophistication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726113" y="1809750"/>
            <a:ext cx="1490662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Cross site scripting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2017713" y="2141538"/>
            <a:ext cx="5880100" cy="3395662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1966913" y="5451475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603500" y="5094288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2782888" y="4994275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2947988" y="4894263"/>
            <a:ext cx="104775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584575" y="4537075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3916363" y="4351338"/>
            <a:ext cx="103187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46550" y="4208463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4376738" y="4079875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4605338" y="3951288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822825" y="3836988"/>
            <a:ext cx="103188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006600" y="5573713"/>
            <a:ext cx="0" cy="51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966913" y="5891213"/>
            <a:ext cx="1497012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password guessing</a:t>
            </a: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2654300" y="5172075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2628900" y="5605463"/>
            <a:ext cx="1603375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self-replicating code</a:t>
            </a:r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2832100" y="5045075"/>
            <a:ext cx="0" cy="4857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2805113" y="5303838"/>
            <a:ext cx="1473200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password cracking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3065463" y="5005388"/>
            <a:ext cx="2427287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exploiting known vulnerabilities</a:t>
            </a: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3000375" y="49593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3636963" y="4402138"/>
            <a:ext cx="0" cy="12858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2390775" y="4275138"/>
            <a:ext cx="1290638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disabling audits</a:t>
            </a: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3954463" y="414337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3041650" y="4019550"/>
            <a:ext cx="958850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back doors</a:t>
            </a:r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V="1">
            <a:off x="4198938" y="4229100"/>
            <a:ext cx="0" cy="7445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4159250" y="4533900"/>
            <a:ext cx="860425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hijacking </a:t>
            </a:r>
          </a:p>
          <a:p>
            <a:pPr defTabSz="1028700">
              <a:defRPr/>
            </a:pPr>
            <a:r>
              <a:rPr lang="en-US" sz="1300" b="1">
                <a:latin typeface="+mn-lt"/>
              </a:rPr>
              <a:t>sessions</a:t>
            </a: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427538" y="3416300"/>
            <a:ext cx="0" cy="6556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670300" y="3290888"/>
            <a:ext cx="855663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sweepers</a:t>
            </a: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657725" y="3100388"/>
            <a:ext cx="0" cy="8731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002088" y="2976563"/>
            <a:ext cx="712787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sniffers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4873625" y="2773363"/>
            <a:ext cx="0" cy="11287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3614738" y="2665413"/>
            <a:ext cx="1300162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packet spoofing</a:t>
            </a:r>
          </a:p>
        </p:txBody>
      </p:sp>
      <p:sp>
        <p:nvSpPr>
          <p:cNvPr id="53" name="Oval 49"/>
          <p:cNvSpPr>
            <a:spLocks noChangeArrowheads="1"/>
          </p:cNvSpPr>
          <p:nvPr/>
        </p:nvSpPr>
        <p:spPr bwMode="auto">
          <a:xfrm>
            <a:off x="5384800" y="3508375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5434013" y="3600450"/>
            <a:ext cx="0" cy="3444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5359400" y="3719513"/>
            <a:ext cx="465138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GUI</a:t>
            </a:r>
          </a:p>
        </p:txBody>
      </p:sp>
      <p:sp>
        <p:nvSpPr>
          <p:cNvPr id="56" name="Oval 52"/>
          <p:cNvSpPr>
            <a:spLocks noChangeArrowheads="1"/>
          </p:cNvSpPr>
          <p:nvPr/>
        </p:nvSpPr>
        <p:spPr bwMode="auto">
          <a:xfrm>
            <a:off x="5678488" y="3351213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5729288" y="3402013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708650" y="3579813"/>
            <a:ext cx="1922463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automated probes/scans</a:t>
            </a:r>
          </a:p>
        </p:txBody>
      </p:sp>
      <p:sp>
        <p:nvSpPr>
          <p:cNvPr id="59" name="Oval 55"/>
          <p:cNvSpPr>
            <a:spLocks noChangeArrowheads="1"/>
          </p:cNvSpPr>
          <p:nvPr/>
        </p:nvSpPr>
        <p:spPr bwMode="auto">
          <a:xfrm>
            <a:off x="6121400" y="3094038"/>
            <a:ext cx="103188" cy="112712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6180138" y="2741613"/>
            <a:ext cx="0" cy="3413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6519863" y="2892425"/>
            <a:ext cx="0" cy="6318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4891088" y="2665413"/>
            <a:ext cx="1338262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denial of service</a:t>
            </a: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6462713" y="3338513"/>
            <a:ext cx="12795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www attacks</a:t>
            </a: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7643813" y="1741488"/>
            <a:ext cx="750887" cy="407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2000" b="1">
                <a:latin typeface="+mn-lt"/>
              </a:rPr>
              <a:t>Tools</a:t>
            </a:r>
          </a:p>
        </p:txBody>
      </p:sp>
      <p:sp>
        <p:nvSpPr>
          <p:cNvPr id="65" name="Line 61"/>
          <p:cNvSpPr>
            <a:spLocks noChangeShapeType="1"/>
          </p:cNvSpPr>
          <p:nvPr/>
        </p:nvSpPr>
        <p:spPr bwMode="auto">
          <a:xfrm>
            <a:off x="6767513" y="225583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4957763" y="2130425"/>
            <a:ext cx="1835150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“stealth” / advanced scanning techniques</a:t>
            </a: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6724650" y="2741613"/>
            <a:ext cx="101600" cy="111125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3754438" y="4457700"/>
            <a:ext cx="104775" cy="112713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69" name="Line 65"/>
          <p:cNvSpPr>
            <a:spLocks noChangeShapeType="1"/>
          </p:cNvSpPr>
          <p:nvPr/>
        </p:nvSpPr>
        <p:spPr bwMode="auto">
          <a:xfrm>
            <a:off x="3802063" y="456882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3325813" y="4722813"/>
            <a:ext cx="895350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burglaries</a:t>
            </a: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4787900" y="3978275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4738688" y="4252913"/>
            <a:ext cx="2085975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algn="r" defTabSz="1028700">
              <a:defRPr/>
            </a:pPr>
            <a:r>
              <a:rPr lang="en-US" sz="1300" b="1">
                <a:latin typeface="+mn-lt"/>
              </a:rPr>
              <a:t>network mgmt. diagnostics</a:t>
            </a:r>
          </a:p>
        </p:txBody>
      </p:sp>
      <p:sp>
        <p:nvSpPr>
          <p:cNvPr id="73" name="Oval 69"/>
          <p:cNvSpPr>
            <a:spLocks noChangeArrowheads="1"/>
          </p:cNvSpPr>
          <p:nvPr/>
        </p:nvSpPr>
        <p:spPr bwMode="auto">
          <a:xfrm>
            <a:off x="4719638" y="3905250"/>
            <a:ext cx="103187" cy="112713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4" name="Oval 70"/>
          <p:cNvSpPr>
            <a:spLocks noChangeArrowheads="1"/>
          </p:cNvSpPr>
          <p:nvPr/>
        </p:nvSpPr>
        <p:spPr bwMode="auto">
          <a:xfrm>
            <a:off x="6946900" y="2628900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6951663" y="2919413"/>
            <a:ext cx="1011237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distributed</a:t>
            </a:r>
          </a:p>
          <a:p>
            <a:pPr defTabSz="1028700">
              <a:defRPr/>
            </a:pPr>
            <a:r>
              <a:rPr lang="en-US" sz="1300" b="1">
                <a:latin typeface="+mn-lt"/>
              </a:rPr>
              <a:t>attack tools</a:t>
            </a:r>
          </a:p>
        </p:txBody>
      </p:sp>
      <p:sp>
        <p:nvSpPr>
          <p:cNvPr id="76" name="Oval 72"/>
          <p:cNvSpPr>
            <a:spLocks noChangeArrowheads="1"/>
          </p:cNvSpPr>
          <p:nvPr/>
        </p:nvSpPr>
        <p:spPr bwMode="auto">
          <a:xfrm>
            <a:off x="6478588" y="2894013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7004050" y="2686050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8" name="Oval 74"/>
          <p:cNvSpPr>
            <a:spLocks noChangeArrowheads="1"/>
          </p:cNvSpPr>
          <p:nvPr/>
        </p:nvSpPr>
        <p:spPr bwMode="auto">
          <a:xfrm>
            <a:off x="7162800" y="2500313"/>
            <a:ext cx="101600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79" name="Line 75"/>
          <p:cNvSpPr>
            <a:spLocks noChangeShapeType="1"/>
          </p:cNvSpPr>
          <p:nvPr/>
        </p:nvSpPr>
        <p:spPr bwMode="auto">
          <a:xfrm>
            <a:off x="7207250" y="204470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80" name="Oval 76"/>
          <p:cNvSpPr>
            <a:spLocks noChangeArrowheads="1"/>
          </p:cNvSpPr>
          <p:nvPr/>
        </p:nvSpPr>
        <p:spPr bwMode="auto">
          <a:xfrm>
            <a:off x="7302500" y="2401888"/>
            <a:ext cx="103188" cy="112712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 flipH="1">
            <a:off x="7367588" y="2462213"/>
            <a:ext cx="0" cy="2555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7302500" y="2619375"/>
            <a:ext cx="671513" cy="300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>
                <a:latin typeface="+mn-lt"/>
              </a:rPr>
              <a:t>Staged</a:t>
            </a:r>
          </a:p>
        </p:txBody>
      </p:sp>
      <p:sp>
        <p:nvSpPr>
          <p:cNvPr id="83" name="Oval 79"/>
          <p:cNvSpPr>
            <a:spLocks noChangeArrowheads="1"/>
          </p:cNvSpPr>
          <p:nvPr/>
        </p:nvSpPr>
        <p:spPr bwMode="auto">
          <a:xfrm>
            <a:off x="7502525" y="2287588"/>
            <a:ext cx="103188" cy="1143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6607175" y="1352550"/>
            <a:ext cx="1060450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1777" tIns="49995" rIns="101777" bIns="49995">
            <a:spAutoFit/>
          </a:bodyPr>
          <a:lstStyle/>
          <a:p>
            <a:pPr defTabSz="1028700">
              <a:defRPr/>
            </a:pPr>
            <a:r>
              <a:rPr lang="en-US" sz="1300" b="1" dirty="0">
                <a:latin typeface="+mn-lt"/>
              </a:rPr>
              <a:t>Auto </a:t>
            </a:r>
            <a:br>
              <a:rPr lang="en-US" sz="1300" b="1" dirty="0">
                <a:latin typeface="+mn-lt"/>
              </a:rPr>
            </a:br>
            <a:r>
              <a:rPr lang="en-US" sz="1300" b="1" dirty="0">
                <a:latin typeface="+mn-lt"/>
              </a:rPr>
              <a:t>Coordinated</a:t>
            </a: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V="1">
            <a:off x="7578725" y="1863725"/>
            <a:ext cx="0" cy="4699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hr-HR">
              <a:latin typeface="+mn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5288" y="1341438"/>
            <a:ext cx="24812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b="1" dirty="0">
                <a:latin typeface="+mn-lt"/>
              </a:rPr>
              <a:t>By </a:t>
            </a:r>
            <a:r>
              <a:rPr lang="en-US" b="1" dirty="0">
                <a:latin typeface="+mn-lt"/>
              </a:rPr>
              <a:t>Tim </a:t>
            </a:r>
            <a:r>
              <a:rPr lang="en-US" b="1" dirty="0" err="1">
                <a:latin typeface="+mn-lt"/>
              </a:rPr>
              <a:t>Shimeall</a:t>
            </a:r>
            <a:r>
              <a:rPr lang="en-US" b="1" dirty="0">
                <a:latin typeface="+mn-lt"/>
              </a:rPr>
              <a:t>, ©</a:t>
            </a:r>
            <a:r>
              <a:rPr lang="hr-HR" b="1" dirty="0">
                <a:latin typeface="+mn-lt"/>
              </a:rPr>
              <a:t>CMU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hr-HR" sz="2400" dirty="0">
              <a:latin typeface="+mn-lt"/>
              <a:cs typeface="+mn-cs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CSI/FBI </a:t>
            </a:r>
            <a:r>
              <a:rPr lang="hr-HR" dirty="0" smtClean="0"/>
              <a:t>2005 Računalni zločin i anketa sigurnosti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C9775B-E07F-43E0-9DAB-EC73B7B6A72D}" type="slidenum">
              <a:rPr lang="hr-HR"/>
              <a:pPr>
                <a:defRPr/>
              </a:pPr>
              <a:t>23</a:t>
            </a:fld>
            <a:endParaRPr lang="hr-HR"/>
          </a:p>
        </p:txBody>
      </p:sp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628775"/>
            <a:ext cx="6234112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hr-HR" sz="2400" dirty="0">
              <a:latin typeface="+mn-lt"/>
              <a:cs typeface="+mn-cs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CSI/FBI </a:t>
            </a:r>
            <a:r>
              <a:rPr lang="hr-HR" dirty="0" smtClean="0"/>
              <a:t>2005 Računalni zločin i anketa sigurnosti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9BC1AD-70C2-4163-8A62-54600CF9012D}" type="slidenum">
              <a:rPr lang="hr-HR"/>
              <a:pPr>
                <a:defRPr/>
              </a:pPr>
              <a:t>24</a:t>
            </a:fld>
            <a:endParaRPr lang="hr-HR"/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8338" y="1439863"/>
            <a:ext cx="52673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hr-HR" sz="2400" dirty="0">
              <a:latin typeface="+mn-lt"/>
              <a:cs typeface="+mn-cs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CSI/FBI </a:t>
            </a:r>
            <a:r>
              <a:rPr lang="hr-HR" dirty="0" smtClean="0"/>
              <a:t>2005 Računalni zločin i anketa sigurnosti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E4E9D-4364-4CBE-B769-038A8A17E219}" type="slidenum">
              <a:rPr lang="hr-HR"/>
              <a:pPr>
                <a:defRPr/>
              </a:pPr>
              <a:t>25</a:t>
            </a:fld>
            <a:endParaRPr lang="hr-HR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989138"/>
            <a:ext cx="5738813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8569325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hr-HR" sz="2400" dirty="0">
              <a:latin typeface="+mn-lt"/>
              <a:cs typeface="+mn-cs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CSI/FBI </a:t>
            </a:r>
            <a:r>
              <a:rPr lang="hr-HR" dirty="0" smtClean="0"/>
              <a:t>2005 Računalni zločin i anketa sigurnosti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72CB2-35FF-4A80-87E4-13A316C30864}" type="slidenum">
              <a:rPr lang="hr-HR"/>
              <a:pPr>
                <a:defRPr/>
              </a:pPr>
              <a:t>26</a:t>
            </a:fld>
            <a:endParaRPr lang="hr-HR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773238"/>
            <a:ext cx="4692650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Strategije računalne sigurnosti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820150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Obuhvaća tri aspekta</a:t>
            </a:r>
          </a:p>
          <a:p>
            <a:pPr lvl="1" eaLnBrk="1" hangingPunct="1"/>
            <a:r>
              <a:rPr lang="hr-HR" dirty="0" smtClean="0"/>
              <a:t>Specifikacija/politika: Što bi sigurnost sustava trebala činiti?</a:t>
            </a:r>
          </a:p>
          <a:p>
            <a:pPr lvl="2" eaLnBrk="1" hangingPunct="1"/>
            <a:r>
              <a:rPr lang="hr-HR" dirty="0" smtClean="0"/>
              <a:t>Vrijednosti sredstava trebaju biti zaštićene</a:t>
            </a:r>
          </a:p>
          <a:p>
            <a:pPr lvl="2" eaLnBrk="1" hangingPunct="1"/>
            <a:r>
              <a:rPr lang="hr-HR" dirty="0" smtClean="0"/>
              <a:t>Ranjivost sustava</a:t>
            </a:r>
          </a:p>
          <a:p>
            <a:pPr lvl="2" eaLnBrk="1" hangingPunct="1"/>
            <a:r>
              <a:rPr lang="hr-HR" dirty="0" smtClean="0"/>
              <a:t>Potencijalne prijetnje i vjerojatnost napada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hr-HR" dirty="0" smtClean="0"/>
              <a:t>Također je važno:</a:t>
            </a:r>
          </a:p>
          <a:p>
            <a:pPr lvl="2" eaLnBrk="1" hangingPunct="1"/>
            <a:r>
              <a:rPr lang="hr-HR" dirty="0" smtClean="0"/>
              <a:t>Jednostavnost korištenja u odnosu na sigurnost</a:t>
            </a:r>
          </a:p>
          <a:p>
            <a:pPr lvl="2" eaLnBrk="1" hangingPunct="1"/>
            <a:r>
              <a:rPr lang="hr-HR" dirty="0" smtClean="0"/>
              <a:t>Troškovi osiguranja u odnosu na cijenu neuspjeha i oporavak</a:t>
            </a:r>
          </a:p>
          <a:p>
            <a:pPr lvl="1" eaLnBrk="1" hangingPunct="1"/>
            <a:r>
              <a:rPr lang="hr-HR" dirty="0" smtClean="0"/>
              <a:t>Provedbe/mehanizmi: Kako to učiniti?</a:t>
            </a:r>
          </a:p>
          <a:p>
            <a:pPr lvl="2" eaLnBrk="1" hangingPunct="1"/>
            <a:r>
              <a:rPr lang="hr-HR" dirty="0" smtClean="0"/>
              <a:t>Sprječavanje, otkrivanje, odgovor, oporavak</a:t>
            </a:r>
          </a:p>
          <a:p>
            <a:pPr lvl="1" eaLnBrk="1" hangingPunct="1"/>
            <a:r>
              <a:rPr lang="hr-HR" dirty="0" smtClean="0"/>
              <a:t>Ispravnost/jamstvo:  Radi li uopće sigurnost?</a:t>
            </a:r>
          </a:p>
          <a:p>
            <a:pPr lvl="2" eaLnBrk="1" hangingPunct="1"/>
            <a:r>
              <a:rPr lang="hr-HR" dirty="0" smtClean="0"/>
              <a:t>Jamstvo – stupanj povjerenja da sustav ima sigurnosne mjere kakve smo zamislili</a:t>
            </a:r>
          </a:p>
          <a:p>
            <a:pPr lvl="2" eaLnBrk="1" hangingPunct="1"/>
            <a:r>
              <a:rPr lang="hr-HR" dirty="0" smtClean="0"/>
              <a:t>Testiranje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ED8CC-6D29-4207-98DE-4AE83E6D7EA8}" type="slidenum">
              <a:rPr lang="hr-HR"/>
              <a:pPr>
                <a:defRPr/>
              </a:pPr>
              <a:t>27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Završne riječi - rezime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sz="2400" dirty="0" smtClean="0"/>
              <a:t>Računalna sigurnost pokušava osigurati povjerljivost, integritet i dostupnost sredstava računalnog sustava</a:t>
            </a:r>
          </a:p>
          <a:p>
            <a:pPr eaLnBrk="1" hangingPunct="1"/>
            <a:r>
              <a:rPr lang="hr-HR" sz="2400" dirty="0" smtClean="0"/>
              <a:t>Četiri važna načela</a:t>
            </a:r>
          </a:p>
          <a:p>
            <a:pPr lvl="1" eaLnBrk="1" hangingPunct="1"/>
            <a:r>
              <a:rPr lang="hr-HR" sz="2000" dirty="0" smtClean="0"/>
              <a:t>Najlakši prodor – razmatra odjednom sve aspekte sustava</a:t>
            </a:r>
          </a:p>
          <a:p>
            <a:pPr lvl="1" eaLnBrk="1" hangingPunct="1"/>
            <a:r>
              <a:rPr lang="hr-HR" sz="2000" dirty="0" smtClean="0"/>
              <a:t>Pravovremenost – sustav mora biti zaštićen protiv probojnosti  onoliko dugo koliko proboj donosi neku korist onome tko ga vrši</a:t>
            </a:r>
          </a:p>
          <a:p>
            <a:pPr lvl="1" eaLnBrk="1" hangingPunct="1"/>
            <a:r>
              <a:rPr lang="hr-HR" sz="2000" dirty="0" smtClean="0"/>
              <a:t>Efektivnost – mogućnost i korištenje kontrola zaštite</a:t>
            </a:r>
          </a:p>
          <a:p>
            <a:pPr lvl="1" eaLnBrk="1" hangingPunct="1"/>
            <a:r>
              <a:rPr lang="hr-HR" sz="2000" dirty="0" smtClean="0"/>
              <a:t>Načelo najslabije karike – sigurnost je jaka koliko je jaka i najslabija točka</a:t>
            </a:r>
          </a:p>
          <a:p>
            <a:pPr eaLnBrk="1" hangingPunct="1"/>
            <a:r>
              <a:rPr lang="hr-HR" sz="2400" dirty="0" smtClean="0"/>
              <a:t>Protumjere (kontrole) se mogu primijeniti na razini podataka, programa, sustava, hardvera, komunikacijske veze, okoline i osoblja</a:t>
            </a:r>
          </a:p>
          <a:p>
            <a:pPr lvl="1" eaLnBrk="1" hangingPunct="1"/>
            <a:r>
              <a:rPr lang="hr-HR" sz="2000" dirty="0" smtClean="0"/>
              <a:t>Ponekad je potrebno nekoliko kontrola za pokrivanje jedne ranjivosti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7BEED8-A670-4959-9007-3B2D0D5CCC9E}" type="slidenum">
              <a:rPr lang="hr-HR"/>
              <a:pPr>
                <a:defRPr/>
              </a:pPr>
              <a:t>28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Računalna sigurnost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hr-HR" dirty="0" smtClean="0"/>
          </a:p>
          <a:p>
            <a:pPr eaLnBrk="1" hangingPunct="1"/>
            <a:r>
              <a:rPr lang="hr-HR" dirty="0" smtClean="0"/>
              <a:t>NIST (</a:t>
            </a:r>
            <a:r>
              <a:rPr lang="en-US" dirty="0" smtClean="0"/>
              <a:t>National Institute of Standards and Technology</a:t>
            </a:r>
            <a:r>
              <a:rPr lang="hr-HR" dirty="0" smtClean="0"/>
              <a:t>) Priručnik računalne sigurnosti</a:t>
            </a:r>
          </a:p>
          <a:p>
            <a:pPr eaLnBrk="1" hangingPunct="1"/>
            <a:endParaRPr lang="hr-HR" dirty="0" smtClean="0"/>
          </a:p>
          <a:p>
            <a:pPr lvl="1" eaLnBrk="1" hangingPunct="1"/>
            <a:r>
              <a:rPr lang="hr-HR" dirty="0" smtClean="0"/>
              <a:t>Zaštita dodijeljena automatiziranom informacijskom sustavu u svrhu postizanja primjenjivih ciljeva očuvanja </a:t>
            </a:r>
            <a:r>
              <a:rPr lang="hr-HR" dirty="0" smtClean="0">
                <a:solidFill>
                  <a:schemeClr val="tx2"/>
                </a:solidFill>
              </a:rPr>
              <a:t>cjelovitosti</a:t>
            </a:r>
            <a:r>
              <a:rPr lang="hr-HR" dirty="0" smtClean="0"/>
              <a:t>, </a:t>
            </a:r>
            <a:r>
              <a:rPr lang="hr-HR" dirty="0" smtClean="0">
                <a:solidFill>
                  <a:schemeClr val="tx2"/>
                </a:solidFill>
              </a:rPr>
              <a:t>raspoloživosti</a:t>
            </a:r>
            <a:r>
              <a:rPr lang="hr-HR" dirty="0" smtClean="0"/>
              <a:t> i </a:t>
            </a:r>
            <a:r>
              <a:rPr lang="hr-HR" dirty="0" smtClean="0">
                <a:solidFill>
                  <a:schemeClr val="tx2"/>
                </a:solidFill>
              </a:rPr>
              <a:t>povjerljivosti</a:t>
            </a:r>
            <a:r>
              <a:rPr lang="hr-HR" dirty="0" smtClean="0"/>
              <a:t> resursa informacijskog sustava</a:t>
            </a:r>
            <a:r>
              <a:rPr lang="en-US" dirty="0" smtClean="0"/>
              <a:t> (</a:t>
            </a:r>
            <a:r>
              <a:rPr lang="hr-HR" dirty="0" smtClean="0"/>
              <a:t>uključuje </a:t>
            </a:r>
            <a:r>
              <a:rPr lang="hr-HR" dirty="0" err="1" smtClean="0"/>
              <a:t>hardware</a:t>
            </a:r>
            <a:r>
              <a:rPr lang="hr-HR" dirty="0" smtClean="0"/>
              <a:t>, </a:t>
            </a:r>
            <a:r>
              <a:rPr lang="hr-HR" dirty="0" err="1" smtClean="0"/>
              <a:t>software</a:t>
            </a:r>
            <a:r>
              <a:rPr lang="hr-HR" dirty="0" smtClean="0"/>
              <a:t>, </a:t>
            </a:r>
            <a:r>
              <a:rPr lang="hr-HR" dirty="0" err="1" smtClean="0"/>
              <a:t>firmware</a:t>
            </a:r>
            <a:r>
              <a:rPr lang="hr-HR" dirty="0" smtClean="0"/>
              <a:t>, informacije/podaci i telekomunikaciju</a:t>
            </a:r>
            <a:r>
              <a:rPr lang="en-US" dirty="0" smtClean="0"/>
              <a:t>).</a:t>
            </a: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4FB200-A96B-4630-A8B2-3D1FD877DD2F}" type="slidenum">
              <a:rPr lang="hr-HR"/>
              <a:pPr>
                <a:defRPr/>
              </a:pPr>
              <a:t>3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Računalna sigurnost se temelji na </a:t>
            </a:r>
            <a:r>
              <a:rPr lang="hr-HR" dirty="0" smtClean="0">
                <a:solidFill>
                  <a:srgbClr val="C00000"/>
                </a:solidFill>
              </a:rPr>
              <a:t>CIA</a:t>
            </a:r>
          </a:p>
          <a:p>
            <a:pPr lvl="1" eaLnBrk="1" hangingPunct="1"/>
            <a:r>
              <a:rPr lang="hr-HR" dirty="0" smtClean="0">
                <a:solidFill>
                  <a:srgbClr val="C00000"/>
                </a:solidFill>
              </a:rPr>
              <a:t>C</a:t>
            </a:r>
            <a:r>
              <a:rPr lang="en-US" dirty="0" err="1" smtClean="0">
                <a:solidFill>
                  <a:srgbClr val="C00000"/>
                </a:solidFill>
              </a:rPr>
              <a:t>onfidentiality</a:t>
            </a:r>
            <a:r>
              <a:rPr lang="hr-HR" dirty="0" smtClean="0">
                <a:solidFill>
                  <a:srgbClr val="C00000"/>
                </a:solidFill>
              </a:rPr>
              <a:t> </a:t>
            </a:r>
            <a:r>
              <a:rPr lang="hr-HR" dirty="0" smtClean="0"/>
              <a:t>(</a:t>
            </a:r>
            <a:r>
              <a:rPr lang="hr-HR" dirty="0" err="1" smtClean="0"/>
              <a:t>hrv</a:t>
            </a:r>
            <a:r>
              <a:rPr lang="hr-HR" dirty="0" smtClean="0"/>
              <a:t>. povjerljivost, tajnost)</a:t>
            </a:r>
          </a:p>
          <a:p>
            <a:pPr lvl="1" eaLnBrk="1" hangingPunct="1"/>
            <a:r>
              <a:rPr lang="hr-HR" dirty="0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C00000"/>
                </a:solidFill>
              </a:rPr>
              <a:t>ntegrity</a:t>
            </a:r>
            <a:r>
              <a:rPr lang="hr-HR" dirty="0" smtClean="0">
                <a:solidFill>
                  <a:srgbClr val="C00000"/>
                </a:solidFill>
              </a:rPr>
              <a:t> </a:t>
            </a:r>
            <a:r>
              <a:rPr lang="hr-HR" dirty="0" smtClean="0"/>
              <a:t>(</a:t>
            </a:r>
            <a:r>
              <a:rPr lang="hr-HR" dirty="0" err="1" smtClean="0"/>
              <a:t>hrv</a:t>
            </a:r>
            <a:r>
              <a:rPr lang="hr-HR" dirty="0" smtClean="0"/>
              <a:t>. cjelovitost)</a:t>
            </a:r>
          </a:p>
          <a:p>
            <a:pPr lvl="1" eaLnBrk="1" hangingPunct="1"/>
            <a:r>
              <a:rPr lang="hr-HR" dirty="0" smtClean="0">
                <a:solidFill>
                  <a:srgbClr val="C00000"/>
                </a:solidFill>
              </a:rPr>
              <a:t>A</a:t>
            </a:r>
            <a:r>
              <a:rPr lang="en-US" dirty="0" err="1" smtClean="0">
                <a:solidFill>
                  <a:srgbClr val="C00000"/>
                </a:solidFill>
              </a:rPr>
              <a:t>vailability</a:t>
            </a:r>
            <a:r>
              <a:rPr lang="hr-HR" dirty="0" smtClean="0">
                <a:solidFill>
                  <a:srgbClr val="C00000"/>
                </a:solidFill>
              </a:rPr>
              <a:t> </a:t>
            </a:r>
            <a:r>
              <a:rPr lang="hr-HR" dirty="0" smtClean="0"/>
              <a:t>(</a:t>
            </a:r>
            <a:r>
              <a:rPr lang="hr-HR" dirty="0" err="1" smtClean="0"/>
              <a:t>hrv</a:t>
            </a:r>
            <a:r>
              <a:rPr lang="hr-HR" dirty="0" smtClean="0"/>
              <a:t>. dostupnost)</a:t>
            </a:r>
          </a:p>
          <a:p>
            <a:pPr lvl="1" eaLnBrk="1" hangingPunct="1"/>
            <a:endParaRPr lang="hr-HR" dirty="0" smtClean="0"/>
          </a:p>
          <a:p>
            <a:pPr lvl="1" eaLnBrk="1" hangingPunct="1"/>
            <a:endParaRPr lang="hr-HR" dirty="0" smtClean="0"/>
          </a:p>
          <a:p>
            <a:pPr eaLnBrk="1" hangingPunct="1"/>
            <a:r>
              <a:rPr lang="hr-HR" dirty="0" smtClean="0"/>
              <a:t>Temeljni sigurnosni ciljevi za podatke i računalne usluge (</a:t>
            </a:r>
            <a:r>
              <a:rPr lang="hr-HR" dirty="0" err="1" smtClean="0"/>
              <a:t>npr</a:t>
            </a:r>
            <a:r>
              <a:rPr lang="hr-HR" dirty="0" smtClean="0"/>
              <a:t>., hardver, softver, podaci, telekomunikacije)</a:t>
            </a:r>
          </a:p>
          <a:p>
            <a:r>
              <a:rPr lang="hr-HR" dirty="0" smtClean="0"/>
              <a:t>Točno tumačenje tri aspekta ovisi o kontekstu u kojem oni nastaju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Ključni koncepti računalne sigurnosti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3794AB-2BED-40CF-A8DB-8F5C2BD4AEC2}" type="slidenum">
              <a:rPr lang="hr-HR"/>
              <a:pPr>
                <a:defRPr/>
              </a:pPr>
              <a:t>4</a:t>
            </a:fld>
            <a:endParaRPr lang="hr-HR"/>
          </a:p>
        </p:txBody>
      </p:sp>
      <p:grpSp>
        <p:nvGrpSpPr>
          <p:cNvPr id="14341" name="Group 9"/>
          <p:cNvGrpSpPr>
            <a:grpSpLocks/>
          </p:cNvGrpSpPr>
          <p:nvPr/>
        </p:nvGrpSpPr>
        <p:grpSpPr bwMode="auto">
          <a:xfrm>
            <a:off x="6300788" y="1423988"/>
            <a:ext cx="2159000" cy="2220912"/>
            <a:chOff x="6228184" y="1530793"/>
            <a:chExt cx="2160240" cy="2220931"/>
          </a:xfrm>
        </p:grpSpPr>
        <p:sp>
          <p:nvSpPr>
            <p:cNvPr id="6" name="Isosceles Triangle 5"/>
            <p:cNvSpPr/>
            <p:nvPr/>
          </p:nvSpPr>
          <p:spPr>
            <a:xfrm>
              <a:off x="6228184" y="1772095"/>
              <a:ext cx="2160240" cy="16573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hr-HR" dirty="0" smtClean="0"/>
                <a:t>Podaci i usluge</a:t>
              </a:r>
              <a:endParaRPr lang="hr-HR" dirty="0"/>
            </a:p>
            <a:p>
              <a:pPr algn="ctr">
                <a:defRPr/>
              </a:pPr>
              <a:endParaRPr lang="hr-HR" dirty="0"/>
            </a:p>
          </p:txBody>
        </p:sp>
        <p:sp>
          <p:nvSpPr>
            <p:cNvPr id="14343" name="TextBox 6"/>
            <p:cNvSpPr txBox="1">
              <a:spLocks noChangeArrowheads="1"/>
            </p:cNvSpPr>
            <p:nvPr/>
          </p:nvSpPr>
          <p:spPr bwMode="auto">
            <a:xfrm rot="-3390184">
              <a:off x="5629712" y="2363483"/>
              <a:ext cx="1959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hr-HR" dirty="0" err="1">
                  <a:solidFill>
                    <a:srgbClr val="002060"/>
                  </a:solidFill>
                </a:rPr>
                <a:t>Confidentiality</a:t>
              </a:r>
              <a:endParaRPr lang="hr-HR" dirty="0">
                <a:solidFill>
                  <a:srgbClr val="002060"/>
                </a:solidFill>
              </a:endParaRPr>
            </a:p>
          </p:txBody>
        </p:sp>
        <p:sp>
          <p:nvSpPr>
            <p:cNvPr id="14344" name="TextBox 7"/>
            <p:cNvSpPr txBox="1">
              <a:spLocks noChangeArrowheads="1"/>
            </p:cNvSpPr>
            <p:nvPr/>
          </p:nvSpPr>
          <p:spPr bwMode="auto">
            <a:xfrm rot="3385743">
              <a:off x="7001059" y="2325884"/>
              <a:ext cx="1959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hr-HR" dirty="0" err="1">
                  <a:solidFill>
                    <a:srgbClr val="002060"/>
                  </a:solidFill>
                </a:rPr>
                <a:t>Integrity</a:t>
              </a:r>
              <a:endParaRPr lang="hr-HR" dirty="0">
                <a:solidFill>
                  <a:srgbClr val="002060"/>
                </a:solidFill>
              </a:endParaRPr>
            </a:p>
          </p:txBody>
        </p:sp>
        <p:sp>
          <p:nvSpPr>
            <p:cNvPr id="14345" name="TextBox 8"/>
            <p:cNvSpPr txBox="1">
              <a:spLocks noChangeArrowheads="1"/>
            </p:cNvSpPr>
            <p:nvPr/>
          </p:nvSpPr>
          <p:spPr bwMode="auto">
            <a:xfrm>
              <a:off x="6300192" y="3382392"/>
              <a:ext cx="1959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hr-HR" dirty="0" err="1">
                  <a:solidFill>
                    <a:srgbClr val="002060"/>
                  </a:solidFill>
                </a:rPr>
                <a:t>Avaliability</a:t>
              </a:r>
              <a:endParaRPr lang="hr-HR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Povjerljivost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Odnosi se na skrivanje informacija ili resursa</a:t>
            </a:r>
            <a:r>
              <a:rPr lang="en-US" dirty="0" smtClean="0"/>
              <a:t> </a:t>
            </a:r>
            <a:endParaRPr lang="hr-HR" dirty="0" smtClean="0"/>
          </a:p>
          <a:p>
            <a:pPr lvl="1" eaLnBrk="1" hangingPunct="1"/>
            <a:r>
              <a:rPr lang="hr-HR" dirty="0" smtClean="0"/>
              <a:t>Samo ovlaštene osobe ili sustavi mogu pristupiti zaštićenim podacima</a:t>
            </a:r>
            <a:endParaRPr lang="en-US" dirty="0" smtClean="0"/>
          </a:p>
          <a:p>
            <a:r>
              <a:rPr lang="hr-HR" dirty="0" smtClean="0"/>
              <a:t>Također se odnosi i na postojanje podataka/resursa</a:t>
            </a:r>
          </a:p>
          <a:p>
            <a:pPr lvl="1"/>
            <a:r>
              <a:rPr lang="hr-HR" dirty="0" smtClean="0"/>
              <a:t>Ponekad važnija od samih podataka (privatnost)</a:t>
            </a:r>
            <a:endParaRPr lang="en-US" dirty="0" smtClean="0"/>
          </a:p>
          <a:p>
            <a:pPr lvl="1" eaLnBrk="1" hangingPunct="1"/>
            <a:r>
              <a:rPr lang="hr-HR" dirty="0" smtClean="0"/>
              <a:t>“Političar optužen za korupciju” važniji je od “političar plaća 1000$ mita da sakrije slučaj “vožnje u pijanom stanju”</a:t>
            </a:r>
          </a:p>
          <a:p>
            <a:pPr lvl="1" eaLnBrk="1" hangingPunct="1"/>
            <a:endParaRPr lang="hr-HR" dirty="0" smtClean="0"/>
          </a:p>
          <a:p>
            <a:pPr eaLnBrk="1" hangingPunct="1"/>
            <a:r>
              <a:rPr lang="hr-HR" dirty="0" smtClean="0">
                <a:solidFill>
                  <a:srgbClr val="002060"/>
                </a:solidFill>
              </a:rPr>
              <a:t>Mehanizam kontrole pristupa </a:t>
            </a:r>
            <a:r>
              <a:rPr lang="hr-HR" dirty="0" smtClean="0"/>
              <a:t>podržava povjerljivost</a:t>
            </a:r>
          </a:p>
          <a:p>
            <a:pPr lvl="1" eaLnBrk="1" hangingPunct="1"/>
            <a:r>
              <a:rPr lang="hr-HR" dirty="0" smtClean="0"/>
              <a:t>Kontrola pristupa putem šifriranja (</a:t>
            </a:r>
            <a:r>
              <a:rPr lang="hr-HR" dirty="0" smtClean="0">
                <a:solidFill>
                  <a:srgbClr val="002060"/>
                </a:solidFill>
              </a:rPr>
              <a:t>kriptografija</a:t>
            </a:r>
            <a:r>
              <a:rPr lang="hr-HR" dirty="0" smtClean="0"/>
              <a:t>)</a:t>
            </a:r>
          </a:p>
          <a:p>
            <a:pPr lvl="1" eaLnBrk="1" hangingPunct="1"/>
            <a:r>
              <a:rPr lang="hr-HR" dirty="0" smtClean="0"/>
              <a:t>Kontrola pristupa putem lozinke i dopuštenja pristupa</a:t>
            </a:r>
          </a:p>
          <a:p>
            <a:pPr lvl="1" eaLnBrk="1" hangingPunct="1"/>
            <a:r>
              <a:rPr lang="hr-HR" dirty="0" smtClean="0"/>
              <a:t>Možete li objasniti glavnu razliku između ovo dvoje?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1E670-F10C-42C0-96CB-C4D3622995A2}" type="slidenum">
              <a:rPr lang="hr-HR"/>
              <a:pPr>
                <a:defRPr/>
              </a:pPr>
              <a:t>5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Integritet						(1/2)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Integritet se odnosi na pouzdanost (</a:t>
            </a:r>
            <a:r>
              <a:rPr lang="hr-HR" dirty="0" err="1" smtClean="0"/>
              <a:t>trustworthiness</a:t>
            </a:r>
            <a:r>
              <a:rPr lang="hr-HR" dirty="0" smtClean="0"/>
              <a:t>) podataka ili resursa</a:t>
            </a: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Integritet podataka</a:t>
            </a:r>
            <a:r>
              <a:rPr lang="hr-HR" dirty="0" smtClean="0"/>
              <a:t>: osigurava da se informacije i programi mijenjaju samo u određenom i ovlaštenom načinu</a:t>
            </a:r>
            <a:endParaRPr lang="hr-HR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Integritet sustava</a:t>
            </a:r>
            <a:r>
              <a:rPr lang="hr-HR" dirty="0" smtClean="0"/>
              <a:t>: osigurava da sustav obavlja svoju namijenjenu funkciju na slobodan način siguran od neovlaštenog manipuliranja</a:t>
            </a:r>
          </a:p>
          <a:p>
            <a:pPr lvl="1" eaLnBrk="1" hangingPunct="1"/>
            <a:r>
              <a:rPr lang="hr-HR" dirty="0" smtClean="0">
                <a:solidFill>
                  <a:srgbClr val="002060"/>
                </a:solidFill>
              </a:rPr>
              <a:t>Integritet izvora (</a:t>
            </a:r>
            <a:r>
              <a:rPr lang="hr-HR" dirty="0" err="1" smtClean="0">
                <a:solidFill>
                  <a:srgbClr val="002060"/>
                </a:solidFill>
              </a:rPr>
              <a:t>authentication</a:t>
            </a:r>
            <a:r>
              <a:rPr lang="hr-HR" dirty="0" smtClean="0">
                <a:solidFill>
                  <a:srgbClr val="002060"/>
                </a:solidFill>
              </a:rPr>
              <a:t>)</a:t>
            </a:r>
            <a:r>
              <a:rPr lang="hr-HR" dirty="0" smtClean="0"/>
              <a:t>: odnosi se na povjerenje u valjanost poruke i / ili  izvor poruke </a:t>
            </a:r>
          </a:p>
          <a:p>
            <a:pPr lvl="2" eaLnBrk="1" hangingPunct="1"/>
            <a:endParaRPr lang="hr-HR" dirty="0" smtClean="0"/>
          </a:p>
          <a:p>
            <a:pPr lvl="2" eaLnBrk="1" hangingPunct="1"/>
            <a:r>
              <a:rPr lang="hr-HR" dirty="0" smtClean="0"/>
              <a:t>Primjer</a:t>
            </a:r>
            <a:r>
              <a:rPr lang="en-US" dirty="0" smtClean="0"/>
              <a:t>: </a:t>
            </a:r>
            <a:r>
              <a:rPr lang="hr-HR" dirty="0" smtClean="0"/>
              <a:t>Novine objavljuju informacije dobivene iz Bijele Kuće, ali ih pripisuju pogrešnom izvoru</a:t>
            </a:r>
            <a:r>
              <a:rPr lang="en-US" dirty="0" smtClean="0"/>
              <a:t>. </a:t>
            </a:r>
            <a:r>
              <a:rPr lang="hr-HR" dirty="0" smtClean="0"/>
              <a:t> Objavljuju se iste one informacije koje su dobivene (očuvanje integriteta podataka), ali izvor je netočan</a:t>
            </a:r>
            <a:r>
              <a:rPr lang="en-US" dirty="0" smtClean="0"/>
              <a:t> (</a:t>
            </a:r>
            <a:r>
              <a:rPr lang="hr-HR" dirty="0" smtClean="0"/>
              <a:t>netočan integritet izvora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13E57D-C9B1-4AE4-B56D-44C2628C436C}" type="slidenum">
              <a:rPr lang="hr-HR"/>
              <a:pPr>
                <a:defRPr/>
              </a:pPr>
              <a:t>6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Integritet						(2/2)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Mehanizmi zaštite integriteta spadaju u dvije klase</a:t>
            </a:r>
          </a:p>
          <a:p>
            <a:pPr lvl="1" eaLnBrk="1" hangingPunct="1"/>
            <a:r>
              <a:rPr lang="hr-HR" dirty="0" smtClean="0"/>
              <a:t>Preventivni mehanizmi (</a:t>
            </a:r>
            <a:r>
              <a:rPr lang="hr-HR" dirty="0" err="1" smtClean="0"/>
              <a:t>Prevention</a:t>
            </a:r>
            <a:r>
              <a:rPr lang="hr-HR" dirty="0" smtClean="0"/>
              <a:t> </a:t>
            </a:r>
            <a:r>
              <a:rPr lang="hr-HR" dirty="0" err="1" smtClean="0"/>
              <a:t>mechanisms</a:t>
            </a:r>
            <a:r>
              <a:rPr lang="hr-HR" dirty="0" smtClean="0"/>
              <a:t>)</a:t>
            </a:r>
          </a:p>
          <a:p>
            <a:pPr lvl="2" eaLnBrk="1" hangingPunct="1"/>
            <a:r>
              <a:rPr lang="hr-HR" dirty="0" smtClean="0"/>
              <a:t>Blokira bilo koji neovlašteni pokušaj promjene podataka ili mijenjanje podataka u neautoriziranom načinu (</a:t>
            </a:r>
            <a:r>
              <a:rPr lang="hr-HR" dirty="0" err="1" smtClean="0"/>
              <a:t>autentifikacija</a:t>
            </a:r>
            <a:r>
              <a:rPr lang="hr-HR" dirty="0" smtClean="0"/>
              <a:t> i kontrola pristupa)</a:t>
            </a:r>
          </a:p>
          <a:p>
            <a:pPr lvl="1" eaLnBrk="1" hangingPunct="1"/>
            <a:r>
              <a:rPr lang="hr-HR" dirty="0" smtClean="0"/>
              <a:t>Mehanizmi otkrivanja (</a:t>
            </a:r>
            <a:r>
              <a:rPr lang="hr-HR" dirty="0" err="1" smtClean="0"/>
              <a:t>Detection</a:t>
            </a:r>
            <a:r>
              <a:rPr lang="hr-HR" dirty="0" smtClean="0"/>
              <a:t> </a:t>
            </a:r>
            <a:r>
              <a:rPr lang="hr-HR" dirty="0" err="1" smtClean="0"/>
              <a:t>mechanisms</a:t>
            </a:r>
            <a:r>
              <a:rPr lang="hr-HR" dirty="0" smtClean="0"/>
              <a:t>)</a:t>
            </a:r>
          </a:p>
          <a:p>
            <a:pPr lvl="2" eaLnBrk="1" hangingPunct="1"/>
            <a:r>
              <a:rPr lang="hr-HR" dirty="0" smtClean="0"/>
              <a:t>Mehanizmi otkrivanja ne pokušava spriječiti kršenje integriteta</a:t>
            </a:r>
            <a:r>
              <a:rPr lang="en-US" dirty="0" smtClean="0"/>
              <a:t>;</a:t>
            </a:r>
            <a:r>
              <a:rPr lang="hr-HR" dirty="0" smtClean="0"/>
              <a:t> oni jednostavno navode da integritet podataka nije više vjerodostojan</a:t>
            </a:r>
            <a:r>
              <a:rPr lang="en-US" dirty="0" smtClean="0"/>
              <a:t> </a:t>
            </a:r>
            <a:r>
              <a:rPr lang="hr-HR" dirty="0" smtClean="0"/>
              <a:t>(</a:t>
            </a:r>
            <a:r>
              <a:rPr lang="hr-HR" dirty="0" err="1" smtClean="0"/>
              <a:t>npr</a:t>
            </a:r>
            <a:r>
              <a:rPr lang="hr-HR" dirty="0" smtClean="0"/>
              <a:t>., ‘</a:t>
            </a:r>
            <a:r>
              <a:rPr lang="hr-HR" dirty="0" err="1" smtClean="0"/>
              <a:t>crypto</a:t>
            </a:r>
            <a:r>
              <a:rPr lang="hr-HR" dirty="0" smtClean="0"/>
              <a:t> </a:t>
            </a:r>
            <a:r>
              <a:rPr lang="hr-HR" dirty="0" err="1" smtClean="0"/>
              <a:t>hash</a:t>
            </a:r>
            <a:r>
              <a:rPr lang="hr-HR" dirty="0" smtClean="0"/>
              <a:t>’ i MAC funkcije, digitalni potpisi)</a:t>
            </a:r>
          </a:p>
          <a:p>
            <a:pPr lvl="2" eaLnBrk="1" hangingPunct="1"/>
            <a:endParaRPr lang="hr-HR" dirty="0" smtClean="0"/>
          </a:p>
          <a:p>
            <a:pPr lvl="2" eaLnBrk="1" hangingPunct="1">
              <a:buFont typeface="Wingdings 2" pitchFamily="18" charset="2"/>
              <a:buNone/>
            </a:pPr>
            <a:endParaRPr lang="hr-HR" dirty="0" smtClean="0"/>
          </a:p>
          <a:p>
            <a:pPr eaLnBrk="1" hangingPunct="1"/>
            <a:r>
              <a:rPr lang="hr-HR" dirty="0" smtClean="0">
                <a:solidFill>
                  <a:srgbClr val="C00000"/>
                </a:solidFill>
              </a:rPr>
              <a:t>Podrazumijeva li povjerljivost integritet (općenito)?</a:t>
            </a:r>
          </a:p>
          <a:p>
            <a:pPr lvl="1" eaLnBrk="1" hangingPunct="1"/>
            <a:endParaRPr lang="hr-HR" dirty="0" smtClean="0"/>
          </a:p>
          <a:p>
            <a:pPr eaLnBrk="1" hangingPunct="1">
              <a:buFont typeface="Wingdings 2" pitchFamily="18" charset="2"/>
              <a:buNone/>
            </a:pPr>
            <a:endParaRPr lang="hr-HR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91BB7-F2AB-401C-A77F-DB8BFB5C5A1B}" type="slidenum">
              <a:rPr lang="hr-HR"/>
              <a:pPr>
                <a:defRPr/>
              </a:pPr>
              <a:t>7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Primjer: </a:t>
            </a:r>
            <a:r>
              <a:rPr lang="hr-HR" dirty="0" err="1" smtClean="0"/>
              <a:t>Confidentiality</a:t>
            </a:r>
            <a:r>
              <a:rPr lang="hr-HR" dirty="0" smtClean="0"/>
              <a:t> vs. </a:t>
            </a:r>
            <a:r>
              <a:rPr lang="hr-HR" dirty="0" err="1" smtClean="0"/>
              <a:t>Integrity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/>
            <a:r>
              <a:rPr lang="hr-HR" dirty="0" smtClean="0"/>
              <a:t>Šifriranje (</a:t>
            </a:r>
            <a:r>
              <a:rPr lang="hr-HR" dirty="0" err="1" smtClean="0"/>
              <a:t>Encrypt</a:t>
            </a:r>
            <a:r>
              <a:rPr lang="hr-HR" dirty="0" smtClean="0"/>
              <a:t> ) poruke (sa DES-om u ECB modu): </a:t>
            </a:r>
          </a:p>
          <a:p>
            <a:pPr lvl="1" eaLnBrk="1" hangingPunct="1"/>
            <a:r>
              <a:rPr lang="hr-HR" dirty="0" smtClean="0"/>
              <a:t>“</a:t>
            </a:r>
            <a:r>
              <a:rPr lang="en-US" dirty="0" smtClean="0"/>
              <a:t>Bob’s salary is $25000--Tom’s salary is $15000.</a:t>
            </a:r>
            <a:r>
              <a:rPr lang="hr-HR" dirty="0" smtClean="0"/>
              <a:t>”</a:t>
            </a:r>
          </a:p>
          <a:p>
            <a:pPr eaLnBrk="1" hangingPunct="1"/>
            <a:r>
              <a:rPr lang="hr-HR" dirty="0" err="1" smtClean="0"/>
              <a:t>Rezultirajući</a:t>
            </a:r>
            <a:r>
              <a:rPr lang="hr-HR" dirty="0" smtClean="0"/>
              <a:t> </a:t>
            </a:r>
            <a:r>
              <a:rPr lang="hr-HR" dirty="0" err="1" smtClean="0"/>
              <a:t>ciphertext</a:t>
            </a:r>
            <a:r>
              <a:rPr lang="hr-HR" dirty="0" smtClean="0"/>
              <a:t> (</a:t>
            </a:r>
            <a:r>
              <a:rPr lang="hr-HR" dirty="0" err="1" smtClean="0"/>
              <a:t>hex</a:t>
            </a:r>
            <a:r>
              <a:rPr lang="hr-HR" dirty="0" smtClean="0"/>
              <a:t> </a:t>
            </a:r>
            <a:r>
              <a:rPr lang="hr-HR" dirty="0" err="1" smtClean="0"/>
              <a:t>encoding</a:t>
            </a:r>
            <a:r>
              <a:rPr lang="hr-HR" dirty="0" smtClean="0"/>
              <a:t>):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ED D8 87 15 73 A6 58 50</a:t>
            </a:r>
            <a:r>
              <a:rPr lang="it-IT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44 9E 95 11 B8 5B B8 33 58 6F 20 82 AA 83 F7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5E </a:t>
            </a:r>
            <a:r>
              <a:rPr lang="it-I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ED FD B0 2A C5 4B E3 2E</a:t>
            </a:r>
            <a:r>
              <a:rPr lang="it-IT" sz="1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44 9E 95 11 B8 5B B8 33 7C 09 8C 04 DF 04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A9 E6</a:t>
            </a:r>
            <a:endParaRPr lang="hr-HR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hr-HR" dirty="0" smtClean="0"/>
              <a:t>Napadač ima pristup prema ‘</a:t>
            </a:r>
            <a:r>
              <a:rPr lang="hr-HR" dirty="0" err="1" smtClean="0"/>
              <a:t>ciphertextu</a:t>
            </a:r>
            <a:r>
              <a:rPr lang="hr-HR" dirty="0" smtClean="0"/>
              <a:t>’</a:t>
            </a:r>
          </a:p>
          <a:p>
            <a:pPr lvl="1" eaLnBrk="1" hangingPunct="1"/>
            <a:r>
              <a:rPr lang="hr-HR" dirty="0" smtClean="0"/>
              <a:t>No, ne sadržava enkripcijski ključ, tako da ne može pročitati poruku</a:t>
            </a:r>
          </a:p>
          <a:p>
            <a:pPr lvl="1" eaLnBrk="1" hangingPunct="1"/>
            <a:r>
              <a:rPr lang="hr-HR" dirty="0" smtClean="0"/>
              <a:t>Svejedno, on može mijenjati </a:t>
            </a:r>
            <a:r>
              <a:rPr lang="hr-HR" dirty="0" err="1" smtClean="0"/>
              <a:t>ciphertext</a:t>
            </a:r>
            <a:endParaRPr lang="hr-H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1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ED FD B0 2A C5 4B E3 2E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44 9E 95 11 B8 5B B8 33 58 6F 20 82 AA 83 F7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5E </a:t>
            </a:r>
            <a:r>
              <a:rPr lang="it-IT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ED D8 87 15 73 A6 58 50</a:t>
            </a:r>
            <a:r>
              <a:rPr lang="it-IT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44 9E 95 11 B8 5B B8 33 7C 09 8C 04 DF 04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A9 E6</a:t>
            </a:r>
            <a:endParaRPr lang="hr-HR" sz="1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hr-HR" dirty="0" smtClean="0"/>
              <a:t>Ovlaštena osoba (koja drži enkripcijski ključ) dekriptira</a:t>
            </a:r>
            <a:endParaRPr lang="hr-HR" dirty="0" smtClean="0">
              <a:cs typeface="Courier New" pitchFamily="49" charset="0"/>
            </a:endParaRPr>
          </a:p>
          <a:p>
            <a:pPr lvl="1" eaLnBrk="1" hangingPunct="1"/>
            <a:r>
              <a:rPr lang="hr-HR" dirty="0" smtClean="0"/>
              <a:t>“</a:t>
            </a:r>
            <a:r>
              <a:rPr lang="en-US" dirty="0" smtClean="0"/>
              <a:t>Tom’s salary is $25000--Bob’s salary is $15000.</a:t>
            </a:r>
            <a:r>
              <a:rPr lang="hr-HR" dirty="0" smtClean="0"/>
              <a:t>”</a:t>
            </a:r>
          </a:p>
          <a:p>
            <a:pPr lvl="1" eaLnBrk="1" hangingPunct="1"/>
            <a:r>
              <a:rPr lang="hr-HR" dirty="0" smtClean="0"/>
              <a:t>Da li je poruka pouzdana(očuvana povjerljivost)?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14FCF-9A8F-4AD9-90D0-44E486845E22}" type="slidenum">
              <a:rPr lang="hr-HR"/>
              <a:pPr>
                <a:defRPr/>
              </a:pPr>
              <a:t>8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Dostupnost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569325" cy="5149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r-HR" dirty="0" smtClean="0"/>
              <a:t>Dostupnost se odnosi na sposobnost korištenja informacije ili željenog resursa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Nedostupnost sustava je barem jednako loša kao da ne postoji nikakav sustav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smtClean="0"/>
              <a:t>Aspekt raspoloživosti koji je relevantan za sigurnost jest činjenica da netko namjerno može onemogućiti pristup podacima ili uslugama, čineći ih nedostupnima</a:t>
            </a:r>
          </a:p>
          <a:p>
            <a:pPr lvl="1" eaLnBrk="1" hangingPunct="1">
              <a:lnSpc>
                <a:spcPct val="90000"/>
              </a:lnSpc>
            </a:pPr>
            <a:r>
              <a:rPr lang="hr-HR" dirty="0" err="1" smtClean="0">
                <a:solidFill>
                  <a:srgbClr val="002060"/>
                </a:solidFill>
              </a:rPr>
              <a:t>Denial</a:t>
            </a:r>
            <a:r>
              <a:rPr lang="hr-HR" dirty="0" smtClean="0">
                <a:solidFill>
                  <a:srgbClr val="002060"/>
                </a:solidFill>
              </a:rPr>
              <a:t>-</a:t>
            </a:r>
            <a:r>
              <a:rPr lang="hr-HR" dirty="0" err="1" smtClean="0">
                <a:solidFill>
                  <a:srgbClr val="002060"/>
                </a:solidFill>
              </a:rPr>
              <a:t>of</a:t>
            </a:r>
            <a:r>
              <a:rPr lang="hr-HR" dirty="0" smtClean="0">
                <a:solidFill>
                  <a:srgbClr val="002060"/>
                </a:solidFill>
              </a:rPr>
              <a:t>-Service (DoS)</a:t>
            </a:r>
            <a:r>
              <a:rPr lang="hr-HR" dirty="0" smtClean="0"/>
              <a:t> napadi su pokušaji da blokiranja dostupnosti</a:t>
            </a:r>
          </a:p>
          <a:p>
            <a:pPr eaLnBrk="1" hangingPunct="1">
              <a:lnSpc>
                <a:spcPct val="90000"/>
              </a:lnSpc>
            </a:pPr>
            <a:r>
              <a:rPr lang="hr-HR" dirty="0" smtClean="0"/>
              <a:t>Pri dizajniranju / projektiranju novih sustava, ovaj aspekt je često zanemaren - vrlo loša praksa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FD15F-979F-4D09-A236-0B8277991C87}" type="slidenum">
              <a:rPr lang="hr-HR"/>
              <a:pPr>
                <a:defRPr/>
              </a:pPr>
              <a:t>9</a:t>
            </a:fld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1429</TotalTime>
  <Words>1662</Words>
  <Application>Microsoft Office PowerPoint</Application>
  <PresentationFormat>Prikaz na zaslonu (4:3)</PresentationFormat>
  <Paragraphs>359</Paragraphs>
  <Slides>28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28</vt:i4>
      </vt:variant>
    </vt:vector>
  </HeadingPairs>
  <TitlesOfParts>
    <vt:vector size="29" baseType="lpstr">
      <vt:lpstr>Equity</vt:lpstr>
      <vt:lpstr>Sigurnost računala i podataka</vt:lpstr>
      <vt:lpstr>Pregled računalne sigurnosti</vt:lpstr>
      <vt:lpstr>Računalna sigurnost</vt:lpstr>
      <vt:lpstr>Ključni koncepti računalne sigurnosti</vt:lpstr>
      <vt:lpstr>Povjerljivost</vt:lpstr>
      <vt:lpstr>Integritet      (1/2)</vt:lpstr>
      <vt:lpstr>Integritet      (2/2)</vt:lpstr>
      <vt:lpstr>Primjer: Confidentiality vs. Integrity</vt:lpstr>
      <vt:lpstr>Dostupnost</vt:lpstr>
      <vt:lpstr>Primjer: SYN Flooding DoS Attack</vt:lpstr>
      <vt:lpstr>Sigurnosna terminologija(RFC 2828)</vt:lpstr>
      <vt:lpstr>Odnosi među uvjetima sigurnosti</vt:lpstr>
      <vt:lpstr>Ranjivosti i napadi</vt:lpstr>
      <vt:lpstr>Primjer: ARP Spoofing Threat   (1/2)</vt:lpstr>
      <vt:lpstr>Primjer: ARP Spoofing Attack   (2/2)</vt:lpstr>
      <vt:lpstr>Primjer: Man-in-the-Browser (MitB)</vt:lpstr>
      <vt:lpstr>Prijetnje i napadi</vt:lpstr>
      <vt:lpstr> Opseg Računalne sigurnosti </vt:lpstr>
      <vt:lpstr>Računalna sredstva i neke prijetnje</vt:lpstr>
      <vt:lpstr>Trendovi računalne sigurnosti   (1/4)</vt:lpstr>
      <vt:lpstr>Trendovi računalne sigurnosti  (2/4)</vt:lpstr>
      <vt:lpstr>Trendovi računalne sigurnosti  (3/4)</vt:lpstr>
      <vt:lpstr>CSI/FBI 2005 Računalni zločin i anketa sigurnosti</vt:lpstr>
      <vt:lpstr>CSI/FBI 2005 Računalni zločin i anketa sigurnosti</vt:lpstr>
      <vt:lpstr>CSI/FBI 2005 Računalni zločin i anketa sigurnosti</vt:lpstr>
      <vt:lpstr>CSI/FBI 2005 Računalni zločin i anketa sigurnosti</vt:lpstr>
      <vt:lpstr>Strategije računalne sigurnosti</vt:lpstr>
      <vt:lpstr>Završne riječi - rezime</vt:lpstr>
    </vt:vector>
  </TitlesOfParts>
  <Company>FESB, University of Split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mcagalj</dc:creator>
  <cp:lastModifiedBy>Pavla</cp:lastModifiedBy>
  <cp:revision>393</cp:revision>
  <dcterms:created xsi:type="dcterms:W3CDTF">2010-10-04T09:08:17Z</dcterms:created>
  <dcterms:modified xsi:type="dcterms:W3CDTF">2011-12-10T21:36:07Z</dcterms:modified>
</cp:coreProperties>
</file>