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63" r:id="rId3"/>
    <p:sldId id="268" r:id="rId4"/>
    <p:sldId id="307" r:id="rId5"/>
    <p:sldId id="269" r:id="rId6"/>
    <p:sldId id="304" r:id="rId7"/>
    <p:sldId id="270" r:id="rId8"/>
    <p:sldId id="305" r:id="rId9"/>
    <p:sldId id="271" r:id="rId10"/>
    <p:sldId id="292" r:id="rId11"/>
    <p:sldId id="274" r:id="rId12"/>
    <p:sldId id="275" r:id="rId13"/>
    <p:sldId id="276" r:id="rId14"/>
    <p:sldId id="277" r:id="rId15"/>
    <p:sldId id="306" r:id="rId16"/>
    <p:sldId id="308" r:id="rId17"/>
    <p:sldId id="279" r:id="rId18"/>
    <p:sldId id="309" r:id="rId19"/>
    <p:sldId id="298" r:id="rId20"/>
    <p:sldId id="310" r:id="rId21"/>
    <p:sldId id="311" r:id="rId22"/>
    <p:sldId id="312" r:id="rId23"/>
    <p:sldId id="282" r:id="rId24"/>
    <p:sldId id="284" r:id="rId25"/>
    <p:sldId id="313" r:id="rId26"/>
    <p:sldId id="302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9" r:id="rId36"/>
    <p:sldId id="322" r:id="rId37"/>
    <p:sldId id="323" r:id="rId38"/>
    <p:sldId id="328" r:id="rId39"/>
    <p:sldId id="325" r:id="rId40"/>
    <p:sldId id="324" r:id="rId41"/>
    <p:sldId id="326" r:id="rId42"/>
    <p:sldId id="330" r:id="rId43"/>
    <p:sldId id="331" r:id="rId44"/>
    <p:sldId id="332" r:id="rId45"/>
    <p:sldId id="327" r:id="rId46"/>
  </p:sldIdLst>
  <p:sldSz cx="9144000" cy="6858000" type="screen4x3"/>
  <p:notesSz cx="6858000" cy="9144000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608" autoAdjust="0"/>
    <p:restoredTop sz="93728" autoAdjust="0"/>
  </p:normalViewPr>
  <p:slideViewPr>
    <p:cSldViewPr>
      <p:cViewPr>
        <p:scale>
          <a:sx n="50" d="100"/>
          <a:sy n="50" d="100"/>
        </p:scale>
        <p:origin x="-51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0501CD-CC71-4600-B31C-049257770A4C}" type="datetimeFigureOut">
              <a:rPr lang="hr-HR"/>
              <a:pPr>
                <a:defRPr/>
              </a:pPr>
              <a:t>10.12.2011.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r-H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150B445-B3A0-420C-B2E7-8943B401168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E5F29C-8FD9-4DE0-8097-D9C2D1A2548D}" type="slidenum">
              <a:rPr lang="hr-HR" smtClean="0"/>
              <a:pPr>
                <a:defRPr/>
              </a:pPr>
              <a:t>5</a:t>
            </a:fld>
            <a:endParaRPr lang="hr-H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5DB4CB-FA49-44E5-9693-452681D97561}" type="slidenum">
              <a:rPr lang="hr-HR" smtClean="0"/>
              <a:pPr>
                <a:defRPr/>
              </a:pPr>
              <a:t>15</a:t>
            </a:fld>
            <a:endParaRPr lang="hr-H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BDC358-9197-41F6-B713-836093F421DB}" type="slidenum">
              <a:rPr lang="hr-HR" smtClean="0"/>
              <a:pPr>
                <a:defRPr/>
              </a:pPr>
              <a:t>17</a:t>
            </a:fld>
            <a:endParaRPr lang="hr-H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2F4196-669D-42CD-85AF-23975B2B63E8}" type="slidenum">
              <a:rPr lang="hr-HR" smtClean="0"/>
              <a:pPr>
                <a:defRPr/>
              </a:pPr>
              <a:t>18</a:t>
            </a:fld>
            <a:endParaRPr lang="hr-H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A5CCE6-01A2-41CE-8A64-2378CA923D4D}" type="slidenum">
              <a:rPr lang="hr-HR" smtClean="0"/>
              <a:pPr>
                <a:defRPr/>
              </a:pPr>
              <a:t>19</a:t>
            </a:fld>
            <a:endParaRPr lang="hr-H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BAA40B-F535-418E-84DB-04A4BBE22B9A}" type="slidenum">
              <a:rPr lang="hr-HR" smtClean="0"/>
              <a:pPr>
                <a:defRPr/>
              </a:pPr>
              <a:t>20</a:t>
            </a:fld>
            <a:endParaRPr lang="hr-H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7E10D5-DEC7-4B90-BAE4-1B233E0FB507}" type="slidenum">
              <a:rPr lang="hr-HR" smtClean="0"/>
              <a:pPr>
                <a:defRPr/>
              </a:pPr>
              <a:t>21</a:t>
            </a:fld>
            <a:endParaRPr lang="hr-H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136696-4314-4A0B-9EC8-0D95D97108FB}" type="slidenum">
              <a:rPr lang="hr-HR" smtClean="0"/>
              <a:pPr>
                <a:defRPr/>
              </a:pPr>
              <a:t>22</a:t>
            </a:fld>
            <a:endParaRPr lang="hr-H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8BEC52-57AB-406A-980C-1E500B177259}" type="slidenum">
              <a:rPr lang="hr-HR" smtClean="0"/>
              <a:pPr>
                <a:defRPr/>
              </a:pPr>
              <a:t>23</a:t>
            </a:fld>
            <a:endParaRPr lang="hr-H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434719-4AB7-4254-9129-94580ECE02E3}" type="slidenum">
              <a:rPr lang="hr-HR" smtClean="0"/>
              <a:pPr>
                <a:defRPr/>
              </a:pPr>
              <a:t>24</a:t>
            </a:fld>
            <a:endParaRPr lang="hr-H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6E29F6-6B5C-4D1F-94F3-7A6CBCD9F7FF}" type="slidenum">
              <a:rPr lang="hr-HR" smtClean="0"/>
              <a:pPr>
                <a:defRPr/>
              </a:pPr>
              <a:t>25</a:t>
            </a:fld>
            <a:endParaRPr lang="hr-H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44280F-0A4B-43AE-92E4-DDE5C6BDED80}" type="slidenum">
              <a:rPr lang="hr-HR" smtClean="0"/>
              <a:pPr>
                <a:defRPr/>
              </a:pPr>
              <a:t>6</a:t>
            </a:fld>
            <a:endParaRPr lang="hr-H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031B1E-B1B4-442F-9222-6144C197041C}" type="slidenum">
              <a:rPr lang="hr-HR" smtClean="0"/>
              <a:pPr>
                <a:defRPr/>
              </a:pPr>
              <a:t>26</a:t>
            </a:fld>
            <a:endParaRPr lang="hr-H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E3F95A-FBCD-4B90-A7D5-5A74D9E804CF}" type="slidenum">
              <a:rPr lang="hr-HR" smtClean="0"/>
              <a:pPr>
                <a:defRPr/>
              </a:pPr>
              <a:t>27</a:t>
            </a:fld>
            <a:endParaRPr lang="hr-H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88DD59-83A4-4518-B9C9-DCC9FD85693A}" type="slidenum">
              <a:rPr lang="hr-HR" smtClean="0"/>
              <a:pPr>
                <a:defRPr/>
              </a:pPr>
              <a:t>28</a:t>
            </a:fld>
            <a:endParaRPr lang="hr-H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60219D-E15C-4ADD-9CC0-6ECE6C8E8FA3}" type="slidenum">
              <a:rPr lang="hr-HR" smtClean="0"/>
              <a:pPr>
                <a:defRPr/>
              </a:pPr>
              <a:t>29</a:t>
            </a:fld>
            <a:endParaRPr lang="hr-H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F14754-2F0E-446E-AD22-7F90E4B6D6B5}" type="slidenum">
              <a:rPr lang="hr-HR" smtClean="0"/>
              <a:pPr>
                <a:defRPr/>
              </a:pPr>
              <a:t>30</a:t>
            </a:fld>
            <a:endParaRPr lang="hr-H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2BAA05-268D-4F28-BA7B-02F1B31A7FB1}" type="slidenum">
              <a:rPr lang="hr-HR" smtClean="0"/>
              <a:pPr>
                <a:defRPr/>
              </a:pPr>
              <a:t>31</a:t>
            </a:fld>
            <a:endParaRPr lang="hr-H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006EC4-05ED-436D-9E17-88ADBA699855}" type="slidenum">
              <a:rPr lang="hr-HR" smtClean="0"/>
              <a:pPr>
                <a:defRPr/>
              </a:pPr>
              <a:t>32</a:t>
            </a:fld>
            <a:endParaRPr lang="hr-H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F31ECC-D3FF-4EB7-BB02-03B6246F6F4A}" type="slidenum">
              <a:rPr lang="hr-HR" smtClean="0"/>
              <a:pPr>
                <a:defRPr/>
              </a:pPr>
              <a:t>33</a:t>
            </a:fld>
            <a:endParaRPr lang="hr-H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1625F0-4CB2-4FFC-98CF-E898E642743E}" type="slidenum">
              <a:rPr lang="hr-HR" smtClean="0"/>
              <a:pPr>
                <a:defRPr/>
              </a:pPr>
              <a:t>34</a:t>
            </a:fld>
            <a:endParaRPr lang="hr-H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981196-8810-44B5-9AA0-DDCB86B6E6F3}" type="slidenum">
              <a:rPr lang="hr-HR" smtClean="0"/>
              <a:pPr>
                <a:defRPr/>
              </a:pPr>
              <a:t>35</a:t>
            </a:fld>
            <a:endParaRPr lang="hr-H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1E6223-AC72-4734-AC1E-4C27C1BD7958}" type="slidenum">
              <a:rPr lang="hr-HR" smtClean="0"/>
              <a:pPr>
                <a:defRPr/>
              </a:pPr>
              <a:t>7</a:t>
            </a:fld>
            <a:endParaRPr lang="hr-H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F439ED-AA94-4A51-87C7-414C090A95C1}" type="slidenum">
              <a:rPr lang="hr-HR" smtClean="0"/>
              <a:pPr>
                <a:defRPr/>
              </a:pPr>
              <a:t>36</a:t>
            </a:fld>
            <a:endParaRPr lang="hr-H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1045DD-CBEF-45F1-BD56-7AAD03F2BE63}" type="slidenum">
              <a:rPr lang="hr-HR" smtClean="0"/>
              <a:pPr>
                <a:defRPr/>
              </a:pPr>
              <a:t>37</a:t>
            </a:fld>
            <a:endParaRPr lang="hr-H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B2AF99-4C03-411D-9A89-180B4F501353}" type="slidenum">
              <a:rPr lang="hr-HR" smtClean="0"/>
              <a:pPr>
                <a:defRPr/>
              </a:pPr>
              <a:t>38</a:t>
            </a:fld>
            <a:endParaRPr lang="hr-H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CD485D-196C-4AD6-839B-23939981EBEF}" type="slidenum">
              <a:rPr lang="hr-HR" smtClean="0"/>
              <a:pPr>
                <a:defRPr/>
              </a:pPr>
              <a:t>39</a:t>
            </a:fld>
            <a:endParaRPr lang="hr-H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779C94-7CC9-44C4-AD49-8761CE23C185}" type="slidenum">
              <a:rPr lang="hr-HR" smtClean="0"/>
              <a:pPr>
                <a:defRPr/>
              </a:pPr>
              <a:t>40</a:t>
            </a:fld>
            <a:endParaRPr lang="hr-H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2BDE25-34C7-4626-88A5-1EC2858D260F}" type="slidenum">
              <a:rPr lang="hr-HR" smtClean="0"/>
              <a:pPr>
                <a:defRPr/>
              </a:pPr>
              <a:t>41</a:t>
            </a:fld>
            <a:endParaRPr lang="hr-H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070A6C-6044-461F-8240-A68B3A9148DA}" type="slidenum">
              <a:rPr lang="hr-HR" smtClean="0"/>
              <a:pPr>
                <a:defRPr/>
              </a:pPr>
              <a:t>42</a:t>
            </a:fld>
            <a:endParaRPr lang="hr-H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BD8806-EAC4-4F21-A659-5B19A9144B4C}" type="slidenum">
              <a:rPr lang="hr-HR" smtClean="0"/>
              <a:pPr>
                <a:defRPr/>
              </a:pPr>
              <a:t>43</a:t>
            </a:fld>
            <a:endParaRPr lang="hr-H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A56858-64E7-4C47-B636-A4046635EC09}" type="slidenum">
              <a:rPr lang="hr-HR" smtClean="0"/>
              <a:pPr>
                <a:defRPr/>
              </a:pPr>
              <a:t>44</a:t>
            </a:fld>
            <a:endParaRPr lang="hr-H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82644D-60E8-4377-A7AF-ED256BC226C0}" type="slidenum">
              <a:rPr lang="hr-HR" smtClean="0"/>
              <a:pPr>
                <a:defRPr/>
              </a:pPr>
              <a:t>45</a:t>
            </a:fld>
            <a:endParaRPr lang="hr-H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50DC3-C102-4B0C-8E8A-7A8F493FBD1F}" type="slidenum">
              <a:rPr lang="hr-HR" smtClean="0"/>
              <a:pPr>
                <a:defRPr/>
              </a:pPr>
              <a:t>8</a:t>
            </a:fld>
            <a:endParaRPr lang="hr-H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7090C0-A656-4F75-97F8-5A86A7CBFBF2}" type="slidenum">
              <a:rPr lang="hr-HR" smtClean="0"/>
              <a:pPr>
                <a:defRPr/>
              </a:pPr>
              <a:t>10</a:t>
            </a:fld>
            <a:endParaRPr lang="hr-H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16049-48B1-4C69-9E51-1E1CB064CAEA}" type="slidenum">
              <a:rPr lang="hr-HR" smtClean="0"/>
              <a:pPr>
                <a:defRPr/>
              </a:pPr>
              <a:t>11</a:t>
            </a:fld>
            <a:endParaRPr lang="hr-H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06E8C4-5B2F-4388-B824-7D566E34EE0C}" type="slidenum">
              <a:rPr lang="hr-HR" smtClean="0"/>
              <a:pPr>
                <a:defRPr/>
              </a:pPr>
              <a:t>12</a:t>
            </a:fld>
            <a:endParaRPr lang="hr-H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D3C5C9-2ECB-4A42-9D27-1B9D9CBD09C3}" type="slidenum">
              <a:rPr lang="hr-HR" smtClean="0"/>
              <a:pPr>
                <a:defRPr/>
              </a:pPr>
              <a:t>13</a:t>
            </a:fld>
            <a:endParaRPr lang="hr-H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C5844-9EF9-4429-8891-9879CC25F6B0}" type="slidenum">
              <a:rPr lang="hr-HR" smtClean="0"/>
              <a:pPr>
                <a:defRPr/>
              </a:pPr>
              <a:t>14</a:t>
            </a:fld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9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noFill/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1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2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AEB9D-1628-4C35-BB99-DB5836F81EB6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0D4A4-03C7-4742-B7FE-F16EDE696ABC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1495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54825-FFFD-414D-8BF5-A6A220A80E36}" type="slidenum">
              <a:rPr lang="hr-HR"/>
              <a:pPr>
                <a:defRPr/>
              </a:pPr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9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noFill/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1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12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D3AF3-A6DC-418D-93CA-9832F95C79D9}" type="slidenum">
              <a:rPr lang="hr-HR"/>
              <a:pPr>
                <a:defRPr/>
              </a:pPr>
              <a:t>‹#›</a:t>
            </a:fld>
            <a:endParaRPr lang="hr-H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339912" cy="51495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16016" y="1447800"/>
            <a:ext cx="4176464" cy="51495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FB599-0A3D-43CF-B363-9A82DFFEC4B0}" type="slidenum">
              <a:rPr lang="hr-HR"/>
              <a:pPr>
                <a:defRPr/>
              </a:pPr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5A6C3-3DC2-4BE7-BFEB-237B486BFF16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4182B-B178-48F1-8A9F-624E7597822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97676-A5AF-4F52-AA70-DA59A64C2A1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865DE-C683-43EA-AF56-7ADEC6D9D5C2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9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0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ADE1B-C3AB-482F-95FC-D88CAE87778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23850" y="274638"/>
            <a:ext cx="85693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23850" y="1447800"/>
            <a:ext cx="856932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32813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B031AB4D-4949-4944-B00D-FBABE16B4DB0}" type="slidenum">
              <a:rPr lang="hr-HR"/>
              <a:pPr>
                <a:defRPr/>
              </a:pPr>
              <a:t>‹#›</a:t>
            </a:fld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1" r:id="rId2"/>
    <p:sldLayoutId id="2147483964" r:id="rId3"/>
    <p:sldLayoutId id="2147483962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B2C1D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9BBB59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9BBB59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100263"/>
          </a:xfrm>
        </p:spPr>
        <p:txBody>
          <a:bodyPr/>
          <a:lstStyle/>
          <a:p>
            <a:pPr eaLnBrk="1" hangingPunct="1">
              <a:lnSpc>
                <a:spcPct val="78000"/>
              </a:lnSpc>
              <a:spcBef>
                <a:spcPts val="45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hr-HR" sz="2400" smtClean="0"/>
              <a:t>Mario</a:t>
            </a:r>
            <a:r>
              <a:rPr lang="en-US" sz="2400" smtClean="0"/>
              <a:t> </a:t>
            </a:r>
            <a:r>
              <a:rPr lang="hr-HR" sz="2400" smtClean="0"/>
              <a:t>Č</a:t>
            </a:r>
            <a:r>
              <a:rPr lang="hr-HR" sz="2400" smtClean="0">
                <a:cs typeface="Tahoma" pitchFamily="34" charset="0"/>
              </a:rPr>
              <a:t>agalj</a:t>
            </a:r>
          </a:p>
          <a:p>
            <a:pPr eaLnBrk="1" hangingPunct="1">
              <a:lnSpc>
                <a:spcPct val="78000"/>
              </a:lnSpc>
              <a:spcBef>
                <a:spcPts val="45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US" sz="2400" smtClean="0"/>
          </a:p>
          <a:p>
            <a:pPr eaLnBrk="1" hangingPunct="1">
              <a:lnSpc>
                <a:spcPct val="78000"/>
              </a:lnSpc>
              <a:spcBef>
                <a:spcPts val="40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000" smtClean="0"/>
              <a:t/>
            </a:r>
            <a:br>
              <a:rPr lang="en-US" sz="2000" smtClean="0"/>
            </a:br>
            <a:endParaRPr lang="hr-HR" sz="2000" smtClean="0"/>
          </a:p>
          <a:p>
            <a:pPr eaLnBrk="1" hangingPunct="1">
              <a:lnSpc>
                <a:spcPct val="78000"/>
              </a:lnSpc>
              <a:spcBef>
                <a:spcPts val="40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hr-HR" sz="2000" smtClean="0"/>
              <a:t>Sveučilište u Splitu</a:t>
            </a:r>
          </a:p>
          <a:p>
            <a:pPr eaLnBrk="1" hangingPunct="1">
              <a:lnSpc>
                <a:spcPct val="78000"/>
              </a:lnSpc>
              <a:spcBef>
                <a:spcPts val="40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hr-HR" sz="2000" smtClean="0"/>
          </a:p>
          <a:p>
            <a:pPr eaLnBrk="1" hangingPunct="1">
              <a:lnSpc>
                <a:spcPct val="78000"/>
              </a:lnSpc>
              <a:spcBef>
                <a:spcPts val="40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hr-HR" sz="2000" smtClean="0"/>
              <a:t>1</a:t>
            </a:r>
            <a:r>
              <a:rPr lang="en-US" sz="2000" smtClean="0"/>
              <a:t>8</a:t>
            </a:r>
            <a:r>
              <a:rPr lang="hr-HR" sz="2000" smtClean="0"/>
              <a:t>.10.201</a:t>
            </a:r>
            <a:r>
              <a:rPr lang="en-US" sz="2000" smtClean="0"/>
              <a:t>1</a:t>
            </a:r>
            <a:r>
              <a:rPr lang="hr-HR" sz="2000" smtClean="0"/>
              <a:t>.</a:t>
            </a:r>
          </a:p>
        </p:txBody>
      </p:sp>
      <p:sp>
        <p:nvSpPr>
          <p:cNvPr id="1126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hr-HR" smtClean="0"/>
              <a:t>Sigurnost računala i podataka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7175" y="3975100"/>
            <a:ext cx="86201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Data </a:t>
            </a:r>
            <a:r>
              <a:rPr lang="hr-HR" dirty="0" err="1" smtClean="0"/>
              <a:t>Encryption</a:t>
            </a:r>
            <a:r>
              <a:rPr lang="hr-HR" dirty="0" smtClean="0"/>
              <a:t> Standard (DES)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en-US" dirty="0" smtClean="0"/>
              <a:t>Data Encryption Standard (DES) </a:t>
            </a:r>
            <a:r>
              <a:rPr lang="hr-HR" dirty="0" smtClean="0"/>
              <a:t>je najraširenija korištena enkripcijska shema</a:t>
            </a:r>
          </a:p>
          <a:p>
            <a:pPr lvl="1" eaLnBrk="1" hangingPunct="1"/>
            <a:r>
              <a:rPr lang="hr-HR" dirty="0" smtClean="0"/>
              <a:t>Koristiti </a:t>
            </a:r>
            <a:r>
              <a:rPr lang="en-US" dirty="0" smtClean="0">
                <a:solidFill>
                  <a:srgbClr val="002060"/>
                </a:solidFill>
              </a:rPr>
              <a:t>64 bit plaintext </a:t>
            </a:r>
            <a:r>
              <a:rPr lang="en-US" dirty="0" smtClean="0"/>
              <a:t>blok </a:t>
            </a:r>
            <a:r>
              <a:rPr lang="hr-HR" dirty="0" smtClean="0"/>
              <a:t>i </a:t>
            </a:r>
            <a:r>
              <a:rPr lang="en-US" dirty="0" smtClean="0">
                <a:solidFill>
                  <a:srgbClr val="002060"/>
                </a:solidFill>
              </a:rPr>
              <a:t>56 bi</a:t>
            </a:r>
            <a:r>
              <a:rPr lang="hr-HR" dirty="0" smtClean="0">
                <a:solidFill>
                  <a:srgbClr val="002060"/>
                </a:solidFill>
              </a:rPr>
              <a:t>t-</a:t>
            </a:r>
            <a:r>
              <a:rPr lang="en-US" dirty="0" smtClean="0">
                <a:solidFill>
                  <a:srgbClr val="002060"/>
                </a:solidFill>
              </a:rPr>
              <a:t>n</a:t>
            </a:r>
            <a:r>
              <a:rPr lang="hr-HR" dirty="0" smtClean="0">
                <a:solidFill>
                  <a:srgbClr val="002060"/>
                </a:solidFill>
              </a:rPr>
              <a:t>i ključ za izradu 64</a:t>
            </a:r>
            <a:r>
              <a:rPr lang="en-US" dirty="0" smtClean="0">
                <a:solidFill>
                  <a:srgbClr val="002060"/>
                </a:solidFill>
              </a:rPr>
              <a:t> bit ci</a:t>
            </a:r>
            <a:r>
              <a:rPr lang="en-US" dirty="0" err="1" smtClean="0">
                <a:solidFill>
                  <a:srgbClr val="002060"/>
                </a:solidFill>
              </a:rPr>
              <a:t>phertext b</a:t>
            </a:r>
            <a:r>
              <a:rPr lang="en-US" dirty="0" smtClean="0"/>
              <a:t>l</a:t>
            </a:r>
            <a:r>
              <a:rPr lang="en-US" dirty="0" err="1" smtClean="0"/>
              <a:t>oka</a:t>
            </a:r>
            <a:endParaRPr lang="hr-HR" dirty="0" smtClean="0"/>
          </a:p>
          <a:p>
            <a:pPr lvl="1" eaLnBrk="1" hangingPunct="1"/>
            <a:r>
              <a:rPr lang="hr-HR" dirty="0" smtClean="0"/>
              <a:t>Prihvaćen 1977 od US</a:t>
            </a:r>
            <a:r>
              <a:rPr lang="en-US" dirty="0" smtClean="0"/>
              <a:t> ‘N</a:t>
            </a:r>
            <a:r>
              <a:rPr lang="hr-HR" dirty="0" smtClean="0"/>
              <a:t>a</a:t>
            </a:r>
            <a:r>
              <a:rPr lang="en-US" dirty="0" smtClean="0"/>
              <a:t>tional Institute of Standards and Te</a:t>
            </a:r>
            <a:r>
              <a:rPr lang="en-US" dirty="0" err="1" smtClean="0"/>
              <a:t>hnology’ </a:t>
            </a:r>
            <a:r>
              <a:rPr lang="hr-HR" dirty="0" smtClean="0"/>
              <a:t>(</a:t>
            </a:r>
            <a:r>
              <a:rPr lang="en-US" dirty="0" smtClean="0"/>
              <a:t>NIST) st</a:t>
            </a:r>
            <a:r>
              <a:rPr lang="hr-HR" dirty="0" smtClean="0"/>
              <a:t>andardnog oglasa</a:t>
            </a:r>
          </a:p>
          <a:p>
            <a:pPr eaLnBrk="1" hangingPunct="1"/>
            <a:r>
              <a:rPr lang="hr-HR" dirty="0" smtClean="0"/>
              <a:t>DES se pokazalo nesigurnim,srpanj 1998 (</a:t>
            </a:r>
            <a:r>
              <a:rPr lang="hr-HR" dirty="0" err="1" smtClean="0"/>
              <a:t>brute</a:t>
            </a:r>
            <a:r>
              <a:rPr lang="hr-HR" dirty="0" smtClean="0"/>
              <a:t>-</a:t>
            </a:r>
            <a:r>
              <a:rPr lang="hr-HR" dirty="0" err="1" smtClean="0"/>
              <a:t>force</a:t>
            </a:r>
            <a:r>
              <a:rPr lang="hr-HR" dirty="0" smtClean="0"/>
              <a:t> </a:t>
            </a:r>
            <a:r>
              <a:rPr lang="hr-HR" dirty="0" err="1" smtClean="0"/>
              <a:t>attack</a:t>
            </a:r>
            <a:r>
              <a:rPr lang="hr-HR" dirty="0" smtClean="0"/>
              <a:t>)</a:t>
            </a:r>
          </a:p>
          <a:p>
            <a:pPr lvl="1" eaLnBrk="1" hangingPunct="1"/>
            <a:r>
              <a:rPr lang="hr-HR" dirty="0" err="1" smtClean="0"/>
              <a:t>Electronic</a:t>
            </a:r>
            <a:r>
              <a:rPr lang="hr-HR" dirty="0" smtClean="0"/>
              <a:t> </a:t>
            </a:r>
            <a:r>
              <a:rPr lang="hr-HR" dirty="0" err="1" smtClean="0"/>
              <a:t>Frontier</a:t>
            </a:r>
            <a:r>
              <a:rPr lang="hr-HR" dirty="0" smtClean="0"/>
              <a:t> </a:t>
            </a:r>
            <a:r>
              <a:rPr lang="hr-HR" dirty="0" err="1" smtClean="0"/>
              <a:t>Foundation</a:t>
            </a:r>
            <a:r>
              <a:rPr lang="hr-HR" dirty="0" smtClean="0"/>
              <a:t> namijenjen“DES </a:t>
            </a:r>
            <a:r>
              <a:rPr lang="hr-HR" dirty="0" err="1" smtClean="0"/>
              <a:t>cracker</a:t>
            </a:r>
            <a:r>
              <a:rPr lang="hr-HR" dirty="0" smtClean="0"/>
              <a:t>” stroj vrijedan $250,000</a:t>
            </a:r>
          </a:p>
          <a:p>
            <a:pPr lvl="1" eaLnBrk="1" hangingPunct="1"/>
            <a:r>
              <a:rPr lang="hr-HR" dirty="0" smtClean="0"/>
              <a:t>Otkrili su tajni ključ  za 56 sati</a:t>
            </a:r>
          </a:p>
          <a:p>
            <a:pPr lvl="1" eaLnBrk="1" hangingPunct="1"/>
            <a:r>
              <a:rPr lang="hr-HR" dirty="0" smtClean="0">
                <a:solidFill>
                  <a:srgbClr val="C00000"/>
                </a:solidFill>
              </a:rPr>
              <a:t>56 bitni enkripcijski ključ je prekratak!</a:t>
            </a:r>
          </a:p>
          <a:p>
            <a:pPr lvl="1" eaLnBrk="1" hangingPunct="1"/>
            <a:r>
              <a:rPr lang="hr-HR" dirty="0" smtClean="0"/>
              <a:t>Međutim, nikakve druge kobne slabosti nisu prijavljene za sada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0DDEAF-C538-444A-9EE2-A67F32167389}" type="slidenum">
              <a:rPr lang="hr-HR"/>
              <a:pPr>
                <a:defRPr/>
              </a:pPr>
              <a:t>10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err="1" smtClean="0"/>
              <a:t>Tripple</a:t>
            </a:r>
            <a:r>
              <a:rPr lang="hr-HR" dirty="0" smtClean="0"/>
              <a:t> DES (3DES)</a:t>
            </a:r>
            <a:endParaRPr 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Uključuje ponavljanje </a:t>
            </a:r>
            <a:r>
              <a:rPr lang="hr-HR" dirty="0" smtClean="0">
                <a:solidFill>
                  <a:srgbClr val="002060"/>
                </a:solidFill>
              </a:rPr>
              <a:t>DES algoritma tri puta</a:t>
            </a:r>
            <a:r>
              <a:rPr lang="hr-HR" dirty="0" smtClean="0"/>
              <a:t>,  koristeći dva ili tri jedinstvena tajna ključa</a:t>
            </a:r>
          </a:p>
          <a:p>
            <a:pPr lvl="1" eaLnBrk="1" hangingPunct="1"/>
            <a:r>
              <a:rPr lang="hr-HR" dirty="0" smtClean="0"/>
              <a:t>Tajni ključ  56 x 2 = </a:t>
            </a:r>
            <a:r>
              <a:rPr lang="hr-HR" dirty="0" smtClean="0">
                <a:solidFill>
                  <a:srgbClr val="002060"/>
                </a:solidFill>
              </a:rPr>
              <a:t>112</a:t>
            </a:r>
            <a:r>
              <a:rPr lang="hr-HR" dirty="0" smtClean="0"/>
              <a:t> or 56 x 3 = </a:t>
            </a:r>
            <a:r>
              <a:rPr lang="hr-HR" dirty="0" smtClean="0">
                <a:solidFill>
                  <a:srgbClr val="002060"/>
                </a:solidFill>
              </a:rPr>
              <a:t>168</a:t>
            </a:r>
            <a:r>
              <a:rPr lang="hr-HR" dirty="0" smtClean="0"/>
              <a:t> bita</a:t>
            </a:r>
          </a:p>
          <a:p>
            <a:pPr lvl="1" eaLnBrk="1" hangingPunct="1"/>
            <a:r>
              <a:rPr lang="hr-HR" dirty="0" smtClean="0"/>
              <a:t>Standardiziran za uporabu u </a:t>
            </a:r>
            <a:r>
              <a:rPr lang="hr-HR" dirty="0" smtClean="0"/>
              <a:t>financijskim </a:t>
            </a:r>
            <a:r>
              <a:rPr lang="hr-HR" dirty="0" smtClean="0"/>
              <a:t>aplikacijama 1985</a:t>
            </a:r>
          </a:p>
          <a:p>
            <a:pPr lvl="1" eaLnBrk="1" hangingPunct="1"/>
            <a:r>
              <a:rPr lang="hr-HR" dirty="0" smtClean="0"/>
              <a:t>3DES sa 168-bitnim ključem je vrlo siguran i još uvijek u uporabi (</a:t>
            </a:r>
            <a:r>
              <a:rPr lang="hr-HR" dirty="0" err="1" smtClean="0"/>
              <a:t>npr</a:t>
            </a:r>
            <a:r>
              <a:rPr lang="hr-HR" dirty="0" smtClean="0"/>
              <a:t>. </a:t>
            </a:r>
            <a:r>
              <a:rPr lang="hr-HR" dirty="0" err="1" smtClean="0"/>
              <a:t>IPSec</a:t>
            </a:r>
            <a:r>
              <a:rPr lang="hr-HR" dirty="0" smtClean="0"/>
              <a:t>, Windows© XP EFS)</a:t>
            </a:r>
          </a:p>
          <a:p>
            <a:pPr lvl="1" eaLnBrk="1" hangingPunct="1"/>
            <a:r>
              <a:rPr lang="hr-HR" dirty="0" smtClean="0"/>
              <a:t>Nedostaci</a:t>
            </a:r>
          </a:p>
          <a:p>
            <a:pPr lvl="2" eaLnBrk="1" hangingPunct="1"/>
            <a:r>
              <a:rPr lang="hr-HR" dirty="0" smtClean="0"/>
              <a:t>Neučinkovit</a:t>
            </a:r>
            <a:r>
              <a:rPr lang="hr-HR" dirty="0" smtClean="0"/>
              <a:t>, kada s provede u softver (</a:t>
            </a:r>
            <a:r>
              <a:rPr lang="hr-HR" dirty="0" smtClean="0"/>
              <a:t>učinkovit </a:t>
            </a:r>
            <a:r>
              <a:rPr lang="hr-HR" dirty="0" smtClean="0"/>
              <a:t>u hardveru)</a:t>
            </a:r>
          </a:p>
          <a:p>
            <a:pPr lvl="2" eaLnBrk="1" hangingPunct="1"/>
            <a:r>
              <a:rPr lang="hr-HR" dirty="0" smtClean="0"/>
              <a:t>Oba DES i 3DES korite kratki 64-bitnu veličinu bloka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3A8250-B3F6-4D27-9932-5207F95F8A65}" type="slidenum">
              <a:rPr lang="hr-HR"/>
              <a:pPr>
                <a:defRPr/>
              </a:pPr>
              <a:t>11</a:t>
            </a:fld>
            <a:endParaRPr lang="hr-HR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08175" y="5640388"/>
            <a:ext cx="1439863" cy="6604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hr-HR" dirty="0">
                <a:latin typeface="+mn-lt"/>
                <a:cs typeface="Arial" charset="0"/>
              </a:rPr>
              <a:t>3DES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80063" y="5640388"/>
            <a:ext cx="1439862" cy="6604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hr-HR" dirty="0">
                <a:latin typeface="+mn-lt"/>
                <a:cs typeface="Arial" charset="0"/>
              </a:rPr>
              <a:t>3DES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12775" y="59626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3355975" y="5957888"/>
            <a:ext cx="2224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7019925" y="59578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79388" y="5661025"/>
            <a:ext cx="16589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dirty="0">
                <a:latin typeface="+mn-lt"/>
                <a:cs typeface="Arial" charset="0"/>
              </a:rPr>
              <a:t>64-bit plaintext</a:t>
            </a:r>
          </a:p>
          <a:p>
            <a:pPr algn="ctr">
              <a:defRPr/>
            </a:pPr>
            <a:r>
              <a:rPr lang="hr-HR" dirty="0">
                <a:latin typeface="+mn-lt"/>
                <a:cs typeface="Arial" charset="0"/>
              </a:rPr>
              <a:t>P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563938" y="5626100"/>
            <a:ext cx="18319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dirty="0">
                <a:latin typeface="Arial" charset="0"/>
                <a:cs typeface="Arial" charset="0"/>
              </a:rPr>
              <a:t>64-bit </a:t>
            </a:r>
            <a:r>
              <a:rPr lang="hr-HR" dirty="0">
                <a:latin typeface="+mn-lt"/>
                <a:cs typeface="Arial" charset="0"/>
              </a:rPr>
              <a:t>c</a:t>
            </a:r>
            <a:r>
              <a:rPr lang="fr-CH" dirty="0" err="1">
                <a:latin typeface="+mn-lt"/>
                <a:cs typeface="Arial" charset="0"/>
              </a:rPr>
              <a:t>iphertext</a:t>
            </a:r>
            <a:r>
              <a:rPr lang="hr-HR" dirty="0">
                <a:latin typeface="+mn-lt"/>
                <a:cs typeface="Arial" charset="0"/>
              </a:rPr>
              <a:t> </a:t>
            </a:r>
          </a:p>
          <a:p>
            <a:pPr algn="ctr">
              <a:defRPr/>
            </a:pPr>
            <a:r>
              <a:rPr lang="hr-HR" dirty="0">
                <a:latin typeface="+mn-lt"/>
                <a:cs typeface="Arial" charset="0"/>
              </a:rPr>
              <a:t>C=3DES [K,P]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692275" y="5013325"/>
            <a:ext cx="18716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dirty="0">
                <a:latin typeface="+mn-lt"/>
                <a:cs typeface="Arial" charset="0"/>
              </a:rPr>
              <a:t>112- or 168-bit </a:t>
            </a:r>
            <a:br>
              <a:rPr lang="hr-HR" dirty="0">
                <a:latin typeface="+mn-lt"/>
                <a:cs typeface="Arial" charset="0"/>
              </a:rPr>
            </a:br>
            <a:r>
              <a:rPr lang="hr-HR" dirty="0">
                <a:latin typeface="+mn-lt"/>
                <a:cs typeface="Arial" charset="0"/>
              </a:rPr>
              <a:t>secret key </a:t>
            </a:r>
            <a:r>
              <a:rPr lang="fr-CH" dirty="0">
                <a:latin typeface="+mn-lt"/>
                <a:cs typeface="Arial" charset="0"/>
              </a:rPr>
              <a:t>K</a:t>
            </a:r>
            <a:endParaRPr lang="en-GB" baseline="-25000" dirty="0">
              <a:latin typeface="+mn-lt"/>
              <a:cs typeface="Arial" charset="0"/>
            </a:endParaRP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5292725" y="5013325"/>
            <a:ext cx="18716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dirty="0">
                <a:latin typeface="+mn-lt"/>
                <a:cs typeface="Arial" charset="0"/>
              </a:rPr>
              <a:t>112- or 168-bit </a:t>
            </a:r>
            <a:br>
              <a:rPr lang="hr-HR" dirty="0">
                <a:latin typeface="+mn-lt"/>
                <a:cs typeface="Arial" charset="0"/>
              </a:rPr>
            </a:br>
            <a:r>
              <a:rPr lang="hr-HR" dirty="0">
                <a:latin typeface="+mn-lt"/>
                <a:cs typeface="Arial" charset="0"/>
              </a:rPr>
              <a:t>secret key </a:t>
            </a:r>
            <a:r>
              <a:rPr lang="fr-CH" dirty="0">
                <a:latin typeface="+mn-lt"/>
                <a:cs typeface="Arial" charset="0"/>
              </a:rPr>
              <a:t>K</a:t>
            </a:r>
            <a:endParaRPr lang="en-GB" baseline="-25000" dirty="0">
              <a:latin typeface="+mn-lt"/>
              <a:cs typeface="Arial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7089775" y="5657850"/>
            <a:ext cx="165893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dirty="0">
                <a:latin typeface="+mn-lt"/>
                <a:cs typeface="Arial" charset="0"/>
              </a:rPr>
              <a:t>64-bit plaintext</a:t>
            </a:r>
          </a:p>
          <a:p>
            <a:pPr algn="ctr">
              <a:defRPr/>
            </a:pPr>
            <a:r>
              <a:rPr lang="hr-HR" dirty="0">
                <a:latin typeface="+mn-lt"/>
                <a:cs typeface="Arial" charset="0"/>
              </a:rPr>
              <a:t>P=3DES</a:t>
            </a:r>
            <a:r>
              <a:rPr lang="hr-HR" baseline="30000" dirty="0">
                <a:latin typeface="+mn-lt"/>
                <a:cs typeface="Arial" charset="0"/>
              </a:rPr>
              <a:t>-1</a:t>
            </a:r>
            <a:r>
              <a:rPr lang="hr-HR" dirty="0">
                <a:latin typeface="+mn-lt"/>
                <a:cs typeface="Arial" charset="0"/>
              </a:rPr>
              <a:t>[K,C]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err="1" smtClean="0"/>
              <a:t>Advanced</a:t>
            </a:r>
            <a:r>
              <a:rPr lang="hr-HR" dirty="0" smtClean="0"/>
              <a:t> </a:t>
            </a:r>
            <a:r>
              <a:rPr lang="hr-HR" dirty="0" err="1" smtClean="0"/>
              <a:t>Encryption</a:t>
            </a:r>
            <a:r>
              <a:rPr lang="hr-HR" dirty="0" smtClean="0"/>
              <a:t> Standard (AES)</a:t>
            </a:r>
            <a:endParaRPr 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r-HR" dirty="0" smtClean="0"/>
              <a:t>3DES nije dovoljno dobar kandidat za dugotrajno korištenje</a:t>
            </a:r>
          </a:p>
          <a:p>
            <a:pPr eaLnBrk="1" hangingPunct="1">
              <a:lnSpc>
                <a:spcPct val="90000"/>
              </a:lnSpc>
            </a:pPr>
            <a:r>
              <a:rPr lang="hr-HR" dirty="0" smtClean="0"/>
              <a:t>Godine 1997, NIST je izdao novi AES sa zahtjevima</a:t>
            </a:r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Jakost sigurnosti jednaka ili bolja od 3DES</a:t>
            </a:r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Značajno više učinkovitija</a:t>
            </a:r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Povećana duljina bloka(128 bita)</a:t>
            </a:r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‘</a:t>
            </a:r>
            <a:r>
              <a:rPr lang="hr-HR" dirty="0" err="1" smtClean="0"/>
              <a:t>Support</a:t>
            </a:r>
            <a:r>
              <a:rPr lang="hr-HR" dirty="0" smtClean="0"/>
              <a:t> </a:t>
            </a:r>
            <a:r>
              <a:rPr lang="hr-HR" dirty="0" err="1" smtClean="0"/>
              <a:t>key</a:t>
            </a:r>
            <a:r>
              <a:rPr lang="hr-HR" dirty="0" smtClean="0"/>
              <a:t>’ dužine 128, 192 i 256 bita</a:t>
            </a:r>
          </a:p>
          <a:p>
            <a:pPr eaLnBrk="1" hangingPunct="1">
              <a:lnSpc>
                <a:spcPct val="90000"/>
              </a:lnSpc>
            </a:pPr>
            <a:r>
              <a:rPr lang="hr-HR" dirty="0" smtClean="0"/>
              <a:t>U studenom 2001 (od mnogih prijedloga) NIST je odabrao </a:t>
            </a:r>
            <a:r>
              <a:rPr lang="hr-HR" dirty="0" err="1" smtClean="0"/>
              <a:t>Rijndael</a:t>
            </a:r>
            <a:r>
              <a:rPr lang="hr-HR" dirty="0" smtClean="0"/>
              <a:t> kao AES</a:t>
            </a:r>
          </a:p>
          <a:p>
            <a:pPr eaLnBrk="1" hangingPunct="1">
              <a:lnSpc>
                <a:spcPct val="90000"/>
              </a:lnSpc>
            </a:pPr>
            <a:r>
              <a:rPr lang="hr-HR" dirty="0" smtClean="0"/>
              <a:t>AES je danas rasprostranjeno se koristi u komercijalne usluge (</a:t>
            </a:r>
            <a:r>
              <a:rPr lang="hr-HR" dirty="0" err="1" smtClean="0"/>
              <a:t>npr</a:t>
            </a:r>
            <a:r>
              <a:rPr lang="hr-HR" dirty="0" smtClean="0"/>
              <a:t>., </a:t>
            </a:r>
            <a:r>
              <a:rPr lang="hr-HR" dirty="0" err="1" smtClean="0"/>
              <a:t>wireless</a:t>
            </a:r>
            <a:r>
              <a:rPr lang="hr-HR" dirty="0" smtClean="0"/>
              <a:t> </a:t>
            </a:r>
            <a:r>
              <a:rPr lang="hr-HR" dirty="0" err="1" smtClean="0"/>
              <a:t>security</a:t>
            </a:r>
            <a:r>
              <a:rPr lang="hr-HR" dirty="0" smtClean="0"/>
              <a:t> IEEE 802.11e)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3B6DA-BCB0-4729-8129-44811EE436D3}" type="slidenum">
              <a:rPr lang="hr-HR"/>
              <a:pPr>
                <a:defRPr/>
              </a:pPr>
              <a:t>12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Razlika DES, 3DES i AES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193D2-0B7D-4D0A-8D82-5B429D61B01A}" type="slidenum">
              <a:rPr lang="hr-HR"/>
              <a:pPr>
                <a:defRPr/>
              </a:pPr>
              <a:t>13</a:t>
            </a:fld>
            <a:endParaRPr lang="hr-HR"/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468313" y="1773238"/>
          <a:ext cx="8136134" cy="26642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59470"/>
                <a:gridCol w="1872208"/>
                <a:gridCol w="1800200"/>
                <a:gridCol w="2304256"/>
              </a:tblGrid>
              <a:tr h="636274">
                <a:tc>
                  <a:txBody>
                    <a:bodyPr/>
                    <a:lstStyle/>
                    <a:p>
                      <a:pPr algn="ctr"/>
                      <a:endParaRPr lang="hr-HR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1" dirty="0" smtClean="0">
                          <a:solidFill>
                            <a:schemeClr val="tx1"/>
                          </a:solidFill>
                        </a:rPr>
                        <a:t>DES</a:t>
                      </a:r>
                      <a:endParaRPr lang="hr-H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1" dirty="0" smtClean="0">
                          <a:solidFill>
                            <a:schemeClr val="tx1"/>
                          </a:solidFill>
                        </a:rPr>
                        <a:t>3DES</a:t>
                      </a:r>
                      <a:endParaRPr lang="hr-H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1" baseline="0" dirty="0" smtClean="0">
                          <a:solidFill>
                            <a:schemeClr val="tx1"/>
                          </a:solidFill>
                        </a:rPr>
                        <a:t>AES</a:t>
                      </a:r>
                      <a:endParaRPr lang="hr-H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59870">
                <a:tc>
                  <a:txBody>
                    <a:bodyPr/>
                    <a:lstStyle/>
                    <a:p>
                      <a:pPr algn="ctr"/>
                      <a:r>
                        <a:rPr lang="hr-HR" sz="2000" b="1" dirty="0" smtClean="0">
                          <a:solidFill>
                            <a:schemeClr val="tx1"/>
                          </a:solidFill>
                        </a:rPr>
                        <a:t>Plaintext block size (bits)</a:t>
                      </a:r>
                      <a:endParaRPr lang="hr-H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hr-HR" sz="20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hr-HR" sz="2000" b="0" baseline="30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b="0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hr-HR" sz="2000" b="0" baseline="30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32323">
                <a:tc>
                  <a:txBody>
                    <a:bodyPr/>
                    <a:lstStyle/>
                    <a:p>
                      <a:pPr algn="ctr"/>
                      <a:r>
                        <a:rPr lang="hr-HR" sz="2000" b="1" dirty="0" smtClean="0">
                          <a:solidFill>
                            <a:schemeClr val="tx1"/>
                          </a:solidFill>
                        </a:rPr>
                        <a:t>Ciphertext</a:t>
                      </a:r>
                      <a:r>
                        <a:rPr lang="hr-HR" sz="2000" b="1" baseline="0" dirty="0" smtClean="0">
                          <a:solidFill>
                            <a:schemeClr val="tx1"/>
                          </a:solidFill>
                        </a:rPr>
                        <a:t> block size (bits)</a:t>
                      </a:r>
                      <a:endParaRPr lang="hr-H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hr-HR" sz="20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hr-HR" sz="20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0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hr-HR" sz="20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25942">
                <a:tc>
                  <a:txBody>
                    <a:bodyPr/>
                    <a:lstStyle/>
                    <a:p>
                      <a:pPr algn="ctr"/>
                      <a:r>
                        <a:rPr lang="hr-HR" sz="2000" b="1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hr-HR" sz="2000" b="1" baseline="0" dirty="0" smtClean="0">
                          <a:solidFill>
                            <a:schemeClr val="tx1"/>
                          </a:solidFill>
                        </a:rPr>
                        <a:t> size (bits)</a:t>
                      </a:r>
                      <a:endParaRPr lang="hr-H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0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hr-HR" sz="20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0" dirty="0" smtClean="0">
                          <a:solidFill>
                            <a:schemeClr val="tx1"/>
                          </a:solidFill>
                        </a:rPr>
                        <a:t>112 or 168</a:t>
                      </a:r>
                      <a:endParaRPr lang="hr-HR" sz="20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0" baseline="0" dirty="0" smtClean="0">
                          <a:solidFill>
                            <a:schemeClr val="tx1"/>
                          </a:solidFill>
                        </a:rPr>
                        <a:t>128, 192, or 256</a:t>
                      </a:r>
                      <a:endParaRPr lang="hr-HR" sz="20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2052638" y="5422900"/>
            <a:ext cx="1439862" cy="6604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fr-CH" dirty="0" err="1">
                <a:latin typeface="+mn-lt"/>
                <a:cs typeface="Arial" charset="0"/>
              </a:rPr>
              <a:t>Encryption</a:t>
            </a:r>
            <a:r>
              <a:rPr lang="hr-HR" dirty="0">
                <a:latin typeface="+mn-lt"/>
                <a:cs typeface="Arial" charset="0"/>
              </a:rPr>
              <a:t> algorithm 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5724525" y="5422900"/>
            <a:ext cx="1439863" cy="6604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fr-CH" dirty="0" err="1">
                <a:latin typeface="+mn-lt"/>
                <a:cs typeface="Arial" charset="0"/>
              </a:rPr>
              <a:t>Decryption</a:t>
            </a:r>
            <a:r>
              <a:rPr lang="hr-HR" dirty="0">
                <a:latin typeface="+mn-lt"/>
                <a:cs typeface="Arial" charset="0"/>
              </a:rPr>
              <a:t> algorithm 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70" name="Line 8"/>
          <p:cNvSpPr>
            <a:spLocks noChangeShapeType="1"/>
          </p:cNvSpPr>
          <p:nvPr/>
        </p:nvSpPr>
        <p:spPr bwMode="auto">
          <a:xfrm>
            <a:off x="757238" y="57451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71" name="Line 9"/>
          <p:cNvSpPr>
            <a:spLocks noChangeShapeType="1"/>
          </p:cNvSpPr>
          <p:nvPr/>
        </p:nvSpPr>
        <p:spPr bwMode="auto">
          <a:xfrm>
            <a:off x="3500438" y="5740400"/>
            <a:ext cx="2224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72" name="Line 10"/>
          <p:cNvSpPr>
            <a:spLocks noChangeShapeType="1"/>
          </p:cNvSpPr>
          <p:nvPr/>
        </p:nvSpPr>
        <p:spPr bwMode="auto">
          <a:xfrm>
            <a:off x="7164388" y="5740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806450" y="5165725"/>
            <a:ext cx="100330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H" dirty="0" err="1">
                <a:latin typeface="+mn-lt"/>
                <a:cs typeface="Arial" charset="0"/>
              </a:rPr>
              <a:t>Plaintext</a:t>
            </a:r>
            <a:endParaRPr lang="hr-HR" dirty="0">
              <a:latin typeface="+mn-lt"/>
              <a:cs typeface="Arial" charset="0"/>
            </a:endParaRPr>
          </a:p>
          <a:p>
            <a:pPr algn="ctr">
              <a:defRPr/>
            </a:pPr>
            <a:r>
              <a:rPr lang="hr-HR" dirty="0">
                <a:latin typeface="+mn-lt"/>
                <a:cs typeface="Arial" charset="0"/>
              </a:rPr>
              <a:t>input </a:t>
            </a:r>
          </a:p>
          <a:p>
            <a:pPr algn="ctr">
              <a:defRPr/>
            </a:pPr>
            <a:r>
              <a:rPr lang="hr-HR" dirty="0">
                <a:latin typeface="+mn-lt"/>
                <a:cs typeface="Arial" charset="0"/>
              </a:rPr>
              <a:t>P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4141788" y="5408613"/>
            <a:ext cx="12160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dirty="0" err="1">
                <a:latin typeface="+mn-lt"/>
                <a:cs typeface="Arial" charset="0"/>
              </a:rPr>
              <a:t>Ciphertext</a:t>
            </a:r>
            <a:r>
              <a:rPr lang="hr-HR" dirty="0">
                <a:latin typeface="+mn-lt"/>
                <a:cs typeface="Arial" charset="0"/>
              </a:rPr>
              <a:t> </a:t>
            </a:r>
          </a:p>
          <a:p>
            <a:pPr algn="ctr">
              <a:defRPr/>
            </a:pPr>
            <a:r>
              <a:rPr lang="hr-HR" dirty="0">
                <a:latin typeface="+mn-lt"/>
                <a:cs typeface="Arial" charset="0"/>
              </a:rPr>
              <a:t>C=E[K,P]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75" name="Rectangle 16"/>
          <p:cNvSpPr>
            <a:spLocks noChangeArrowheads="1"/>
          </p:cNvSpPr>
          <p:nvPr/>
        </p:nvSpPr>
        <p:spPr bwMode="auto">
          <a:xfrm>
            <a:off x="7342188" y="5165725"/>
            <a:ext cx="1055687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H" dirty="0" err="1">
                <a:latin typeface="+mn-lt"/>
                <a:cs typeface="Arial" charset="0"/>
              </a:rPr>
              <a:t>Plaintext</a:t>
            </a:r>
            <a:r>
              <a:rPr lang="hr-HR" dirty="0">
                <a:latin typeface="+mn-lt"/>
                <a:cs typeface="Arial" charset="0"/>
              </a:rPr>
              <a:t> </a:t>
            </a:r>
            <a:br>
              <a:rPr lang="hr-HR" dirty="0">
                <a:latin typeface="+mn-lt"/>
                <a:cs typeface="Arial" charset="0"/>
              </a:rPr>
            </a:br>
            <a:r>
              <a:rPr lang="hr-HR" dirty="0">
                <a:latin typeface="+mn-lt"/>
                <a:cs typeface="Arial" charset="0"/>
              </a:rPr>
              <a:t>output</a:t>
            </a:r>
          </a:p>
          <a:p>
            <a:pPr algn="ctr">
              <a:defRPr/>
            </a:pPr>
            <a:r>
              <a:rPr lang="hr-HR" dirty="0">
                <a:latin typeface="+mn-lt"/>
                <a:cs typeface="Arial" charset="0"/>
              </a:rPr>
              <a:t>P=D[K,C]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76" name="Rectangle 18"/>
          <p:cNvSpPr>
            <a:spLocks noChangeArrowheads="1"/>
          </p:cNvSpPr>
          <p:nvPr/>
        </p:nvSpPr>
        <p:spPr bwMode="auto">
          <a:xfrm>
            <a:off x="2124075" y="4797425"/>
            <a:ext cx="12969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dirty="0">
                <a:latin typeface="+mn-lt"/>
                <a:cs typeface="Arial" charset="0"/>
              </a:rPr>
              <a:t>Secret key </a:t>
            </a:r>
            <a:br>
              <a:rPr lang="hr-HR" dirty="0">
                <a:latin typeface="+mn-lt"/>
                <a:cs typeface="Arial" charset="0"/>
              </a:rPr>
            </a:br>
            <a:r>
              <a:rPr lang="fr-CH" dirty="0">
                <a:latin typeface="+mn-lt"/>
                <a:cs typeface="Arial" charset="0"/>
              </a:rPr>
              <a:t>K</a:t>
            </a:r>
            <a:endParaRPr lang="en-GB" baseline="-25000" dirty="0">
              <a:latin typeface="+mn-lt"/>
              <a:cs typeface="Arial" charset="0"/>
            </a:endParaRPr>
          </a:p>
        </p:txBody>
      </p:sp>
      <p:sp>
        <p:nvSpPr>
          <p:cNvPr id="77" name="Rectangle 18"/>
          <p:cNvSpPr>
            <a:spLocks noChangeArrowheads="1"/>
          </p:cNvSpPr>
          <p:nvPr/>
        </p:nvSpPr>
        <p:spPr bwMode="auto">
          <a:xfrm>
            <a:off x="5783263" y="4797425"/>
            <a:ext cx="12969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dirty="0">
                <a:latin typeface="+mn-lt"/>
                <a:cs typeface="Arial" charset="0"/>
              </a:rPr>
              <a:t>Secret key</a:t>
            </a:r>
            <a:br>
              <a:rPr lang="hr-HR" dirty="0">
                <a:latin typeface="+mn-lt"/>
                <a:cs typeface="Arial" charset="0"/>
              </a:rPr>
            </a:br>
            <a:r>
              <a:rPr lang="hr-HR" dirty="0">
                <a:latin typeface="+mn-lt"/>
                <a:cs typeface="Arial" charset="0"/>
              </a:rPr>
              <a:t> </a:t>
            </a:r>
            <a:r>
              <a:rPr lang="fr-CH" dirty="0">
                <a:latin typeface="+mn-lt"/>
                <a:cs typeface="Arial" charset="0"/>
              </a:rPr>
              <a:t>K</a:t>
            </a:r>
            <a:endParaRPr lang="en-GB" baseline="-25000" dirty="0">
              <a:latin typeface="+mn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Sigurnosni problemi u praksi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sz="2400" dirty="0" smtClean="0"/>
              <a:t>Obično, </a:t>
            </a:r>
            <a:r>
              <a:rPr lang="hr-HR" sz="2400" dirty="0" err="1" smtClean="0"/>
              <a:t>plaintext</a:t>
            </a:r>
            <a:r>
              <a:rPr lang="hr-HR" sz="2400" dirty="0" smtClean="0"/>
              <a:t> poruka P je veća od 64 ili 128-bitnog bloka</a:t>
            </a:r>
          </a:p>
          <a:p>
            <a:pPr lvl="1" eaLnBrk="1" hangingPunct="1"/>
            <a:r>
              <a:rPr lang="hr-HR" sz="2200" dirty="0" err="1" smtClean="0">
                <a:solidFill>
                  <a:srgbClr val="002060"/>
                </a:solidFill>
              </a:rPr>
              <a:t>Electronic</a:t>
            </a:r>
            <a:r>
              <a:rPr lang="hr-HR" sz="2200" dirty="0" smtClean="0">
                <a:solidFill>
                  <a:srgbClr val="002060"/>
                </a:solidFill>
              </a:rPr>
              <a:t> </a:t>
            </a:r>
            <a:r>
              <a:rPr lang="hr-HR" sz="2200" dirty="0" err="1" smtClean="0">
                <a:solidFill>
                  <a:srgbClr val="002060"/>
                </a:solidFill>
              </a:rPr>
              <a:t>Codebook</a:t>
            </a:r>
            <a:r>
              <a:rPr lang="hr-HR" sz="2200" dirty="0" smtClean="0">
                <a:solidFill>
                  <a:srgbClr val="002060"/>
                </a:solidFill>
              </a:rPr>
              <a:t> (ECB)</a:t>
            </a:r>
            <a:r>
              <a:rPr lang="hr-HR" sz="2200" dirty="0" smtClean="0"/>
              <a:t> način šifriranja blok po blok</a:t>
            </a:r>
          </a:p>
          <a:p>
            <a:pPr lvl="1" eaLnBrk="1" hangingPunct="1"/>
            <a:endParaRPr lang="hr-HR" sz="2200" dirty="0" smtClean="0"/>
          </a:p>
          <a:p>
            <a:pPr lvl="1" eaLnBrk="1" hangingPunct="1"/>
            <a:endParaRPr lang="hr-HR" sz="2200" dirty="0" smtClean="0"/>
          </a:p>
          <a:p>
            <a:pPr lvl="1" eaLnBrk="1" hangingPunct="1"/>
            <a:endParaRPr lang="hr-HR" sz="2200" dirty="0" smtClean="0"/>
          </a:p>
          <a:p>
            <a:pPr lvl="1" eaLnBrk="1" hangingPunct="1"/>
            <a:endParaRPr lang="hr-HR" sz="2200" dirty="0" smtClean="0"/>
          </a:p>
          <a:p>
            <a:pPr lvl="1" eaLnBrk="1" hangingPunct="1"/>
            <a:endParaRPr lang="hr-HR" sz="2200" dirty="0" smtClean="0"/>
          </a:p>
          <a:p>
            <a:pPr lvl="1" eaLnBrk="1" hangingPunct="1"/>
            <a:endParaRPr lang="hr-HR" sz="2200" dirty="0" smtClean="0"/>
          </a:p>
          <a:p>
            <a:pPr lvl="1" eaLnBrk="1" hangingPunct="1"/>
            <a:endParaRPr lang="hr-HR" sz="2200" dirty="0" smtClean="0"/>
          </a:p>
          <a:p>
            <a:pPr lvl="1" eaLnBrk="1" hangingPunct="1"/>
            <a:endParaRPr lang="hr-HR" sz="2200" dirty="0" smtClean="0"/>
          </a:p>
          <a:p>
            <a:pPr lvl="1" eaLnBrk="1" hangingPunct="1"/>
            <a:endParaRPr lang="hr-HR" sz="2200" dirty="0" smtClean="0"/>
          </a:p>
          <a:p>
            <a:pPr lvl="1" eaLnBrk="1" hangingPunct="1"/>
            <a:endParaRPr lang="hr-HR" sz="2200" dirty="0" smtClean="0"/>
          </a:p>
          <a:p>
            <a:pPr lvl="1" eaLnBrk="1" hangingPunct="1"/>
            <a:r>
              <a:rPr lang="hr-HR" sz="2200" dirty="0" smtClean="0"/>
              <a:t>Drugi sigurni načini postojanja - CBC, OFB, CFB, </a:t>
            </a:r>
            <a:r>
              <a:rPr lang="hr-HR" sz="2200" dirty="0" err="1" smtClean="0"/>
              <a:t>CTR..</a:t>
            </a:r>
            <a:r>
              <a:rPr lang="hr-HR" sz="2200" dirty="0" smtClean="0"/>
              <a:t>.</a:t>
            </a:r>
          </a:p>
          <a:p>
            <a:pPr eaLnBrk="1" hangingPunct="1"/>
            <a:endParaRPr lang="hr-HR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1CBDB3-3BAF-4BF6-B7C8-4DC422CD5037}" type="slidenum">
              <a:rPr lang="hr-HR"/>
              <a:pPr>
                <a:defRPr/>
              </a:pPr>
              <a:t>14</a:t>
            </a:fld>
            <a:endParaRPr lang="hr-HR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287963" y="3663950"/>
            <a:ext cx="1206500" cy="22225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Arial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25800" y="3657600"/>
            <a:ext cx="1206500" cy="22383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Arial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54175" y="3659188"/>
            <a:ext cx="1214438" cy="223837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Arial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287963" y="2714625"/>
            <a:ext cx="1208087" cy="22225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Arial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227388" y="2708275"/>
            <a:ext cx="1206500" cy="22383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655763" y="2709863"/>
            <a:ext cx="1214437" cy="223837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Arial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041525" y="3144838"/>
            <a:ext cx="384175" cy="2968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+mn-lt"/>
                <a:cs typeface="Arial" charset="0"/>
              </a:rPr>
              <a:t>E</a:t>
            </a:r>
            <a:r>
              <a:rPr lang="hr-HR" sz="1600" dirty="0">
                <a:latin typeface="+mn-lt"/>
                <a:cs typeface="Arial" charset="0"/>
              </a:rPr>
              <a:t>nc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249488" y="2933700"/>
            <a:ext cx="0" cy="211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hr-HR">
              <a:latin typeface="+mn-lt"/>
              <a:cs typeface="Arial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2246313" y="3446463"/>
            <a:ext cx="0" cy="211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hr-HR">
              <a:latin typeface="+mn-lt"/>
              <a:cs typeface="Arial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839913" y="3300413"/>
            <a:ext cx="193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hr-HR">
              <a:latin typeface="+mn-lt"/>
              <a:cs typeface="Arial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071688" y="2630488"/>
            <a:ext cx="360362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cs typeface="Arial" charset="0"/>
              </a:rPr>
              <a:t>P</a:t>
            </a:r>
            <a:r>
              <a:rPr lang="en-US" sz="1600" baseline="-25000" dirty="0">
                <a:latin typeface="+mn-lt"/>
                <a:cs typeface="Arial" charset="0"/>
              </a:rPr>
              <a:t>1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047875" y="3594100"/>
            <a:ext cx="361950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cs typeface="Arial" charset="0"/>
              </a:rPr>
              <a:t>C</a:t>
            </a:r>
            <a:r>
              <a:rPr lang="en-US" sz="1600" baseline="-25000" dirty="0">
                <a:latin typeface="+mn-lt"/>
                <a:cs typeface="Arial" charset="0"/>
              </a:rPr>
              <a:t>1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601788" y="3108325"/>
            <a:ext cx="292100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>
                <a:latin typeface="+mn-lt"/>
                <a:cs typeface="Arial" charset="0"/>
              </a:rPr>
              <a:t>K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622675" y="3144838"/>
            <a:ext cx="384175" cy="2968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+mn-lt"/>
                <a:cs typeface="Arial" charset="0"/>
              </a:rPr>
              <a:t>E</a:t>
            </a:r>
            <a:r>
              <a:rPr lang="hr-HR" sz="1600" dirty="0">
                <a:latin typeface="+mn-lt"/>
                <a:cs typeface="Arial" charset="0"/>
              </a:rPr>
              <a:t>nc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830638" y="2933700"/>
            <a:ext cx="0" cy="211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hr-HR">
              <a:latin typeface="+mn-lt"/>
              <a:cs typeface="Arial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3827463" y="3446463"/>
            <a:ext cx="0" cy="211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hr-HR">
              <a:latin typeface="+mn-lt"/>
              <a:cs typeface="Aria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422650" y="3300413"/>
            <a:ext cx="1920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hr-HR">
              <a:latin typeface="+mn-lt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652838" y="2630488"/>
            <a:ext cx="360362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>
                <a:latin typeface="+mn-lt"/>
                <a:cs typeface="Arial" charset="0"/>
              </a:rPr>
              <a:t>P</a:t>
            </a:r>
            <a:r>
              <a:rPr lang="en-US" sz="1600" baseline="-25000">
                <a:latin typeface="+mn-lt"/>
                <a:cs typeface="Arial" charset="0"/>
              </a:rPr>
              <a:t>2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3629025" y="3594100"/>
            <a:ext cx="361950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>
                <a:latin typeface="+mn-lt"/>
                <a:cs typeface="Arial" charset="0"/>
              </a:rPr>
              <a:t>C</a:t>
            </a:r>
            <a:r>
              <a:rPr lang="en-US" sz="1600" baseline="-25000">
                <a:latin typeface="+mn-lt"/>
                <a:cs typeface="Arial" charset="0"/>
              </a:rPr>
              <a:t>2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182938" y="3108325"/>
            <a:ext cx="292100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>
                <a:latin typeface="+mn-lt"/>
                <a:cs typeface="Arial" charset="0"/>
              </a:rPr>
              <a:t>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5689600" y="3144838"/>
            <a:ext cx="384175" cy="2968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+mn-lt"/>
                <a:cs typeface="Arial" charset="0"/>
              </a:rPr>
              <a:t>E</a:t>
            </a:r>
            <a:r>
              <a:rPr lang="hr-HR" sz="1600" dirty="0">
                <a:latin typeface="+mn-lt"/>
                <a:cs typeface="Arial" charset="0"/>
              </a:rPr>
              <a:t>nc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5897563" y="2933700"/>
            <a:ext cx="0" cy="211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hr-HR">
              <a:latin typeface="+mn-lt"/>
              <a:cs typeface="Arial" charset="0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5894388" y="3446463"/>
            <a:ext cx="0" cy="211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hr-HR">
              <a:latin typeface="+mn-lt"/>
              <a:cs typeface="Arial" charset="0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5489575" y="3300413"/>
            <a:ext cx="1920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hr-HR">
              <a:latin typeface="+mn-lt"/>
              <a:cs typeface="Arial" charset="0"/>
            </a:endParaRP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5702300" y="2630488"/>
            <a:ext cx="398463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cs typeface="Arial" charset="0"/>
              </a:rPr>
              <a:t>P</a:t>
            </a:r>
            <a:r>
              <a:rPr lang="en-US" sz="1600" baseline="-25000" dirty="0">
                <a:latin typeface="+mn-lt"/>
                <a:cs typeface="Arial" charset="0"/>
              </a:rPr>
              <a:t>m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5675313" y="3594100"/>
            <a:ext cx="403225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>
                <a:latin typeface="+mn-lt"/>
                <a:cs typeface="Arial" charset="0"/>
              </a:rPr>
              <a:t>C</a:t>
            </a:r>
            <a:r>
              <a:rPr lang="en-US" sz="1600" baseline="-25000">
                <a:latin typeface="+mn-lt"/>
                <a:cs typeface="Arial" charset="0"/>
              </a:rPr>
              <a:t>m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5249863" y="3108325"/>
            <a:ext cx="292100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cs typeface="Arial" charset="0"/>
              </a:rPr>
              <a:t>K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656138" y="3248025"/>
            <a:ext cx="342900" cy="368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latin typeface="+mn-lt"/>
                <a:cs typeface="Arial" charset="0"/>
              </a:rPr>
              <a:t>…</a:t>
            </a:r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5311775" y="5607050"/>
            <a:ext cx="1206500" cy="22383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Arial" charset="0"/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3249613" y="5602288"/>
            <a:ext cx="1208087" cy="223837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Arial" charset="0"/>
            </a:endParaRPr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1677988" y="5603875"/>
            <a:ext cx="1216025" cy="22225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Arial" charset="0"/>
            </a:endParaRPr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5313363" y="4657725"/>
            <a:ext cx="1206500" cy="22383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Arial" charset="0"/>
            </a:endParaRPr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3251200" y="4652963"/>
            <a:ext cx="1206500" cy="223837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Arial" charset="0"/>
            </a:endParaRPr>
          </a:p>
        </p:txBody>
      </p:sp>
      <p:sp>
        <p:nvSpPr>
          <p:cNvPr id="68" name="Rectangle 9"/>
          <p:cNvSpPr>
            <a:spLocks noChangeArrowheads="1"/>
          </p:cNvSpPr>
          <p:nvPr/>
        </p:nvSpPr>
        <p:spPr bwMode="auto">
          <a:xfrm>
            <a:off x="1679575" y="4654550"/>
            <a:ext cx="1214438" cy="22225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Arial" charset="0"/>
            </a:endParaRPr>
          </a:p>
        </p:txBody>
      </p:sp>
      <p:sp>
        <p:nvSpPr>
          <p:cNvPr id="69" name="Rectangle 10"/>
          <p:cNvSpPr>
            <a:spLocks noChangeArrowheads="1"/>
          </p:cNvSpPr>
          <p:nvPr/>
        </p:nvSpPr>
        <p:spPr bwMode="auto">
          <a:xfrm>
            <a:off x="2065338" y="5087938"/>
            <a:ext cx="384175" cy="2984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hr-HR" sz="1600" dirty="0">
                <a:latin typeface="+mn-lt"/>
                <a:cs typeface="Arial" charset="0"/>
              </a:rPr>
              <a:t>Dec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70" name="Line 11"/>
          <p:cNvSpPr>
            <a:spLocks noChangeShapeType="1"/>
          </p:cNvSpPr>
          <p:nvPr/>
        </p:nvSpPr>
        <p:spPr bwMode="auto">
          <a:xfrm>
            <a:off x="2273300" y="4876800"/>
            <a:ext cx="0" cy="211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hr-HR">
              <a:latin typeface="+mn-lt"/>
              <a:cs typeface="Arial" charset="0"/>
            </a:endParaRPr>
          </a:p>
        </p:txBody>
      </p:sp>
      <p:sp>
        <p:nvSpPr>
          <p:cNvPr id="71" name="Line 12"/>
          <p:cNvSpPr>
            <a:spLocks noChangeShapeType="1"/>
          </p:cNvSpPr>
          <p:nvPr/>
        </p:nvSpPr>
        <p:spPr bwMode="auto">
          <a:xfrm>
            <a:off x="2270125" y="5391150"/>
            <a:ext cx="0" cy="211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hr-HR">
              <a:latin typeface="+mn-lt"/>
              <a:cs typeface="Arial" charset="0"/>
            </a:endParaRPr>
          </a:p>
        </p:txBody>
      </p:sp>
      <p:sp>
        <p:nvSpPr>
          <p:cNvPr id="72" name="Line 13"/>
          <p:cNvSpPr>
            <a:spLocks noChangeShapeType="1"/>
          </p:cNvSpPr>
          <p:nvPr/>
        </p:nvSpPr>
        <p:spPr bwMode="auto">
          <a:xfrm>
            <a:off x="1865313" y="5243513"/>
            <a:ext cx="1920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hr-HR">
              <a:latin typeface="+mn-lt"/>
              <a:cs typeface="Arial" charset="0"/>
            </a:endParaRPr>
          </a:p>
        </p:txBody>
      </p:sp>
      <p:sp>
        <p:nvSpPr>
          <p:cNvPr id="73" name="Text Box 14"/>
          <p:cNvSpPr txBox="1">
            <a:spLocks noChangeArrowheads="1"/>
          </p:cNvSpPr>
          <p:nvPr/>
        </p:nvSpPr>
        <p:spPr bwMode="auto">
          <a:xfrm>
            <a:off x="2097088" y="4575175"/>
            <a:ext cx="358775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hr-HR" sz="1600" dirty="0">
                <a:latin typeface="+mn-lt"/>
                <a:cs typeface="Arial" charset="0"/>
              </a:rPr>
              <a:t>C</a:t>
            </a:r>
            <a:r>
              <a:rPr lang="en-US" sz="1600" baseline="-25000" dirty="0">
                <a:latin typeface="+mn-lt"/>
                <a:cs typeface="Arial" charset="0"/>
              </a:rPr>
              <a:t>1</a:t>
            </a:r>
          </a:p>
        </p:txBody>
      </p:sp>
      <p:sp>
        <p:nvSpPr>
          <p:cNvPr id="74" name="Text Box 15"/>
          <p:cNvSpPr txBox="1">
            <a:spLocks noChangeArrowheads="1"/>
          </p:cNvSpPr>
          <p:nvPr/>
        </p:nvSpPr>
        <p:spPr bwMode="auto">
          <a:xfrm>
            <a:off x="2071688" y="5538788"/>
            <a:ext cx="363537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hr-HR" sz="1600" dirty="0">
                <a:latin typeface="+mn-lt"/>
                <a:cs typeface="Arial" charset="0"/>
              </a:rPr>
              <a:t>P</a:t>
            </a:r>
            <a:r>
              <a:rPr lang="en-US" sz="1600" baseline="-25000" dirty="0">
                <a:latin typeface="+mn-lt"/>
                <a:cs typeface="Arial" charset="0"/>
              </a:rPr>
              <a:t>1</a:t>
            </a:r>
          </a:p>
        </p:txBody>
      </p:sp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1625600" y="5051425"/>
            <a:ext cx="292100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>
                <a:latin typeface="+mn-lt"/>
                <a:cs typeface="Arial" charset="0"/>
              </a:rPr>
              <a:t>K</a:t>
            </a:r>
          </a:p>
        </p:txBody>
      </p:sp>
      <p:sp>
        <p:nvSpPr>
          <p:cNvPr id="76" name="Rectangle 17"/>
          <p:cNvSpPr>
            <a:spLocks noChangeArrowheads="1"/>
          </p:cNvSpPr>
          <p:nvPr/>
        </p:nvSpPr>
        <p:spPr bwMode="auto">
          <a:xfrm>
            <a:off x="3646488" y="5087938"/>
            <a:ext cx="384175" cy="2984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hr-HR" sz="1600" dirty="0">
                <a:latin typeface="+mn-lt"/>
                <a:cs typeface="Arial" charset="0"/>
              </a:rPr>
              <a:t>Dec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77" name="Line 18"/>
          <p:cNvSpPr>
            <a:spLocks noChangeShapeType="1"/>
          </p:cNvSpPr>
          <p:nvPr/>
        </p:nvSpPr>
        <p:spPr bwMode="auto">
          <a:xfrm>
            <a:off x="3854450" y="4876800"/>
            <a:ext cx="0" cy="211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hr-HR">
              <a:latin typeface="+mn-lt"/>
              <a:cs typeface="Arial" charset="0"/>
            </a:endParaRPr>
          </a:p>
        </p:txBody>
      </p:sp>
      <p:sp>
        <p:nvSpPr>
          <p:cNvPr id="78" name="Line 19"/>
          <p:cNvSpPr>
            <a:spLocks noChangeShapeType="1"/>
          </p:cNvSpPr>
          <p:nvPr/>
        </p:nvSpPr>
        <p:spPr bwMode="auto">
          <a:xfrm>
            <a:off x="3851275" y="5391150"/>
            <a:ext cx="0" cy="211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hr-HR">
              <a:latin typeface="+mn-lt"/>
              <a:cs typeface="Arial" charset="0"/>
            </a:endParaRPr>
          </a:p>
        </p:txBody>
      </p:sp>
      <p:sp>
        <p:nvSpPr>
          <p:cNvPr id="79" name="Line 20"/>
          <p:cNvSpPr>
            <a:spLocks noChangeShapeType="1"/>
          </p:cNvSpPr>
          <p:nvPr/>
        </p:nvSpPr>
        <p:spPr bwMode="auto">
          <a:xfrm>
            <a:off x="3446463" y="5243513"/>
            <a:ext cx="1920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hr-HR">
              <a:latin typeface="+mn-lt"/>
              <a:cs typeface="Arial" charset="0"/>
            </a:endParaRPr>
          </a:p>
        </p:txBody>
      </p:sp>
      <p:sp>
        <p:nvSpPr>
          <p:cNvPr id="80" name="Text Box 21"/>
          <p:cNvSpPr txBox="1">
            <a:spLocks noChangeArrowheads="1"/>
          </p:cNvSpPr>
          <p:nvPr/>
        </p:nvSpPr>
        <p:spPr bwMode="auto">
          <a:xfrm>
            <a:off x="3678238" y="4575175"/>
            <a:ext cx="358775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hr-HR" sz="1600" dirty="0">
                <a:latin typeface="+mn-lt"/>
                <a:cs typeface="Arial" charset="0"/>
              </a:rPr>
              <a:t>C</a:t>
            </a:r>
            <a:r>
              <a:rPr lang="en-US" sz="1600" baseline="-25000" dirty="0">
                <a:latin typeface="+mn-lt"/>
                <a:cs typeface="Arial" charset="0"/>
              </a:rPr>
              <a:t>2</a:t>
            </a:r>
          </a:p>
        </p:txBody>
      </p:sp>
      <p:sp>
        <p:nvSpPr>
          <p:cNvPr id="81" name="Text Box 22"/>
          <p:cNvSpPr txBox="1">
            <a:spLocks noChangeArrowheads="1"/>
          </p:cNvSpPr>
          <p:nvPr/>
        </p:nvSpPr>
        <p:spPr bwMode="auto">
          <a:xfrm>
            <a:off x="3652838" y="5538788"/>
            <a:ext cx="363537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hr-HR" sz="1600" dirty="0">
                <a:latin typeface="+mn-lt"/>
                <a:cs typeface="Arial" charset="0"/>
              </a:rPr>
              <a:t>P</a:t>
            </a:r>
            <a:r>
              <a:rPr lang="en-US" sz="1600" baseline="-25000" dirty="0">
                <a:latin typeface="+mn-lt"/>
                <a:cs typeface="Arial" charset="0"/>
              </a:rPr>
              <a:t>2</a:t>
            </a:r>
          </a:p>
        </p:txBody>
      </p:sp>
      <p:sp>
        <p:nvSpPr>
          <p:cNvPr id="82" name="Text Box 23"/>
          <p:cNvSpPr txBox="1">
            <a:spLocks noChangeArrowheads="1"/>
          </p:cNvSpPr>
          <p:nvPr/>
        </p:nvSpPr>
        <p:spPr bwMode="auto">
          <a:xfrm>
            <a:off x="3208338" y="5051425"/>
            <a:ext cx="292100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>
                <a:latin typeface="+mn-lt"/>
                <a:cs typeface="Arial" charset="0"/>
              </a:rPr>
              <a:t>K</a:t>
            </a:r>
          </a:p>
        </p:txBody>
      </p: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5713413" y="5087938"/>
            <a:ext cx="384175" cy="2984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hr-HR" sz="1600" dirty="0">
                <a:latin typeface="+mn-lt"/>
                <a:cs typeface="Arial" charset="0"/>
              </a:rPr>
              <a:t>Dec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84" name="Line 25"/>
          <p:cNvSpPr>
            <a:spLocks noChangeShapeType="1"/>
          </p:cNvSpPr>
          <p:nvPr/>
        </p:nvSpPr>
        <p:spPr bwMode="auto">
          <a:xfrm>
            <a:off x="5921375" y="4876800"/>
            <a:ext cx="0" cy="211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hr-HR">
              <a:latin typeface="+mn-lt"/>
              <a:cs typeface="Arial" charset="0"/>
            </a:endParaRPr>
          </a:p>
        </p:txBody>
      </p:sp>
      <p:sp>
        <p:nvSpPr>
          <p:cNvPr id="85" name="Line 26"/>
          <p:cNvSpPr>
            <a:spLocks noChangeShapeType="1"/>
          </p:cNvSpPr>
          <p:nvPr/>
        </p:nvSpPr>
        <p:spPr bwMode="auto">
          <a:xfrm>
            <a:off x="5918200" y="5391150"/>
            <a:ext cx="0" cy="211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hr-HR">
              <a:latin typeface="+mn-lt"/>
              <a:cs typeface="Arial" charset="0"/>
            </a:endParaRPr>
          </a:p>
        </p:txBody>
      </p:sp>
      <p:sp>
        <p:nvSpPr>
          <p:cNvPr id="86" name="Line 27"/>
          <p:cNvSpPr>
            <a:spLocks noChangeShapeType="1"/>
          </p:cNvSpPr>
          <p:nvPr/>
        </p:nvSpPr>
        <p:spPr bwMode="auto">
          <a:xfrm>
            <a:off x="5513388" y="5243513"/>
            <a:ext cx="1920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hr-HR">
              <a:latin typeface="+mn-lt"/>
              <a:cs typeface="Arial" charset="0"/>
            </a:endParaRP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5726113" y="4575175"/>
            <a:ext cx="398462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hr-HR" sz="1600" dirty="0">
                <a:latin typeface="+mn-lt"/>
                <a:cs typeface="Arial" charset="0"/>
              </a:rPr>
              <a:t>C</a:t>
            </a:r>
            <a:r>
              <a:rPr lang="en-US" sz="1600" baseline="-25000" dirty="0">
                <a:latin typeface="+mn-lt"/>
                <a:cs typeface="Arial" charset="0"/>
              </a:rPr>
              <a:t>m</a:t>
            </a:r>
          </a:p>
        </p:txBody>
      </p:sp>
      <p:sp>
        <p:nvSpPr>
          <p:cNvPr id="88" name="Text Box 29"/>
          <p:cNvSpPr txBox="1">
            <a:spLocks noChangeArrowheads="1"/>
          </p:cNvSpPr>
          <p:nvPr/>
        </p:nvSpPr>
        <p:spPr bwMode="auto">
          <a:xfrm>
            <a:off x="5700713" y="5538788"/>
            <a:ext cx="401637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hr-HR" sz="1600" dirty="0">
                <a:latin typeface="+mn-lt"/>
                <a:cs typeface="Arial" charset="0"/>
              </a:rPr>
              <a:t>P</a:t>
            </a:r>
            <a:r>
              <a:rPr lang="en-US" sz="1600" baseline="-25000" dirty="0">
                <a:latin typeface="+mn-lt"/>
                <a:cs typeface="Arial" charset="0"/>
              </a:rPr>
              <a:t>m</a:t>
            </a:r>
          </a:p>
        </p:txBody>
      </p:sp>
      <p:sp>
        <p:nvSpPr>
          <p:cNvPr id="89" name="Text Box 30"/>
          <p:cNvSpPr txBox="1">
            <a:spLocks noChangeArrowheads="1"/>
          </p:cNvSpPr>
          <p:nvPr/>
        </p:nvSpPr>
        <p:spPr bwMode="auto">
          <a:xfrm>
            <a:off x="5275263" y="5051425"/>
            <a:ext cx="292100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>
                <a:latin typeface="+mn-lt"/>
                <a:cs typeface="Arial" charset="0"/>
              </a:rPr>
              <a:t>K</a:t>
            </a:r>
          </a:p>
        </p:txBody>
      </p: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4679950" y="5191125"/>
            <a:ext cx="344488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latin typeface="+mn-lt"/>
                <a:cs typeface="Arial" charset="0"/>
              </a:rPr>
              <a:t>…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453063" y="2346325"/>
            <a:ext cx="900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sz="1200" dirty="0">
                <a:latin typeface="+mn-lt"/>
                <a:cs typeface="Arial" charset="0"/>
              </a:rPr>
              <a:t>64/128 bits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5295900" y="2565400"/>
            <a:ext cx="1223963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ight Brace 100"/>
          <p:cNvSpPr/>
          <p:nvPr/>
        </p:nvSpPr>
        <p:spPr>
          <a:xfrm>
            <a:off x="6591300" y="2722563"/>
            <a:ext cx="288925" cy="1152525"/>
          </a:xfrm>
          <a:prstGeom prst="righ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102" name="TextBox 101"/>
          <p:cNvSpPr txBox="1"/>
          <p:nvPr/>
        </p:nvSpPr>
        <p:spPr>
          <a:xfrm>
            <a:off x="6951663" y="3109913"/>
            <a:ext cx="11969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dirty="0">
                <a:latin typeface="+mn-lt"/>
                <a:cs typeface="Arial" charset="0"/>
              </a:rPr>
              <a:t>Encryption</a:t>
            </a:r>
          </a:p>
        </p:txBody>
      </p:sp>
      <p:sp>
        <p:nvSpPr>
          <p:cNvPr id="103" name="Right Brace 102"/>
          <p:cNvSpPr/>
          <p:nvPr/>
        </p:nvSpPr>
        <p:spPr>
          <a:xfrm>
            <a:off x="6591300" y="4667250"/>
            <a:ext cx="288925" cy="1150938"/>
          </a:xfrm>
          <a:prstGeom prst="righ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104" name="TextBox 103"/>
          <p:cNvSpPr txBox="1"/>
          <p:nvPr/>
        </p:nvSpPr>
        <p:spPr>
          <a:xfrm>
            <a:off x="6951663" y="5054600"/>
            <a:ext cx="122078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dirty="0">
                <a:latin typeface="+mn-lt"/>
                <a:cs typeface="Arial" charset="0"/>
              </a:rPr>
              <a:t>Decryption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mtClean="0"/>
              <a:t>Block vs. Stream Cipher</a:t>
            </a:r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sz="2400" dirty="0" smtClean="0">
                <a:solidFill>
                  <a:srgbClr val="002060"/>
                </a:solidFill>
              </a:rPr>
              <a:t>‘B</a:t>
            </a:r>
            <a:r>
              <a:rPr lang="en-US" sz="2400" dirty="0" smtClean="0">
                <a:solidFill>
                  <a:srgbClr val="002060"/>
                </a:solidFill>
              </a:rPr>
              <a:t>lock cipher</a:t>
            </a:r>
            <a:r>
              <a:rPr lang="hr-HR" sz="2400" dirty="0" smtClean="0">
                <a:solidFill>
                  <a:srgbClr val="002060"/>
                </a:solidFill>
              </a:rPr>
              <a:t>’ </a:t>
            </a:r>
            <a:r>
              <a:rPr lang="en-US" sz="2400" dirty="0" smtClean="0"/>
              <a:t> </a:t>
            </a:r>
            <a:r>
              <a:rPr lang="hr-HR" sz="2400" dirty="0" smtClean="0"/>
              <a:t>procesi p</a:t>
            </a:r>
            <a:r>
              <a:rPr lang="en-US" sz="2400" dirty="0" err="1" smtClean="0"/>
              <a:t>laintext</a:t>
            </a:r>
            <a:r>
              <a:rPr lang="hr-HR" sz="2400" dirty="0" smtClean="0"/>
              <a:t>-ove unose u blokove fiksne veličine i proizvodi blokove</a:t>
            </a:r>
            <a:r>
              <a:rPr lang="en-US" sz="2400" dirty="0" smtClean="0"/>
              <a:t> </a:t>
            </a:r>
            <a:r>
              <a:rPr lang="en-US" sz="2400" dirty="0" err="1" smtClean="0"/>
              <a:t>ciphertext</a:t>
            </a:r>
            <a:r>
              <a:rPr lang="hr-HR" sz="2400" dirty="0" smtClean="0"/>
              <a:t>-a jednakih veličina za svaki blok </a:t>
            </a:r>
            <a:r>
              <a:rPr lang="en-US" sz="2400" dirty="0" smtClean="0"/>
              <a:t>plaintext</a:t>
            </a:r>
            <a:r>
              <a:rPr lang="hr-HR" sz="2400" dirty="0" smtClean="0"/>
              <a:t>-a</a:t>
            </a:r>
          </a:p>
          <a:p>
            <a:pPr eaLnBrk="1" hangingPunct="1"/>
            <a:endParaRPr lang="hr-HR" sz="2400" dirty="0" smtClean="0"/>
          </a:p>
          <a:p>
            <a:pPr eaLnBrk="1" hangingPunct="1">
              <a:buNone/>
            </a:pPr>
            <a:endParaRPr lang="hr-HR" sz="2400" dirty="0" smtClean="0"/>
          </a:p>
          <a:p>
            <a:pPr eaLnBrk="1" hangingPunct="1">
              <a:buNone/>
            </a:pPr>
            <a:endParaRPr lang="hr-HR" sz="2400" dirty="0" smtClean="0"/>
          </a:p>
          <a:p>
            <a:pPr eaLnBrk="1" hangingPunct="1"/>
            <a:r>
              <a:rPr lang="hr-HR" sz="2400" dirty="0" smtClean="0">
                <a:solidFill>
                  <a:srgbClr val="002060"/>
                </a:solidFill>
              </a:rPr>
              <a:t>‘S</a:t>
            </a:r>
            <a:r>
              <a:rPr lang="en-US" sz="2400" dirty="0" err="1" smtClean="0">
                <a:solidFill>
                  <a:srgbClr val="002060"/>
                </a:solidFill>
              </a:rPr>
              <a:t>tream</a:t>
            </a:r>
            <a:r>
              <a:rPr lang="en-US" sz="2400" dirty="0" smtClean="0">
                <a:solidFill>
                  <a:srgbClr val="002060"/>
                </a:solidFill>
              </a:rPr>
              <a:t> cipher</a:t>
            </a:r>
            <a:r>
              <a:rPr lang="hr-HR" sz="2400" dirty="0" smtClean="0">
                <a:solidFill>
                  <a:srgbClr val="002060"/>
                </a:solidFill>
              </a:rPr>
              <a:t>’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hr-HR" sz="2400" dirty="0" smtClean="0"/>
              <a:t>procesi unose elemente kontinuirano, </a:t>
            </a:r>
            <a:r>
              <a:rPr lang="hr-HR" sz="2400" dirty="0" smtClean="0"/>
              <a:t>stvarajući na </a:t>
            </a:r>
            <a:r>
              <a:rPr lang="hr-HR" sz="2400" dirty="0" smtClean="0"/>
              <a:t>izlaz jedan element u isto vrijeme (</a:t>
            </a:r>
            <a:r>
              <a:rPr lang="hr-HR" sz="2400" dirty="0" err="1" smtClean="0">
                <a:solidFill>
                  <a:srgbClr val="002060"/>
                </a:solidFill>
              </a:rPr>
              <a:t>C</a:t>
            </a:r>
            <a:r>
              <a:rPr lang="hr-HR" sz="2400" baseline="-25000" dirty="0" err="1" smtClean="0">
                <a:solidFill>
                  <a:srgbClr val="002060"/>
                </a:solidFill>
              </a:rPr>
              <a:t>i</a:t>
            </a:r>
            <a:r>
              <a:rPr lang="hr-HR" sz="2400" baseline="-25000" dirty="0" smtClean="0">
                <a:solidFill>
                  <a:srgbClr val="002060"/>
                </a:solidFill>
              </a:rPr>
              <a:t> </a:t>
            </a:r>
            <a:r>
              <a:rPr lang="hr-HR" sz="2400" dirty="0" smtClean="0">
                <a:solidFill>
                  <a:srgbClr val="002060"/>
                </a:solidFill>
              </a:rPr>
              <a:t>= </a:t>
            </a:r>
            <a:r>
              <a:rPr lang="hr-HR" sz="2400" dirty="0" err="1" smtClean="0">
                <a:solidFill>
                  <a:srgbClr val="002060"/>
                </a:solidFill>
              </a:rPr>
              <a:t>P</a:t>
            </a:r>
            <a:r>
              <a:rPr lang="hr-HR" sz="2400" baseline="-25000" dirty="0" err="1" smtClean="0">
                <a:solidFill>
                  <a:srgbClr val="002060"/>
                </a:solidFill>
              </a:rPr>
              <a:t>i</a:t>
            </a:r>
            <a:r>
              <a:rPr lang="hr-HR" sz="2400" dirty="0" smtClean="0">
                <a:solidFill>
                  <a:srgbClr val="002060"/>
                </a:solidFill>
              </a:rPr>
              <a:t> XOR </a:t>
            </a:r>
            <a:r>
              <a:rPr lang="hr-HR" sz="2400" dirty="0" err="1" smtClean="0">
                <a:solidFill>
                  <a:srgbClr val="002060"/>
                </a:solidFill>
              </a:rPr>
              <a:t>k</a:t>
            </a:r>
            <a:r>
              <a:rPr lang="hr-HR" sz="2400" baseline="-25000" dirty="0" err="1" smtClean="0">
                <a:solidFill>
                  <a:srgbClr val="002060"/>
                </a:solidFill>
              </a:rPr>
              <a:t>i</a:t>
            </a:r>
            <a:r>
              <a:rPr lang="hr-HR" sz="2400" baseline="-25000" dirty="0" smtClean="0">
                <a:solidFill>
                  <a:srgbClr val="002060"/>
                </a:solidFill>
              </a:rPr>
              <a:t> </a:t>
            </a:r>
            <a:r>
              <a:rPr lang="hr-HR" sz="2400" dirty="0" smtClean="0">
                <a:solidFill>
                  <a:srgbClr val="002060"/>
                </a:solidFill>
              </a:rPr>
              <a:t>(K) </a:t>
            </a:r>
            <a:r>
              <a:rPr lang="hr-HR" sz="2400" dirty="0" smtClean="0"/>
              <a:t>)</a:t>
            </a:r>
          </a:p>
          <a:p>
            <a:pPr lvl="1" eaLnBrk="1" hangingPunct="1"/>
            <a:r>
              <a:rPr lang="hr-HR" sz="2200" dirty="0" smtClean="0"/>
              <a:t>Brza </a:t>
            </a:r>
            <a:r>
              <a:rPr lang="hr-HR" sz="2200" dirty="0" smtClean="0"/>
              <a:t>enkripcija </a:t>
            </a:r>
            <a:r>
              <a:rPr lang="hr-HR" sz="2200" dirty="0" smtClean="0"/>
              <a:t>i </a:t>
            </a:r>
            <a:r>
              <a:rPr lang="hr-HR" sz="2200" dirty="0" smtClean="0"/>
              <a:t>učinkovita</a:t>
            </a:r>
            <a:endParaRPr lang="hr-HR" sz="2200" dirty="0" smtClean="0"/>
          </a:p>
          <a:p>
            <a:pPr lvl="1" eaLnBrk="1" hangingPunct="1"/>
            <a:r>
              <a:rPr lang="hr-HR" sz="2200" dirty="0" smtClean="0">
                <a:solidFill>
                  <a:srgbClr val="C00000"/>
                </a:solidFill>
              </a:rPr>
              <a:t>Ne smije ponavljati </a:t>
            </a:r>
          </a:p>
          <a:p>
            <a:pPr lvl="1" eaLnBrk="1" hangingPunct="1">
              <a:buNone/>
            </a:pPr>
            <a:r>
              <a:rPr lang="hr-HR" sz="2200" dirty="0" smtClean="0">
                <a:solidFill>
                  <a:srgbClr val="C00000"/>
                </a:solidFill>
              </a:rPr>
              <a:t>	ključeve!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endParaRPr lang="hr-HR" sz="2200" dirty="0" smtClean="0">
              <a:solidFill>
                <a:srgbClr val="C00000"/>
              </a:solidFill>
            </a:endParaRPr>
          </a:p>
          <a:p>
            <a:pPr lvl="1" eaLnBrk="1" hangingPunct="1"/>
            <a:endParaRPr lang="hr-HR" sz="2000" dirty="0" smtClean="0"/>
          </a:p>
          <a:p>
            <a:pPr lvl="1" eaLnBrk="1" hangingPunct="1"/>
            <a:endParaRPr lang="hr-HR" sz="2000" dirty="0" smtClean="0"/>
          </a:p>
          <a:p>
            <a:pPr lvl="1" eaLnBrk="1" hangingPunct="1"/>
            <a:endParaRPr lang="hr-HR" sz="2000" dirty="0" smtClean="0"/>
          </a:p>
          <a:p>
            <a:pPr lvl="1" eaLnBrk="1" hangingPunct="1">
              <a:buFont typeface="Wingdings 2" pitchFamily="18" charset="2"/>
              <a:buNone/>
            </a:pPr>
            <a:endParaRPr lang="hr-HR" sz="2000" dirty="0" smtClean="0"/>
          </a:p>
          <a:p>
            <a:pPr lvl="1" eaLnBrk="1" hangingPunct="1">
              <a:buFont typeface="Wingdings 2" pitchFamily="18" charset="2"/>
              <a:buNone/>
            </a:pPr>
            <a:endParaRPr lang="hr-HR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7A2BB-99B6-4CA7-849B-B4F9CE486C74}" type="slidenum">
              <a:rPr lang="hr-HR"/>
              <a:pPr>
                <a:defRPr/>
              </a:pPr>
              <a:t>15</a:t>
            </a:fld>
            <a:endParaRPr lang="hr-HR"/>
          </a:p>
        </p:txBody>
      </p:sp>
      <p:grpSp>
        <p:nvGrpSpPr>
          <p:cNvPr id="2" name="Group 208"/>
          <p:cNvGrpSpPr>
            <a:grpSpLocks/>
          </p:cNvGrpSpPr>
          <p:nvPr/>
        </p:nvGrpSpPr>
        <p:grpSpPr bwMode="auto">
          <a:xfrm>
            <a:off x="1785918" y="5000636"/>
            <a:ext cx="6778625" cy="1511300"/>
            <a:chOff x="1201272" y="5157192"/>
            <a:chExt cx="6779720" cy="1512168"/>
          </a:xfrm>
        </p:grpSpPr>
        <p:sp>
          <p:nvSpPr>
            <p:cNvPr id="91" name="Rectangle 26"/>
            <p:cNvSpPr>
              <a:spLocks noChangeArrowheads="1"/>
            </p:cNvSpPr>
            <p:nvPr/>
          </p:nvSpPr>
          <p:spPr bwMode="auto">
            <a:xfrm>
              <a:off x="3489229" y="5157192"/>
              <a:ext cx="2030741" cy="7735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hr-HR" dirty="0">
                  <a:latin typeface="+mn-lt"/>
                  <a:cs typeface="Arial" charset="0"/>
                </a:rPr>
                <a:t>P</a:t>
              </a:r>
              <a:r>
                <a:rPr lang="en-US" dirty="0" err="1">
                  <a:latin typeface="+mn-lt"/>
                  <a:cs typeface="Arial" charset="0"/>
                </a:rPr>
                <a:t>seudo</a:t>
              </a:r>
              <a:r>
                <a:rPr lang="en-US" dirty="0">
                  <a:latin typeface="+mn-lt"/>
                  <a:cs typeface="Arial" charset="0"/>
                </a:rPr>
                <a:t>-random</a:t>
              </a:r>
            </a:p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bit stream generator</a:t>
              </a:r>
            </a:p>
          </p:txBody>
        </p:sp>
        <p:sp>
          <p:nvSpPr>
            <p:cNvPr id="93" name="Line 28"/>
            <p:cNvSpPr>
              <a:spLocks noChangeShapeType="1"/>
            </p:cNvSpPr>
            <p:nvPr/>
          </p:nvSpPr>
          <p:spPr bwMode="auto">
            <a:xfrm>
              <a:off x="4665757" y="5916453"/>
              <a:ext cx="0" cy="436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hr-HR" sz="2400">
                <a:latin typeface="+mn-lt"/>
                <a:cs typeface="Arial" charset="0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>
              <a:off x="4071936" y="6485104"/>
              <a:ext cx="4572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hr-HR" sz="2400">
                <a:latin typeface="+mn-lt"/>
                <a:cs typeface="Arial" charset="0"/>
              </a:endParaRPr>
            </a:p>
          </p:txBody>
        </p:sp>
        <p:sp>
          <p:nvSpPr>
            <p:cNvPr id="96" name="Line 30"/>
            <p:cNvSpPr>
              <a:spLocks noChangeShapeType="1"/>
            </p:cNvSpPr>
            <p:nvPr/>
          </p:nvSpPr>
          <p:spPr bwMode="auto">
            <a:xfrm>
              <a:off x="4807066" y="6489869"/>
              <a:ext cx="3334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hr-HR" sz="2400">
                <a:latin typeface="+mn-lt"/>
                <a:cs typeface="Arial" charset="0"/>
              </a:endParaRPr>
            </a:p>
          </p:txBody>
        </p:sp>
        <p:sp>
          <p:nvSpPr>
            <p:cNvPr id="97" name="Rectangle 31"/>
            <p:cNvSpPr>
              <a:spLocks noChangeArrowheads="1"/>
            </p:cNvSpPr>
            <p:nvPr/>
          </p:nvSpPr>
          <p:spPr bwMode="auto">
            <a:xfrm>
              <a:off x="2763624" y="6372326"/>
              <a:ext cx="76212" cy="228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98" name="Rectangle 32"/>
            <p:cNvSpPr>
              <a:spLocks noChangeArrowheads="1"/>
            </p:cNvSpPr>
            <p:nvPr/>
          </p:nvSpPr>
          <p:spPr bwMode="auto">
            <a:xfrm>
              <a:off x="2839837" y="6372326"/>
              <a:ext cx="76212" cy="228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99" name="Rectangle 33"/>
            <p:cNvSpPr>
              <a:spLocks noChangeArrowheads="1"/>
            </p:cNvSpPr>
            <p:nvPr/>
          </p:nvSpPr>
          <p:spPr bwMode="auto">
            <a:xfrm>
              <a:off x="2916049" y="6372326"/>
              <a:ext cx="76212" cy="228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05" name="Rectangle 34"/>
            <p:cNvSpPr>
              <a:spLocks noChangeArrowheads="1"/>
            </p:cNvSpPr>
            <p:nvPr/>
          </p:nvSpPr>
          <p:spPr bwMode="auto">
            <a:xfrm>
              <a:off x="2992261" y="6372326"/>
              <a:ext cx="76212" cy="228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06" name="Rectangle 35"/>
            <p:cNvSpPr>
              <a:spLocks noChangeArrowheads="1"/>
            </p:cNvSpPr>
            <p:nvPr/>
          </p:nvSpPr>
          <p:spPr bwMode="auto">
            <a:xfrm>
              <a:off x="3068474" y="6372326"/>
              <a:ext cx="74624" cy="228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07" name="Rectangle 36"/>
            <p:cNvSpPr>
              <a:spLocks noChangeArrowheads="1"/>
            </p:cNvSpPr>
            <p:nvPr/>
          </p:nvSpPr>
          <p:spPr bwMode="auto">
            <a:xfrm>
              <a:off x="3143098" y="6372326"/>
              <a:ext cx="76212" cy="228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08" name="Rectangle 37"/>
            <p:cNvSpPr>
              <a:spLocks noChangeArrowheads="1"/>
            </p:cNvSpPr>
            <p:nvPr/>
          </p:nvSpPr>
          <p:spPr bwMode="auto">
            <a:xfrm>
              <a:off x="3219310" y="6372326"/>
              <a:ext cx="76212" cy="228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09" name="Rectangle 38"/>
            <p:cNvSpPr>
              <a:spLocks noChangeArrowheads="1"/>
            </p:cNvSpPr>
            <p:nvPr/>
          </p:nvSpPr>
          <p:spPr bwMode="auto">
            <a:xfrm>
              <a:off x="3295522" y="6372326"/>
              <a:ext cx="76212" cy="228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10" name="Rectangle 39"/>
            <p:cNvSpPr>
              <a:spLocks noChangeArrowheads="1"/>
            </p:cNvSpPr>
            <p:nvPr/>
          </p:nvSpPr>
          <p:spPr bwMode="auto">
            <a:xfrm>
              <a:off x="3371735" y="6372326"/>
              <a:ext cx="76212" cy="228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11" name="Rectangle 40"/>
            <p:cNvSpPr>
              <a:spLocks noChangeArrowheads="1"/>
            </p:cNvSpPr>
            <p:nvPr/>
          </p:nvSpPr>
          <p:spPr bwMode="auto">
            <a:xfrm>
              <a:off x="3447947" y="6372326"/>
              <a:ext cx="76212" cy="228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12" name="Rectangle 41"/>
            <p:cNvSpPr>
              <a:spLocks noChangeArrowheads="1"/>
            </p:cNvSpPr>
            <p:nvPr/>
          </p:nvSpPr>
          <p:spPr bwMode="auto">
            <a:xfrm>
              <a:off x="3524159" y="6372326"/>
              <a:ext cx="76212" cy="228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13" name="Rectangle 42"/>
            <p:cNvSpPr>
              <a:spLocks noChangeArrowheads="1"/>
            </p:cNvSpPr>
            <p:nvPr/>
          </p:nvSpPr>
          <p:spPr bwMode="auto">
            <a:xfrm>
              <a:off x="3600371" y="6372326"/>
              <a:ext cx="76212" cy="228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14" name="Rectangle 43"/>
            <p:cNvSpPr>
              <a:spLocks noChangeArrowheads="1"/>
            </p:cNvSpPr>
            <p:nvPr/>
          </p:nvSpPr>
          <p:spPr bwMode="auto">
            <a:xfrm>
              <a:off x="3676584" y="6372326"/>
              <a:ext cx="76212" cy="228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15" name="Rectangle 44"/>
            <p:cNvSpPr>
              <a:spLocks noChangeArrowheads="1"/>
            </p:cNvSpPr>
            <p:nvPr/>
          </p:nvSpPr>
          <p:spPr bwMode="auto">
            <a:xfrm>
              <a:off x="3752796" y="6372326"/>
              <a:ext cx="76212" cy="228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16" name="Rectangle 45"/>
            <p:cNvSpPr>
              <a:spLocks noChangeArrowheads="1"/>
            </p:cNvSpPr>
            <p:nvPr/>
          </p:nvSpPr>
          <p:spPr bwMode="auto">
            <a:xfrm>
              <a:off x="3829008" y="6372326"/>
              <a:ext cx="76212" cy="228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17" name="Rectangle 46"/>
            <p:cNvSpPr>
              <a:spLocks noChangeArrowheads="1"/>
            </p:cNvSpPr>
            <p:nvPr/>
          </p:nvSpPr>
          <p:spPr bwMode="auto">
            <a:xfrm>
              <a:off x="3905221" y="6372326"/>
              <a:ext cx="76212" cy="228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18" name="Rectangle 47"/>
            <p:cNvSpPr>
              <a:spLocks noChangeArrowheads="1"/>
            </p:cNvSpPr>
            <p:nvPr/>
          </p:nvSpPr>
          <p:spPr bwMode="auto">
            <a:xfrm>
              <a:off x="1544227" y="6372326"/>
              <a:ext cx="76212" cy="228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19" name="Rectangle 48"/>
            <p:cNvSpPr>
              <a:spLocks noChangeArrowheads="1"/>
            </p:cNvSpPr>
            <p:nvPr/>
          </p:nvSpPr>
          <p:spPr bwMode="auto">
            <a:xfrm>
              <a:off x="1620440" y="6372326"/>
              <a:ext cx="76212" cy="228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20" name="Rectangle 49"/>
            <p:cNvSpPr>
              <a:spLocks noChangeArrowheads="1"/>
            </p:cNvSpPr>
            <p:nvPr/>
          </p:nvSpPr>
          <p:spPr bwMode="auto">
            <a:xfrm>
              <a:off x="1696652" y="6372326"/>
              <a:ext cx="76212" cy="228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21" name="Rectangle 50"/>
            <p:cNvSpPr>
              <a:spLocks noChangeArrowheads="1"/>
            </p:cNvSpPr>
            <p:nvPr/>
          </p:nvSpPr>
          <p:spPr bwMode="auto">
            <a:xfrm>
              <a:off x="1772864" y="6372326"/>
              <a:ext cx="76212" cy="228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22" name="Rectangle 51"/>
            <p:cNvSpPr>
              <a:spLocks noChangeArrowheads="1"/>
            </p:cNvSpPr>
            <p:nvPr/>
          </p:nvSpPr>
          <p:spPr bwMode="auto">
            <a:xfrm>
              <a:off x="1849077" y="6372326"/>
              <a:ext cx="76212" cy="228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23" name="Rectangle 52"/>
            <p:cNvSpPr>
              <a:spLocks noChangeArrowheads="1"/>
            </p:cNvSpPr>
            <p:nvPr/>
          </p:nvSpPr>
          <p:spPr bwMode="auto">
            <a:xfrm>
              <a:off x="1925289" y="6372326"/>
              <a:ext cx="76212" cy="228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24" name="Rectangle 53"/>
            <p:cNvSpPr>
              <a:spLocks noChangeArrowheads="1"/>
            </p:cNvSpPr>
            <p:nvPr/>
          </p:nvSpPr>
          <p:spPr bwMode="auto">
            <a:xfrm>
              <a:off x="2001501" y="6372326"/>
              <a:ext cx="76212" cy="228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25" name="Rectangle 54"/>
            <p:cNvSpPr>
              <a:spLocks noChangeArrowheads="1"/>
            </p:cNvSpPr>
            <p:nvPr/>
          </p:nvSpPr>
          <p:spPr bwMode="auto">
            <a:xfrm>
              <a:off x="2077714" y="6372326"/>
              <a:ext cx="76212" cy="228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26" name="Rectangle 55"/>
            <p:cNvSpPr>
              <a:spLocks noChangeArrowheads="1"/>
            </p:cNvSpPr>
            <p:nvPr/>
          </p:nvSpPr>
          <p:spPr bwMode="auto">
            <a:xfrm>
              <a:off x="2153926" y="6372326"/>
              <a:ext cx="76212" cy="228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27" name="Rectangle 56"/>
            <p:cNvSpPr>
              <a:spLocks noChangeArrowheads="1"/>
            </p:cNvSpPr>
            <p:nvPr/>
          </p:nvSpPr>
          <p:spPr bwMode="auto">
            <a:xfrm>
              <a:off x="2230138" y="6372326"/>
              <a:ext cx="76212" cy="228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28" name="Rectangle 57"/>
            <p:cNvSpPr>
              <a:spLocks noChangeArrowheads="1"/>
            </p:cNvSpPr>
            <p:nvPr/>
          </p:nvSpPr>
          <p:spPr bwMode="auto">
            <a:xfrm>
              <a:off x="2306350" y="6372326"/>
              <a:ext cx="76212" cy="228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29" name="Rectangle 58"/>
            <p:cNvSpPr>
              <a:spLocks noChangeArrowheads="1"/>
            </p:cNvSpPr>
            <p:nvPr/>
          </p:nvSpPr>
          <p:spPr bwMode="auto">
            <a:xfrm>
              <a:off x="2382563" y="6372326"/>
              <a:ext cx="76212" cy="228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30" name="Rectangle 59"/>
            <p:cNvSpPr>
              <a:spLocks noChangeArrowheads="1"/>
            </p:cNvSpPr>
            <p:nvPr/>
          </p:nvSpPr>
          <p:spPr bwMode="auto">
            <a:xfrm>
              <a:off x="2458775" y="6372326"/>
              <a:ext cx="76212" cy="228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31" name="Rectangle 60"/>
            <p:cNvSpPr>
              <a:spLocks noChangeArrowheads="1"/>
            </p:cNvSpPr>
            <p:nvPr/>
          </p:nvSpPr>
          <p:spPr bwMode="auto">
            <a:xfrm>
              <a:off x="2534987" y="6372326"/>
              <a:ext cx="76212" cy="228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32" name="Rectangle 61"/>
            <p:cNvSpPr>
              <a:spLocks noChangeArrowheads="1"/>
            </p:cNvSpPr>
            <p:nvPr/>
          </p:nvSpPr>
          <p:spPr bwMode="auto">
            <a:xfrm>
              <a:off x="2611200" y="6372326"/>
              <a:ext cx="76212" cy="228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33" name="Rectangle 62"/>
            <p:cNvSpPr>
              <a:spLocks noChangeArrowheads="1"/>
            </p:cNvSpPr>
            <p:nvPr/>
          </p:nvSpPr>
          <p:spPr bwMode="auto">
            <a:xfrm>
              <a:off x="2687412" y="6372326"/>
              <a:ext cx="76212" cy="228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34" name="Text Box 63"/>
            <p:cNvSpPr txBox="1">
              <a:spLocks noChangeArrowheads="1"/>
            </p:cNvSpPr>
            <p:nvPr/>
          </p:nvSpPr>
          <p:spPr bwMode="auto">
            <a:xfrm>
              <a:off x="1201272" y="6270668"/>
              <a:ext cx="357245" cy="37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>
                  <a:latin typeface="+mn-lt"/>
                  <a:cs typeface="Arial" charset="0"/>
                </a:rPr>
                <a:t>...</a:t>
              </a:r>
            </a:p>
          </p:txBody>
        </p:sp>
        <p:sp>
          <p:nvSpPr>
            <p:cNvPr id="135" name="Rectangle 64"/>
            <p:cNvSpPr>
              <a:spLocks noChangeArrowheads="1"/>
            </p:cNvSpPr>
            <p:nvPr/>
          </p:nvSpPr>
          <p:spPr bwMode="auto">
            <a:xfrm>
              <a:off x="6761595" y="6377092"/>
              <a:ext cx="76212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36" name="Rectangle 65"/>
            <p:cNvSpPr>
              <a:spLocks noChangeArrowheads="1"/>
            </p:cNvSpPr>
            <p:nvPr/>
          </p:nvSpPr>
          <p:spPr bwMode="auto">
            <a:xfrm>
              <a:off x="6837807" y="6377092"/>
              <a:ext cx="76212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37" name="Rectangle 66"/>
            <p:cNvSpPr>
              <a:spLocks noChangeArrowheads="1"/>
            </p:cNvSpPr>
            <p:nvPr/>
          </p:nvSpPr>
          <p:spPr bwMode="auto">
            <a:xfrm>
              <a:off x="6914020" y="6377092"/>
              <a:ext cx="76212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38" name="Rectangle 67"/>
            <p:cNvSpPr>
              <a:spLocks noChangeArrowheads="1"/>
            </p:cNvSpPr>
            <p:nvPr/>
          </p:nvSpPr>
          <p:spPr bwMode="auto">
            <a:xfrm>
              <a:off x="6990232" y="6377092"/>
              <a:ext cx="76212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39" name="Rectangle 68"/>
            <p:cNvSpPr>
              <a:spLocks noChangeArrowheads="1"/>
            </p:cNvSpPr>
            <p:nvPr/>
          </p:nvSpPr>
          <p:spPr bwMode="auto">
            <a:xfrm>
              <a:off x="7066444" y="6377092"/>
              <a:ext cx="76212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40" name="Rectangle 69"/>
            <p:cNvSpPr>
              <a:spLocks noChangeArrowheads="1"/>
            </p:cNvSpPr>
            <p:nvPr/>
          </p:nvSpPr>
          <p:spPr bwMode="auto">
            <a:xfrm>
              <a:off x="7142657" y="6377092"/>
              <a:ext cx="76212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41" name="Rectangle 70"/>
            <p:cNvSpPr>
              <a:spLocks noChangeArrowheads="1"/>
            </p:cNvSpPr>
            <p:nvPr/>
          </p:nvSpPr>
          <p:spPr bwMode="auto">
            <a:xfrm>
              <a:off x="7218869" y="6377092"/>
              <a:ext cx="76212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42" name="Rectangle 71"/>
            <p:cNvSpPr>
              <a:spLocks noChangeArrowheads="1"/>
            </p:cNvSpPr>
            <p:nvPr/>
          </p:nvSpPr>
          <p:spPr bwMode="auto">
            <a:xfrm>
              <a:off x="7295081" y="6377092"/>
              <a:ext cx="76212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43" name="Rectangle 72"/>
            <p:cNvSpPr>
              <a:spLocks noChangeArrowheads="1"/>
            </p:cNvSpPr>
            <p:nvPr/>
          </p:nvSpPr>
          <p:spPr bwMode="auto">
            <a:xfrm>
              <a:off x="7371294" y="6377092"/>
              <a:ext cx="76212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44" name="Rectangle 73"/>
            <p:cNvSpPr>
              <a:spLocks noChangeArrowheads="1"/>
            </p:cNvSpPr>
            <p:nvPr/>
          </p:nvSpPr>
          <p:spPr bwMode="auto">
            <a:xfrm>
              <a:off x="7447506" y="6377092"/>
              <a:ext cx="76212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45" name="Rectangle 74"/>
            <p:cNvSpPr>
              <a:spLocks noChangeArrowheads="1"/>
            </p:cNvSpPr>
            <p:nvPr/>
          </p:nvSpPr>
          <p:spPr bwMode="auto">
            <a:xfrm>
              <a:off x="7523718" y="6377092"/>
              <a:ext cx="76212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46" name="Rectangle 75"/>
            <p:cNvSpPr>
              <a:spLocks noChangeArrowheads="1"/>
            </p:cNvSpPr>
            <p:nvPr/>
          </p:nvSpPr>
          <p:spPr bwMode="auto">
            <a:xfrm>
              <a:off x="7599930" y="6377092"/>
              <a:ext cx="76212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47" name="Rectangle 76"/>
            <p:cNvSpPr>
              <a:spLocks noChangeArrowheads="1"/>
            </p:cNvSpPr>
            <p:nvPr/>
          </p:nvSpPr>
          <p:spPr bwMode="auto">
            <a:xfrm>
              <a:off x="7676143" y="6377092"/>
              <a:ext cx="76212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48" name="Rectangle 77"/>
            <p:cNvSpPr>
              <a:spLocks noChangeArrowheads="1"/>
            </p:cNvSpPr>
            <p:nvPr/>
          </p:nvSpPr>
          <p:spPr bwMode="auto">
            <a:xfrm>
              <a:off x="7752355" y="6377092"/>
              <a:ext cx="76212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49" name="Rectangle 78"/>
            <p:cNvSpPr>
              <a:spLocks noChangeArrowheads="1"/>
            </p:cNvSpPr>
            <p:nvPr/>
          </p:nvSpPr>
          <p:spPr bwMode="auto">
            <a:xfrm>
              <a:off x="7828567" y="6377092"/>
              <a:ext cx="76212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50" name="Rectangle 79"/>
            <p:cNvSpPr>
              <a:spLocks noChangeArrowheads="1"/>
            </p:cNvSpPr>
            <p:nvPr/>
          </p:nvSpPr>
          <p:spPr bwMode="auto">
            <a:xfrm>
              <a:off x="7904780" y="6377092"/>
              <a:ext cx="76212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51" name="Rectangle 80"/>
            <p:cNvSpPr>
              <a:spLocks noChangeArrowheads="1"/>
            </p:cNvSpPr>
            <p:nvPr/>
          </p:nvSpPr>
          <p:spPr bwMode="auto">
            <a:xfrm>
              <a:off x="5542198" y="6377092"/>
              <a:ext cx="76212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52" name="Rectangle 81"/>
            <p:cNvSpPr>
              <a:spLocks noChangeArrowheads="1"/>
            </p:cNvSpPr>
            <p:nvPr/>
          </p:nvSpPr>
          <p:spPr bwMode="auto">
            <a:xfrm>
              <a:off x="5618410" y="6377092"/>
              <a:ext cx="76212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53" name="Rectangle 82"/>
            <p:cNvSpPr>
              <a:spLocks noChangeArrowheads="1"/>
            </p:cNvSpPr>
            <p:nvPr/>
          </p:nvSpPr>
          <p:spPr bwMode="auto">
            <a:xfrm>
              <a:off x="5694623" y="6377092"/>
              <a:ext cx="76212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54" name="Rectangle 83"/>
            <p:cNvSpPr>
              <a:spLocks noChangeArrowheads="1"/>
            </p:cNvSpPr>
            <p:nvPr/>
          </p:nvSpPr>
          <p:spPr bwMode="auto">
            <a:xfrm>
              <a:off x="5770835" y="6377092"/>
              <a:ext cx="76212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55" name="Rectangle 84"/>
            <p:cNvSpPr>
              <a:spLocks noChangeArrowheads="1"/>
            </p:cNvSpPr>
            <p:nvPr/>
          </p:nvSpPr>
          <p:spPr bwMode="auto">
            <a:xfrm>
              <a:off x="5847047" y="6377092"/>
              <a:ext cx="76212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56" name="Rectangle 85"/>
            <p:cNvSpPr>
              <a:spLocks noChangeArrowheads="1"/>
            </p:cNvSpPr>
            <p:nvPr/>
          </p:nvSpPr>
          <p:spPr bwMode="auto">
            <a:xfrm>
              <a:off x="5923260" y="6377092"/>
              <a:ext cx="76212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57" name="Rectangle 86"/>
            <p:cNvSpPr>
              <a:spLocks noChangeArrowheads="1"/>
            </p:cNvSpPr>
            <p:nvPr/>
          </p:nvSpPr>
          <p:spPr bwMode="auto">
            <a:xfrm>
              <a:off x="5999472" y="6377092"/>
              <a:ext cx="76212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58" name="Rectangle 87"/>
            <p:cNvSpPr>
              <a:spLocks noChangeArrowheads="1"/>
            </p:cNvSpPr>
            <p:nvPr/>
          </p:nvSpPr>
          <p:spPr bwMode="auto">
            <a:xfrm>
              <a:off x="6075684" y="6377092"/>
              <a:ext cx="76212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59" name="Rectangle 88"/>
            <p:cNvSpPr>
              <a:spLocks noChangeArrowheads="1"/>
            </p:cNvSpPr>
            <p:nvPr/>
          </p:nvSpPr>
          <p:spPr bwMode="auto">
            <a:xfrm>
              <a:off x="6151897" y="6377092"/>
              <a:ext cx="76212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60" name="Rectangle 89"/>
            <p:cNvSpPr>
              <a:spLocks noChangeArrowheads="1"/>
            </p:cNvSpPr>
            <p:nvPr/>
          </p:nvSpPr>
          <p:spPr bwMode="auto">
            <a:xfrm>
              <a:off x="6228109" y="6377092"/>
              <a:ext cx="76212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61" name="Rectangle 90"/>
            <p:cNvSpPr>
              <a:spLocks noChangeArrowheads="1"/>
            </p:cNvSpPr>
            <p:nvPr/>
          </p:nvSpPr>
          <p:spPr bwMode="auto">
            <a:xfrm>
              <a:off x="6304321" y="6377092"/>
              <a:ext cx="76212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62" name="Rectangle 91"/>
            <p:cNvSpPr>
              <a:spLocks noChangeArrowheads="1"/>
            </p:cNvSpPr>
            <p:nvPr/>
          </p:nvSpPr>
          <p:spPr bwMode="auto">
            <a:xfrm>
              <a:off x="6380534" y="6377092"/>
              <a:ext cx="76212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63" name="Rectangle 92"/>
            <p:cNvSpPr>
              <a:spLocks noChangeArrowheads="1"/>
            </p:cNvSpPr>
            <p:nvPr/>
          </p:nvSpPr>
          <p:spPr bwMode="auto">
            <a:xfrm>
              <a:off x="6456746" y="6377092"/>
              <a:ext cx="76212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64" name="Rectangle 93"/>
            <p:cNvSpPr>
              <a:spLocks noChangeArrowheads="1"/>
            </p:cNvSpPr>
            <p:nvPr/>
          </p:nvSpPr>
          <p:spPr bwMode="auto">
            <a:xfrm>
              <a:off x="6532958" y="6377092"/>
              <a:ext cx="76212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65" name="Rectangle 94"/>
            <p:cNvSpPr>
              <a:spLocks noChangeArrowheads="1"/>
            </p:cNvSpPr>
            <p:nvPr/>
          </p:nvSpPr>
          <p:spPr bwMode="auto">
            <a:xfrm>
              <a:off x="6609170" y="6377092"/>
              <a:ext cx="76212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66" name="Rectangle 95"/>
            <p:cNvSpPr>
              <a:spLocks noChangeArrowheads="1"/>
            </p:cNvSpPr>
            <p:nvPr/>
          </p:nvSpPr>
          <p:spPr bwMode="auto">
            <a:xfrm>
              <a:off x="6685383" y="6377092"/>
              <a:ext cx="76212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n-lt"/>
                <a:cs typeface="Arial" charset="0"/>
              </a:endParaRPr>
            </a:p>
          </p:txBody>
        </p:sp>
        <p:sp>
          <p:nvSpPr>
            <p:cNvPr id="167" name="Text Box 96"/>
            <p:cNvSpPr txBox="1">
              <a:spLocks noChangeArrowheads="1"/>
            </p:cNvSpPr>
            <p:nvPr/>
          </p:nvSpPr>
          <p:spPr bwMode="auto">
            <a:xfrm>
              <a:off x="5178601" y="6299260"/>
              <a:ext cx="357246" cy="37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>
                  <a:latin typeface="+mn-lt"/>
                  <a:cs typeface="Arial" charset="0"/>
                </a:rPr>
                <a:t>...</a:t>
              </a:r>
            </a:p>
          </p:txBody>
        </p:sp>
        <p:sp>
          <p:nvSpPr>
            <p:cNvPr id="168" name="Text Box 97"/>
            <p:cNvSpPr txBox="1">
              <a:spLocks noChangeArrowheads="1"/>
            </p:cNvSpPr>
            <p:nvPr/>
          </p:nvSpPr>
          <p:spPr bwMode="auto">
            <a:xfrm>
              <a:off x="1434672" y="5952986"/>
              <a:ext cx="1708426" cy="37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Plaintext</a:t>
              </a:r>
              <a:r>
                <a:rPr lang="hr-HR" dirty="0">
                  <a:latin typeface="+mn-lt"/>
                  <a:cs typeface="Arial" charset="0"/>
                </a:rPr>
                <a:t> stream</a:t>
              </a:r>
              <a:endParaRPr lang="en-US" dirty="0">
                <a:latin typeface="+mn-lt"/>
                <a:cs typeface="Arial" charset="0"/>
              </a:endParaRPr>
            </a:p>
          </p:txBody>
        </p:sp>
        <p:sp>
          <p:nvSpPr>
            <p:cNvPr id="169" name="Text Box 98"/>
            <p:cNvSpPr txBox="1">
              <a:spLocks noChangeArrowheads="1"/>
            </p:cNvSpPr>
            <p:nvPr/>
          </p:nvSpPr>
          <p:spPr bwMode="auto">
            <a:xfrm>
              <a:off x="5854986" y="5952986"/>
              <a:ext cx="1867202" cy="37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 err="1">
                  <a:latin typeface="+mn-lt"/>
                  <a:cs typeface="Arial" charset="0"/>
                </a:rPr>
                <a:t>Ciphertext</a:t>
              </a:r>
              <a:r>
                <a:rPr lang="hr-HR" dirty="0">
                  <a:latin typeface="+mn-lt"/>
                  <a:cs typeface="Arial" charset="0"/>
                </a:rPr>
                <a:t> stream</a:t>
              </a:r>
              <a:endParaRPr lang="en-US" dirty="0">
                <a:latin typeface="+mn-lt"/>
                <a:cs typeface="Arial" charset="0"/>
              </a:endParaRPr>
            </a:p>
          </p:txBody>
        </p:sp>
        <p:sp>
          <p:nvSpPr>
            <p:cNvPr id="170" name="Text Box 100"/>
            <p:cNvSpPr txBox="1">
              <a:spLocks noChangeArrowheads="1"/>
            </p:cNvSpPr>
            <p:nvPr/>
          </p:nvSpPr>
          <p:spPr bwMode="auto">
            <a:xfrm>
              <a:off x="6351954" y="5422456"/>
              <a:ext cx="1313074" cy="368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hr-HR" dirty="0">
                  <a:latin typeface="+mn-lt"/>
                  <a:cs typeface="Arial" charset="0"/>
                </a:rPr>
                <a:t>Secret key K</a:t>
              </a:r>
              <a:endParaRPr lang="en-US" dirty="0">
                <a:latin typeface="+mn-lt"/>
                <a:cs typeface="Arial" charset="0"/>
              </a:endParaRPr>
            </a:p>
          </p:txBody>
        </p:sp>
        <p:sp>
          <p:nvSpPr>
            <p:cNvPr id="171" name="Rectangle 101"/>
            <p:cNvSpPr>
              <a:spLocks noChangeArrowheads="1"/>
            </p:cNvSpPr>
            <p:nvPr/>
          </p:nvSpPr>
          <p:spPr bwMode="auto">
            <a:xfrm>
              <a:off x="5793064" y="5501877"/>
              <a:ext cx="609698" cy="2287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latin typeface="+mn-lt"/>
                <a:cs typeface="Arial" charset="0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/>
          </p:nvSpPr>
          <p:spPr bwMode="auto">
            <a:xfrm flipH="1">
              <a:off x="5508855" y="5611478"/>
              <a:ext cx="260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hr-HR" sz="2400">
                <a:latin typeface="+mn-lt"/>
                <a:cs typeface="Arial" charset="0"/>
              </a:endParaRPr>
            </a:p>
          </p:txBody>
        </p:sp>
        <p:sp>
          <p:nvSpPr>
            <p:cNvPr id="173" name="Flowchart: Or 172"/>
            <p:cNvSpPr/>
            <p:nvPr/>
          </p:nvSpPr>
          <p:spPr>
            <a:xfrm>
              <a:off x="4527621" y="6345324"/>
              <a:ext cx="288972" cy="287502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hr-HR"/>
            </a:p>
          </p:txBody>
        </p:sp>
        <p:sp>
          <p:nvSpPr>
            <p:cNvPr id="174" name="Text Box 100"/>
            <p:cNvSpPr txBox="1">
              <a:spLocks noChangeArrowheads="1"/>
            </p:cNvSpPr>
            <p:nvPr/>
          </p:nvSpPr>
          <p:spPr bwMode="auto">
            <a:xfrm>
              <a:off x="3333628" y="5962516"/>
              <a:ext cx="1381348" cy="37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hr-HR" dirty="0">
                  <a:latin typeface="+mn-lt"/>
                  <a:cs typeface="Arial" charset="0"/>
                </a:rPr>
                <a:t>Key stream k</a:t>
              </a:r>
              <a:endParaRPr lang="en-US" dirty="0">
                <a:latin typeface="+mn-lt"/>
                <a:cs typeface="Arial" charset="0"/>
              </a:endParaRPr>
            </a:p>
          </p:txBody>
        </p:sp>
      </p:grpSp>
      <p:sp>
        <p:nvSpPr>
          <p:cNvPr id="177" name="Rectangle 4"/>
          <p:cNvSpPr>
            <a:spLocks noChangeArrowheads="1"/>
          </p:cNvSpPr>
          <p:nvPr/>
        </p:nvSpPr>
        <p:spPr bwMode="auto">
          <a:xfrm>
            <a:off x="5287963" y="3590925"/>
            <a:ext cx="1206500" cy="22383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Arial" charset="0"/>
            </a:endParaRPr>
          </a:p>
        </p:txBody>
      </p:sp>
      <p:sp>
        <p:nvSpPr>
          <p:cNvPr id="178" name="Rectangle 5"/>
          <p:cNvSpPr>
            <a:spLocks noChangeArrowheads="1"/>
          </p:cNvSpPr>
          <p:nvPr/>
        </p:nvSpPr>
        <p:spPr bwMode="auto">
          <a:xfrm>
            <a:off x="3225800" y="3586163"/>
            <a:ext cx="1206500" cy="223837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Arial" charset="0"/>
            </a:endParaRPr>
          </a:p>
        </p:txBody>
      </p:sp>
      <p:sp>
        <p:nvSpPr>
          <p:cNvPr id="179" name="Rectangle 6"/>
          <p:cNvSpPr>
            <a:spLocks noChangeArrowheads="1"/>
          </p:cNvSpPr>
          <p:nvPr/>
        </p:nvSpPr>
        <p:spPr bwMode="auto">
          <a:xfrm>
            <a:off x="1654175" y="3587750"/>
            <a:ext cx="1214438" cy="22225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Arial" charset="0"/>
            </a:endParaRPr>
          </a:p>
        </p:txBody>
      </p:sp>
      <p:sp>
        <p:nvSpPr>
          <p:cNvPr id="180" name="Rectangle 7"/>
          <p:cNvSpPr>
            <a:spLocks noChangeArrowheads="1"/>
          </p:cNvSpPr>
          <p:nvPr/>
        </p:nvSpPr>
        <p:spPr bwMode="auto">
          <a:xfrm>
            <a:off x="5287963" y="2641600"/>
            <a:ext cx="1208087" cy="22383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Arial" charset="0"/>
            </a:endParaRPr>
          </a:p>
        </p:txBody>
      </p:sp>
      <p:sp>
        <p:nvSpPr>
          <p:cNvPr id="181" name="Rectangle 8"/>
          <p:cNvSpPr>
            <a:spLocks noChangeArrowheads="1"/>
          </p:cNvSpPr>
          <p:nvPr/>
        </p:nvSpPr>
        <p:spPr bwMode="auto">
          <a:xfrm>
            <a:off x="3227388" y="2636838"/>
            <a:ext cx="1206500" cy="223837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Arial" charset="0"/>
            </a:endParaRPr>
          </a:p>
        </p:txBody>
      </p:sp>
      <p:sp>
        <p:nvSpPr>
          <p:cNvPr id="182" name="Rectangle 9"/>
          <p:cNvSpPr>
            <a:spLocks noChangeArrowheads="1"/>
          </p:cNvSpPr>
          <p:nvPr/>
        </p:nvSpPr>
        <p:spPr bwMode="auto">
          <a:xfrm>
            <a:off x="1655763" y="2638425"/>
            <a:ext cx="1214437" cy="22225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Arial" charset="0"/>
            </a:endParaRPr>
          </a:p>
        </p:txBody>
      </p:sp>
      <p:sp>
        <p:nvSpPr>
          <p:cNvPr id="183" name="Rectangle 10"/>
          <p:cNvSpPr>
            <a:spLocks noChangeArrowheads="1"/>
          </p:cNvSpPr>
          <p:nvPr/>
        </p:nvSpPr>
        <p:spPr bwMode="auto">
          <a:xfrm>
            <a:off x="2041525" y="3071813"/>
            <a:ext cx="384175" cy="2984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+mn-lt"/>
                <a:cs typeface="Arial" charset="0"/>
              </a:rPr>
              <a:t>E</a:t>
            </a:r>
            <a:r>
              <a:rPr lang="hr-HR" sz="1600" dirty="0">
                <a:latin typeface="+mn-lt"/>
                <a:cs typeface="Arial" charset="0"/>
              </a:rPr>
              <a:t>nc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184" name="Line 11"/>
          <p:cNvSpPr>
            <a:spLocks noChangeShapeType="1"/>
          </p:cNvSpPr>
          <p:nvPr/>
        </p:nvSpPr>
        <p:spPr bwMode="auto">
          <a:xfrm>
            <a:off x="2249488" y="2860675"/>
            <a:ext cx="0" cy="211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hr-HR">
              <a:latin typeface="+mn-lt"/>
              <a:cs typeface="Arial" charset="0"/>
            </a:endParaRPr>
          </a:p>
        </p:txBody>
      </p:sp>
      <p:sp>
        <p:nvSpPr>
          <p:cNvPr id="185" name="Line 12"/>
          <p:cNvSpPr>
            <a:spLocks noChangeShapeType="1"/>
          </p:cNvSpPr>
          <p:nvPr/>
        </p:nvSpPr>
        <p:spPr bwMode="auto">
          <a:xfrm>
            <a:off x="2246313" y="3375025"/>
            <a:ext cx="0" cy="211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hr-HR">
              <a:latin typeface="+mn-lt"/>
              <a:cs typeface="Arial" charset="0"/>
            </a:endParaRPr>
          </a:p>
        </p:txBody>
      </p:sp>
      <p:sp>
        <p:nvSpPr>
          <p:cNvPr id="186" name="Line 13"/>
          <p:cNvSpPr>
            <a:spLocks noChangeShapeType="1"/>
          </p:cNvSpPr>
          <p:nvPr/>
        </p:nvSpPr>
        <p:spPr bwMode="auto">
          <a:xfrm>
            <a:off x="1839913" y="3227388"/>
            <a:ext cx="193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hr-HR">
              <a:latin typeface="+mn-lt"/>
              <a:cs typeface="Arial" charset="0"/>
            </a:endParaRPr>
          </a:p>
        </p:txBody>
      </p:sp>
      <p:sp>
        <p:nvSpPr>
          <p:cNvPr id="187" name="Text Box 14"/>
          <p:cNvSpPr txBox="1">
            <a:spLocks noChangeArrowheads="1"/>
          </p:cNvSpPr>
          <p:nvPr/>
        </p:nvSpPr>
        <p:spPr bwMode="auto">
          <a:xfrm>
            <a:off x="2071688" y="2559050"/>
            <a:ext cx="360362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cs typeface="Arial" charset="0"/>
              </a:rPr>
              <a:t>P</a:t>
            </a:r>
            <a:r>
              <a:rPr lang="en-US" sz="1600" baseline="-25000" dirty="0">
                <a:latin typeface="+mn-lt"/>
                <a:cs typeface="Arial" charset="0"/>
              </a:rPr>
              <a:t>1</a:t>
            </a:r>
          </a:p>
        </p:txBody>
      </p:sp>
      <p:sp>
        <p:nvSpPr>
          <p:cNvPr id="188" name="Text Box 15"/>
          <p:cNvSpPr txBox="1">
            <a:spLocks noChangeArrowheads="1"/>
          </p:cNvSpPr>
          <p:nvPr/>
        </p:nvSpPr>
        <p:spPr bwMode="auto">
          <a:xfrm>
            <a:off x="2047875" y="3522663"/>
            <a:ext cx="361950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cs typeface="Arial" charset="0"/>
              </a:rPr>
              <a:t>C</a:t>
            </a:r>
            <a:r>
              <a:rPr lang="en-US" sz="1600" baseline="-25000" dirty="0">
                <a:latin typeface="+mn-lt"/>
                <a:cs typeface="Arial" charset="0"/>
              </a:rPr>
              <a:t>1</a:t>
            </a:r>
          </a:p>
        </p:txBody>
      </p:sp>
      <p:sp>
        <p:nvSpPr>
          <p:cNvPr id="189" name="Text Box 16"/>
          <p:cNvSpPr txBox="1">
            <a:spLocks noChangeArrowheads="1"/>
          </p:cNvSpPr>
          <p:nvPr/>
        </p:nvSpPr>
        <p:spPr bwMode="auto">
          <a:xfrm>
            <a:off x="1601788" y="3035300"/>
            <a:ext cx="292100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>
                <a:latin typeface="+mn-lt"/>
                <a:cs typeface="Arial" charset="0"/>
              </a:rPr>
              <a:t>K</a:t>
            </a:r>
          </a:p>
        </p:txBody>
      </p:sp>
      <p:sp>
        <p:nvSpPr>
          <p:cNvPr id="190" name="Rectangle 17"/>
          <p:cNvSpPr>
            <a:spLocks noChangeArrowheads="1"/>
          </p:cNvSpPr>
          <p:nvPr/>
        </p:nvSpPr>
        <p:spPr bwMode="auto">
          <a:xfrm>
            <a:off x="3622675" y="3071813"/>
            <a:ext cx="384175" cy="2984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+mn-lt"/>
                <a:cs typeface="Arial" charset="0"/>
              </a:rPr>
              <a:t>E</a:t>
            </a:r>
            <a:r>
              <a:rPr lang="hr-HR" sz="1600" dirty="0">
                <a:latin typeface="+mn-lt"/>
                <a:cs typeface="Arial" charset="0"/>
              </a:rPr>
              <a:t>nc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191" name="Line 18"/>
          <p:cNvSpPr>
            <a:spLocks noChangeShapeType="1"/>
          </p:cNvSpPr>
          <p:nvPr/>
        </p:nvSpPr>
        <p:spPr bwMode="auto">
          <a:xfrm>
            <a:off x="3830638" y="2860675"/>
            <a:ext cx="0" cy="211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hr-HR">
              <a:latin typeface="+mn-lt"/>
              <a:cs typeface="Arial" charset="0"/>
            </a:endParaRPr>
          </a:p>
        </p:txBody>
      </p:sp>
      <p:sp>
        <p:nvSpPr>
          <p:cNvPr id="192" name="Line 19"/>
          <p:cNvSpPr>
            <a:spLocks noChangeShapeType="1"/>
          </p:cNvSpPr>
          <p:nvPr/>
        </p:nvSpPr>
        <p:spPr bwMode="auto">
          <a:xfrm>
            <a:off x="3827463" y="3375025"/>
            <a:ext cx="0" cy="211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hr-HR">
              <a:latin typeface="+mn-lt"/>
              <a:cs typeface="Arial" charset="0"/>
            </a:endParaRPr>
          </a:p>
        </p:txBody>
      </p:sp>
      <p:sp>
        <p:nvSpPr>
          <p:cNvPr id="193" name="Line 20"/>
          <p:cNvSpPr>
            <a:spLocks noChangeShapeType="1"/>
          </p:cNvSpPr>
          <p:nvPr/>
        </p:nvSpPr>
        <p:spPr bwMode="auto">
          <a:xfrm>
            <a:off x="3422650" y="3227388"/>
            <a:ext cx="1920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hr-HR">
              <a:latin typeface="+mn-lt"/>
              <a:cs typeface="Arial" charset="0"/>
            </a:endParaRPr>
          </a:p>
        </p:txBody>
      </p:sp>
      <p:sp>
        <p:nvSpPr>
          <p:cNvPr id="194" name="Text Box 21"/>
          <p:cNvSpPr txBox="1">
            <a:spLocks noChangeArrowheads="1"/>
          </p:cNvSpPr>
          <p:nvPr/>
        </p:nvSpPr>
        <p:spPr bwMode="auto">
          <a:xfrm>
            <a:off x="3652838" y="2559050"/>
            <a:ext cx="360362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>
                <a:latin typeface="+mn-lt"/>
                <a:cs typeface="Arial" charset="0"/>
              </a:rPr>
              <a:t>P</a:t>
            </a:r>
            <a:r>
              <a:rPr lang="en-US" sz="1600" baseline="-25000">
                <a:latin typeface="+mn-lt"/>
                <a:cs typeface="Arial" charset="0"/>
              </a:rPr>
              <a:t>2</a:t>
            </a:r>
          </a:p>
        </p:txBody>
      </p:sp>
      <p:sp>
        <p:nvSpPr>
          <p:cNvPr id="195" name="Text Box 22"/>
          <p:cNvSpPr txBox="1">
            <a:spLocks noChangeArrowheads="1"/>
          </p:cNvSpPr>
          <p:nvPr/>
        </p:nvSpPr>
        <p:spPr bwMode="auto">
          <a:xfrm>
            <a:off x="3629025" y="3522663"/>
            <a:ext cx="361950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>
                <a:latin typeface="+mn-lt"/>
                <a:cs typeface="Arial" charset="0"/>
              </a:rPr>
              <a:t>C</a:t>
            </a:r>
            <a:r>
              <a:rPr lang="en-US" sz="1600" baseline="-25000">
                <a:latin typeface="+mn-lt"/>
                <a:cs typeface="Arial" charset="0"/>
              </a:rPr>
              <a:t>2</a:t>
            </a:r>
          </a:p>
        </p:txBody>
      </p:sp>
      <p:sp>
        <p:nvSpPr>
          <p:cNvPr id="196" name="Text Box 23"/>
          <p:cNvSpPr txBox="1">
            <a:spLocks noChangeArrowheads="1"/>
          </p:cNvSpPr>
          <p:nvPr/>
        </p:nvSpPr>
        <p:spPr bwMode="auto">
          <a:xfrm>
            <a:off x="3182938" y="3035300"/>
            <a:ext cx="292100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>
                <a:latin typeface="+mn-lt"/>
                <a:cs typeface="Arial" charset="0"/>
              </a:rPr>
              <a:t>K</a:t>
            </a:r>
          </a:p>
        </p:txBody>
      </p:sp>
      <p:sp>
        <p:nvSpPr>
          <p:cNvPr id="197" name="Rectangle 24"/>
          <p:cNvSpPr>
            <a:spLocks noChangeArrowheads="1"/>
          </p:cNvSpPr>
          <p:nvPr/>
        </p:nvSpPr>
        <p:spPr bwMode="auto">
          <a:xfrm>
            <a:off x="5689600" y="3071813"/>
            <a:ext cx="384175" cy="2984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+mn-lt"/>
                <a:cs typeface="Arial" charset="0"/>
              </a:rPr>
              <a:t>E</a:t>
            </a:r>
            <a:r>
              <a:rPr lang="hr-HR" sz="1600" dirty="0">
                <a:latin typeface="+mn-lt"/>
                <a:cs typeface="Arial" charset="0"/>
              </a:rPr>
              <a:t>nc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198" name="Line 25"/>
          <p:cNvSpPr>
            <a:spLocks noChangeShapeType="1"/>
          </p:cNvSpPr>
          <p:nvPr/>
        </p:nvSpPr>
        <p:spPr bwMode="auto">
          <a:xfrm>
            <a:off x="5897563" y="2860675"/>
            <a:ext cx="0" cy="211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hr-HR">
              <a:latin typeface="+mn-lt"/>
              <a:cs typeface="Arial" charset="0"/>
            </a:endParaRPr>
          </a:p>
        </p:txBody>
      </p:sp>
      <p:sp>
        <p:nvSpPr>
          <p:cNvPr id="199" name="Line 26"/>
          <p:cNvSpPr>
            <a:spLocks noChangeShapeType="1"/>
          </p:cNvSpPr>
          <p:nvPr/>
        </p:nvSpPr>
        <p:spPr bwMode="auto">
          <a:xfrm>
            <a:off x="5894388" y="3375025"/>
            <a:ext cx="0" cy="211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hr-HR">
              <a:latin typeface="+mn-lt"/>
              <a:cs typeface="Arial" charset="0"/>
            </a:endParaRPr>
          </a:p>
        </p:txBody>
      </p:sp>
      <p:sp>
        <p:nvSpPr>
          <p:cNvPr id="200" name="Line 27"/>
          <p:cNvSpPr>
            <a:spLocks noChangeShapeType="1"/>
          </p:cNvSpPr>
          <p:nvPr/>
        </p:nvSpPr>
        <p:spPr bwMode="auto">
          <a:xfrm>
            <a:off x="5489575" y="3227388"/>
            <a:ext cx="1920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hr-HR">
              <a:latin typeface="+mn-lt"/>
              <a:cs typeface="Arial" charset="0"/>
            </a:endParaRPr>
          </a:p>
        </p:txBody>
      </p:sp>
      <p:sp>
        <p:nvSpPr>
          <p:cNvPr id="201" name="Text Box 28"/>
          <p:cNvSpPr txBox="1">
            <a:spLocks noChangeArrowheads="1"/>
          </p:cNvSpPr>
          <p:nvPr/>
        </p:nvSpPr>
        <p:spPr bwMode="auto">
          <a:xfrm>
            <a:off x="5702300" y="2559050"/>
            <a:ext cx="398463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cs typeface="Arial" charset="0"/>
              </a:rPr>
              <a:t>P</a:t>
            </a:r>
            <a:r>
              <a:rPr lang="en-US" sz="1600" baseline="-25000" dirty="0">
                <a:latin typeface="+mn-lt"/>
                <a:cs typeface="Arial" charset="0"/>
              </a:rPr>
              <a:t>m</a:t>
            </a:r>
          </a:p>
        </p:txBody>
      </p:sp>
      <p:sp>
        <p:nvSpPr>
          <p:cNvPr id="202" name="Text Box 29"/>
          <p:cNvSpPr txBox="1">
            <a:spLocks noChangeArrowheads="1"/>
          </p:cNvSpPr>
          <p:nvPr/>
        </p:nvSpPr>
        <p:spPr bwMode="auto">
          <a:xfrm>
            <a:off x="5675313" y="3522663"/>
            <a:ext cx="403225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>
                <a:latin typeface="+mn-lt"/>
                <a:cs typeface="Arial" charset="0"/>
              </a:rPr>
              <a:t>C</a:t>
            </a:r>
            <a:r>
              <a:rPr lang="en-US" sz="1600" baseline="-25000">
                <a:latin typeface="+mn-lt"/>
                <a:cs typeface="Arial" charset="0"/>
              </a:rPr>
              <a:t>m</a:t>
            </a:r>
          </a:p>
        </p:txBody>
      </p:sp>
      <p:sp>
        <p:nvSpPr>
          <p:cNvPr id="203" name="Text Box 30"/>
          <p:cNvSpPr txBox="1">
            <a:spLocks noChangeArrowheads="1"/>
          </p:cNvSpPr>
          <p:nvPr/>
        </p:nvSpPr>
        <p:spPr bwMode="auto">
          <a:xfrm>
            <a:off x="5249863" y="3035300"/>
            <a:ext cx="292100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cs typeface="Arial" charset="0"/>
              </a:rPr>
              <a:t>K</a:t>
            </a:r>
          </a:p>
        </p:txBody>
      </p:sp>
      <p:sp>
        <p:nvSpPr>
          <p:cNvPr id="204" name="Text Box 31"/>
          <p:cNvSpPr txBox="1">
            <a:spLocks noChangeArrowheads="1"/>
          </p:cNvSpPr>
          <p:nvPr/>
        </p:nvSpPr>
        <p:spPr bwMode="auto">
          <a:xfrm>
            <a:off x="4656138" y="3175000"/>
            <a:ext cx="342900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latin typeface="+mn-lt"/>
                <a:cs typeface="Arial" charset="0"/>
              </a:rPr>
              <a:t>…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5453063" y="2274888"/>
            <a:ext cx="900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sz="1200" dirty="0">
                <a:latin typeface="+mn-lt"/>
                <a:cs typeface="Arial" charset="0"/>
              </a:rPr>
              <a:t>64/128 bits</a:t>
            </a:r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5295900" y="2492375"/>
            <a:ext cx="1223963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ight Brace 206"/>
          <p:cNvSpPr/>
          <p:nvPr/>
        </p:nvSpPr>
        <p:spPr>
          <a:xfrm>
            <a:off x="6591300" y="2651125"/>
            <a:ext cx="288925" cy="1150938"/>
          </a:xfrm>
          <a:prstGeom prst="righ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208" name="TextBox 207"/>
          <p:cNvSpPr txBox="1"/>
          <p:nvPr/>
        </p:nvSpPr>
        <p:spPr>
          <a:xfrm>
            <a:off x="6951663" y="3038475"/>
            <a:ext cx="119697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dirty="0">
                <a:latin typeface="+mn-lt"/>
                <a:cs typeface="Arial" charset="0"/>
              </a:rPr>
              <a:t>Encryption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Autentičnost poruka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Autentičnost poruka: Uvod</a:t>
            </a:r>
            <a:endParaRPr lang="en-US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Enkripcija štiti protiv pasivnih napada </a:t>
            </a:r>
            <a:r>
              <a:rPr lang="en-US" dirty="0" smtClean="0"/>
              <a:t>(</a:t>
            </a:r>
            <a:r>
              <a:rPr lang="hr-HR" dirty="0" err="1" smtClean="0"/>
              <a:t>snooping</a:t>
            </a:r>
            <a:r>
              <a:rPr lang="hr-HR" dirty="0" smtClean="0"/>
              <a:t>-njuškanje</a:t>
            </a:r>
            <a:r>
              <a:rPr lang="en-US" dirty="0" smtClean="0"/>
              <a:t>)</a:t>
            </a:r>
            <a:endParaRPr lang="hr-HR" dirty="0" smtClean="0"/>
          </a:p>
          <a:p>
            <a:pPr eaLnBrk="1" hangingPunct="1"/>
            <a:r>
              <a:rPr lang="hr-HR" dirty="0" smtClean="0">
                <a:solidFill>
                  <a:srgbClr val="002060"/>
                </a:solidFill>
              </a:rPr>
              <a:t>Autentičnost poruka štiti protiv aktivnih napada </a:t>
            </a:r>
            <a:r>
              <a:rPr lang="en-US" dirty="0" smtClean="0"/>
              <a:t>(</a:t>
            </a:r>
            <a:r>
              <a:rPr lang="hr-HR" dirty="0" smtClean="0"/>
              <a:t>krivotvorenje podataka i transakcija</a:t>
            </a:r>
            <a:r>
              <a:rPr lang="en-US" dirty="0" smtClean="0"/>
              <a:t>)</a:t>
            </a:r>
            <a:endParaRPr lang="hr-HR" dirty="0" smtClean="0"/>
          </a:p>
          <a:p>
            <a:pPr lvl="1" eaLnBrk="1" hangingPunct="1"/>
            <a:r>
              <a:rPr lang="hr-HR" dirty="0" smtClean="0"/>
              <a:t>Potvrđivanjem da su primljene poruke autentične (nepromijenjene)</a:t>
            </a:r>
          </a:p>
          <a:p>
            <a:pPr lvl="1" eaLnBrk="1" hangingPunct="1"/>
            <a:r>
              <a:rPr lang="hr-HR" dirty="0" smtClean="0"/>
              <a:t>Poruka ‘</a:t>
            </a:r>
            <a:r>
              <a:rPr lang="hr-HR" dirty="0" err="1" smtClean="0"/>
              <a:t>source</a:t>
            </a:r>
            <a:r>
              <a:rPr lang="hr-HR" dirty="0" smtClean="0"/>
              <a:t>/</a:t>
            </a:r>
            <a:r>
              <a:rPr lang="hr-HR" dirty="0" err="1" smtClean="0"/>
              <a:t>origin</a:t>
            </a:r>
            <a:r>
              <a:rPr lang="hr-HR" dirty="0" smtClean="0"/>
              <a:t>’ je autentična</a:t>
            </a:r>
          </a:p>
          <a:p>
            <a:pPr lvl="1" eaLnBrk="1" hangingPunct="1"/>
            <a:r>
              <a:rPr lang="hr-HR" dirty="0" smtClean="0"/>
              <a:t>Također , mogućnost osiguranje isporuke poruka u vremenu i slijedu(1,2,3...)</a:t>
            </a:r>
          </a:p>
          <a:p>
            <a:pPr eaLnBrk="1" hangingPunct="1"/>
            <a:r>
              <a:rPr lang="hr-HR" dirty="0" smtClean="0"/>
              <a:t>Opći pristup</a:t>
            </a:r>
          </a:p>
          <a:p>
            <a:pPr lvl="1" eaLnBrk="1" hangingPunct="1"/>
            <a:r>
              <a:rPr lang="hr-HR" dirty="0" smtClean="0">
                <a:solidFill>
                  <a:srgbClr val="002060"/>
                </a:solidFill>
              </a:rPr>
              <a:t>Autentične oznake</a:t>
            </a:r>
            <a:r>
              <a:rPr lang="hr-HR" dirty="0" smtClean="0"/>
              <a:t> su generirane i dodane u svakoj poruci u prijenosu</a:t>
            </a:r>
          </a:p>
          <a:p>
            <a:pPr lvl="1" eaLnBrk="1" hangingPunct="1"/>
            <a:r>
              <a:rPr lang="hr-HR" dirty="0" smtClean="0"/>
              <a:t>Poruka sama po sebe ne mora biti šifrirana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E2A007-BD72-4779-B5D3-1570E520CC48}" type="slidenum">
              <a:rPr lang="hr-HR"/>
              <a:pPr>
                <a:defRPr/>
              </a:pPr>
              <a:t>17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Kodovi autentičnosti poruka</a:t>
            </a:r>
            <a:endParaRPr 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sz="2200" dirty="0" smtClean="0"/>
              <a:t>Izvor i odredište dijele tajni ključ K</a:t>
            </a:r>
          </a:p>
          <a:p>
            <a:pPr lvl="1" eaLnBrk="1" hangingPunct="1"/>
            <a:r>
              <a:rPr lang="hr-HR" sz="2000" dirty="0" smtClean="0"/>
              <a:t>Izvor izračunava </a:t>
            </a:r>
            <a:r>
              <a:rPr lang="hr-HR" sz="2000" dirty="0" smtClean="0">
                <a:solidFill>
                  <a:schemeClr val="tx2"/>
                </a:solidFill>
              </a:rPr>
              <a:t>kod autentičnosti poruke (fiksne duljine</a:t>
            </a:r>
            <a:r>
              <a:rPr lang="hr-HR" sz="2000" dirty="0" smtClean="0">
                <a:solidFill>
                  <a:srgbClr val="002060"/>
                </a:solidFill>
              </a:rPr>
              <a:t>) </a:t>
            </a:r>
            <a:r>
              <a:rPr lang="hr-HR" sz="2000" dirty="0" smtClean="0"/>
              <a:t>kao funkcija poruke m i zajedničkog ključa K: </a:t>
            </a:r>
            <a:r>
              <a:rPr lang="fr-CH" sz="2000" dirty="0" smtClean="0">
                <a:solidFill>
                  <a:srgbClr val="002060"/>
                </a:solidFill>
              </a:rPr>
              <a:t>MAC</a:t>
            </a:r>
            <a:r>
              <a:rPr lang="hr-HR" sz="2000" baseline="-25000" dirty="0" smtClean="0">
                <a:solidFill>
                  <a:srgbClr val="002060"/>
                </a:solidFill>
              </a:rPr>
              <a:t>m</a:t>
            </a:r>
            <a:r>
              <a:rPr lang="fr-CH" sz="2000" dirty="0" smtClean="0">
                <a:solidFill>
                  <a:srgbClr val="002060"/>
                </a:solidFill>
              </a:rPr>
              <a:t> = </a:t>
            </a:r>
            <a:r>
              <a:rPr lang="hr-HR" sz="2000" dirty="0" smtClean="0">
                <a:solidFill>
                  <a:srgbClr val="002060"/>
                </a:solidFill>
              </a:rPr>
              <a:t>F</a:t>
            </a:r>
            <a:r>
              <a:rPr lang="fr-CH" sz="2000" dirty="0" smtClean="0">
                <a:solidFill>
                  <a:srgbClr val="002060"/>
                </a:solidFill>
              </a:rPr>
              <a:t>(K, </a:t>
            </a:r>
            <a:r>
              <a:rPr lang="hr-HR" sz="2000" dirty="0" smtClean="0">
                <a:solidFill>
                  <a:srgbClr val="002060"/>
                </a:solidFill>
              </a:rPr>
              <a:t>m</a:t>
            </a:r>
            <a:r>
              <a:rPr lang="fr-CH" sz="2000" dirty="0" smtClean="0">
                <a:solidFill>
                  <a:srgbClr val="002060"/>
                </a:solidFill>
              </a:rPr>
              <a:t>)</a:t>
            </a:r>
            <a:endParaRPr lang="hr-HR" sz="2000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hr-HR" sz="2000" dirty="0" smtClean="0"/>
              <a:t>Primatelj prima </a:t>
            </a:r>
            <a:r>
              <a:rPr lang="fr-CH" sz="2000" dirty="0" smtClean="0">
                <a:solidFill>
                  <a:srgbClr val="002060"/>
                </a:solidFill>
              </a:rPr>
              <a:t>MAC</a:t>
            </a:r>
            <a:r>
              <a:rPr lang="hr-HR" sz="2000" baseline="-25000" dirty="0" smtClean="0">
                <a:solidFill>
                  <a:srgbClr val="002060"/>
                </a:solidFill>
              </a:rPr>
              <a:t>m</a:t>
            </a:r>
            <a:r>
              <a:rPr lang="hr-HR" sz="2000" dirty="0" smtClean="0"/>
              <a:t> i M i također računa </a:t>
            </a:r>
            <a:r>
              <a:rPr lang="fr-CH" sz="2000" dirty="0" smtClean="0">
                <a:solidFill>
                  <a:srgbClr val="002060"/>
                </a:solidFill>
              </a:rPr>
              <a:t>MAC</a:t>
            </a:r>
            <a:r>
              <a:rPr lang="hr-HR" sz="2000" baseline="-25000" dirty="0" smtClean="0">
                <a:solidFill>
                  <a:srgbClr val="002060"/>
                </a:solidFill>
              </a:rPr>
              <a:t>m</a:t>
            </a:r>
            <a:r>
              <a:rPr lang="fr-CH" sz="2000" dirty="0" smtClean="0">
                <a:solidFill>
                  <a:srgbClr val="002060"/>
                </a:solidFill>
              </a:rPr>
              <a:t> = </a:t>
            </a:r>
            <a:r>
              <a:rPr lang="hr-HR" sz="2000" dirty="0" smtClean="0">
                <a:solidFill>
                  <a:srgbClr val="002060"/>
                </a:solidFill>
              </a:rPr>
              <a:t>F</a:t>
            </a:r>
            <a:r>
              <a:rPr lang="fr-CH" sz="2000" dirty="0" smtClean="0">
                <a:solidFill>
                  <a:srgbClr val="002060"/>
                </a:solidFill>
              </a:rPr>
              <a:t>(K, </a:t>
            </a:r>
            <a:r>
              <a:rPr lang="hr-HR" sz="2000" dirty="0" smtClean="0">
                <a:solidFill>
                  <a:srgbClr val="002060"/>
                </a:solidFill>
              </a:rPr>
              <a:t>m</a:t>
            </a:r>
            <a:r>
              <a:rPr lang="fr-CH" sz="2000" dirty="0" smtClean="0">
                <a:solidFill>
                  <a:srgbClr val="002060"/>
                </a:solidFill>
              </a:rPr>
              <a:t>)</a:t>
            </a:r>
            <a:endParaRPr lang="hr-HR" sz="2000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hr-HR" sz="2000" dirty="0" smtClean="0"/>
              <a:t>Ako su dva ista i ključ je tajan, primatelj prihvaća poruku m kao autentičnu</a:t>
            </a:r>
            <a:r>
              <a:rPr lang="hr-HR" sz="2000" dirty="0" smtClean="0">
                <a:solidFill>
                  <a:srgbClr val="002060"/>
                </a:solidFill>
              </a:rPr>
              <a:t> </a:t>
            </a:r>
            <a:endParaRPr lang="en-GB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A42DE2-2A60-4B4A-973E-6D1624C660E7}" type="slidenum">
              <a:rPr lang="hr-HR"/>
              <a:pPr>
                <a:defRPr/>
              </a:pPr>
              <a:t>18</a:t>
            </a:fld>
            <a:endParaRPr lang="hr-HR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11263" y="4000500"/>
            <a:ext cx="504825" cy="172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vert" anchor="ctr"/>
          <a:lstStyle/>
          <a:p>
            <a:pPr algn="ctr">
              <a:spcBef>
                <a:spcPct val="50000"/>
              </a:spcBef>
              <a:defRPr/>
            </a:pPr>
            <a:r>
              <a:rPr lang="hr-HR" dirty="0">
                <a:latin typeface="+mn-lt"/>
                <a:cs typeface="Arial" charset="0"/>
              </a:rPr>
              <a:t>Message m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205663" y="392747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CH" dirty="0">
                <a:latin typeface="+mn-lt"/>
                <a:cs typeface="Arial" charset="0"/>
              </a:rPr>
              <a:t>K</a:t>
            </a:r>
            <a:endParaRPr lang="en-GB" sz="2000" baseline="-25000" dirty="0">
              <a:latin typeface="+mn-lt"/>
              <a:cs typeface="Arial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1466850" y="57277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11" name="Line 24"/>
          <p:cNvSpPr>
            <a:spLocks noChangeShapeType="1"/>
          </p:cNvSpPr>
          <p:nvPr/>
        </p:nvSpPr>
        <p:spPr bwMode="auto">
          <a:xfrm>
            <a:off x="2051050" y="6402388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6972300" y="5800725"/>
            <a:ext cx="977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defRPr/>
            </a:pPr>
            <a:r>
              <a:rPr lang="hr-HR" dirty="0">
                <a:latin typeface="+mn-lt"/>
                <a:cs typeface="Arial" charset="0"/>
              </a:rPr>
              <a:t>Compare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3559175" y="6381750"/>
            <a:ext cx="1790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CH" dirty="0">
                <a:solidFill>
                  <a:srgbClr val="002060"/>
                </a:solidFill>
                <a:latin typeface="+mn-lt"/>
                <a:cs typeface="Arial" charset="0"/>
              </a:rPr>
              <a:t>MAC</a:t>
            </a:r>
            <a:r>
              <a:rPr lang="hr-HR" baseline="-25000" dirty="0">
                <a:solidFill>
                  <a:srgbClr val="002060"/>
                </a:solidFill>
                <a:latin typeface="+mn-lt"/>
                <a:cs typeface="Arial" charset="0"/>
              </a:rPr>
              <a:t>m</a:t>
            </a:r>
            <a:r>
              <a:rPr lang="fr-CH" dirty="0">
                <a:solidFill>
                  <a:srgbClr val="002060"/>
                </a:solidFill>
                <a:latin typeface="+mn-lt"/>
                <a:cs typeface="Arial" charset="0"/>
              </a:rPr>
              <a:t> = </a:t>
            </a:r>
            <a:r>
              <a:rPr lang="hr-HR" dirty="0">
                <a:solidFill>
                  <a:srgbClr val="002060"/>
                </a:solidFill>
                <a:latin typeface="+mn-lt"/>
                <a:cs typeface="Arial" charset="0"/>
              </a:rPr>
              <a:t>F</a:t>
            </a:r>
            <a:r>
              <a:rPr lang="fr-CH" dirty="0">
                <a:solidFill>
                  <a:srgbClr val="002060"/>
                </a:solidFill>
                <a:latin typeface="+mn-lt"/>
                <a:cs typeface="Arial" charset="0"/>
              </a:rPr>
              <a:t>(K, </a:t>
            </a:r>
            <a:r>
              <a:rPr lang="hr-HR" dirty="0">
                <a:solidFill>
                  <a:srgbClr val="002060"/>
                </a:solidFill>
                <a:latin typeface="+mn-lt"/>
                <a:cs typeface="Arial" charset="0"/>
              </a:rPr>
              <a:t>m</a:t>
            </a:r>
            <a:r>
              <a:rPr lang="fr-CH" dirty="0">
                <a:solidFill>
                  <a:srgbClr val="002060"/>
                </a:solidFill>
                <a:latin typeface="+mn-lt"/>
                <a:cs typeface="Arial" charset="0"/>
              </a:rPr>
              <a:t>)</a:t>
            </a:r>
            <a:endParaRPr lang="en-GB" sz="2000" baseline="-25000" dirty="0">
              <a:solidFill>
                <a:srgbClr val="002060"/>
              </a:solidFill>
              <a:latin typeface="+mn-lt"/>
              <a:cs typeface="Arial" charset="0"/>
            </a:endParaRPr>
          </a:p>
        </p:txBody>
      </p:sp>
      <p:cxnSp>
        <p:nvCxnSpPr>
          <p:cNvPr id="28683" name="AutoShape 45"/>
          <p:cNvCxnSpPr>
            <a:cxnSpLocks noChangeShapeType="1"/>
            <a:stCxn id="40" idx="3"/>
            <a:endCxn id="44" idx="2"/>
          </p:cNvCxnSpPr>
          <p:nvPr/>
        </p:nvCxnSpPr>
        <p:spPr bwMode="auto">
          <a:xfrm flipV="1">
            <a:off x="3084513" y="6016625"/>
            <a:ext cx="466725" cy="398463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1" name="AutoShape 52"/>
          <p:cNvSpPr>
            <a:spLocks/>
          </p:cNvSpPr>
          <p:nvPr/>
        </p:nvSpPr>
        <p:spPr bwMode="auto">
          <a:xfrm rot="16200000">
            <a:off x="2354263" y="2478088"/>
            <a:ext cx="293687" cy="2605087"/>
          </a:xfrm>
          <a:prstGeom prst="rightBrace">
            <a:avLst>
              <a:gd name="adj1" fmla="val 62613"/>
              <a:gd name="adj2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32" name="Rectangle 53"/>
          <p:cNvSpPr>
            <a:spLocks noChangeArrowheads="1"/>
          </p:cNvSpPr>
          <p:nvPr/>
        </p:nvSpPr>
        <p:spPr bwMode="auto">
          <a:xfrm>
            <a:off x="1768475" y="3343275"/>
            <a:ext cx="1485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CH" dirty="0">
                <a:latin typeface="+mn-lt"/>
                <a:cs typeface="Arial" charset="0"/>
              </a:rPr>
              <a:t>Source</a:t>
            </a:r>
            <a:endParaRPr lang="en-GB" baseline="-25000" dirty="0">
              <a:latin typeface="+mn-lt"/>
              <a:cs typeface="Arial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98525" y="6122988"/>
            <a:ext cx="1152525" cy="52863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dirty="0">
                <a:solidFill>
                  <a:schemeClr val="tx1"/>
                </a:solidFill>
              </a:rPr>
              <a:t>MAC algorithm</a:t>
            </a: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2579688" y="6270625"/>
            <a:ext cx="504825" cy="287338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vert" anchor="ctr"/>
          <a:lstStyle/>
          <a:p>
            <a:pPr algn="ctr">
              <a:spcBef>
                <a:spcPct val="50000"/>
              </a:spcBef>
              <a:defRPr/>
            </a:pPr>
            <a:endParaRPr lang="en-GB" b="1" dirty="0">
              <a:latin typeface="+mn-lt"/>
              <a:cs typeface="Arial" charset="0"/>
            </a:endParaRP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3300413" y="4000500"/>
            <a:ext cx="503237" cy="172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vert" anchor="ctr"/>
          <a:lstStyle/>
          <a:p>
            <a:pPr algn="ctr">
              <a:spcBef>
                <a:spcPct val="50000"/>
              </a:spcBef>
              <a:defRPr/>
            </a:pPr>
            <a:r>
              <a:rPr lang="hr-HR" dirty="0">
                <a:latin typeface="+mn-lt"/>
                <a:cs typeface="Arial" charset="0"/>
              </a:rPr>
              <a:t>Message m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3298825" y="5727700"/>
            <a:ext cx="504825" cy="288925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vert" anchor="ctr"/>
          <a:lstStyle/>
          <a:p>
            <a:pPr algn="ctr">
              <a:spcBef>
                <a:spcPct val="50000"/>
              </a:spcBef>
              <a:defRPr/>
            </a:pPr>
            <a:endParaRPr lang="en-GB" b="1" dirty="0">
              <a:latin typeface="+mn-lt"/>
              <a:cs typeface="Arial" charset="0"/>
            </a:endParaRPr>
          </a:p>
        </p:txBody>
      </p:sp>
      <p:sp>
        <p:nvSpPr>
          <p:cNvPr id="52" name="Right Brace 51"/>
          <p:cNvSpPr/>
          <p:nvPr/>
        </p:nvSpPr>
        <p:spPr>
          <a:xfrm>
            <a:off x="3876675" y="4000500"/>
            <a:ext cx="360363" cy="2016125"/>
          </a:xfrm>
          <a:prstGeom prst="rightBrac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53" name="Right Arrow 52"/>
          <p:cNvSpPr/>
          <p:nvPr/>
        </p:nvSpPr>
        <p:spPr>
          <a:xfrm>
            <a:off x="4365625" y="4906963"/>
            <a:ext cx="863600" cy="21590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3992563" y="4676775"/>
            <a:ext cx="14859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1600" dirty="0">
                <a:latin typeface="+mn-lt"/>
                <a:cs typeface="Arial" charset="0"/>
              </a:rPr>
              <a:t>Transmit</a:t>
            </a:r>
            <a:endParaRPr lang="en-GB" sz="1600" baseline="-25000" dirty="0">
              <a:latin typeface="+mn-lt"/>
              <a:cs typeface="Arial" charset="0"/>
            </a:endParaRP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5316538" y="4000500"/>
            <a:ext cx="503237" cy="172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vert" anchor="ctr"/>
          <a:lstStyle/>
          <a:p>
            <a:pPr algn="ctr">
              <a:spcBef>
                <a:spcPct val="50000"/>
              </a:spcBef>
              <a:defRPr/>
            </a:pPr>
            <a:r>
              <a:rPr lang="hr-HR" dirty="0">
                <a:latin typeface="+mn-lt"/>
                <a:cs typeface="Arial" charset="0"/>
              </a:rPr>
              <a:t>Message m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5314950" y="5727700"/>
            <a:ext cx="504825" cy="288925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vert" anchor="ctr"/>
          <a:lstStyle/>
          <a:p>
            <a:pPr algn="ctr">
              <a:spcBef>
                <a:spcPct val="50000"/>
              </a:spcBef>
              <a:defRPr/>
            </a:pPr>
            <a:endParaRPr lang="en-GB" b="1" dirty="0">
              <a:latin typeface="+mn-lt"/>
              <a:cs typeface="Arial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875463" y="4592638"/>
            <a:ext cx="1152525" cy="52863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dirty="0">
                <a:solidFill>
                  <a:schemeClr val="tx1"/>
                </a:solidFill>
              </a:rPr>
              <a:t>MAC algorithm</a:t>
            </a:r>
          </a:p>
        </p:txBody>
      </p:sp>
      <p:sp>
        <p:nvSpPr>
          <p:cNvPr id="58" name="Right Brace 57"/>
          <p:cNvSpPr/>
          <p:nvPr/>
        </p:nvSpPr>
        <p:spPr>
          <a:xfrm>
            <a:off x="5892800" y="4000500"/>
            <a:ext cx="360363" cy="1727200"/>
          </a:xfrm>
          <a:prstGeom prst="rightBrac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59" name="Line 24"/>
          <p:cNvSpPr>
            <a:spLocks noChangeShapeType="1"/>
          </p:cNvSpPr>
          <p:nvPr/>
        </p:nvSpPr>
        <p:spPr bwMode="auto">
          <a:xfrm>
            <a:off x="6324600" y="48641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60" name="Right Brace 59"/>
          <p:cNvSpPr/>
          <p:nvPr/>
        </p:nvSpPr>
        <p:spPr>
          <a:xfrm>
            <a:off x="5892800" y="5727700"/>
            <a:ext cx="360363" cy="288925"/>
          </a:xfrm>
          <a:prstGeom prst="rightBrac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7200900" y="5365750"/>
            <a:ext cx="504825" cy="287338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vert" anchor="ctr"/>
          <a:lstStyle/>
          <a:p>
            <a:pPr algn="ctr">
              <a:spcBef>
                <a:spcPct val="50000"/>
              </a:spcBef>
              <a:defRPr/>
            </a:pPr>
            <a:endParaRPr lang="en-GB" b="1" dirty="0">
              <a:latin typeface="+mn-lt"/>
              <a:cs typeface="Arial" charset="0"/>
            </a:endParaRPr>
          </a:p>
        </p:txBody>
      </p:sp>
      <p:sp>
        <p:nvSpPr>
          <p:cNvPr id="64" name="Line 7"/>
          <p:cNvSpPr>
            <a:spLocks noChangeShapeType="1"/>
          </p:cNvSpPr>
          <p:nvPr/>
        </p:nvSpPr>
        <p:spPr bwMode="auto">
          <a:xfrm flipV="1">
            <a:off x="7446963" y="5124450"/>
            <a:ext cx="0" cy="244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65" name="Line 24"/>
          <p:cNvSpPr>
            <a:spLocks noChangeShapeType="1"/>
          </p:cNvSpPr>
          <p:nvPr/>
        </p:nvSpPr>
        <p:spPr bwMode="auto">
          <a:xfrm>
            <a:off x="6324600" y="5872163"/>
            <a:ext cx="695325" cy="122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V="1">
            <a:off x="7454900" y="5668963"/>
            <a:ext cx="0" cy="244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V="1">
            <a:off x="7416800" y="4216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69" name="Rectangle 6"/>
          <p:cNvSpPr>
            <a:spLocks noChangeArrowheads="1"/>
          </p:cNvSpPr>
          <p:nvPr/>
        </p:nvSpPr>
        <p:spPr bwMode="auto">
          <a:xfrm>
            <a:off x="212725" y="6211888"/>
            <a:ext cx="4191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CH" dirty="0">
                <a:latin typeface="+mn-lt"/>
                <a:cs typeface="Arial" charset="0"/>
              </a:rPr>
              <a:t>K</a:t>
            </a:r>
            <a:endParaRPr lang="en-GB" sz="2000" baseline="-25000" dirty="0">
              <a:latin typeface="+mn-lt"/>
              <a:cs typeface="Arial" charset="0"/>
            </a:endParaRPr>
          </a:p>
        </p:txBody>
      </p:sp>
      <p:sp>
        <p:nvSpPr>
          <p:cNvPr id="71" name="AutoShape 52"/>
          <p:cNvSpPr>
            <a:spLocks/>
          </p:cNvSpPr>
          <p:nvPr/>
        </p:nvSpPr>
        <p:spPr bwMode="auto">
          <a:xfrm rot="16200000">
            <a:off x="6458744" y="2486819"/>
            <a:ext cx="295275" cy="2605087"/>
          </a:xfrm>
          <a:prstGeom prst="rightBrace">
            <a:avLst>
              <a:gd name="adj1" fmla="val 62613"/>
              <a:gd name="adj2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72" name="Rectangle 53"/>
          <p:cNvSpPr>
            <a:spLocks noChangeArrowheads="1"/>
          </p:cNvSpPr>
          <p:nvPr/>
        </p:nvSpPr>
        <p:spPr bwMode="auto">
          <a:xfrm>
            <a:off x="5872163" y="3352800"/>
            <a:ext cx="1485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dirty="0">
                <a:latin typeface="+mn-lt"/>
                <a:cs typeface="Arial" charset="0"/>
              </a:rPr>
              <a:t>Destination</a:t>
            </a:r>
            <a:endParaRPr lang="en-GB" baseline="-25000" dirty="0">
              <a:latin typeface="+mn-lt"/>
              <a:cs typeface="Arial" charset="0"/>
            </a:endParaRPr>
          </a:p>
        </p:txBody>
      </p:sp>
      <p:sp>
        <p:nvSpPr>
          <p:cNvPr id="73" name="Line 24"/>
          <p:cNvSpPr>
            <a:spLocks noChangeShapeType="1"/>
          </p:cNvSpPr>
          <p:nvPr/>
        </p:nvSpPr>
        <p:spPr bwMode="auto">
          <a:xfrm>
            <a:off x="539750" y="6405563"/>
            <a:ext cx="355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25" name="Line 44"/>
          <p:cNvSpPr>
            <a:spLocks noChangeShapeType="1"/>
          </p:cNvSpPr>
          <p:nvPr/>
        </p:nvSpPr>
        <p:spPr bwMode="auto">
          <a:xfrm rot="20404488" flipH="1" flipV="1">
            <a:off x="3160713" y="6429375"/>
            <a:ext cx="517525" cy="263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Sigurne (Kriptografske) Hash Funkcije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r>
              <a:rPr lang="hr-HR" sz="2400" dirty="0" smtClean="0"/>
              <a:t>Kao i kod MAC,  hash funkcija prihvaća promjenjive veličine m za unos poruka i proizvodi fiksnu veličinu sažete poruke (hash vrijednost)</a:t>
            </a:r>
          </a:p>
          <a:p>
            <a:r>
              <a:rPr lang="hr-HR" sz="2400" dirty="0" smtClean="0"/>
              <a:t>Za razliku od MAC, hash funkcija ne uzima tajni ključ kao ulazni</a:t>
            </a:r>
          </a:p>
          <a:p>
            <a:r>
              <a:rPr lang="hr-HR" sz="2400" dirty="0" smtClean="0"/>
              <a:t>Za autentičnost poruke, ovjerena hash vrijednost je poslana sa porukom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91EDD-25B7-4DE1-8FF5-1C17BEEEC05A}" type="slidenum">
              <a:rPr lang="hr-HR" smtClean="0"/>
              <a:pPr>
                <a:defRPr/>
              </a:pPr>
              <a:t>19</a:t>
            </a:fld>
            <a:endParaRPr lang="hr-H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30363" y="4149725"/>
            <a:ext cx="5284787" cy="2730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1600" dirty="0">
                <a:latin typeface="+mn-lt"/>
                <a:cs typeface="Arial" charset="0"/>
              </a:rPr>
              <a:t>... Message m of a variable length ...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90975" y="5618163"/>
            <a:ext cx="608013" cy="220662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latin typeface="+mn-lt"/>
              <a:cs typeface="Arial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278313" y="4418013"/>
            <a:ext cx="0" cy="309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hr-HR" sz="2400">
              <a:latin typeface="+mn-lt"/>
              <a:cs typeface="Arial" charset="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287838" y="5324475"/>
            <a:ext cx="0" cy="27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hr-HR" sz="2400">
              <a:latin typeface="+mn-lt"/>
              <a:cs typeface="Arial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728913" y="5940425"/>
            <a:ext cx="3355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hr-HR" sz="1600" dirty="0">
                <a:latin typeface="+mn-lt"/>
                <a:cs typeface="Arial" charset="0"/>
              </a:rPr>
              <a:t>Hash value/message digest/hash code</a:t>
            </a:r>
            <a:endParaRPr lang="en-US" sz="1600" dirty="0">
              <a:latin typeface="+mn-lt"/>
              <a:cs typeface="Arial" charset="0"/>
            </a:endParaRPr>
          </a:p>
          <a:p>
            <a:pPr algn="ctr">
              <a:defRPr/>
            </a:pPr>
            <a:r>
              <a:rPr lang="en-US" sz="1600" dirty="0">
                <a:latin typeface="+mn-lt"/>
                <a:cs typeface="Arial" charset="0"/>
              </a:rPr>
              <a:t>(</a:t>
            </a:r>
            <a:r>
              <a:rPr lang="hr-HR" sz="1600" dirty="0">
                <a:latin typeface="+mn-lt"/>
                <a:cs typeface="Arial" charset="0"/>
              </a:rPr>
              <a:t>fixed length</a:t>
            </a:r>
            <a:r>
              <a:rPr lang="en-US" sz="1600" dirty="0">
                <a:latin typeface="+mn-lt"/>
                <a:cs typeface="Arial" charset="0"/>
              </a:rPr>
              <a:t>)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3590925" y="4724400"/>
            <a:ext cx="1354138" cy="601663"/>
          </a:xfrm>
          <a:custGeom>
            <a:avLst/>
            <a:gdLst>
              <a:gd name="T0" fmla="*/ 74281433 w 21600"/>
              <a:gd name="T1" fmla="*/ 8379606 h 21600"/>
              <a:gd name="T2" fmla="*/ 42446522 w 21600"/>
              <a:gd name="T3" fmla="*/ 16759184 h 21600"/>
              <a:gd name="T4" fmla="*/ 10611615 w 21600"/>
              <a:gd name="T5" fmla="*/ 8379606 h 21600"/>
              <a:gd name="T6" fmla="*/ 4244652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+mn-lt"/>
                <a:cs typeface="Arial" charset="0"/>
              </a:rPr>
              <a:t>Hash</a:t>
            </a:r>
          </a:p>
          <a:p>
            <a:pPr algn="ctr">
              <a:defRPr/>
            </a:pPr>
            <a:r>
              <a:rPr lang="en-US" sz="1600" dirty="0">
                <a:latin typeface="+mn-lt"/>
                <a:cs typeface="Arial" charset="0"/>
              </a:rPr>
              <a:t>function</a:t>
            </a:r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5326063" y="5602288"/>
            <a:ext cx="12239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dirty="0">
                <a:solidFill>
                  <a:srgbClr val="002060"/>
                </a:solidFill>
                <a:latin typeface="+mn-lt"/>
                <a:cs typeface="Arial" charset="0"/>
              </a:rPr>
              <a:t>h</a:t>
            </a:r>
            <a:r>
              <a:rPr lang="hr-HR" baseline="-25000" dirty="0">
                <a:solidFill>
                  <a:srgbClr val="002060"/>
                </a:solidFill>
                <a:latin typeface="+mn-lt"/>
                <a:cs typeface="Arial" charset="0"/>
              </a:rPr>
              <a:t>m</a:t>
            </a:r>
            <a:r>
              <a:rPr lang="fr-CH" dirty="0">
                <a:solidFill>
                  <a:srgbClr val="002060"/>
                </a:solidFill>
                <a:latin typeface="+mn-lt"/>
                <a:cs typeface="Arial" charset="0"/>
              </a:rPr>
              <a:t> = </a:t>
            </a:r>
            <a:r>
              <a:rPr lang="hr-HR" dirty="0">
                <a:solidFill>
                  <a:srgbClr val="002060"/>
                </a:solidFill>
                <a:latin typeface="+mn-lt"/>
                <a:cs typeface="Arial" charset="0"/>
              </a:rPr>
              <a:t>H</a:t>
            </a:r>
            <a:r>
              <a:rPr lang="fr-CH" dirty="0">
                <a:solidFill>
                  <a:srgbClr val="002060"/>
                </a:solidFill>
                <a:latin typeface="+mn-lt"/>
                <a:cs typeface="Arial" charset="0"/>
              </a:rPr>
              <a:t>(</a:t>
            </a:r>
            <a:r>
              <a:rPr lang="hr-HR" dirty="0">
                <a:solidFill>
                  <a:srgbClr val="002060"/>
                </a:solidFill>
                <a:latin typeface="+mn-lt"/>
                <a:cs typeface="Arial" charset="0"/>
              </a:rPr>
              <a:t>m</a:t>
            </a:r>
            <a:r>
              <a:rPr lang="fr-CH" dirty="0">
                <a:solidFill>
                  <a:srgbClr val="002060"/>
                </a:solidFill>
                <a:latin typeface="+mn-lt"/>
                <a:cs typeface="Arial" charset="0"/>
              </a:rPr>
              <a:t>)</a:t>
            </a:r>
            <a:endParaRPr lang="en-GB" sz="2000" baseline="-25000" dirty="0">
              <a:solidFill>
                <a:srgbClr val="002060"/>
              </a:solidFill>
              <a:latin typeface="+mn-lt"/>
              <a:cs typeface="Arial" charset="0"/>
            </a:endParaRPr>
          </a:p>
        </p:txBody>
      </p:sp>
      <p:sp>
        <p:nvSpPr>
          <p:cNvPr id="13" name="Line 44"/>
          <p:cNvSpPr>
            <a:spLocks noChangeShapeType="1"/>
          </p:cNvSpPr>
          <p:nvPr/>
        </p:nvSpPr>
        <p:spPr bwMode="auto">
          <a:xfrm rot="20404488" flipH="1" flipV="1">
            <a:off x="4684713" y="5573713"/>
            <a:ext cx="711200" cy="363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err="1" smtClean="0"/>
              <a:t>Cryptographic</a:t>
            </a:r>
            <a:r>
              <a:rPr lang="hr-HR" dirty="0" smtClean="0"/>
              <a:t> </a:t>
            </a:r>
            <a:r>
              <a:rPr lang="hr-HR" dirty="0" err="1" smtClean="0"/>
              <a:t>Tools</a:t>
            </a:r>
            <a:endParaRPr lang="hr-HR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744662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hr-HR" dirty="0" smtClean="0"/>
              <a:t>Computer Security: Principles and Practice</a:t>
            </a:r>
            <a:endParaRPr lang="en-US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hr-HR" dirty="0" smtClean="0"/>
              <a:t>by</a:t>
            </a:r>
            <a:r>
              <a:rPr lang="en-US" dirty="0" smtClean="0"/>
              <a:t> William Stallings and </a:t>
            </a:r>
            <a:r>
              <a:rPr lang="en-US" dirty="0" err="1" smtClean="0"/>
              <a:t>Lawrie</a:t>
            </a:r>
            <a:r>
              <a:rPr lang="en-US" dirty="0" smtClean="0"/>
              <a:t> Brown</a:t>
            </a:r>
            <a:endParaRPr lang="hr-HR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endParaRPr lang="hr-HR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hr-HR" dirty="0" smtClean="0">
                <a:solidFill>
                  <a:srgbClr val="002060"/>
                </a:solidFill>
              </a:rPr>
              <a:t>Produced by Mario Čagalj</a:t>
            </a:r>
            <a:endParaRPr lang="en-US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Autentičnost sa Hash Funkcijom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sz="2400" dirty="0" smtClean="0"/>
              <a:t>Osiguravanje autentičnosti poruke i povjerljivosti</a:t>
            </a:r>
          </a:p>
          <a:p>
            <a:pPr lvl="1" eaLnBrk="1" hangingPunct="1"/>
            <a:r>
              <a:rPr lang="fr-CH" sz="2200" dirty="0" smtClean="0"/>
              <a:t>H(.) </a:t>
            </a:r>
            <a:r>
              <a:rPr lang="hr-HR" sz="2200" dirty="0" smtClean="0"/>
              <a:t>detektira bilo kakvu promjenu u “</a:t>
            </a:r>
            <a:r>
              <a:rPr lang="hr-HR" sz="2200" dirty="0" err="1" smtClean="0"/>
              <a:t>hashed</a:t>
            </a:r>
            <a:r>
              <a:rPr lang="hr-HR" sz="2200" dirty="0" smtClean="0"/>
              <a:t>” poruci m</a:t>
            </a:r>
          </a:p>
          <a:p>
            <a:pPr lvl="1" eaLnBrk="1" hangingPunct="1"/>
            <a:r>
              <a:rPr lang="hr-HR" sz="2200" dirty="0" smtClean="0"/>
              <a:t>Doista, promjena u bio kojem dijelu m, rezultira različitu hash vrijednost</a:t>
            </a:r>
            <a:endParaRPr lang="hr-HR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909952-96AC-4059-809E-6E6463A05522}" type="slidenum">
              <a:rPr lang="hr-HR" smtClean="0"/>
              <a:pPr>
                <a:defRPr/>
              </a:pPr>
              <a:t>20</a:t>
            </a:fld>
            <a:endParaRPr lang="hr-HR" dirty="0"/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533400" y="3805238"/>
            <a:ext cx="5334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fr-CH" dirty="0">
                <a:latin typeface="+mn-lt"/>
                <a:cs typeface="Arial" charset="0"/>
              </a:rPr>
              <a:t>m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57" name="Line 5"/>
          <p:cNvSpPr>
            <a:spLocks noChangeShapeType="1"/>
          </p:cNvSpPr>
          <p:nvPr/>
        </p:nvSpPr>
        <p:spPr bwMode="auto">
          <a:xfrm>
            <a:off x="2984500" y="4046538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3467100" y="4548188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CH">
                <a:latin typeface="+mn-lt"/>
                <a:cs typeface="Arial" charset="0"/>
              </a:rPr>
              <a:t>K</a:t>
            </a:r>
            <a:endParaRPr lang="en-GB" sz="2000" baseline="-25000">
              <a:latin typeface="+mn-lt"/>
              <a:cs typeface="Arial" charset="0"/>
            </a:endParaRPr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V="1">
            <a:off x="3670300" y="423386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61" name="Rectangle 9"/>
          <p:cNvSpPr>
            <a:spLocks noChangeArrowheads="1"/>
          </p:cNvSpPr>
          <p:nvPr/>
        </p:nvSpPr>
        <p:spPr bwMode="auto">
          <a:xfrm>
            <a:off x="3517900" y="3878263"/>
            <a:ext cx="311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CH" dirty="0">
                <a:latin typeface="+mn-lt"/>
                <a:cs typeface="Arial" charset="0"/>
              </a:rPr>
              <a:t>E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62" name="Oval 10"/>
          <p:cNvSpPr>
            <a:spLocks noChangeArrowheads="1"/>
          </p:cNvSpPr>
          <p:nvPr/>
        </p:nvSpPr>
        <p:spPr bwMode="auto">
          <a:xfrm>
            <a:off x="3517900" y="3906838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4727575" y="3805238"/>
            <a:ext cx="533400" cy="7493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latin typeface="+mn-lt"/>
              <a:cs typeface="Arial" charset="0"/>
            </a:endParaRPr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 flipV="1">
            <a:off x="3822700" y="4043363"/>
            <a:ext cx="89376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5254625" y="4046538"/>
            <a:ext cx="91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>
            <a:off x="6464300" y="4046538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67" name="Rectangle 15"/>
          <p:cNvSpPr>
            <a:spLocks noChangeArrowheads="1"/>
          </p:cNvSpPr>
          <p:nvPr/>
        </p:nvSpPr>
        <p:spPr bwMode="auto">
          <a:xfrm>
            <a:off x="6108700" y="4548188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CH">
                <a:latin typeface="+mn-lt"/>
                <a:cs typeface="Arial" charset="0"/>
              </a:rPr>
              <a:t>K</a:t>
            </a:r>
            <a:endParaRPr lang="en-GB" sz="2000" baseline="-25000">
              <a:latin typeface="+mn-lt"/>
              <a:cs typeface="Arial" charset="0"/>
            </a:endParaRPr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 flipV="1">
            <a:off x="6311900" y="423386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70" name="Rectangle 18"/>
          <p:cNvSpPr>
            <a:spLocks noChangeArrowheads="1"/>
          </p:cNvSpPr>
          <p:nvPr/>
        </p:nvSpPr>
        <p:spPr bwMode="auto">
          <a:xfrm>
            <a:off x="6159500" y="3878263"/>
            <a:ext cx="311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CH" dirty="0">
                <a:latin typeface="+mn-lt"/>
                <a:cs typeface="Arial" charset="0"/>
              </a:rPr>
              <a:t>D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71" name="Oval 19"/>
          <p:cNvSpPr>
            <a:spLocks noChangeArrowheads="1"/>
          </p:cNvSpPr>
          <p:nvPr/>
        </p:nvSpPr>
        <p:spPr bwMode="auto">
          <a:xfrm>
            <a:off x="6159500" y="3906838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72" name="Rectangle 20"/>
          <p:cNvSpPr>
            <a:spLocks noChangeArrowheads="1"/>
          </p:cNvSpPr>
          <p:nvPr/>
        </p:nvSpPr>
        <p:spPr bwMode="auto">
          <a:xfrm>
            <a:off x="4203700" y="4560888"/>
            <a:ext cx="1587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CH" dirty="0">
                <a:latin typeface="+mn-lt"/>
                <a:cs typeface="Arial" charset="0"/>
              </a:rPr>
              <a:t>E</a:t>
            </a:r>
            <a:r>
              <a:rPr lang="hr-HR" dirty="0">
                <a:latin typeface="+mn-lt"/>
                <a:cs typeface="Arial" charset="0"/>
              </a:rPr>
              <a:t>[</a:t>
            </a:r>
            <a:r>
              <a:rPr lang="fr-CH" dirty="0">
                <a:latin typeface="+mn-lt"/>
                <a:cs typeface="Arial" charset="0"/>
              </a:rPr>
              <a:t>K, m</a:t>
            </a:r>
            <a:r>
              <a:rPr lang="hr-HR" dirty="0">
                <a:latin typeface="+mn-lt"/>
                <a:cs typeface="Arial" charset="0"/>
              </a:rPr>
              <a:t> ll </a:t>
            </a:r>
            <a:r>
              <a:rPr lang="fr-CH" dirty="0">
                <a:latin typeface="+mn-lt"/>
                <a:cs typeface="Arial" charset="0"/>
                <a:sym typeface="Mathematica1" pitchFamily="2" charset="2"/>
              </a:rPr>
              <a:t>H(m)</a:t>
            </a:r>
            <a:r>
              <a:rPr lang="hr-HR" dirty="0">
                <a:latin typeface="+mn-lt"/>
                <a:cs typeface="Arial" charset="0"/>
              </a:rPr>
              <a:t>]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75" name="Oval 23"/>
          <p:cNvSpPr>
            <a:spLocks noChangeArrowheads="1"/>
          </p:cNvSpPr>
          <p:nvPr/>
        </p:nvSpPr>
        <p:spPr bwMode="auto">
          <a:xfrm>
            <a:off x="1606550" y="3906838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54000" anchor="ctr"/>
          <a:lstStyle/>
          <a:p>
            <a:pPr>
              <a:defRPr/>
            </a:pPr>
            <a:r>
              <a:rPr lang="hr-HR" sz="2000" dirty="0">
                <a:latin typeface="+mn-lt"/>
                <a:cs typeface="Arial" charset="0"/>
              </a:rPr>
              <a:t>ll</a:t>
            </a:r>
            <a:endParaRPr lang="en-US" sz="2000" dirty="0">
              <a:latin typeface="+mn-lt"/>
              <a:cs typeface="Arial" charset="0"/>
            </a:endParaRPr>
          </a:p>
        </p:txBody>
      </p:sp>
      <p:sp>
        <p:nvSpPr>
          <p:cNvPr id="76" name="Line 24"/>
          <p:cNvSpPr>
            <a:spLocks noChangeShapeType="1"/>
          </p:cNvSpPr>
          <p:nvPr/>
        </p:nvSpPr>
        <p:spPr bwMode="auto">
          <a:xfrm>
            <a:off x="1066800" y="4046538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78" name="Rectangle 26"/>
          <p:cNvSpPr>
            <a:spLocks noChangeArrowheads="1"/>
          </p:cNvSpPr>
          <p:nvPr/>
        </p:nvSpPr>
        <p:spPr bwMode="auto">
          <a:xfrm>
            <a:off x="1114425" y="4624388"/>
            <a:ext cx="311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CH" dirty="0">
                <a:latin typeface="+mn-lt"/>
                <a:cs typeface="Arial" charset="0"/>
              </a:rPr>
              <a:t>H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79" name="Oval 27"/>
          <p:cNvSpPr>
            <a:spLocks noChangeArrowheads="1"/>
          </p:cNvSpPr>
          <p:nvPr/>
        </p:nvSpPr>
        <p:spPr bwMode="auto">
          <a:xfrm>
            <a:off x="1123950" y="4643438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cxnSp>
        <p:nvCxnSpPr>
          <p:cNvPr id="80" name="AutoShape 28"/>
          <p:cNvCxnSpPr>
            <a:cxnSpLocks noChangeShapeType="1"/>
            <a:stCxn id="56" idx="2"/>
          </p:cNvCxnSpPr>
          <p:nvPr/>
        </p:nvCxnSpPr>
        <p:spPr bwMode="auto">
          <a:xfrm rot="16200000" flipH="1">
            <a:off x="695325" y="4367213"/>
            <a:ext cx="533400" cy="32385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81" name="AutoShape 29"/>
          <p:cNvCxnSpPr>
            <a:cxnSpLocks noChangeShapeType="1"/>
          </p:cNvCxnSpPr>
          <p:nvPr/>
        </p:nvCxnSpPr>
        <p:spPr bwMode="auto">
          <a:xfrm flipV="1">
            <a:off x="1428750" y="4211638"/>
            <a:ext cx="330200" cy="58420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82" name="Text Box 30"/>
          <p:cNvSpPr txBox="1">
            <a:spLocks noChangeArrowheads="1"/>
          </p:cNvSpPr>
          <p:nvPr/>
        </p:nvSpPr>
        <p:spPr bwMode="auto">
          <a:xfrm>
            <a:off x="2451100" y="3805238"/>
            <a:ext cx="5334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fr-CH">
                <a:latin typeface="+mn-lt"/>
                <a:cs typeface="Arial" charset="0"/>
              </a:rPr>
              <a:t>m</a:t>
            </a:r>
            <a:endParaRPr lang="en-GB">
              <a:latin typeface="+mn-lt"/>
              <a:cs typeface="Arial" charset="0"/>
            </a:endParaRPr>
          </a:p>
        </p:txBody>
      </p:sp>
      <p:sp>
        <p:nvSpPr>
          <p:cNvPr id="83" name="Line 31"/>
          <p:cNvSpPr>
            <a:spLocks noChangeShapeType="1"/>
          </p:cNvSpPr>
          <p:nvPr/>
        </p:nvSpPr>
        <p:spPr bwMode="auto">
          <a:xfrm>
            <a:off x="1905000" y="4046538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84" name="Text Box 32"/>
          <p:cNvSpPr txBox="1">
            <a:spLocks noChangeArrowheads="1"/>
          </p:cNvSpPr>
          <p:nvPr/>
        </p:nvSpPr>
        <p:spPr bwMode="auto">
          <a:xfrm>
            <a:off x="2451100" y="4262438"/>
            <a:ext cx="5334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50000"/>
              </a:spcBef>
              <a:defRPr/>
            </a:pPr>
            <a:r>
              <a:rPr lang="fr-CH" dirty="0">
                <a:latin typeface="+mn-lt"/>
                <a:cs typeface="Arial" charset="0"/>
              </a:rPr>
              <a:t>H(m)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85" name="Text Box 33"/>
          <p:cNvSpPr txBox="1">
            <a:spLocks noChangeArrowheads="1"/>
          </p:cNvSpPr>
          <p:nvPr/>
        </p:nvSpPr>
        <p:spPr bwMode="auto">
          <a:xfrm>
            <a:off x="7023100" y="3805238"/>
            <a:ext cx="5334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fr-CH">
                <a:latin typeface="+mn-lt"/>
                <a:cs typeface="Arial" charset="0"/>
              </a:rPr>
              <a:t>m</a:t>
            </a:r>
            <a:endParaRPr lang="en-GB">
              <a:latin typeface="+mn-lt"/>
              <a:cs typeface="Arial" charset="0"/>
            </a:endParaRPr>
          </a:p>
        </p:txBody>
      </p:sp>
      <p:sp>
        <p:nvSpPr>
          <p:cNvPr id="86" name="Text Box 34"/>
          <p:cNvSpPr txBox="1">
            <a:spLocks noChangeArrowheads="1"/>
          </p:cNvSpPr>
          <p:nvPr/>
        </p:nvSpPr>
        <p:spPr bwMode="auto">
          <a:xfrm>
            <a:off x="7023100" y="4262438"/>
            <a:ext cx="5334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50000"/>
              </a:spcBef>
              <a:defRPr/>
            </a:pPr>
            <a:r>
              <a:rPr lang="fr-CH">
                <a:latin typeface="+mn-lt"/>
                <a:cs typeface="Arial" charset="0"/>
              </a:rPr>
              <a:t>H(m)</a:t>
            </a:r>
            <a:endParaRPr lang="en-GB">
              <a:latin typeface="+mn-lt"/>
              <a:cs typeface="Arial" charset="0"/>
            </a:endParaRPr>
          </a:p>
        </p:txBody>
      </p:sp>
      <p:sp>
        <p:nvSpPr>
          <p:cNvPr id="88" name="Rectangle 36"/>
          <p:cNvSpPr>
            <a:spLocks noChangeArrowheads="1"/>
          </p:cNvSpPr>
          <p:nvPr/>
        </p:nvSpPr>
        <p:spPr bwMode="auto">
          <a:xfrm>
            <a:off x="7947025" y="3763963"/>
            <a:ext cx="311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CH" dirty="0">
                <a:latin typeface="+mn-lt"/>
                <a:cs typeface="Arial" charset="0"/>
              </a:rPr>
              <a:t>H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89" name="Oval 37"/>
          <p:cNvSpPr>
            <a:spLocks noChangeArrowheads="1"/>
          </p:cNvSpPr>
          <p:nvPr/>
        </p:nvSpPr>
        <p:spPr bwMode="auto">
          <a:xfrm>
            <a:off x="7956550" y="3792538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cxnSp>
        <p:nvCxnSpPr>
          <p:cNvPr id="90" name="AutoShape 38"/>
          <p:cNvCxnSpPr>
            <a:cxnSpLocks noChangeShapeType="1"/>
            <a:stCxn id="85" idx="0"/>
          </p:cNvCxnSpPr>
          <p:nvPr/>
        </p:nvCxnSpPr>
        <p:spPr bwMode="auto">
          <a:xfrm rot="5400000" flipH="1" flipV="1">
            <a:off x="7693025" y="3389313"/>
            <a:ext cx="12700" cy="819150"/>
          </a:xfrm>
          <a:prstGeom prst="bentConnector3">
            <a:avLst>
              <a:gd name="adj1" fmla="val 1900426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91" name="Rectangle 39"/>
          <p:cNvSpPr>
            <a:spLocks noChangeArrowheads="1"/>
          </p:cNvSpPr>
          <p:nvPr/>
        </p:nvSpPr>
        <p:spPr bwMode="auto">
          <a:xfrm>
            <a:off x="7643813" y="4344988"/>
            <a:ext cx="9413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defRPr/>
            </a:pPr>
            <a:r>
              <a:rPr lang="hr-HR" sz="1400" dirty="0">
                <a:latin typeface="+mn-lt"/>
                <a:cs typeface="Arial" charset="0"/>
              </a:rPr>
              <a:t>Compare</a:t>
            </a:r>
            <a:endParaRPr lang="en-GB" sz="1400" dirty="0">
              <a:latin typeface="+mn-lt"/>
              <a:cs typeface="Arial" charset="0"/>
            </a:endParaRPr>
          </a:p>
        </p:txBody>
      </p:sp>
      <p:cxnSp>
        <p:nvCxnSpPr>
          <p:cNvPr id="92" name="AutoShape 40"/>
          <p:cNvCxnSpPr>
            <a:cxnSpLocks noChangeShapeType="1"/>
          </p:cNvCxnSpPr>
          <p:nvPr/>
        </p:nvCxnSpPr>
        <p:spPr bwMode="auto">
          <a:xfrm rot="16200000" flipH="1">
            <a:off x="7988300" y="4227513"/>
            <a:ext cx="247650" cy="6350"/>
          </a:xfrm>
          <a:prstGeom prst="bentConnector3">
            <a:avLst>
              <a:gd name="adj1" fmla="val -3731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93" name="AutoShape 41"/>
          <p:cNvCxnSpPr>
            <a:cxnSpLocks noChangeShapeType="1"/>
            <a:stCxn id="86" idx="2"/>
            <a:endCxn id="91" idx="2"/>
          </p:cNvCxnSpPr>
          <p:nvPr/>
        </p:nvCxnSpPr>
        <p:spPr bwMode="auto">
          <a:xfrm rot="16200000" flipH="1">
            <a:off x="7659687" y="4197351"/>
            <a:ext cx="85725" cy="825500"/>
          </a:xfrm>
          <a:prstGeom prst="bentConnector3">
            <a:avLst>
              <a:gd name="adj1" fmla="val 365657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95" name="Rectangle 76"/>
          <p:cNvSpPr>
            <a:spLocks noChangeArrowheads="1"/>
          </p:cNvSpPr>
          <p:nvPr/>
        </p:nvSpPr>
        <p:spPr bwMode="auto">
          <a:xfrm>
            <a:off x="1403350" y="3035300"/>
            <a:ext cx="14859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CH" sz="1400" dirty="0">
                <a:latin typeface="+mn-lt"/>
                <a:cs typeface="Arial" charset="0"/>
              </a:rPr>
              <a:t>Source</a:t>
            </a:r>
            <a:endParaRPr lang="en-GB" sz="1400" baseline="-25000" dirty="0">
              <a:latin typeface="+mn-lt"/>
              <a:cs typeface="Arial" charset="0"/>
            </a:endParaRPr>
          </a:p>
        </p:txBody>
      </p:sp>
      <p:sp>
        <p:nvSpPr>
          <p:cNvPr id="96" name="AutoShape 77"/>
          <p:cNvSpPr>
            <a:spLocks/>
          </p:cNvSpPr>
          <p:nvPr/>
        </p:nvSpPr>
        <p:spPr bwMode="auto">
          <a:xfrm rot="16200000">
            <a:off x="7123907" y="2380456"/>
            <a:ext cx="215900" cy="2170113"/>
          </a:xfrm>
          <a:prstGeom prst="rightBrace">
            <a:avLst>
              <a:gd name="adj1" fmla="val 98133"/>
              <a:gd name="adj2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97" name="Rectangle 78"/>
          <p:cNvSpPr>
            <a:spLocks noChangeArrowheads="1"/>
          </p:cNvSpPr>
          <p:nvPr/>
        </p:nvSpPr>
        <p:spPr bwMode="auto">
          <a:xfrm>
            <a:off x="6492875" y="2997200"/>
            <a:ext cx="14859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CH" sz="1400" dirty="0">
                <a:latin typeface="+mn-lt"/>
                <a:cs typeface="Arial" charset="0"/>
              </a:rPr>
              <a:t>Destination</a:t>
            </a:r>
            <a:endParaRPr lang="en-GB" sz="1400" baseline="-25000" dirty="0">
              <a:latin typeface="+mn-lt"/>
              <a:cs typeface="Arial" charset="0"/>
            </a:endParaRPr>
          </a:p>
        </p:txBody>
      </p:sp>
      <p:sp>
        <p:nvSpPr>
          <p:cNvPr id="118" name="AutoShape 77"/>
          <p:cNvSpPr>
            <a:spLocks/>
          </p:cNvSpPr>
          <p:nvPr/>
        </p:nvSpPr>
        <p:spPr bwMode="auto">
          <a:xfrm rot="16200000">
            <a:off x="2016126" y="1809750"/>
            <a:ext cx="215900" cy="3311525"/>
          </a:xfrm>
          <a:prstGeom prst="rightBrace">
            <a:avLst>
              <a:gd name="adj1" fmla="val 98133"/>
              <a:gd name="adj2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119" name="Rectangle 42"/>
          <p:cNvSpPr>
            <a:spLocks noChangeArrowheads="1"/>
          </p:cNvSpPr>
          <p:nvPr/>
        </p:nvSpPr>
        <p:spPr bwMode="auto">
          <a:xfrm>
            <a:off x="611188" y="5446713"/>
            <a:ext cx="12239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1400" dirty="0">
                <a:latin typeface="+mn-lt"/>
                <a:cs typeface="Arial" charset="0"/>
              </a:rPr>
              <a:t>Hash function</a:t>
            </a:r>
            <a:endParaRPr lang="en-GB" sz="1600" baseline="-25000" dirty="0">
              <a:latin typeface="+mn-lt"/>
              <a:cs typeface="Arial" charset="0"/>
            </a:endParaRPr>
          </a:p>
        </p:txBody>
      </p:sp>
      <p:sp>
        <p:nvSpPr>
          <p:cNvPr id="120" name="Line 44"/>
          <p:cNvSpPr>
            <a:spLocks noChangeShapeType="1"/>
          </p:cNvSpPr>
          <p:nvPr/>
        </p:nvSpPr>
        <p:spPr bwMode="auto">
          <a:xfrm rot="20404488" flipV="1">
            <a:off x="1109663" y="5040313"/>
            <a:ext cx="230187" cy="423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sm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121" name="Rectangle 42"/>
          <p:cNvSpPr>
            <a:spLocks noChangeArrowheads="1"/>
          </p:cNvSpPr>
          <p:nvPr/>
        </p:nvSpPr>
        <p:spPr bwMode="auto">
          <a:xfrm>
            <a:off x="2700338" y="5354638"/>
            <a:ext cx="12239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1400" dirty="0">
                <a:latin typeface="+mn-lt"/>
                <a:cs typeface="Arial" charset="0"/>
              </a:rPr>
              <a:t>Encryption algorithm</a:t>
            </a:r>
            <a:endParaRPr lang="en-GB" sz="1600" baseline="-25000" dirty="0">
              <a:latin typeface="+mn-lt"/>
              <a:cs typeface="Arial" charset="0"/>
            </a:endParaRPr>
          </a:p>
        </p:txBody>
      </p:sp>
      <p:sp>
        <p:nvSpPr>
          <p:cNvPr id="122" name="Line 44"/>
          <p:cNvSpPr>
            <a:spLocks noChangeShapeType="1"/>
          </p:cNvSpPr>
          <p:nvPr/>
        </p:nvSpPr>
        <p:spPr bwMode="auto">
          <a:xfrm rot="20404488" flipV="1">
            <a:off x="3076575" y="4306888"/>
            <a:ext cx="687388" cy="10525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sm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123" name="Rectangle 42"/>
          <p:cNvSpPr>
            <a:spLocks noChangeArrowheads="1"/>
          </p:cNvSpPr>
          <p:nvPr/>
        </p:nvSpPr>
        <p:spPr bwMode="auto">
          <a:xfrm>
            <a:off x="5364163" y="5354638"/>
            <a:ext cx="12239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1400" dirty="0">
                <a:latin typeface="+mn-lt"/>
                <a:cs typeface="Arial" charset="0"/>
              </a:rPr>
              <a:t>Decryption algorithm</a:t>
            </a:r>
            <a:endParaRPr lang="en-GB" sz="1600" baseline="-25000" dirty="0">
              <a:latin typeface="+mn-lt"/>
              <a:cs typeface="Arial" charset="0"/>
            </a:endParaRPr>
          </a:p>
        </p:txBody>
      </p:sp>
      <p:sp>
        <p:nvSpPr>
          <p:cNvPr id="124" name="Line 44"/>
          <p:cNvSpPr>
            <a:spLocks noChangeShapeType="1"/>
          </p:cNvSpPr>
          <p:nvPr/>
        </p:nvSpPr>
        <p:spPr bwMode="auto">
          <a:xfrm rot="20404488" flipV="1">
            <a:off x="5740400" y="4306888"/>
            <a:ext cx="688975" cy="10525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sm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8" grpId="1"/>
      <p:bldP spid="62" grpId="0" animBg="1"/>
      <p:bldP spid="62" grpId="1" animBg="1"/>
      <p:bldP spid="63" grpId="0" animBg="1"/>
      <p:bldP spid="67" grpId="0"/>
      <p:bldP spid="70" grpId="0" build="allAtOnce"/>
      <p:bldP spid="71" grpId="0" animBg="1"/>
      <p:bldP spid="72" grpId="0"/>
      <p:bldP spid="75" grpId="0" animBg="1"/>
      <p:bldP spid="79" grpId="0" animBg="1"/>
      <p:bldP spid="82" grpId="0" animBg="1"/>
      <p:bldP spid="84" grpId="0" animBg="1"/>
      <p:bldP spid="85" grpId="0" animBg="1"/>
      <p:bldP spid="86" grpId="0" animBg="1"/>
      <p:bldP spid="88" grpId="0"/>
      <p:bldP spid="89" grpId="0" animBg="1"/>
      <p:bldP spid="91" grpId="0"/>
      <p:bldP spid="119" grpId="0"/>
      <p:bldP spid="121" grpId="0"/>
      <p:bldP spid="121" grpId="1"/>
      <p:bldP spid="1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54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r>
              <a:rPr lang="hr-HR" sz="2400" dirty="0" smtClean="0"/>
              <a:t>Samo za autentičnost poruke</a:t>
            </a:r>
          </a:p>
          <a:p>
            <a:pPr lvl="1"/>
            <a:r>
              <a:rPr lang="hr-HR" sz="2000" dirty="0" smtClean="0"/>
              <a:t>E[K,H(m)] provodi MAC funkcionalnosti. Zašto?</a:t>
            </a:r>
          </a:p>
        </p:txBody>
      </p:sp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Autentičnost sa Hash Funkcijom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C13701-A653-432E-BC19-99979A8D3AB3}" type="slidenum">
              <a:rPr lang="hr-HR" smtClean="0"/>
              <a:pPr>
                <a:defRPr/>
              </a:pPr>
              <a:t>21</a:t>
            </a:fld>
            <a:endParaRPr lang="hr-HR" dirty="0"/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2046288" y="3392488"/>
            <a:ext cx="5334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fr-CH" dirty="0">
                <a:latin typeface="+mn-lt"/>
                <a:cs typeface="Arial" charset="0"/>
              </a:rPr>
              <a:t>m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3203575" y="4860925"/>
            <a:ext cx="4191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CH" dirty="0">
                <a:latin typeface="+mn-lt"/>
                <a:cs typeface="Arial" charset="0"/>
              </a:rPr>
              <a:t>K</a:t>
            </a:r>
            <a:endParaRPr lang="en-GB" sz="2000" baseline="-25000" dirty="0">
              <a:latin typeface="+mn-lt"/>
              <a:cs typeface="Arial" charset="0"/>
            </a:endParaRPr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V="1">
            <a:off x="3405188" y="4529138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61" name="Rectangle 9"/>
          <p:cNvSpPr>
            <a:spLocks noChangeArrowheads="1"/>
          </p:cNvSpPr>
          <p:nvPr/>
        </p:nvSpPr>
        <p:spPr bwMode="auto">
          <a:xfrm>
            <a:off x="3252788" y="4202113"/>
            <a:ext cx="311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CH" dirty="0">
                <a:latin typeface="+mn-lt"/>
                <a:cs typeface="Arial" charset="0"/>
              </a:rPr>
              <a:t>E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62" name="Oval 10"/>
          <p:cNvSpPr>
            <a:spLocks noChangeArrowheads="1"/>
          </p:cNvSpPr>
          <p:nvPr/>
        </p:nvSpPr>
        <p:spPr bwMode="auto">
          <a:xfrm>
            <a:off x="3252788" y="4230688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67" name="Rectangle 15"/>
          <p:cNvSpPr>
            <a:spLocks noChangeArrowheads="1"/>
          </p:cNvSpPr>
          <p:nvPr/>
        </p:nvSpPr>
        <p:spPr bwMode="auto">
          <a:xfrm>
            <a:off x="6097588" y="4843463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CH">
                <a:latin typeface="+mn-lt"/>
                <a:cs typeface="Arial" charset="0"/>
              </a:rPr>
              <a:t>K</a:t>
            </a:r>
            <a:endParaRPr lang="en-GB" sz="2000" baseline="-25000">
              <a:latin typeface="+mn-lt"/>
              <a:cs typeface="Arial" charset="0"/>
            </a:endParaRPr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 flipV="1">
            <a:off x="6300788" y="4529138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70" name="Rectangle 18"/>
          <p:cNvSpPr>
            <a:spLocks noChangeArrowheads="1"/>
          </p:cNvSpPr>
          <p:nvPr/>
        </p:nvSpPr>
        <p:spPr bwMode="auto">
          <a:xfrm>
            <a:off x="6146800" y="4211638"/>
            <a:ext cx="311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>
            <a:spAutoFit/>
          </a:bodyPr>
          <a:lstStyle/>
          <a:p>
            <a:pPr>
              <a:defRPr/>
            </a:pPr>
            <a:r>
              <a:rPr lang="fr-CH" dirty="0">
                <a:latin typeface="+mn-lt"/>
                <a:cs typeface="Arial" charset="0"/>
              </a:rPr>
              <a:t>D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71" name="Oval 19"/>
          <p:cNvSpPr>
            <a:spLocks noChangeArrowheads="1"/>
          </p:cNvSpPr>
          <p:nvPr/>
        </p:nvSpPr>
        <p:spPr bwMode="auto">
          <a:xfrm>
            <a:off x="6146800" y="4240213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75" name="Oval 23"/>
          <p:cNvSpPr>
            <a:spLocks noChangeArrowheads="1"/>
          </p:cNvSpPr>
          <p:nvPr/>
        </p:nvSpPr>
        <p:spPr bwMode="auto">
          <a:xfrm>
            <a:off x="3619500" y="3494088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54000" anchor="ctr"/>
          <a:lstStyle/>
          <a:p>
            <a:pPr>
              <a:defRPr/>
            </a:pPr>
            <a:r>
              <a:rPr lang="hr-HR" sz="2000" dirty="0">
                <a:latin typeface="+mn-lt"/>
                <a:cs typeface="Arial" charset="0"/>
              </a:rPr>
              <a:t>ll</a:t>
            </a:r>
            <a:endParaRPr lang="en-US" sz="2000" dirty="0">
              <a:latin typeface="+mn-lt"/>
              <a:cs typeface="Arial" charset="0"/>
            </a:endParaRPr>
          </a:p>
        </p:txBody>
      </p:sp>
      <p:sp>
        <p:nvSpPr>
          <p:cNvPr id="76" name="Line 24"/>
          <p:cNvSpPr>
            <a:spLocks noChangeShapeType="1"/>
          </p:cNvSpPr>
          <p:nvPr/>
        </p:nvSpPr>
        <p:spPr bwMode="auto">
          <a:xfrm>
            <a:off x="2570163" y="3652838"/>
            <a:ext cx="1055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78" name="Rectangle 26"/>
          <p:cNvSpPr>
            <a:spLocks noChangeArrowheads="1"/>
          </p:cNvSpPr>
          <p:nvPr/>
        </p:nvSpPr>
        <p:spPr bwMode="auto">
          <a:xfrm>
            <a:off x="2627313" y="4211638"/>
            <a:ext cx="311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CH" dirty="0">
                <a:latin typeface="+mn-lt"/>
                <a:cs typeface="Arial" charset="0"/>
              </a:rPr>
              <a:t>H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79" name="Oval 27"/>
          <p:cNvSpPr>
            <a:spLocks noChangeArrowheads="1"/>
          </p:cNvSpPr>
          <p:nvPr/>
        </p:nvSpPr>
        <p:spPr bwMode="auto">
          <a:xfrm>
            <a:off x="2636838" y="4230688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cxnSp>
        <p:nvCxnSpPr>
          <p:cNvPr id="80" name="AutoShape 28"/>
          <p:cNvCxnSpPr>
            <a:cxnSpLocks noChangeShapeType="1"/>
            <a:stCxn id="56" idx="2"/>
          </p:cNvCxnSpPr>
          <p:nvPr/>
        </p:nvCxnSpPr>
        <p:spPr bwMode="auto">
          <a:xfrm rot="16200000" flipH="1">
            <a:off x="2208213" y="3954463"/>
            <a:ext cx="533400" cy="32385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82" name="Text Box 30"/>
          <p:cNvSpPr txBox="1">
            <a:spLocks noChangeArrowheads="1"/>
          </p:cNvSpPr>
          <p:nvPr/>
        </p:nvSpPr>
        <p:spPr bwMode="auto">
          <a:xfrm>
            <a:off x="4460875" y="3392488"/>
            <a:ext cx="5334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fr-CH">
                <a:latin typeface="+mn-lt"/>
                <a:cs typeface="Arial" charset="0"/>
              </a:rPr>
              <a:t>m</a:t>
            </a:r>
            <a:endParaRPr lang="en-GB">
              <a:latin typeface="+mn-lt"/>
              <a:cs typeface="Arial" charset="0"/>
            </a:endParaRPr>
          </a:p>
        </p:txBody>
      </p:sp>
      <p:sp>
        <p:nvSpPr>
          <p:cNvPr id="83" name="Line 31"/>
          <p:cNvSpPr>
            <a:spLocks noChangeShapeType="1"/>
          </p:cNvSpPr>
          <p:nvPr/>
        </p:nvSpPr>
        <p:spPr bwMode="auto">
          <a:xfrm>
            <a:off x="3932238" y="3652838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84" name="Text Box 32"/>
          <p:cNvSpPr txBox="1">
            <a:spLocks noChangeArrowheads="1"/>
          </p:cNvSpPr>
          <p:nvPr/>
        </p:nvSpPr>
        <p:spPr bwMode="auto">
          <a:xfrm>
            <a:off x="4460875" y="3849688"/>
            <a:ext cx="533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50000"/>
              </a:spcBef>
              <a:defRPr/>
            </a:pP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88" name="Rectangle 36"/>
          <p:cNvSpPr>
            <a:spLocks noChangeArrowheads="1"/>
          </p:cNvSpPr>
          <p:nvPr/>
        </p:nvSpPr>
        <p:spPr bwMode="auto">
          <a:xfrm>
            <a:off x="6129338" y="2944813"/>
            <a:ext cx="311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CH" dirty="0">
                <a:latin typeface="+mn-lt"/>
                <a:cs typeface="Arial" charset="0"/>
              </a:rPr>
              <a:t>H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89" name="Oval 37"/>
          <p:cNvSpPr>
            <a:spLocks noChangeArrowheads="1"/>
          </p:cNvSpPr>
          <p:nvPr/>
        </p:nvSpPr>
        <p:spPr bwMode="auto">
          <a:xfrm>
            <a:off x="6138863" y="2973388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cxnSp>
        <p:nvCxnSpPr>
          <p:cNvPr id="90" name="AutoShape 38"/>
          <p:cNvCxnSpPr>
            <a:cxnSpLocks noChangeShapeType="1"/>
            <a:stCxn id="82" idx="0"/>
            <a:endCxn id="89" idx="2"/>
          </p:cNvCxnSpPr>
          <p:nvPr/>
        </p:nvCxnSpPr>
        <p:spPr bwMode="auto">
          <a:xfrm rot="5400000" flipH="1" flipV="1">
            <a:off x="5299869" y="2553494"/>
            <a:ext cx="266700" cy="1411288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91" name="Rectangle 39"/>
          <p:cNvSpPr>
            <a:spLocks noChangeArrowheads="1"/>
          </p:cNvSpPr>
          <p:nvPr/>
        </p:nvSpPr>
        <p:spPr bwMode="auto">
          <a:xfrm>
            <a:off x="6516688" y="3573463"/>
            <a:ext cx="9413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defRPr/>
            </a:pPr>
            <a:r>
              <a:rPr lang="hr-HR" sz="1400" dirty="0">
                <a:latin typeface="+mn-lt"/>
                <a:cs typeface="Arial" charset="0"/>
              </a:rPr>
              <a:t>Compare</a:t>
            </a:r>
            <a:endParaRPr lang="en-GB" sz="1400" dirty="0">
              <a:latin typeface="+mn-lt"/>
              <a:cs typeface="Arial" charset="0"/>
            </a:endParaRPr>
          </a:p>
        </p:txBody>
      </p:sp>
      <p:sp>
        <p:nvSpPr>
          <p:cNvPr id="95" name="Rectangle 76"/>
          <p:cNvSpPr>
            <a:spLocks noChangeArrowheads="1"/>
          </p:cNvSpPr>
          <p:nvPr/>
        </p:nvSpPr>
        <p:spPr bwMode="auto">
          <a:xfrm>
            <a:off x="2195513" y="2439988"/>
            <a:ext cx="14859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CH" sz="1400" dirty="0">
                <a:latin typeface="+mn-lt"/>
                <a:cs typeface="Arial" charset="0"/>
              </a:rPr>
              <a:t>Source</a:t>
            </a:r>
            <a:endParaRPr lang="en-GB" sz="1400" baseline="-25000" dirty="0">
              <a:latin typeface="+mn-lt"/>
              <a:cs typeface="Arial" charset="0"/>
            </a:endParaRPr>
          </a:p>
        </p:txBody>
      </p:sp>
      <p:sp>
        <p:nvSpPr>
          <p:cNvPr id="96" name="AutoShape 77"/>
          <p:cNvSpPr>
            <a:spLocks/>
          </p:cNvSpPr>
          <p:nvPr/>
        </p:nvSpPr>
        <p:spPr bwMode="auto">
          <a:xfrm rot="16200000">
            <a:off x="6480176" y="2260600"/>
            <a:ext cx="215900" cy="1152525"/>
          </a:xfrm>
          <a:prstGeom prst="rightBrace">
            <a:avLst>
              <a:gd name="adj1" fmla="val 98133"/>
              <a:gd name="adj2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97" name="Rectangle 78"/>
          <p:cNvSpPr>
            <a:spLocks noChangeArrowheads="1"/>
          </p:cNvSpPr>
          <p:nvPr/>
        </p:nvSpPr>
        <p:spPr bwMode="auto">
          <a:xfrm>
            <a:off x="5867400" y="2420938"/>
            <a:ext cx="14859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CH" sz="1400" dirty="0">
                <a:latin typeface="+mn-lt"/>
                <a:cs typeface="Arial" charset="0"/>
              </a:rPr>
              <a:t>Destination</a:t>
            </a:r>
            <a:endParaRPr lang="en-GB" sz="1400" baseline="-25000" dirty="0">
              <a:latin typeface="+mn-lt"/>
              <a:cs typeface="Arial" charset="0"/>
            </a:endParaRPr>
          </a:p>
        </p:txBody>
      </p:sp>
      <p:sp>
        <p:nvSpPr>
          <p:cNvPr id="118" name="AutoShape 77"/>
          <p:cNvSpPr>
            <a:spLocks/>
          </p:cNvSpPr>
          <p:nvPr/>
        </p:nvSpPr>
        <p:spPr bwMode="auto">
          <a:xfrm rot="16200000">
            <a:off x="2844007" y="1864519"/>
            <a:ext cx="215900" cy="1944687"/>
          </a:xfrm>
          <a:prstGeom prst="rightBrace">
            <a:avLst>
              <a:gd name="adj1" fmla="val 98133"/>
              <a:gd name="adj2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119" name="Rectangle 42"/>
          <p:cNvSpPr>
            <a:spLocks noChangeArrowheads="1"/>
          </p:cNvSpPr>
          <p:nvPr/>
        </p:nvSpPr>
        <p:spPr bwMode="auto">
          <a:xfrm>
            <a:off x="1979613" y="4816475"/>
            <a:ext cx="863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1400" dirty="0">
                <a:latin typeface="+mn-lt"/>
                <a:cs typeface="Arial" charset="0"/>
              </a:rPr>
              <a:t>Hash </a:t>
            </a:r>
          </a:p>
          <a:p>
            <a:pPr algn="ctr">
              <a:defRPr/>
            </a:pPr>
            <a:r>
              <a:rPr lang="hr-HR" sz="1400" dirty="0">
                <a:latin typeface="+mn-lt"/>
                <a:cs typeface="Arial" charset="0"/>
              </a:rPr>
              <a:t>function</a:t>
            </a:r>
            <a:endParaRPr lang="en-GB" sz="1600" baseline="-25000" dirty="0">
              <a:latin typeface="+mn-lt"/>
              <a:cs typeface="Arial" charset="0"/>
            </a:endParaRPr>
          </a:p>
        </p:txBody>
      </p:sp>
      <p:sp>
        <p:nvSpPr>
          <p:cNvPr id="120" name="Line 44"/>
          <p:cNvSpPr>
            <a:spLocks noChangeShapeType="1"/>
          </p:cNvSpPr>
          <p:nvPr/>
        </p:nvSpPr>
        <p:spPr bwMode="auto">
          <a:xfrm rot="20404488" flipV="1">
            <a:off x="2438400" y="4562475"/>
            <a:ext cx="233363" cy="2206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sm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121" name="Rectangle 42"/>
          <p:cNvSpPr>
            <a:spLocks noChangeArrowheads="1"/>
          </p:cNvSpPr>
          <p:nvPr/>
        </p:nvSpPr>
        <p:spPr bwMode="auto">
          <a:xfrm>
            <a:off x="2484438" y="5392738"/>
            <a:ext cx="12239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1400" dirty="0">
                <a:latin typeface="+mn-lt"/>
                <a:cs typeface="Arial" charset="0"/>
              </a:rPr>
              <a:t>Encryption algorithm</a:t>
            </a:r>
            <a:endParaRPr lang="en-GB" sz="1600" baseline="-25000" dirty="0">
              <a:latin typeface="+mn-lt"/>
              <a:cs typeface="Arial" charset="0"/>
            </a:endParaRPr>
          </a:p>
        </p:txBody>
      </p:sp>
      <p:sp>
        <p:nvSpPr>
          <p:cNvPr id="122" name="Line 44"/>
          <p:cNvSpPr>
            <a:spLocks noChangeShapeType="1"/>
          </p:cNvSpPr>
          <p:nvPr/>
        </p:nvSpPr>
        <p:spPr bwMode="auto">
          <a:xfrm rot="20404488" flipV="1">
            <a:off x="2932113" y="4660900"/>
            <a:ext cx="471487" cy="6715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sm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123" name="Rectangle 42"/>
          <p:cNvSpPr>
            <a:spLocks noChangeArrowheads="1"/>
          </p:cNvSpPr>
          <p:nvPr/>
        </p:nvSpPr>
        <p:spPr bwMode="auto">
          <a:xfrm>
            <a:off x="5219700" y="5392738"/>
            <a:ext cx="12239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1400" dirty="0">
                <a:latin typeface="+mn-lt"/>
                <a:cs typeface="Arial" charset="0"/>
              </a:rPr>
              <a:t>Decryption algorithm</a:t>
            </a:r>
            <a:endParaRPr lang="en-GB" sz="1600" baseline="-25000" dirty="0">
              <a:latin typeface="+mn-lt"/>
              <a:cs typeface="Arial" charset="0"/>
            </a:endParaRPr>
          </a:p>
        </p:txBody>
      </p:sp>
      <p:sp>
        <p:nvSpPr>
          <p:cNvPr id="124" name="Line 44"/>
          <p:cNvSpPr>
            <a:spLocks noChangeShapeType="1"/>
          </p:cNvSpPr>
          <p:nvPr/>
        </p:nvSpPr>
        <p:spPr bwMode="auto">
          <a:xfrm rot="20404488" flipV="1">
            <a:off x="5643563" y="4618038"/>
            <a:ext cx="665162" cy="776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sm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116" name="Line 24"/>
          <p:cNvSpPr>
            <a:spLocks noChangeShapeType="1"/>
          </p:cNvSpPr>
          <p:nvPr/>
        </p:nvSpPr>
        <p:spPr bwMode="auto">
          <a:xfrm>
            <a:off x="2933700" y="4384675"/>
            <a:ext cx="327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cxnSp>
        <p:nvCxnSpPr>
          <p:cNvPr id="117" name="AutoShape 29"/>
          <p:cNvCxnSpPr>
            <a:cxnSpLocks noChangeShapeType="1"/>
            <a:stCxn id="62" idx="6"/>
            <a:endCxn id="75" idx="4"/>
          </p:cNvCxnSpPr>
          <p:nvPr/>
        </p:nvCxnSpPr>
        <p:spPr bwMode="auto">
          <a:xfrm flipV="1">
            <a:off x="3557588" y="3798888"/>
            <a:ext cx="214312" cy="58420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7" name="Rectangle 42"/>
          <p:cNvSpPr>
            <a:spLocks noChangeArrowheads="1"/>
          </p:cNvSpPr>
          <p:nvPr/>
        </p:nvSpPr>
        <p:spPr bwMode="auto">
          <a:xfrm>
            <a:off x="3924300" y="4600575"/>
            <a:ext cx="11525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CH" sz="1400"/>
              <a:t>E</a:t>
            </a:r>
            <a:r>
              <a:rPr lang="hr-HR" sz="1400"/>
              <a:t>[</a:t>
            </a:r>
            <a:r>
              <a:rPr lang="fr-CH" sz="1400"/>
              <a:t>K, </a:t>
            </a:r>
            <a:r>
              <a:rPr lang="fr-CH" sz="1400">
                <a:sym typeface="Mathematica1"/>
              </a:rPr>
              <a:t>H(m)</a:t>
            </a:r>
            <a:r>
              <a:rPr lang="hr-HR" sz="1400"/>
              <a:t>]</a:t>
            </a:r>
            <a:endParaRPr lang="en-GB" sz="1400"/>
          </a:p>
        </p:txBody>
      </p:sp>
      <p:sp>
        <p:nvSpPr>
          <p:cNvPr id="128" name="Line 44"/>
          <p:cNvSpPr>
            <a:spLocks noChangeShapeType="1"/>
          </p:cNvSpPr>
          <p:nvPr/>
        </p:nvSpPr>
        <p:spPr bwMode="auto">
          <a:xfrm rot="20404488" flipV="1">
            <a:off x="4333875" y="4065588"/>
            <a:ext cx="325438" cy="495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sm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cxnSp>
        <p:nvCxnSpPr>
          <p:cNvPr id="142" name="AutoShape 38"/>
          <p:cNvCxnSpPr>
            <a:cxnSpLocks noChangeShapeType="1"/>
            <a:stCxn id="84" idx="2"/>
            <a:endCxn id="71" idx="2"/>
          </p:cNvCxnSpPr>
          <p:nvPr/>
        </p:nvCxnSpPr>
        <p:spPr bwMode="auto">
          <a:xfrm rot="16200000" flipH="1">
            <a:off x="5318125" y="3563938"/>
            <a:ext cx="238125" cy="141922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48" name="AutoShape 38"/>
          <p:cNvCxnSpPr>
            <a:cxnSpLocks noChangeShapeType="1"/>
            <a:stCxn id="89" idx="6"/>
            <a:endCxn id="91" idx="0"/>
          </p:cNvCxnSpPr>
          <p:nvPr/>
        </p:nvCxnSpPr>
        <p:spPr bwMode="auto">
          <a:xfrm>
            <a:off x="6443663" y="3125788"/>
            <a:ext cx="542925" cy="4476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51" name="AutoShape 38"/>
          <p:cNvCxnSpPr>
            <a:cxnSpLocks noChangeShapeType="1"/>
            <a:stCxn id="71" idx="6"/>
            <a:endCxn id="91" idx="2"/>
          </p:cNvCxnSpPr>
          <p:nvPr/>
        </p:nvCxnSpPr>
        <p:spPr bwMode="auto">
          <a:xfrm flipV="1">
            <a:off x="6451600" y="3881438"/>
            <a:ext cx="534988" cy="5111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62" grpId="0" animBg="1"/>
      <p:bldP spid="67" grpId="0"/>
      <p:bldP spid="70" grpId="0"/>
      <p:bldP spid="71" grpId="0" animBg="1"/>
      <p:bldP spid="75" grpId="0" animBg="1"/>
      <p:bldP spid="78" grpId="0"/>
      <p:bldP spid="79" grpId="0" animBg="1"/>
      <p:bldP spid="82" grpId="0" animBg="1"/>
      <p:bldP spid="84" grpId="0" animBg="1"/>
      <p:bldP spid="88" grpId="0"/>
      <p:bldP spid="89" grpId="0" animBg="1"/>
      <p:bldP spid="91" grpId="0"/>
      <p:bldP spid="119" grpId="0"/>
      <p:bldP spid="121" grpId="0"/>
      <p:bldP spid="123" grpId="0"/>
      <p:bldP spid="1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ontent Placeholder 154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r>
              <a:rPr lang="hr-HR" sz="2400" dirty="0" smtClean="0"/>
              <a:t>Autentičnost poruke bez enkripcije</a:t>
            </a:r>
          </a:p>
          <a:p>
            <a:pPr lvl="1"/>
            <a:r>
              <a:rPr lang="hr-HR" sz="2000" dirty="0" smtClean="0"/>
              <a:t>H(.) općenito je mnogo učinkovitija (brža) od enkripcije</a:t>
            </a:r>
          </a:p>
          <a:p>
            <a:pPr lvl="1"/>
            <a:r>
              <a:rPr lang="hr-HR" sz="2000" dirty="0" smtClean="0"/>
              <a:t>Pretpostavka, izvor i odredište dijele tajnu </a:t>
            </a:r>
            <a:r>
              <a:rPr lang="hr-HR" sz="2000" dirty="0" smtClean="0">
                <a:solidFill>
                  <a:srgbClr val="002060"/>
                </a:solidFill>
              </a:rPr>
              <a:t>S</a:t>
            </a:r>
          </a:p>
          <a:p>
            <a:pPr lvl="1"/>
            <a:endParaRPr lang="hr-HR" sz="2000" dirty="0" smtClean="0"/>
          </a:p>
          <a:p>
            <a:pPr lvl="1"/>
            <a:endParaRPr lang="hr-HR" sz="2000" dirty="0" smtClean="0"/>
          </a:p>
          <a:p>
            <a:pPr lvl="1"/>
            <a:endParaRPr lang="hr-HR" sz="2000" dirty="0" smtClean="0"/>
          </a:p>
          <a:p>
            <a:pPr lvl="1"/>
            <a:endParaRPr lang="hr-HR" sz="2000" dirty="0" smtClean="0"/>
          </a:p>
          <a:p>
            <a:pPr lvl="1"/>
            <a:endParaRPr lang="hr-HR" sz="2000" dirty="0" smtClean="0"/>
          </a:p>
          <a:p>
            <a:pPr lvl="1"/>
            <a:endParaRPr lang="hr-HR" sz="2000" dirty="0" smtClean="0"/>
          </a:p>
          <a:p>
            <a:pPr lvl="1"/>
            <a:endParaRPr lang="hr-HR" sz="2000" dirty="0" smtClean="0"/>
          </a:p>
          <a:p>
            <a:pPr lvl="1"/>
            <a:endParaRPr lang="hr-HR" sz="2000" dirty="0" smtClean="0"/>
          </a:p>
          <a:p>
            <a:pPr lvl="1">
              <a:buFont typeface="Wingdings 2" pitchFamily="18" charset="2"/>
              <a:buNone/>
            </a:pPr>
            <a:endParaRPr lang="hr-HR" dirty="0" smtClean="0"/>
          </a:p>
          <a:p>
            <a:pPr eaLnBrk="1" hangingPunct="1"/>
            <a:r>
              <a:rPr lang="hr-HR" sz="2400" dirty="0" smtClean="0"/>
              <a:t>Hash funkcija H(.) se često koristi sa javnim ključem na temelju kripto sustava za izradu digitalnih potpisa (npr. certifikati)</a:t>
            </a:r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Autentičnost sa Hash Funkcijom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B42940-D7F8-4798-90EA-22D5FC432E64}" type="slidenum">
              <a:rPr lang="hr-HR" smtClean="0"/>
              <a:pPr>
                <a:defRPr/>
              </a:pPr>
              <a:t>22</a:t>
            </a:fld>
            <a:endParaRPr lang="hr-HR" dirty="0"/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2039938" y="3681413"/>
            <a:ext cx="5334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fr-CH" dirty="0">
                <a:latin typeface="+mn-lt"/>
                <a:cs typeface="Arial" charset="0"/>
              </a:rPr>
              <a:t>m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2570163" y="5148263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dirty="0">
                <a:latin typeface="+mn-lt"/>
                <a:cs typeface="Arial" charset="0"/>
              </a:rPr>
              <a:t>S</a:t>
            </a:r>
            <a:endParaRPr lang="en-GB" sz="2000" baseline="-25000" dirty="0">
              <a:latin typeface="+mn-lt"/>
              <a:cs typeface="Arial" charset="0"/>
            </a:endParaRPr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V="1">
            <a:off x="2770188" y="4816475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61" name="Rectangle 9"/>
          <p:cNvSpPr>
            <a:spLocks noChangeArrowheads="1"/>
          </p:cNvSpPr>
          <p:nvPr/>
        </p:nvSpPr>
        <p:spPr bwMode="auto">
          <a:xfrm>
            <a:off x="3248025" y="4491038"/>
            <a:ext cx="311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>
            <a:spAutoFit/>
          </a:bodyPr>
          <a:lstStyle/>
          <a:p>
            <a:pPr>
              <a:defRPr/>
            </a:pPr>
            <a:r>
              <a:rPr lang="hr-HR" dirty="0">
                <a:latin typeface="+mn-lt"/>
                <a:cs typeface="Arial" charset="0"/>
              </a:rPr>
              <a:t>H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62" name="Oval 10"/>
          <p:cNvSpPr>
            <a:spLocks noChangeArrowheads="1"/>
          </p:cNvSpPr>
          <p:nvPr/>
        </p:nvSpPr>
        <p:spPr bwMode="auto">
          <a:xfrm>
            <a:off x="3248025" y="4519613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75" name="Oval 23"/>
          <p:cNvSpPr>
            <a:spLocks noChangeArrowheads="1"/>
          </p:cNvSpPr>
          <p:nvPr/>
        </p:nvSpPr>
        <p:spPr bwMode="auto">
          <a:xfrm>
            <a:off x="3613150" y="3783013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54000" anchor="ctr"/>
          <a:lstStyle/>
          <a:p>
            <a:pPr>
              <a:defRPr/>
            </a:pPr>
            <a:r>
              <a:rPr lang="hr-HR" sz="2000" dirty="0">
                <a:latin typeface="+mn-lt"/>
                <a:cs typeface="Arial" charset="0"/>
              </a:rPr>
              <a:t>ll</a:t>
            </a:r>
            <a:endParaRPr lang="en-US" sz="2000" dirty="0">
              <a:latin typeface="+mn-lt"/>
              <a:cs typeface="Arial" charset="0"/>
            </a:endParaRPr>
          </a:p>
        </p:txBody>
      </p:sp>
      <p:sp>
        <p:nvSpPr>
          <p:cNvPr id="76" name="Line 24"/>
          <p:cNvSpPr>
            <a:spLocks noChangeShapeType="1"/>
          </p:cNvSpPr>
          <p:nvPr/>
        </p:nvSpPr>
        <p:spPr bwMode="auto">
          <a:xfrm>
            <a:off x="2563813" y="3941763"/>
            <a:ext cx="1057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cxnSp>
        <p:nvCxnSpPr>
          <p:cNvPr id="80" name="AutoShape 28"/>
          <p:cNvCxnSpPr>
            <a:cxnSpLocks noChangeShapeType="1"/>
            <a:stCxn id="56" idx="2"/>
          </p:cNvCxnSpPr>
          <p:nvPr/>
        </p:nvCxnSpPr>
        <p:spPr bwMode="auto">
          <a:xfrm rot="16200000" flipH="1">
            <a:off x="2201863" y="4243388"/>
            <a:ext cx="533400" cy="32385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82" name="Text Box 30"/>
          <p:cNvSpPr txBox="1">
            <a:spLocks noChangeArrowheads="1"/>
          </p:cNvSpPr>
          <p:nvPr/>
        </p:nvSpPr>
        <p:spPr bwMode="auto">
          <a:xfrm>
            <a:off x="4456113" y="3681413"/>
            <a:ext cx="5334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fr-CH">
                <a:latin typeface="+mn-lt"/>
                <a:cs typeface="Arial" charset="0"/>
              </a:rPr>
              <a:t>m</a:t>
            </a:r>
            <a:endParaRPr lang="en-GB">
              <a:latin typeface="+mn-lt"/>
              <a:cs typeface="Arial" charset="0"/>
            </a:endParaRPr>
          </a:p>
        </p:txBody>
      </p:sp>
      <p:sp>
        <p:nvSpPr>
          <p:cNvPr id="83" name="Line 31"/>
          <p:cNvSpPr>
            <a:spLocks noChangeShapeType="1"/>
          </p:cNvSpPr>
          <p:nvPr/>
        </p:nvSpPr>
        <p:spPr bwMode="auto">
          <a:xfrm>
            <a:off x="3927475" y="3941763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84" name="Text Box 32"/>
          <p:cNvSpPr txBox="1">
            <a:spLocks noChangeArrowheads="1"/>
          </p:cNvSpPr>
          <p:nvPr/>
        </p:nvSpPr>
        <p:spPr bwMode="auto">
          <a:xfrm>
            <a:off x="4456113" y="4138613"/>
            <a:ext cx="533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50000"/>
              </a:spcBef>
              <a:defRPr/>
            </a:pP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91" name="Rectangle 39"/>
          <p:cNvSpPr>
            <a:spLocks noChangeArrowheads="1"/>
          </p:cNvSpPr>
          <p:nvPr/>
        </p:nvSpPr>
        <p:spPr bwMode="auto">
          <a:xfrm>
            <a:off x="6510338" y="3860800"/>
            <a:ext cx="9413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defRPr/>
            </a:pPr>
            <a:r>
              <a:rPr lang="hr-HR" sz="1400" dirty="0">
                <a:latin typeface="+mn-lt"/>
                <a:cs typeface="Arial" charset="0"/>
              </a:rPr>
              <a:t>Compare</a:t>
            </a:r>
            <a:endParaRPr lang="en-GB" sz="1400" dirty="0">
              <a:latin typeface="+mn-lt"/>
              <a:cs typeface="Arial" charset="0"/>
            </a:endParaRPr>
          </a:p>
        </p:txBody>
      </p:sp>
      <p:sp>
        <p:nvSpPr>
          <p:cNvPr id="95" name="Rectangle 76"/>
          <p:cNvSpPr>
            <a:spLocks noChangeArrowheads="1"/>
          </p:cNvSpPr>
          <p:nvPr/>
        </p:nvSpPr>
        <p:spPr bwMode="auto">
          <a:xfrm>
            <a:off x="2190750" y="2728913"/>
            <a:ext cx="14859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CH" sz="1400" dirty="0">
                <a:latin typeface="+mn-lt"/>
                <a:cs typeface="Arial" charset="0"/>
              </a:rPr>
              <a:t>Source</a:t>
            </a:r>
            <a:endParaRPr lang="en-GB" sz="1400" baseline="-25000" dirty="0">
              <a:latin typeface="+mn-lt"/>
              <a:cs typeface="Arial" charset="0"/>
            </a:endParaRPr>
          </a:p>
        </p:txBody>
      </p:sp>
      <p:sp>
        <p:nvSpPr>
          <p:cNvPr id="96" name="AutoShape 77"/>
          <p:cNvSpPr>
            <a:spLocks/>
          </p:cNvSpPr>
          <p:nvPr/>
        </p:nvSpPr>
        <p:spPr bwMode="auto">
          <a:xfrm rot="16200000">
            <a:off x="6187282" y="2259806"/>
            <a:ext cx="215900" cy="1728787"/>
          </a:xfrm>
          <a:prstGeom prst="rightBrace">
            <a:avLst>
              <a:gd name="adj1" fmla="val 98133"/>
              <a:gd name="adj2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97" name="Rectangle 78"/>
          <p:cNvSpPr>
            <a:spLocks noChangeArrowheads="1"/>
          </p:cNvSpPr>
          <p:nvPr/>
        </p:nvSpPr>
        <p:spPr bwMode="auto">
          <a:xfrm>
            <a:off x="5565775" y="2708275"/>
            <a:ext cx="14859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CH" sz="1400" dirty="0">
                <a:latin typeface="+mn-lt"/>
                <a:cs typeface="Arial" charset="0"/>
              </a:rPr>
              <a:t>Destination</a:t>
            </a:r>
            <a:endParaRPr lang="en-GB" sz="1400" baseline="-25000" dirty="0">
              <a:latin typeface="+mn-lt"/>
              <a:cs typeface="Arial" charset="0"/>
            </a:endParaRPr>
          </a:p>
        </p:txBody>
      </p:sp>
      <p:sp>
        <p:nvSpPr>
          <p:cNvPr id="118" name="AutoShape 77"/>
          <p:cNvSpPr>
            <a:spLocks/>
          </p:cNvSpPr>
          <p:nvPr/>
        </p:nvSpPr>
        <p:spPr bwMode="auto">
          <a:xfrm rot="16200000">
            <a:off x="2838450" y="2152650"/>
            <a:ext cx="215900" cy="1943100"/>
          </a:xfrm>
          <a:prstGeom prst="rightBrace">
            <a:avLst>
              <a:gd name="adj1" fmla="val 98133"/>
              <a:gd name="adj2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119" name="Rectangle 42"/>
          <p:cNvSpPr>
            <a:spLocks noChangeArrowheads="1"/>
          </p:cNvSpPr>
          <p:nvPr/>
        </p:nvSpPr>
        <p:spPr bwMode="auto">
          <a:xfrm>
            <a:off x="3198813" y="5229225"/>
            <a:ext cx="863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1400" dirty="0">
                <a:latin typeface="+mn-lt"/>
                <a:cs typeface="Arial" charset="0"/>
              </a:rPr>
              <a:t>Hash </a:t>
            </a:r>
          </a:p>
          <a:p>
            <a:pPr algn="ctr">
              <a:defRPr/>
            </a:pPr>
            <a:r>
              <a:rPr lang="hr-HR" sz="1400" dirty="0">
                <a:latin typeface="+mn-lt"/>
                <a:cs typeface="Arial" charset="0"/>
              </a:rPr>
              <a:t>function</a:t>
            </a:r>
            <a:endParaRPr lang="en-GB" sz="1600" baseline="-25000" dirty="0">
              <a:latin typeface="+mn-lt"/>
              <a:cs typeface="Arial" charset="0"/>
            </a:endParaRPr>
          </a:p>
        </p:txBody>
      </p:sp>
      <p:sp>
        <p:nvSpPr>
          <p:cNvPr id="122" name="Line 44"/>
          <p:cNvSpPr>
            <a:spLocks noChangeShapeType="1"/>
          </p:cNvSpPr>
          <p:nvPr/>
        </p:nvSpPr>
        <p:spPr bwMode="auto">
          <a:xfrm rot="20404488" flipH="1" flipV="1">
            <a:off x="3475038" y="4873625"/>
            <a:ext cx="17462" cy="390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sm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116" name="Line 24"/>
          <p:cNvSpPr>
            <a:spLocks noChangeShapeType="1"/>
          </p:cNvSpPr>
          <p:nvPr/>
        </p:nvSpPr>
        <p:spPr bwMode="auto">
          <a:xfrm>
            <a:off x="2928938" y="4673600"/>
            <a:ext cx="327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cxnSp>
        <p:nvCxnSpPr>
          <p:cNvPr id="117" name="AutoShape 29"/>
          <p:cNvCxnSpPr>
            <a:cxnSpLocks noChangeShapeType="1"/>
            <a:stCxn id="62" idx="6"/>
            <a:endCxn id="75" idx="4"/>
          </p:cNvCxnSpPr>
          <p:nvPr/>
        </p:nvCxnSpPr>
        <p:spPr bwMode="auto">
          <a:xfrm flipV="1">
            <a:off x="3552825" y="4087813"/>
            <a:ext cx="212725" cy="58420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7" name="Rectangle 42"/>
          <p:cNvSpPr>
            <a:spLocks noChangeArrowheads="1"/>
          </p:cNvSpPr>
          <p:nvPr/>
        </p:nvSpPr>
        <p:spPr bwMode="auto">
          <a:xfrm>
            <a:off x="3990975" y="4889500"/>
            <a:ext cx="1008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hr-HR" sz="1400"/>
              <a:t>H(</a:t>
            </a:r>
            <a:r>
              <a:rPr lang="fr-CH" sz="1400">
                <a:sym typeface="Mathematica1"/>
              </a:rPr>
              <a:t>m</a:t>
            </a:r>
            <a:r>
              <a:rPr lang="hr-HR" sz="1400">
                <a:sym typeface="Mathematica1"/>
              </a:rPr>
              <a:t> ll S</a:t>
            </a:r>
            <a:r>
              <a:rPr lang="fr-CH" sz="1400">
                <a:sym typeface="Mathematica1"/>
              </a:rPr>
              <a:t>)</a:t>
            </a:r>
            <a:endParaRPr lang="en-GB" sz="1400"/>
          </a:p>
        </p:txBody>
      </p:sp>
      <p:sp>
        <p:nvSpPr>
          <p:cNvPr id="128" name="Line 44"/>
          <p:cNvSpPr>
            <a:spLocks noChangeShapeType="1"/>
          </p:cNvSpPr>
          <p:nvPr/>
        </p:nvSpPr>
        <p:spPr bwMode="auto">
          <a:xfrm rot="20404488" flipV="1">
            <a:off x="4329113" y="4352925"/>
            <a:ext cx="323850" cy="495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sm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cxnSp>
        <p:nvCxnSpPr>
          <p:cNvPr id="142" name="AutoShape 38"/>
          <p:cNvCxnSpPr>
            <a:cxnSpLocks noChangeShapeType="1"/>
            <a:stCxn id="84" idx="2"/>
            <a:endCxn id="91" idx="2"/>
          </p:cNvCxnSpPr>
          <p:nvPr/>
        </p:nvCxnSpPr>
        <p:spPr bwMode="auto">
          <a:xfrm rot="5400000" flipH="1" flipV="1">
            <a:off x="5715000" y="3176588"/>
            <a:ext cx="274638" cy="2259012"/>
          </a:xfrm>
          <a:prstGeom prst="bentConnector3">
            <a:avLst>
              <a:gd name="adj1" fmla="val -83435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48" name="AutoShape 38"/>
          <p:cNvCxnSpPr>
            <a:cxnSpLocks noChangeShapeType="1"/>
            <a:endCxn id="91" idx="0"/>
          </p:cNvCxnSpPr>
          <p:nvPr/>
        </p:nvCxnSpPr>
        <p:spPr bwMode="auto">
          <a:xfrm>
            <a:off x="6438900" y="3413125"/>
            <a:ext cx="542925" cy="4476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4" name="Oval 23"/>
          <p:cNvSpPr>
            <a:spLocks noChangeArrowheads="1"/>
          </p:cNvSpPr>
          <p:nvPr/>
        </p:nvSpPr>
        <p:spPr bwMode="auto">
          <a:xfrm>
            <a:off x="2622550" y="4529138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54000" anchor="ctr"/>
          <a:lstStyle/>
          <a:p>
            <a:pPr>
              <a:defRPr/>
            </a:pPr>
            <a:r>
              <a:rPr lang="hr-HR" sz="2000" dirty="0">
                <a:latin typeface="+mn-lt"/>
                <a:cs typeface="Arial" charset="0"/>
              </a:rPr>
              <a:t>ll</a:t>
            </a:r>
            <a:endParaRPr lang="en-US" sz="2000" dirty="0">
              <a:latin typeface="+mn-lt"/>
              <a:cs typeface="Arial" charset="0"/>
            </a:endParaRP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6135688" y="3241675"/>
            <a:ext cx="311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>
            <a:spAutoFit/>
          </a:bodyPr>
          <a:lstStyle/>
          <a:p>
            <a:pPr>
              <a:defRPr/>
            </a:pPr>
            <a:r>
              <a:rPr lang="hr-HR" dirty="0">
                <a:latin typeface="+mn-lt"/>
                <a:cs typeface="Arial" charset="0"/>
              </a:rPr>
              <a:t>H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49" name="Oval 10"/>
          <p:cNvSpPr>
            <a:spLocks noChangeArrowheads="1"/>
          </p:cNvSpPr>
          <p:nvPr/>
        </p:nvSpPr>
        <p:spPr bwMode="auto">
          <a:xfrm>
            <a:off x="6135688" y="327025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cxnSp>
        <p:nvCxnSpPr>
          <p:cNvPr id="50" name="AutoShape 28"/>
          <p:cNvCxnSpPr>
            <a:cxnSpLocks noChangeShapeType="1"/>
            <a:stCxn id="82" idx="0"/>
          </p:cNvCxnSpPr>
          <p:nvPr/>
        </p:nvCxnSpPr>
        <p:spPr bwMode="auto">
          <a:xfrm rot="5400000" flipH="1" flipV="1">
            <a:off x="4991100" y="3154363"/>
            <a:ext cx="258763" cy="795337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1" name="Line 24"/>
          <p:cNvSpPr>
            <a:spLocks noChangeShapeType="1"/>
          </p:cNvSpPr>
          <p:nvPr/>
        </p:nvSpPr>
        <p:spPr bwMode="auto">
          <a:xfrm>
            <a:off x="5816600" y="3424238"/>
            <a:ext cx="327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52" name="Oval 23"/>
          <p:cNvSpPr>
            <a:spLocks noChangeArrowheads="1"/>
          </p:cNvSpPr>
          <p:nvPr/>
        </p:nvSpPr>
        <p:spPr bwMode="auto">
          <a:xfrm>
            <a:off x="5510213" y="3279775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54000" anchor="ctr"/>
          <a:lstStyle/>
          <a:p>
            <a:pPr>
              <a:defRPr/>
            </a:pPr>
            <a:r>
              <a:rPr lang="hr-HR" sz="2000" dirty="0">
                <a:latin typeface="+mn-lt"/>
                <a:cs typeface="Arial" charset="0"/>
              </a:rPr>
              <a:t>ll</a:t>
            </a:r>
            <a:endParaRPr lang="en-US" sz="2000" dirty="0">
              <a:latin typeface="+mn-lt"/>
              <a:cs typeface="Arial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5467350" y="3910013"/>
            <a:ext cx="4191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dirty="0">
                <a:latin typeface="+mn-lt"/>
                <a:cs typeface="Arial" charset="0"/>
              </a:rPr>
              <a:t>S</a:t>
            </a:r>
            <a:endParaRPr lang="en-GB" sz="2000" baseline="-25000" dirty="0">
              <a:latin typeface="+mn-lt"/>
              <a:cs typeface="Arial" charset="0"/>
            </a:endParaRPr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V="1">
            <a:off x="5668963" y="3578225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62" grpId="0" animBg="1"/>
      <p:bldP spid="75" grpId="0" animBg="1"/>
      <p:bldP spid="82" grpId="0" animBg="1"/>
      <p:bldP spid="84" grpId="0" animBg="1"/>
      <p:bldP spid="91" grpId="0"/>
      <p:bldP spid="119" grpId="0"/>
      <p:bldP spid="127" grpId="0"/>
      <p:bldP spid="44" grpId="0" animBg="1"/>
      <p:bldP spid="48" grpId="0"/>
      <p:bldP spid="49" grpId="0" animBg="1"/>
      <p:bldP spid="52" grpId="0" animBg="1"/>
      <p:bldP spid="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Zahtjevi Hash Funkcija</a:t>
            </a:r>
            <a:endParaRPr lang="en-US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5149850"/>
          </a:xfrm>
        </p:spPr>
        <p:txBody>
          <a:bodyPr/>
          <a:lstStyle/>
          <a:p>
            <a:pPr eaLnBrk="1" hangingPunct="1"/>
            <a:r>
              <a:rPr lang="hr-HR" sz="2400" dirty="0" smtClean="0"/>
              <a:t>Hash funkcije proizvode jedinstven “</a:t>
            </a:r>
            <a:r>
              <a:rPr lang="hr-HR" sz="2400" dirty="0" err="1" smtClean="0"/>
              <a:t>fingerprint</a:t>
            </a:r>
            <a:r>
              <a:rPr lang="hr-HR" sz="2400" dirty="0" smtClean="0"/>
              <a:t>” datoteke poruke ili drugi blok podataka</a:t>
            </a:r>
          </a:p>
          <a:p>
            <a:pPr eaLnBrk="1" hangingPunct="1"/>
            <a:r>
              <a:rPr lang="en-US" sz="2400" dirty="0" smtClean="0"/>
              <a:t>H(.)</a:t>
            </a:r>
            <a:r>
              <a:rPr lang="hr-HR" sz="2400" dirty="0" smtClean="0"/>
              <a:t> prihvaća unos poruke proizvoljne veličine</a:t>
            </a:r>
          </a:p>
          <a:p>
            <a:pPr eaLnBrk="1" hangingPunct="1"/>
            <a:r>
              <a:rPr lang="hr-HR" sz="2400" dirty="0" smtClean="0"/>
              <a:t>H(.) proizvodi fiksnu duljinu jedinstvenih hash vrijednosti</a:t>
            </a:r>
          </a:p>
          <a:p>
            <a:pPr eaLnBrk="1" hangingPunct="1"/>
            <a:r>
              <a:rPr lang="hr-HR" sz="2200" dirty="0" smtClean="0"/>
              <a:t>Jednostavan za generiranje hash vrijednosti za svaku ulaznu poruku</a:t>
            </a:r>
            <a:endParaRPr lang="en-US" sz="2200" dirty="0" smtClean="0"/>
          </a:p>
          <a:p>
            <a:pPr eaLnBrk="1" hangingPunct="1"/>
            <a:r>
              <a:rPr lang="en-US" sz="2400" dirty="0" smtClean="0">
                <a:solidFill>
                  <a:srgbClr val="C00000"/>
                </a:solidFill>
              </a:rPr>
              <a:t>One-way property</a:t>
            </a:r>
            <a:endParaRPr lang="hr-HR" sz="2400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hr-HR" sz="2000" dirty="0" smtClean="0"/>
              <a:t>S obzirom na hash v.,računski je neisplativo pronaći m takav da </a:t>
            </a:r>
            <a:r>
              <a:rPr lang="en-US" sz="2000" dirty="0" smtClean="0"/>
              <a:t>H(</a:t>
            </a:r>
            <a:r>
              <a:rPr lang="hr-HR" sz="2000" dirty="0" smtClean="0"/>
              <a:t>m</a:t>
            </a:r>
            <a:r>
              <a:rPr lang="en-US" sz="2000" dirty="0" smtClean="0"/>
              <a:t>) = h</a:t>
            </a:r>
            <a:endParaRPr lang="hr-HR" sz="2000" dirty="0" smtClean="0"/>
          </a:p>
          <a:p>
            <a:pPr lvl="1" eaLnBrk="1" hangingPunct="1"/>
            <a:r>
              <a:rPr lang="hr-HR" sz="2000" dirty="0" smtClean="0"/>
              <a:t>Gotovo je nemoguće pronaći poruku s obzirom na hash kod/vrijednost</a:t>
            </a:r>
            <a:endParaRPr lang="en-US" sz="2000" dirty="0" smtClean="0"/>
          </a:p>
          <a:p>
            <a:pPr eaLnBrk="1" hangingPunct="1"/>
            <a:r>
              <a:rPr lang="en-US" sz="2400" dirty="0" smtClean="0">
                <a:solidFill>
                  <a:srgbClr val="C00000"/>
                </a:solidFill>
              </a:rPr>
              <a:t>Weak</a:t>
            </a:r>
            <a:r>
              <a:rPr lang="hr-HR" sz="2400" dirty="0" smtClean="0">
                <a:solidFill>
                  <a:srgbClr val="C00000"/>
                </a:solidFill>
              </a:rPr>
              <a:t>-</a:t>
            </a:r>
            <a:r>
              <a:rPr lang="en-US" sz="2400" dirty="0" smtClean="0">
                <a:solidFill>
                  <a:srgbClr val="C00000"/>
                </a:solidFill>
              </a:rPr>
              <a:t>collision resistance</a:t>
            </a:r>
            <a:endParaRPr lang="hr-HR" sz="2400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hr-HR" sz="2000" dirty="0" smtClean="0"/>
              <a:t>S obzirom na m, praktički je nemoguće pronaći takav </a:t>
            </a:r>
            <a:r>
              <a:rPr lang="hr-HR" sz="2000" u="sng" dirty="0" smtClean="0"/>
              <a:t>m</a:t>
            </a:r>
            <a:r>
              <a:rPr lang="en-US" sz="2000" dirty="0" smtClean="0"/>
              <a:t> </a:t>
            </a:r>
            <a:r>
              <a:rPr lang="hr-HR" sz="2000" dirty="0" smtClean="0"/>
              <a:t>kao</a:t>
            </a:r>
            <a:r>
              <a:rPr lang="en-US" sz="2000" dirty="0" smtClean="0"/>
              <a:t> H(</a:t>
            </a:r>
            <a:r>
              <a:rPr lang="hr-HR" sz="2000" dirty="0" smtClean="0"/>
              <a:t>m</a:t>
            </a:r>
            <a:r>
              <a:rPr lang="en-US" sz="2000" dirty="0" smtClean="0"/>
              <a:t>) = H(</a:t>
            </a:r>
            <a:r>
              <a:rPr lang="hr-HR" sz="2000" u="sng" dirty="0" smtClean="0"/>
              <a:t>m</a:t>
            </a:r>
            <a:r>
              <a:rPr lang="en-US" sz="2000" dirty="0" smtClean="0"/>
              <a:t>)</a:t>
            </a:r>
          </a:p>
          <a:p>
            <a:pPr eaLnBrk="1" hangingPunct="1"/>
            <a:r>
              <a:rPr lang="en-US" sz="2400" dirty="0" smtClean="0">
                <a:solidFill>
                  <a:srgbClr val="C00000"/>
                </a:solidFill>
              </a:rPr>
              <a:t>Strong</a:t>
            </a:r>
            <a:r>
              <a:rPr lang="hr-HR" sz="2400" dirty="0" smtClean="0">
                <a:solidFill>
                  <a:srgbClr val="C00000"/>
                </a:solidFill>
              </a:rPr>
              <a:t>-</a:t>
            </a:r>
            <a:r>
              <a:rPr lang="en-US" sz="2400" dirty="0" smtClean="0">
                <a:solidFill>
                  <a:srgbClr val="C00000"/>
                </a:solidFill>
              </a:rPr>
              <a:t>collision resistance</a:t>
            </a:r>
            <a:endParaRPr lang="hr-HR" sz="2400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hr-HR" sz="2000" dirty="0" smtClean="0"/>
              <a:t>Praktički je nemoguće pronaći </a:t>
            </a:r>
            <a:r>
              <a:rPr lang="en-US" sz="2000" dirty="0" smtClean="0"/>
              <a:t>(</a:t>
            </a:r>
            <a:r>
              <a:rPr lang="hr-HR" sz="2000" dirty="0" smtClean="0"/>
              <a:t>m</a:t>
            </a:r>
            <a:r>
              <a:rPr lang="en-US" sz="2000" dirty="0" smtClean="0"/>
              <a:t>, </a:t>
            </a:r>
            <a:r>
              <a:rPr lang="hr-HR" sz="2000" u="sng" dirty="0" smtClean="0"/>
              <a:t>m</a:t>
            </a:r>
            <a:r>
              <a:rPr lang="en-US" sz="2000" dirty="0" smtClean="0"/>
              <a:t>) </a:t>
            </a:r>
            <a:r>
              <a:rPr lang="hr-HR" sz="2000" dirty="0" smtClean="0"/>
              <a:t>tako da</a:t>
            </a:r>
            <a:r>
              <a:rPr lang="en-US" sz="2000" dirty="0" smtClean="0"/>
              <a:t> H(</a:t>
            </a:r>
            <a:r>
              <a:rPr lang="hr-HR" sz="2000" dirty="0" smtClean="0"/>
              <a:t>m</a:t>
            </a:r>
            <a:r>
              <a:rPr lang="en-US" sz="2000" dirty="0" smtClean="0"/>
              <a:t>) = H(</a:t>
            </a:r>
            <a:r>
              <a:rPr lang="hr-HR" sz="2000" u="sng" dirty="0" smtClean="0"/>
              <a:t>m</a:t>
            </a:r>
            <a:r>
              <a:rPr lang="en-US" sz="2000" dirty="0" smtClean="0"/>
              <a:t>)</a:t>
            </a:r>
            <a:endParaRPr lang="hr-HR" sz="2000" dirty="0" smtClean="0"/>
          </a:p>
          <a:p>
            <a:pPr lvl="1" eaLnBrk="1" hangingPunct="1"/>
            <a:r>
              <a:rPr lang="hr-HR" sz="2000" dirty="0" smtClean="0"/>
              <a:t>Štiti protiv “</a:t>
            </a:r>
            <a:r>
              <a:rPr lang="hr-HR" sz="2000" dirty="0" err="1" smtClean="0">
                <a:solidFill>
                  <a:srgbClr val="002060"/>
                </a:solidFill>
              </a:rPr>
              <a:t>the</a:t>
            </a:r>
            <a:r>
              <a:rPr lang="hr-HR" sz="2000" dirty="0" smtClean="0">
                <a:solidFill>
                  <a:srgbClr val="002060"/>
                </a:solidFill>
              </a:rPr>
              <a:t> </a:t>
            </a:r>
            <a:r>
              <a:rPr lang="hr-HR" sz="2000" dirty="0" err="1" smtClean="0">
                <a:solidFill>
                  <a:srgbClr val="002060"/>
                </a:solidFill>
              </a:rPr>
              <a:t>birthday</a:t>
            </a:r>
            <a:r>
              <a:rPr lang="hr-HR" sz="2000" dirty="0" smtClean="0">
                <a:solidFill>
                  <a:srgbClr val="002060"/>
                </a:solidFill>
              </a:rPr>
              <a:t> </a:t>
            </a:r>
            <a:r>
              <a:rPr lang="hr-HR" sz="2000" dirty="0" err="1" smtClean="0">
                <a:solidFill>
                  <a:srgbClr val="002060"/>
                </a:solidFill>
              </a:rPr>
              <a:t>attack</a:t>
            </a:r>
            <a:r>
              <a:rPr lang="hr-HR" sz="2000" dirty="0" smtClean="0">
                <a:solidFill>
                  <a:srgbClr val="002060"/>
                </a:solidFill>
              </a:rPr>
              <a:t>”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B52A84-EC3B-4CAC-A947-409BE98A03B0}" type="slidenum">
              <a:rPr lang="hr-HR"/>
              <a:pPr>
                <a:defRPr/>
              </a:pPr>
              <a:t>23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Hash Funkcije</a:t>
            </a:r>
            <a:endParaRPr 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S obzirom a svojstva, hash vrijednost (sažeta poruka)može dokazati izvor i integritet poruke</a:t>
            </a:r>
          </a:p>
          <a:p>
            <a:pPr eaLnBrk="1" hangingPunct="1">
              <a:lnSpc>
                <a:spcPct val="90000"/>
              </a:lnSpc>
            </a:pPr>
            <a:r>
              <a:rPr lang="hr-HR" dirty="0" smtClean="0"/>
              <a:t>Dva napada pristupa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hr-HR" dirty="0" err="1" smtClean="0"/>
              <a:t>Kriptoanaliza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hr-HR" dirty="0" smtClean="0"/>
              <a:t>Iskoristiti logičke slabosti u hash funkciji (napad na SHA-1)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B</a:t>
            </a:r>
            <a:r>
              <a:rPr lang="en-US" dirty="0" err="1" smtClean="0"/>
              <a:t>rute</a:t>
            </a:r>
            <a:r>
              <a:rPr lang="en-US" dirty="0" smtClean="0"/>
              <a:t>-force attack</a:t>
            </a:r>
          </a:p>
          <a:p>
            <a:pPr lvl="2" eaLnBrk="1" hangingPunct="1">
              <a:lnSpc>
                <a:spcPct val="90000"/>
              </a:lnSpc>
            </a:pPr>
            <a:r>
              <a:rPr lang="hr-HR" dirty="0" smtClean="0"/>
              <a:t>Pokušaj više ulaza (m,</a:t>
            </a:r>
            <a:r>
              <a:rPr lang="hr-HR" u="sng" dirty="0" smtClean="0"/>
              <a:t>m</a:t>
            </a:r>
            <a:r>
              <a:rPr lang="hr-HR" dirty="0" smtClean="0"/>
              <a:t>) za otkriti koliziju, </a:t>
            </a:r>
            <a:r>
              <a:rPr lang="hr-HR" dirty="0" err="1" smtClean="0"/>
              <a:t>tj</a:t>
            </a:r>
            <a:r>
              <a:rPr lang="hr-HR" dirty="0" smtClean="0"/>
              <a:t>. H(m)=H(</a:t>
            </a:r>
            <a:r>
              <a:rPr lang="hr-HR" u="sng" dirty="0" smtClean="0"/>
              <a:t>m</a:t>
            </a:r>
            <a:r>
              <a:rPr lang="hr-HR" dirty="0" smtClean="0"/>
              <a:t>)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hr-HR" dirty="0" smtClean="0"/>
              <a:t>Snaga proporcionalna veličini hash koda </a:t>
            </a:r>
            <a:r>
              <a:rPr lang="en-US" dirty="0" smtClean="0"/>
              <a:t>(2</a:t>
            </a:r>
            <a:r>
              <a:rPr lang="en-US" baseline="30000" dirty="0" smtClean="0"/>
              <a:t>n/2</a:t>
            </a:r>
            <a:r>
              <a:rPr lang="hr-HR" dirty="0" smtClean="0"/>
              <a:t>, n-bit hash kod)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SHA </a:t>
            </a:r>
            <a:r>
              <a:rPr lang="hr-HR" dirty="0" smtClean="0"/>
              <a:t>najčešće korišteni hash algoritam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SHA-1 </a:t>
            </a:r>
            <a:r>
              <a:rPr lang="hr-HR" dirty="0" smtClean="0"/>
              <a:t>daje</a:t>
            </a:r>
            <a:r>
              <a:rPr lang="en-US" dirty="0" smtClean="0"/>
              <a:t> 160-bit hash</a:t>
            </a:r>
            <a:r>
              <a:rPr lang="hr-HR" dirty="0" smtClean="0"/>
              <a:t> vrijednost (</a:t>
            </a:r>
            <a:r>
              <a:rPr lang="hr-HR" dirty="0" smtClean="0">
                <a:solidFill>
                  <a:srgbClr val="C00000"/>
                </a:solidFill>
              </a:rPr>
              <a:t>snage 2</a:t>
            </a:r>
            <a:r>
              <a:rPr lang="hr-HR" baseline="30000" dirty="0" smtClean="0">
                <a:solidFill>
                  <a:srgbClr val="C00000"/>
                </a:solidFill>
              </a:rPr>
              <a:t>80</a:t>
            </a:r>
            <a:r>
              <a:rPr lang="hr-HR" dirty="0" smtClean="0">
                <a:solidFill>
                  <a:srgbClr val="C00000"/>
                </a:solidFill>
              </a:rPr>
              <a:t>, nedavno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hr-HR" baseline="30000" dirty="0" smtClean="0">
                <a:solidFill>
                  <a:srgbClr val="C00000"/>
                </a:solidFill>
              </a:rPr>
              <a:t>69</a:t>
            </a:r>
            <a:r>
              <a:rPr lang="hr-HR" dirty="0" smtClean="0">
                <a:solidFill>
                  <a:srgbClr val="C00000"/>
                </a:solidFill>
              </a:rPr>
              <a:t>!</a:t>
            </a:r>
            <a:r>
              <a:rPr lang="hr-HR" dirty="0" smtClean="0"/>
              <a:t>)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Noviji S</a:t>
            </a:r>
            <a:r>
              <a:rPr lang="en-US" dirty="0" smtClean="0"/>
              <a:t>HA-384, SHA-512 </a:t>
            </a:r>
            <a:r>
              <a:rPr lang="hr-HR" dirty="0" smtClean="0"/>
              <a:t>pružaju poboljšanu veličinu i sigurnost</a:t>
            </a:r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Druge hash funkcije MD2, MD4 (nisu u upotrebi) i MD5 (nezaštićene, ali i dalje se koriste)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778A9-A51E-4BDE-A6AD-C7C93D7AA3B9}" type="slidenum">
              <a:rPr lang="hr-HR"/>
              <a:pPr>
                <a:defRPr/>
              </a:pPr>
              <a:t>24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Neke primjene Hash Funkcija</a:t>
            </a:r>
            <a:endParaRPr 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Password </a:t>
            </a:r>
            <a:r>
              <a:rPr lang="hr-HR" dirty="0" err="1" smtClean="0"/>
              <a:t>hashing</a:t>
            </a:r>
            <a:endParaRPr lang="hr-HR" dirty="0" smtClean="0"/>
          </a:p>
          <a:p>
            <a:pPr lvl="1" eaLnBrk="1" hangingPunct="1"/>
            <a:r>
              <a:rPr lang="hr-HR" dirty="0" smtClean="0"/>
              <a:t>Pohranjivanje lozinke hash vrijednošću umjesto same lozinke</a:t>
            </a:r>
          </a:p>
          <a:p>
            <a:pPr lvl="1" eaLnBrk="1" hangingPunct="1"/>
            <a:r>
              <a:rPr lang="hr-HR" dirty="0" smtClean="0"/>
              <a:t>Napadač ne može obrnuti hash funkciju (jednosmjernost)</a:t>
            </a:r>
          </a:p>
          <a:p>
            <a:pPr eaLnBrk="1" hangingPunct="1"/>
            <a:r>
              <a:rPr lang="hr-HR" dirty="0" smtClean="0"/>
              <a:t>Osigurava integritet dijela softvera</a:t>
            </a:r>
          </a:p>
          <a:p>
            <a:pPr eaLnBrk="1" hangingPunct="1"/>
            <a:r>
              <a:rPr lang="hr-HR" dirty="0" smtClean="0"/>
              <a:t>Učinkoviti digitalni potpis (</a:t>
            </a:r>
            <a:r>
              <a:rPr lang="hr-HR" dirty="0" err="1" smtClean="0"/>
              <a:t>npr</a:t>
            </a:r>
            <a:r>
              <a:rPr lang="hr-HR" dirty="0" smtClean="0"/>
              <a:t>. digitalni certifikati)</a:t>
            </a:r>
          </a:p>
          <a:p>
            <a:pPr eaLnBrk="1" hangingPunct="1"/>
            <a:r>
              <a:rPr lang="hr-HR" dirty="0" smtClean="0"/>
              <a:t>Obveza sheme</a:t>
            </a:r>
          </a:p>
          <a:p>
            <a:pPr lvl="1" eaLnBrk="1" hangingPunct="1"/>
            <a:r>
              <a:rPr lang="hr-HR" dirty="0" smtClean="0"/>
              <a:t>Ponekad treba obvezati na poruke bez ikakvog otkrivanja (</a:t>
            </a:r>
            <a:r>
              <a:rPr lang="hr-HR" dirty="0" err="1" smtClean="0"/>
              <a:t>npr</a:t>
            </a:r>
            <a:r>
              <a:rPr lang="hr-HR" dirty="0" smtClean="0"/>
              <a:t>, ponuda u aukciji) 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BBFA7-DA2E-4E26-8300-CAA2E3386C17}" type="slidenum">
              <a:rPr lang="hr-HR"/>
              <a:pPr>
                <a:defRPr/>
              </a:pPr>
              <a:t>25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Javni ključ (Asimetričnost) Šifriranja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mtClean="0"/>
              <a:t>Public-Key vs. Symmetric Encryption</a:t>
            </a:r>
            <a:endParaRPr 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Simetrični ključ šifriranja </a:t>
            </a:r>
            <a:r>
              <a:rPr lang="fr-CH" dirty="0" smtClean="0"/>
              <a:t>K</a:t>
            </a:r>
            <a:r>
              <a:rPr lang="hr-HR" baseline="-25000" dirty="0" err="1" smtClean="0"/>
              <a:t>Enc</a:t>
            </a:r>
            <a:r>
              <a:rPr lang="hr-HR" baseline="-25000" dirty="0" smtClean="0"/>
              <a:t> </a:t>
            </a:r>
            <a:r>
              <a:rPr lang="hr-HR" dirty="0" smtClean="0"/>
              <a:t>= </a:t>
            </a:r>
            <a:r>
              <a:rPr lang="fr-CH" dirty="0" smtClean="0"/>
              <a:t>K</a:t>
            </a:r>
            <a:r>
              <a:rPr lang="hr-HR" baseline="-25000" dirty="0" err="1" smtClean="0"/>
              <a:t>Dec</a:t>
            </a:r>
            <a:endParaRPr lang="en-GB" sz="3200" baseline="-25000" dirty="0" smtClean="0"/>
          </a:p>
          <a:p>
            <a:pPr eaLnBrk="1" hangingPunct="1"/>
            <a:r>
              <a:rPr lang="hr-HR" dirty="0" smtClean="0"/>
              <a:t>Javni-ključ šifriranja </a:t>
            </a:r>
            <a:r>
              <a:rPr lang="fr-CH" dirty="0" smtClean="0">
                <a:solidFill>
                  <a:srgbClr val="C00000"/>
                </a:solidFill>
              </a:rPr>
              <a:t>K</a:t>
            </a:r>
            <a:r>
              <a:rPr lang="hr-HR" baseline="-25000" dirty="0" err="1" smtClean="0">
                <a:solidFill>
                  <a:srgbClr val="C00000"/>
                </a:solidFill>
              </a:rPr>
              <a:t>Enc</a:t>
            </a:r>
            <a:r>
              <a:rPr lang="hr-HR" baseline="-25000" dirty="0" smtClean="0">
                <a:solidFill>
                  <a:srgbClr val="C00000"/>
                </a:solidFill>
              </a:rPr>
              <a:t> </a:t>
            </a:r>
            <a:r>
              <a:rPr lang="hr-HR" dirty="0" smtClean="0">
                <a:solidFill>
                  <a:srgbClr val="C00000"/>
                </a:solidFill>
              </a:rPr>
              <a:t>≠ </a:t>
            </a:r>
            <a:r>
              <a:rPr lang="fr-CH" dirty="0" smtClean="0">
                <a:solidFill>
                  <a:srgbClr val="C00000"/>
                </a:solidFill>
              </a:rPr>
              <a:t>K</a:t>
            </a:r>
            <a:r>
              <a:rPr lang="hr-HR" baseline="-25000" dirty="0" err="1" smtClean="0">
                <a:solidFill>
                  <a:srgbClr val="C00000"/>
                </a:solidFill>
              </a:rPr>
              <a:t>Dec</a:t>
            </a:r>
            <a:endParaRPr lang="en-GB" sz="3200" baseline="-25000" dirty="0" smtClean="0">
              <a:solidFill>
                <a:srgbClr val="C00000"/>
              </a:solidFill>
            </a:endParaRPr>
          </a:p>
          <a:p>
            <a:pPr eaLnBrk="1" hangingPunct="1"/>
            <a:endParaRPr lang="hr-HR" dirty="0" smtClean="0"/>
          </a:p>
          <a:p>
            <a:pPr eaLnBrk="1" hangingPunct="1"/>
            <a:endParaRPr lang="hr-HR" dirty="0" smtClean="0"/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92FE94-BA82-4AFA-8ACB-7DB84C1C3247}" type="slidenum">
              <a:rPr lang="hr-HR"/>
              <a:pPr>
                <a:defRPr/>
              </a:pPr>
              <a:t>27</a:t>
            </a:fld>
            <a:endParaRPr lang="hr-HR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05000" y="3095625"/>
            <a:ext cx="1439863" cy="5397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fr-CH">
                <a:latin typeface="+mn-lt"/>
                <a:cs typeface="Arial" charset="0"/>
              </a:rPr>
              <a:t>Encryption</a:t>
            </a:r>
            <a:endParaRPr lang="en-GB">
              <a:latin typeface="+mn-lt"/>
              <a:cs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951538" y="3095625"/>
            <a:ext cx="1439862" cy="5397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fr-CH">
                <a:latin typeface="+mn-lt"/>
                <a:cs typeface="Arial" charset="0"/>
              </a:rPr>
              <a:t>Decryption</a:t>
            </a:r>
            <a:endParaRPr lang="en-GB">
              <a:latin typeface="+mn-lt"/>
              <a:cs typeface="Arial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962400" y="4689475"/>
            <a:ext cx="1439863" cy="539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fr-CH">
                <a:latin typeface="+mn-lt"/>
                <a:cs typeface="Arial" charset="0"/>
              </a:rPr>
              <a:t>Key Generation</a:t>
            </a:r>
            <a:endParaRPr lang="en-GB">
              <a:latin typeface="+mn-lt"/>
              <a:cs typeface="Arial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09600" y="3357563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med" len="lg"/>
            <a:tailEnd type="triangle" w="med" len="lg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352800" y="33528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med" len="lg"/>
            <a:tailEnd type="triangle" w="med" len="lg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7391400" y="33528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med" len="lg"/>
            <a:tailEnd type="triangle" w="med" len="lg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cxnSp>
        <p:nvCxnSpPr>
          <p:cNvPr id="37899" name="AutoShape 12"/>
          <p:cNvCxnSpPr>
            <a:cxnSpLocks noChangeShapeType="1"/>
            <a:stCxn id="7" idx="3"/>
            <a:endCxn id="6" idx="2"/>
          </p:cNvCxnSpPr>
          <p:nvPr/>
        </p:nvCxnSpPr>
        <p:spPr bwMode="auto">
          <a:xfrm flipV="1">
            <a:off x="5402263" y="3635375"/>
            <a:ext cx="1270000" cy="1323975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med" len="lg"/>
            <a:tailEnd type="triangle" w="med" len="lg"/>
          </a:ln>
        </p:spPr>
      </p:cxnSp>
      <p:cxnSp>
        <p:nvCxnSpPr>
          <p:cNvPr id="37900" name="AutoShape 13"/>
          <p:cNvCxnSpPr>
            <a:cxnSpLocks noChangeShapeType="1"/>
            <a:stCxn id="7" idx="1"/>
            <a:endCxn id="5" idx="2"/>
          </p:cNvCxnSpPr>
          <p:nvPr/>
        </p:nvCxnSpPr>
        <p:spPr bwMode="auto">
          <a:xfrm rot="10800000">
            <a:off x="2625725" y="3635375"/>
            <a:ext cx="1336675" cy="1323975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med" len="lg"/>
            <a:tailEnd type="triangle" w="med" len="lg"/>
          </a:ln>
        </p:spPr>
      </p:cxn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38175" y="3063875"/>
            <a:ext cx="1003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CH">
                <a:latin typeface="+mn-lt"/>
                <a:cs typeface="Arial" charset="0"/>
              </a:rPr>
              <a:t>Plaintext</a:t>
            </a:r>
            <a:endParaRPr lang="en-GB">
              <a:latin typeface="+mn-lt"/>
              <a:cs typeface="Arial" charset="0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4113213" y="3048000"/>
            <a:ext cx="11636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CH">
                <a:latin typeface="+mn-lt"/>
                <a:cs typeface="Arial" charset="0"/>
              </a:rPr>
              <a:t>Ciphertext</a:t>
            </a:r>
            <a:endParaRPr lang="en-GB">
              <a:latin typeface="+mn-lt"/>
              <a:cs typeface="Arial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7543800" y="3063875"/>
            <a:ext cx="1003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CH">
                <a:latin typeface="+mn-lt"/>
                <a:cs typeface="Arial" charset="0"/>
              </a:rPr>
              <a:t>Plaintext</a:t>
            </a:r>
            <a:endParaRPr lang="en-GB">
              <a:latin typeface="+mn-lt"/>
              <a:cs typeface="Arial" charset="0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2051050" y="4162425"/>
            <a:ext cx="649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CH" dirty="0">
                <a:solidFill>
                  <a:srgbClr val="C00000"/>
                </a:solidFill>
                <a:latin typeface="+mn-lt"/>
                <a:cs typeface="Arial" charset="0"/>
              </a:rPr>
              <a:t>K</a:t>
            </a:r>
            <a:r>
              <a:rPr lang="hr-HR" baseline="-25000" dirty="0">
                <a:solidFill>
                  <a:srgbClr val="C00000"/>
                </a:solidFill>
                <a:latin typeface="+mn-lt"/>
                <a:cs typeface="Arial" charset="0"/>
              </a:rPr>
              <a:t>Enc</a:t>
            </a:r>
            <a:endParaRPr lang="en-GB" sz="2000" baseline="-25000" dirty="0">
              <a:solidFill>
                <a:srgbClr val="C00000"/>
              </a:solidFill>
              <a:latin typeface="+mn-lt"/>
              <a:cs typeface="Arial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6738938" y="4162425"/>
            <a:ext cx="785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CH" dirty="0">
                <a:solidFill>
                  <a:srgbClr val="C00000"/>
                </a:solidFill>
                <a:latin typeface="+mn-lt"/>
                <a:cs typeface="Arial" charset="0"/>
              </a:rPr>
              <a:t>K</a:t>
            </a:r>
            <a:r>
              <a:rPr lang="hr-HR" baseline="-25000" dirty="0">
                <a:solidFill>
                  <a:srgbClr val="C00000"/>
                </a:solidFill>
                <a:latin typeface="+mn-lt"/>
                <a:cs typeface="Arial" charset="0"/>
              </a:rPr>
              <a:t>Dec</a:t>
            </a:r>
            <a:endParaRPr lang="en-GB" sz="2000" baseline="-25000" dirty="0">
              <a:solidFill>
                <a:srgbClr val="C00000"/>
              </a:solidFill>
              <a:latin typeface="+mn-lt"/>
              <a:cs typeface="Arial" charset="0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4167188" y="3709988"/>
            <a:ext cx="10112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H">
                <a:latin typeface="+mn-lt"/>
                <a:cs typeface="Arial" charset="0"/>
              </a:rPr>
              <a:t>Message</a:t>
            </a:r>
          </a:p>
          <a:p>
            <a:pPr algn="ctr">
              <a:defRPr/>
            </a:pPr>
            <a:r>
              <a:rPr lang="fr-CH">
                <a:latin typeface="+mn-lt"/>
                <a:cs typeface="Arial" charset="0"/>
              </a:rPr>
              <a:t>Channel</a:t>
            </a:r>
            <a:endParaRPr lang="en-GB">
              <a:latin typeface="+mn-lt"/>
              <a:cs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4648200" y="3371850"/>
            <a:ext cx="0" cy="381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2701925" y="4010025"/>
            <a:ext cx="952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H">
                <a:latin typeface="+mn-lt"/>
                <a:cs typeface="Arial" charset="0"/>
              </a:rPr>
              <a:t>Key</a:t>
            </a:r>
          </a:p>
          <a:p>
            <a:pPr algn="ctr">
              <a:defRPr/>
            </a:pPr>
            <a:r>
              <a:rPr lang="fr-CH">
                <a:latin typeface="+mn-lt"/>
                <a:cs typeface="Arial" charset="0"/>
              </a:rPr>
              <a:t>Channel</a:t>
            </a:r>
            <a:endParaRPr lang="en-GB">
              <a:latin typeface="+mn-lt"/>
              <a:cs typeface="Arial" charset="0"/>
            </a:endParaRPr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 flipV="1">
            <a:off x="3138488" y="4543425"/>
            <a:ext cx="0" cy="381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Enkripcija Javnog-Ključa</a:t>
            </a:r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Prvu javnost predložio je </a:t>
            </a:r>
            <a:r>
              <a:rPr lang="hr-HR" dirty="0" err="1" smtClean="0"/>
              <a:t>Diffie</a:t>
            </a:r>
            <a:r>
              <a:rPr lang="hr-HR" dirty="0" smtClean="0"/>
              <a:t> i </a:t>
            </a:r>
            <a:r>
              <a:rPr lang="hr-HR" dirty="0" err="1" smtClean="0"/>
              <a:t>Hellman</a:t>
            </a:r>
            <a:r>
              <a:rPr lang="hr-HR" dirty="0" smtClean="0"/>
              <a:t> 1976</a:t>
            </a:r>
          </a:p>
          <a:p>
            <a:pPr lvl="1" eaLnBrk="1" hangingPunct="1"/>
            <a:r>
              <a:rPr lang="hr-HR" dirty="0" smtClean="0"/>
              <a:t>Revolucionarni napredak u enkripciji</a:t>
            </a:r>
          </a:p>
          <a:p>
            <a:pPr eaLnBrk="1" hangingPunct="1"/>
            <a:r>
              <a:rPr lang="hr-HR" dirty="0" smtClean="0"/>
              <a:t>Kriptografija Javnog-Ključa je </a:t>
            </a:r>
            <a:r>
              <a:rPr lang="hr-HR" dirty="0" smtClean="0">
                <a:solidFill>
                  <a:srgbClr val="002060"/>
                </a:solidFill>
              </a:rPr>
              <a:t>asimetrična</a:t>
            </a:r>
          </a:p>
          <a:p>
            <a:pPr lvl="1" eaLnBrk="1" hangingPunct="1"/>
            <a:r>
              <a:rPr lang="hr-HR" dirty="0" smtClean="0"/>
              <a:t>Uključuje korištenje  </a:t>
            </a:r>
            <a:r>
              <a:rPr lang="hr-HR" dirty="0" smtClean="0">
                <a:solidFill>
                  <a:srgbClr val="002060"/>
                </a:solidFill>
              </a:rPr>
              <a:t>dva zasebna ključa</a:t>
            </a:r>
            <a:r>
              <a:rPr lang="hr-HR" dirty="0" smtClean="0"/>
              <a:t> (simetričan samo jedan)</a:t>
            </a:r>
          </a:p>
          <a:p>
            <a:pPr lvl="1" eaLnBrk="1" hangingPunct="1"/>
            <a:r>
              <a:rPr lang="hr-HR" dirty="0" smtClean="0">
                <a:solidFill>
                  <a:srgbClr val="C00000"/>
                </a:solidFill>
              </a:rPr>
              <a:t>Javni ključ </a:t>
            </a:r>
            <a:r>
              <a:rPr lang="hr-HR" dirty="0" smtClean="0"/>
              <a:t>(svi na njega imaju pristup) and </a:t>
            </a:r>
            <a:r>
              <a:rPr lang="hr-HR" dirty="0" smtClean="0">
                <a:solidFill>
                  <a:srgbClr val="C00000"/>
                </a:solidFill>
              </a:rPr>
              <a:t>privatni ključ </a:t>
            </a:r>
            <a:r>
              <a:rPr lang="hr-HR" dirty="0" smtClean="0"/>
              <a:t>(zna ga samo vlasnik)</a:t>
            </a:r>
          </a:p>
          <a:p>
            <a:pPr lvl="1" eaLnBrk="1" hangingPunct="1"/>
            <a:r>
              <a:rPr lang="hr-HR" dirty="0" smtClean="0"/>
              <a:t>Ako je jedan ključ upotrebljen za enkripciju, drugi je upotrebljen za dekripciju(oba ključa mogu biti korištena za oboje, enkripciju i dekripciju)</a:t>
            </a:r>
          </a:p>
          <a:p>
            <a:pPr eaLnBrk="1" hangingPunct="1"/>
            <a:r>
              <a:rPr lang="hr-HR" dirty="0" smtClean="0"/>
              <a:t>Duboke posljedice u području povjerljivosti, distribucija ključa i autentikacija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A48E01-0918-4664-8E9F-FA0D4CA40896}" type="slidenum">
              <a:rPr lang="hr-HR"/>
              <a:pPr>
                <a:defRPr/>
              </a:pPr>
              <a:t>28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Public-Key Crypto: Confidentiality</a:t>
            </a:r>
            <a:endParaRPr lang="en-US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149725"/>
            <a:ext cx="8569325" cy="2447925"/>
          </a:xfrm>
        </p:spPr>
        <p:txBody>
          <a:bodyPr/>
          <a:lstStyle/>
          <a:p>
            <a:pPr eaLnBrk="1" hangingPunct="1"/>
            <a:r>
              <a:rPr lang="hr-HR" sz="1800" dirty="0" smtClean="0"/>
              <a:t>Strana </a:t>
            </a:r>
            <a:r>
              <a:rPr lang="fr-CH" sz="1800" dirty="0" smtClean="0"/>
              <a:t>B </a:t>
            </a:r>
            <a:r>
              <a:rPr lang="hr-HR" sz="1800" dirty="0" smtClean="0"/>
              <a:t>generira par ključeva</a:t>
            </a:r>
            <a:r>
              <a:rPr lang="fr-CH" sz="1800" dirty="0" smtClean="0">
                <a:solidFill>
                  <a:srgbClr val="002060"/>
                </a:solidFill>
              </a:rPr>
              <a:t>(</a:t>
            </a:r>
            <a:r>
              <a:rPr lang="fr-CH" sz="1600" dirty="0" smtClean="0">
                <a:solidFill>
                  <a:srgbClr val="002060"/>
                </a:solidFill>
              </a:rPr>
              <a:t>PU</a:t>
            </a:r>
            <a:r>
              <a:rPr lang="fr-CH" sz="1800" baseline="-25000" dirty="0" smtClean="0">
                <a:solidFill>
                  <a:srgbClr val="002060"/>
                </a:solidFill>
              </a:rPr>
              <a:t>B</a:t>
            </a:r>
            <a:r>
              <a:rPr lang="fr-CH" sz="1600" dirty="0" smtClean="0">
                <a:solidFill>
                  <a:srgbClr val="002060"/>
                </a:solidFill>
              </a:rPr>
              <a:t>, PR</a:t>
            </a:r>
            <a:r>
              <a:rPr lang="fr-CH" sz="1800" baseline="-25000" dirty="0" smtClean="0">
                <a:solidFill>
                  <a:srgbClr val="002060"/>
                </a:solidFill>
              </a:rPr>
              <a:t>B</a:t>
            </a:r>
            <a:r>
              <a:rPr lang="fr-CH" sz="1800" dirty="0" smtClean="0">
                <a:solidFill>
                  <a:srgbClr val="002060"/>
                </a:solidFill>
              </a:rPr>
              <a:t>)</a:t>
            </a:r>
          </a:p>
          <a:p>
            <a:pPr lvl="1" eaLnBrk="1" hangingPunct="1"/>
            <a:r>
              <a:rPr lang="fr-CH" sz="1600" dirty="0" smtClean="0"/>
              <a:t>PU</a:t>
            </a:r>
            <a:r>
              <a:rPr lang="fr-CH" sz="1800" baseline="-25000" dirty="0" smtClean="0"/>
              <a:t>B </a:t>
            </a:r>
            <a:r>
              <a:rPr lang="fr-CH" sz="1600" dirty="0" smtClean="0"/>
              <a:t>–</a:t>
            </a:r>
            <a:r>
              <a:rPr lang="hr-HR" sz="1600" dirty="0" smtClean="0"/>
              <a:t> B’s javni ključ</a:t>
            </a:r>
            <a:r>
              <a:rPr lang="fr-CH" sz="1600" dirty="0" smtClean="0"/>
              <a:t>, PR</a:t>
            </a:r>
            <a:r>
              <a:rPr lang="fr-CH" sz="1800" baseline="-25000" dirty="0" smtClean="0"/>
              <a:t>B </a:t>
            </a:r>
            <a:r>
              <a:rPr lang="fr-CH" sz="1600" dirty="0" smtClean="0"/>
              <a:t>– </a:t>
            </a:r>
            <a:r>
              <a:rPr lang="hr-HR" sz="1600" dirty="0" smtClean="0"/>
              <a:t>B’s privatni ključ</a:t>
            </a:r>
            <a:endParaRPr lang="fr-CH" sz="1600" dirty="0" smtClean="0">
              <a:solidFill>
                <a:srgbClr val="CC3300"/>
              </a:solidFill>
            </a:endParaRPr>
          </a:p>
          <a:p>
            <a:pPr lvl="1" eaLnBrk="1" hangingPunct="1"/>
            <a:r>
              <a:rPr lang="fr-CH" sz="1600" dirty="0" smtClean="0"/>
              <a:t>PU</a:t>
            </a:r>
            <a:r>
              <a:rPr lang="fr-CH" sz="1800" baseline="-25000" dirty="0" smtClean="0"/>
              <a:t>B </a:t>
            </a:r>
            <a:r>
              <a:rPr lang="hr-HR" sz="1600" dirty="0" smtClean="0"/>
              <a:t>je javna infomacija</a:t>
            </a:r>
            <a:r>
              <a:rPr lang="fr-CH" sz="1600" dirty="0" smtClean="0"/>
              <a:t> (</a:t>
            </a:r>
            <a:r>
              <a:rPr lang="hr-HR" sz="1600" dirty="0" smtClean="0"/>
              <a:t>dostupan je svima, uključujući stranu </a:t>
            </a:r>
            <a:r>
              <a:rPr lang="fr-CH" sz="1600" dirty="0" smtClean="0"/>
              <a:t>A)</a:t>
            </a:r>
          </a:p>
          <a:p>
            <a:pPr lvl="1" eaLnBrk="1" hangingPunct="1"/>
            <a:r>
              <a:rPr lang="hr-HR" sz="1600" dirty="0" smtClean="0"/>
              <a:t>Privatni ključ </a:t>
            </a:r>
            <a:r>
              <a:rPr lang="fr-CH" sz="1600" dirty="0" smtClean="0"/>
              <a:t>PR</a:t>
            </a:r>
            <a:r>
              <a:rPr lang="fr-CH" sz="1800" baseline="-25000" dirty="0" smtClean="0"/>
              <a:t>B </a:t>
            </a:r>
            <a:r>
              <a:rPr lang="hr-HR" sz="1600" dirty="0" smtClean="0"/>
              <a:t>poznat je samo strani </a:t>
            </a:r>
            <a:r>
              <a:rPr lang="fr-CH" sz="1600" dirty="0" smtClean="0"/>
              <a:t>B (A </a:t>
            </a:r>
            <a:r>
              <a:rPr lang="hr-HR" sz="1600" dirty="0" smtClean="0"/>
              <a:t>ne zna </a:t>
            </a:r>
            <a:r>
              <a:rPr lang="fr-CH" sz="1600" dirty="0" smtClean="0"/>
              <a:t>PR</a:t>
            </a:r>
            <a:r>
              <a:rPr lang="fr-CH" sz="1800" baseline="-25000" dirty="0" smtClean="0"/>
              <a:t>B</a:t>
            </a:r>
            <a:r>
              <a:rPr lang="fr-CH" sz="1600" dirty="0" smtClean="0"/>
              <a:t>)</a:t>
            </a:r>
          </a:p>
          <a:p>
            <a:pPr eaLnBrk="1" hangingPunct="1"/>
            <a:r>
              <a:rPr lang="hr-HR" sz="1800" dirty="0" smtClean="0">
                <a:solidFill>
                  <a:srgbClr val="002060"/>
                </a:solidFill>
              </a:rPr>
              <a:t>Zaštita povjerljivosti </a:t>
            </a:r>
            <a:r>
              <a:rPr lang="fr-CH" sz="1800" dirty="0" smtClean="0"/>
              <a:t>A </a:t>
            </a:r>
            <a:r>
              <a:rPr lang="hr-HR" sz="1800" dirty="0" smtClean="0"/>
              <a:t>šalje tajnu poruku m strani B</a:t>
            </a:r>
            <a:endParaRPr lang="fr-CH" sz="1800" dirty="0" smtClean="0"/>
          </a:p>
          <a:p>
            <a:pPr lvl="1" eaLnBrk="1" hangingPunct="1"/>
            <a:r>
              <a:rPr lang="en-GB" sz="1600" dirty="0" smtClean="0"/>
              <a:t>A </a:t>
            </a:r>
            <a:r>
              <a:rPr lang="hr-HR" sz="1600" dirty="0" smtClean="0"/>
              <a:t>kriptira poruku m sa javnim ključem </a:t>
            </a:r>
            <a:r>
              <a:rPr lang="fr-CH" sz="1600" dirty="0" smtClean="0"/>
              <a:t>PU</a:t>
            </a:r>
            <a:r>
              <a:rPr lang="fr-CH" sz="1800" baseline="-25000" dirty="0" smtClean="0"/>
              <a:t>B</a:t>
            </a:r>
            <a:r>
              <a:rPr lang="fr-CH" sz="1600" dirty="0" smtClean="0"/>
              <a:t>:</a:t>
            </a:r>
            <a:r>
              <a:rPr lang="hr-HR" sz="1600" dirty="0" smtClean="0"/>
              <a:t> </a:t>
            </a:r>
            <a:r>
              <a:rPr lang="fr-CH" sz="1600" dirty="0" smtClean="0">
                <a:solidFill>
                  <a:srgbClr val="002060"/>
                </a:solidFill>
              </a:rPr>
              <a:t>c = E</a:t>
            </a:r>
            <a:r>
              <a:rPr lang="hr-HR" sz="1600" dirty="0" smtClean="0">
                <a:solidFill>
                  <a:srgbClr val="002060"/>
                </a:solidFill>
              </a:rPr>
              <a:t>[</a:t>
            </a:r>
            <a:r>
              <a:rPr lang="fr-CH" sz="1600" dirty="0" smtClean="0">
                <a:solidFill>
                  <a:srgbClr val="002060"/>
                </a:solidFill>
              </a:rPr>
              <a:t>PU</a:t>
            </a:r>
            <a:r>
              <a:rPr lang="fr-CH" sz="1800" baseline="-25000" dirty="0" smtClean="0">
                <a:solidFill>
                  <a:srgbClr val="002060"/>
                </a:solidFill>
              </a:rPr>
              <a:t>B</a:t>
            </a:r>
            <a:r>
              <a:rPr lang="fr-CH" sz="1600" dirty="0" smtClean="0">
                <a:solidFill>
                  <a:srgbClr val="002060"/>
                </a:solidFill>
              </a:rPr>
              <a:t>, m</a:t>
            </a:r>
            <a:r>
              <a:rPr lang="hr-HR" sz="1600" dirty="0" smtClean="0">
                <a:solidFill>
                  <a:srgbClr val="002060"/>
                </a:solidFill>
              </a:rPr>
              <a:t>]</a:t>
            </a:r>
            <a:endParaRPr lang="fr-CH" sz="1600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fr-CH" sz="1600" dirty="0" smtClean="0"/>
              <a:t>B </a:t>
            </a:r>
            <a:r>
              <a:rPr lang="hr-HR" sz="1600" dirty="0" smtClean="0"/>
              <a:t>dekriptira c koristeći njegov privatni ključ </a:t>
            </a:r>
            <a:r>
              <a:rPr lang="fr-CH" sz="1600" dirty="0" smtClean="0"/>
              <a:t>PR</a:t>
            </a:r>
            <a:r>
              <a:rPr lang="fr-CH" sz="1800" baseline="-25000" dirty="0" smtClean="0"/>
              <a:t>B</a:t>
            </a:r>
            <a:r>
              <a:rPr lang="fr-CH" sz="1600" dirty="0" smtClean="0"/>
              <a:t>:</a:t>
            </a:r>
            <a:r>
              <a:rPr lang="hr-HR" sz="1600" dirty="0" smtClean="0"/>
              <a:t> </a:t>
            </a:r>
            <a:r>
              <a:rPr lang="fr-CH" sz="1600" dirty="0" smtClean="0">
                <a:solidFill>
                  <a:srgbClr val="002060"/>
                </a:solidFill>
              </a:rPr>
              <a:t>m=D</a:t>
            </a:r>
            <a:r>
              <a:rPr lang="hr-HR" sz="1600" dirty="0" smtClean="0">
                <a:solidFill>
                  <a:srgbClr val="002060"/>
                </a:solidFill>
              </a:rPr>
              <a:t>[</a:t>
            </a:r>
            <a:r>
              <a:rPr lang="fr-CH" sz="1600" dirty="0" smtClean="0">
                <a:solidFill>
                  <a:srgbClr val="002060"/>
                </a:solidFill>
              </a:rPr>
              <a:t>PR</a:t>
            </a:r>
            <a:r>
              <a:rPr lang="fr-CH" sz="1800" baseline="-25000" dirty="0" smtClean="0">
                <a:solidFill>
                  <a:srgbClr val="002060"/>
                </a:solidFill>
              </a:rPr>
              <a:t>B</a:t>
            </a:r>
            <a:r>
              <a:rPr lang="fr-CH" sz="1600" dirty="0" smtClean="0">
                <a:solidFill>
                  <a:srgbClr val="002060"/>
                </a:solidFill>
              </a:rPr>
              <a:t>, c</a:t>
            </a:r>
            <a:r>
              <a:rPr lang="hr-HR" sz="1600" dirty="0" smtClean="0">
                <a:solidFill>
                  <a:srgbClr val="002060"/>
                </a:solidFill>
              </a:rPr>
              <a:t>]</a:t>
            </a:r>
            <a:r>
              <a:rPr lang="fr-CH" sz="1600" dirty="0" smtClean="0">
                <a:solidFill>
                  <a:srgbClr val="002060"/>
                </a:solidFill>
              </a:rPr>
              <a:t> = D</a:t>
            </a:r>
            <a:r>
              <a:rPr lang="hr-HR" sz="1600" dirty="0" smtClean="0">
                <a:solidFill>
                  <a:srgbClr val="002060"/>
                </a:solidFill>
              </a:rPr>
              <a:t>[</a:t>
            </a:r>
            <a:r>
              <a:rPr lang="fr-CH" sz="1600" dirty="0" smtClean="0">
                <a:solidFill>
                  <a:srgbClr val="002060"/>
                </a:solidFill>
              </a:rPr>
              <a:t>PR</a:t>
            </a:r>
            <a:r>
              <a:rPr lang="fr-CH" sz="1800" baseline="-25000" dirty="0" smtClean="0">
                <a:solidFill>
                  <a:srgbClr val="002060"/>
                </a:solidFill>
              </a:rPr>
              <a:t>B</a:t>
            </a:r>
            <a:r>
              <a:rPr lang="fr-CH" sz="1600" dirty="0" smtClean="0">
                <a:solidFill>
                  <a:srgbClr val="002060"/>
                </a:solidFill>
              </a:rPr>
              <a:t>, E</a:t>
            </a:r>
            <a:r>
              <a:rPr lang="hr-HR" sz="1600" dirty="0" smtClean="0">
                <a:solidFill>
                  <a:srgbClr val="002060"/>
                </a:solidFill>
              </a:rPr>
              <a:t>[</a:t>
            </a:r>
            <a:r>
              <a:rPr lang="fr-CH" sz="1600" dirty="0" smtClean="0">
                <a:solidFill>
                  <a:srgbClr val="002060"/>
                </a:solidFill>
              </a:rPr>
              <a:t>PU</a:t>
            </a:r>
            <a:r>
              <a:rPr lang="fr-CH" sz="1800" baseline="-25000" dirty="0" smtClean="0">
                <a:solidFill>
                  <a:srgbClr val="002060"/>
                </a:solidFill>
              </a:rPr>
              <a:t>B</a:t>
            </a:r>
            <a:r>
              <a:rPr lang="fr-CH" sz="1600" dirty="0" smtClean="0">
                <a:solidFill>
                  <a:srgbClr val="002060"/>
                </a:solidFill>
              </a:rPr>
              <a:t>, m</a:t>
            </a:r>
            <a:r>
              <a:rPr lang="hr-HR" sz="1600" dirty="0" smtClean="0">
                <a:solidFill>
                  <a:srgbClr val="002060"/>
                </a:solidFill>
              </a:rPr>
              <a:t>]]</a:t>
            </a:r>
            <a:endParaRPr lang="fr-CH" sz="1600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hr-HR" sz="1600" dirty="0" smtClean="0"/>
              <a:t>Nitko drugi ne može dekriptirat c (šifrirani tekst c) (samo B ima </a:t>
            </a:r>
            <a:r>
              <a:rPr lang="fr-CH" sz="1600" dirty="0" smtClean="0"/>
              <a:t>PR</a:t>
            </a:r>
            <a:r>
              <a:rPr lang="fr-CH" sz="1800" baseline="-25000" dirty="0" smtClean="0"/>
              <a:t>B</a:t>
            </a:r>
            <a:r>
              <a:rPr lang="hr-HR" sz="1600" dirty="0" smtClean="0"/>
              <a:t>)</a:t>
            </a:r>
            <a:endParaRPr lang="en-GB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7B02A9-7DD7-4C8F-B9B5-7401155893B5}" type="slidenum">
              <a:rPr lang="hr-HR"/>
              <a:pPr>
                <a:defRPr/>
              </a:pPr>
              <a:t>29</a:t>
            </a:fld>
            <a:endParaRPr lang="hr-HR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5545138" y="1341438"/>
            <a:ext cx="3276600" cy="2667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439738" y="1341438"/>
            <a:ext cx="3276600" cy="2667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87538" y="1570038"/>
            <a:ext cx="1439862" cy="539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fr-CH">
                <a:latin typeface="+mn-lt"/>
                <a:cs typeface="Arial" charset="0"/>
              </a:rPr>
              <a:t>Encryption</a:t>
            </a:r>
            <a:endParaRPr lang="en-GB">
              <a:latin typeface="+mn-lt"/>
              <a:cs typeface="Arial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934075" y="1570038"/>
            <a:ext cx="1439863" cy="539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fr-CH">
                <a:latin typeface="+mn-lt"/>
                <a:cs typeface="Arial" charset="0"/>
              </a:rPr>
              <a:t>Decryption</a:t>
            </a:r>
            <a:endParaRPr lang="en-GB">
              <a:latin typeface="+mn-lt"/>
              <a:cs typeface="Arial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934075" y="3163888"/>
            <a:ext cx="1439863" cy="539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fr-CH" dirty="0">
                <a:latin typeface="+mn-lt"/>
                <a:cs typeface="Arial" charset="0"/>
              </a:rPr>
              <a:t>Key </a:t>
            </a:r>
            <a:r>
              <a:rPr lang="fr-CH" dirty="0" err="1">
                <a:latin typeface="+mn-lt"/>
                <a:cs typeface="Arial" charset="0"/>
              </a:rPr>
              <a:t>Generation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92138" y="1831975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med" len="lg"/>
            <a:tailEnd type="triangle" w="med" len="lg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335338" y="1827213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med" len="lg"/>
            <a:tailEnd type="triangle" w="med" len="lg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7373938" y="1827213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med" len="lg"/>
            <a:tailEnd type="triangle" w="med" len="lg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cxnSp>
        <p:nvCxnSpPr>
          <p:cNvPr id="39949" name="AutoShape 11"/>
          <p:cNvCxnSpPr>
            <a:cxnSpLocks noChangeShapeType="1"/>
            <a:stCxn id="9" idx="1"/>
            <a:endCxn id="7" idx="2"/>
          </p:cNvCxnSpPr>
          <p:nvPr/>
        </p:nvCxnSpPr>
        <p:spPr bwMode="auto">
          <a:xfrm rot="10800000">
            <a:off x="2608263" y="2109788"/>
            <a:ext cx="3325812" cy="1323975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med" len="lg"/>
            <a:tailEnd type="triangle" w="med" len="lg"/>
          </a:ln>
        </p:spPr>
      </p:cxn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066800" y="1538288"/>
            <a:ext cx="368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CH">
                <a:latin typeface="+mn-lt"/>
                <a:cs typeface="Arial" charset="0"/>
              </a:rPr>
              <a:t>m</a:t>
            </a:r>
            <a:endParaRPr lang="en-GB">
              <a:latin typeface="+mn-lt"/>
              <a:cs typeface="Arial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495800" y="1522413"/>
            <a:ext cx="282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CH">
                <a:latin typeface="+mn-lt"/>
                <a:cs typeface="Arial" charset="0"/>
              </a:rPr>
              <a:t>c</a:t>
            </a:r>
            <a:endParaRPr lang="en-GB">
              <a:latin typeface="+mn-lt"/>
              <a:cs typeface="Arial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7848600" y="1538288"/>
            <a:ext cx="368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CH">
                <a:latin typeface="+mn-lt"/>
                <a:cs typeface="Arial" charset="0"/>
              </a:rPr>
              <a:t>m</a:t>
            </a:r>
            <a:endParaRPr lang="en-GB">
              <a:latin typeface="+mn-lt"/>
              <a:cs typeface="Arial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039938" y="2636838"/>
            <a:ext cx="5857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CH">
                <a:latin typeface="+mn-lt"/>
                <a:cs typeface="Arial" charset="0"/>
              </a:rPr>
              <a:t>PU</a:t>
            </a:r>
            <a:r>
              <a:rPr lang="fr-CH" sz="2000" baseline="-25000">
                <a:latin typeface="+mn-lt"/>
                <a:cs typeface="Arial" charset="0"/>
              </a:rPr>
              <a:t>B</a:t>
            </a:r>
            <a:endParaRPr lang="en-GB" sz="3200" baseline="-25000">
              <a:latin typeface="+mn-lt"/>
              <a:cs typeface="Arial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650038" y="2636838"/>
            <a:ext cx="571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CH">
                <a:latin typeface="+mn-lt"/>
                <a:cs typeface="Arial" charset="0"/>
              </a:rPr>
              <a:t>PR</a:t>
            </a:r>
            <a:r>
              <a:rPr lang="fr-CH" sz="2000" baseline="-25000">
                <a:latin typeface="+mn-lt"/>
                <a:cs typeface="Arial" charset="0"/>
              </a:rPr>
              <a:t>B</a:t>
            </a:r>
            <a:endParaRPr lang="en-GB" sz="2000" baseline="-25000">
              <a:latin typeface="+mn-lt"/>
              <a:cs typeface="Arial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149725" y="2184400"/>
            <a:ext cx="10112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H">
                <a:latin typeface="+mn-lt"/>
                <a:cs typeface="Arial" charset="0"/>
              </a:rPr>
              <a:t>Message</a:t>
            </a:r>
          </a:p>
          <a:p>
            <a:pPr algn="ctr">
              <a:defRPr/>
            </a:pPr>
            <a:r>
              <a:rPr lang="fr-CH">
                <a:latin typeface="+mn-lt"/>
                <a:cs typeface="Arial" charset="0"/>
              </a:rPr>
              <a:t>Channel</a:t>
            </a:r>
            <a:endParaRPr lang="en-GB">
              <a:latin typeface="+mn-lt"/>
              <a:cs typeface="Arial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4630738" y="1846263"/>
            <a:ext cx="0" cy="381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3008313" y="2484438"/>
            <a:ext cx="9525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H">
                <a:latin typeface="+mn-lt"/>
                <a:cs typeface="Arial" charset="0"/>
              </a:rPr>
              <a:t>Key</a:t>
            </a:r>
          </a:p>
          <a:p>
            <a:pPr algn="ctr">
              <a:defRPr/>
            </a:pPr>
            <a:r>
              <a:rPr lang="fr-CH">
                <a:latin typeface="+mn-lt"/>
                <a:cs typeface="Arial" charset="0"/>
              </a:rPr>
              <a:t>Channel</a:t>
            </a:r>
            <a:endParaRPr lang="en-GB">
              <a:latin typeface="+mn-lt"/>
              <a:cs typeface="Aria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3444875" y="3017838"/>
            <a:ext cx="0" cy="381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V="1">
            <a:off x="6662738" y="2116138"/>
            <a:ext cx="0" cy="10541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439738" y="3627438"/>
            <a:ext cx="10096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dirty="0">
                <a:solidFill>
                  <a:srgbClr val="002060"/>
                </a:solidFill>
                <a:latin typeface="+mn-lt"/>
                <a:cs typeface="Arial" charset="0"/>
              </a:rPr>
              <a:t>Source A</a:t>
            </a:r>
            <a:endParaRPr lang="en-GB" dirty="0">
              <a:solidFill>
                <a:srgbClr val="002060"/>
              </a:solidFill>
              <a:latin typeface="+mn-lt"/>
              <a:cs typeface="Arial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7381875" y="3627438"/>
            <a:ext cx="1441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CH">
                <a:solidFill>
                  <a:srgbClr val="002060"/>
                </a:solidFill>
                <a:latin typeface="+mn-lt"/>
                <a:cs typeface="Arial" charset="0"/>
              </a:rPr>
              <a:t>Destination B</a:t>
            </a:r>
            <a:endParaRPr lang="en-GB">
              <a:solidFill>
                <a:srgbClr val="002060"/>
              </a:solidFill>
              <a:latin typeface="+mn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Uvod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r>
              <a:rPr lang="hr-HR" dirty="0" smtClean="0"/>
              <a:t>Kriptografski algoritmi su važan element u provedbi sigurnosnih službi (</a:t>
            </a:r>
            <a:r>
              <a:rPr lang="hr-HR" dirty="0" err="1" smtClean="0"/>
              <a:t>npr</a:t>
            </a:r>
            <a:r>
              <a:rPr lang="hr-HR" dirty="0" smtClean="0"/>
              <a:t>. CIA)</a:t>
            </a:r>
            <a:endParaRPr lang="en-US" dirty="0" smtClean="0"/>
          </a:p>
          <a:p>
            <a:r>
              <a:rPr lang="hr-HR" dirty="0" smtClean="0"/>
              <a:t>U ovom predavanju pregledati različite tipove kriptografskih algoritama (uključujući i njihovu primjenjivost)</a:t>
            </a:r>
            <a:endParaRPr lang="en-AU" dirty="0" smtClean="0"/>
          </a:p>
          <a:p>
            <a:pPr lvl="1"/>
            <a:r>
              <a:rPr lang="hr-HR" dirty="0" smtClean="0"/>
              <a:t>Simetrična enkripcija (šifriranje)</a:t>
            </a:r>
            <a:endParaRPr lang="en-US" dirty="0" smtClean="0"/>
          </a:p>
          <a:p>
            <a:pPr lvl="1"/>
            <a:r>
              <a:rPr lang="hr-HR" dirty="0" smtClean="0"/>
              <a:t>Javni-ključ</a:t>
            </a:r>
            <a:r>
              <a:rPr lang="en-US" dirty="0" smtClean="0"/>
              <a:t> (</a:t>
            </a:r>
            <a:r>
              <a:rPr lang="hr-HR" dirty="0" smtClean="0"/>
              <a:t>asimetrična</a:t>
            </a:r>
            <a:r>
              <a:rPr lang="en-US" dirty="0" smtClean="0"/>
              <a:t>) </a:t>
            </a:r>
            <a:r>
              <a:rPr lang="hr-HR" dirty="0" smtClean="0"/>
              <a:t>enkripcija</a:t>
            </a:r>
            <a:endParaRPr lang="en-US" dirty="0" smtClean="0"/>
          </a:p>
          <a:p>
            <a:pPr lvl="1"/>
            <a:r>
              <a:rPr lang="hr-HR" dirty="0" smtClean="0"/>
              <a:t>Digitalni potpisi i upravljanjem ključem (</a:t>
            </a:r>
            <a:r>
              <a:rPr lang="en-US" dirty="0" smtClean="0"/>
              <a:t>key management</a:t>
            </a:r>
            <a:r>
              <a:rPr lang="hr-HR" dirty="0" smtClean="0"/>
              <a:t>)</a:t>
            </a:r>
            <a:endParaRPr lang="en-US" dirty="0" smtClean="0"/>
          </a:p>
          <a:p>
            <a:pPr lvl="1"/>
            <a:r>
              <a:rPr lang="hr-HR" dirty="0" smtClean="0"/>
              <a:t>Kriptografske </a:t>
            </a:r>
            <a:r>
              <a:rPr lang="en-US" dirty="0" smtClean="0"/>
              <a:t>hash </a:t>
            </a:r>
            <a:r>
              <a:rPr lang="hr-HR" dirty="0" smtClean="0"/>
              <a:t>funkcije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CF6EFC-6DBB-4BA3-BDA3-882EABF1DC97}" type="slidenum">
              <a:rPr lang="hr-HR"/>
              <a:pPr>
                <a:defRPr/>
              </a:pPr>
              <a:t>3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mtClean="0"/>
              <a:t>Public-Key Crypto: Integrity</a:t>
            </a:r>
            <a:endParaRPr 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149725"/>
            <a:ext cx="8569325" cy="2447925"/>
          </a:xfrm>
        </p:spPr>
        <p:txBody>
          <a:bodyPr/>
          <a:lstStyle/>
          <a:p>
            <a:pPr eaLnBrk="1" hangingPunct="1"/>
            <a:r>
              <a:rPr lang="hr-HR" sz="1800" dirty="0" smtClean="0">
                <a:solidFill>
                  <a:srgbClr val="002060"/>
                </a:solidFill>
              </a:rPr>
              <a:t>Autentikacija i integritet</a:t>
            </a:r>
            <a:r>
              <a:rPr lang="fr-CH" sz="1800" dirty="0" smtClean="0">
                <a:solidFill>
                  <a:srgbClr val="002060"/>
                </a:solidFill>
              </a:rPr>
              <a:t>:</a:t>
            </a:r>
            <a:r>
              <a:rPr lang="fr-CH" sz="1800" dirty="0" smtClean="0"/>
              <a:t> </a:t>
            </a:r>
            <a:r>
              <a:rPr lang="hr-HR" sz="1800" dirty="0" smtClean="0"/>
              <a:t>Objekt </a:t>
            </a:r>
            <a:r>
              <a:rPr lang="fr-CH" sz="1800" dirty="0" smtClean="0"/>
              <a:t>A </a:t>
            </a:r>
            <a:r>
              <a:rPr lang="hr-HR" sz="1800" dirty="0" smtClean="0"/>
              <a:t>želi poslati autentičnu poruku</a:t>
            </a:r>
            <a:r>
              <a:rPr lang="fr-CH" sz="1800" dirty="0" smtClean="0"/>
              <a:t> m </a:t>
            </a:r>
            <a:r>
              <a:rPr lang="hr-HR" sz="1800" dirty="0" smtClean="0"/>
              <a:t>objektu</a:t>
            </a:r>
            <a:r>
              <a:rPr lang="fr-CH" sz="1800" dirty="0" smtClean="0"/>
              <a:t> B</a:t>
            </a:r>
          </a:p>
          <a:p>
            <a:pPr lvl="1" eaLnBrk="1" hangingPunct="1"/>
            <a:r>
              <a:rPr lang="en-GB" sz="1600" dirty="0" smtClean="0"/>
              <a:t>A </a:t>
            </a:r>
            <a:r>
              <a:rPr lang="hr-HR" sz="1600" dirty="0" smtClean="0"/>
              <a:t>kriptira </a:t>
            </a:r>
            <a:r>
              <a:rPr lang="en-GB" sz="1600" dirty="0" smtClean="0"/>
              <a:t>m </a:t>
            </a:r>
            <a:r>
              <a:rPr lang="hr-HR" sz="1600" dirty="0" smtClean="0"/>
              <a:t>koristeći njegov privatni ključ </a:t>
            </a:r>
            <a:r>
              <a:rPr lang="fr-CH" sz="1600" dirty="0" smtClean="0"/>
              <a:t>PR</a:t>
            </a:r>
            <a:r>
              <a:rPr lang="fr-CH" sz="1800" baseline="-25000" dirty="0" smtClean="0"/>
              <a:t>A</a:t>
            </a:r>
            <a:r>
              <a:rPr lang="fr-CH" sz="1600" dirty="0" smtClean="0"/>
              <a:t>: </a:t>
            </a:r>
            <a:r>
              <a:rPr lang="fr-CH" sz="1600" dirty="0" smtClean="0">
                <a:solidFill>
                  <a:srgbClr val="002060"/>
                </a:solidFill>
              </a:rPr>
              <a:t>c = E</a:t>
            </a:r>
            <a:r>
              <a:rPr lang="hr-HR" sz="1600" dirty="0" smtClean="0">
                <a:solidFill>
                  <a:srgbClr val="002060"/>
                </a:solidFill>
              </a:rPr>
              <a:t>[</a:t>
            </a:r>
            <a:r>
              <a:rPr lang="fr-CH" sz="1600" dirty="0" smtClean="0">
                <a:solidFill>
                  <a:srgbClr val="002060"/>
                </a:solidFill>
              </a:rPr>
              <a:t>PR</a:t>
            </a:r>
            <a:r>
              <a:rPr lang="fr-CH" sz="1800" baseline="-25000" dirty="0" smtClean="0">
                <a:solidFill>
                  <a:srgbClr val="002060"/>
                </a:solidFill>
              </a:rPr>
              <a:t>A</a:t>
            </a:r>
            <a:r>
              <a:rPr lang="fr-CH" sz="1600" dirty="0" smtClean="0">
                <a:solidFill>
                  <a:srgbClr val="002060"/>
                </a:solidFill>
              </a:rPr>
              <a:t>, m</a:t>
            </a:r>
            <a:r>
              <a:rPr lang="hr-HR" sz="1600" dirty="0" smtClean="0">
                <a:solidFill>
                  <a:srgbClr val="002060"/>
                </a:solidFill>
              </a:rPr>
              <a:t>]</a:t>
            </a:r>
            <a:endParaRPr lang="fr-CH" sz="1600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fr-CH" sz="1600" dirty="0" smtClean="0"/>
              <a:t>B </a:t>
            </a:r>
            <a:r>
              <a:rPr lang="hr-HR" sz="1600" dirty="0" smtClean="0"/>
              <a:t>dekriptira šifrirani tekst c koristeći javni ključ od A; </a:t>
            </a:r>
            <a:r>
              <a:rPr lang="fr-CH" sz="1600" dirty="0" smtClean="0"/>
              <a:t>PU</a:t>
            </a:r>
            <a:r>
              <a:rPr lang="fr-CH" sz="1800" baseline="-25000" dirty="0" smtClean="0"/>
              <a:t>A </a:t>
            </a:r>
            <a:r>
              <a:rPr lang="fr-CH" sz="1600" dirty="0" smtClean="0"/>
              <a:t>: </a:t>
            </a:r>
            <a:r>
              <a:rPr lang="fr-CH" sz="1600" dirty="0" smtClean="0">
                <a:solidFill>
                  <a:srgbClr val="002060"/>
                </a:solidFill>
              </a:rPr>
              <a:t>m = D</a:t>
            </a:r>
            <a:r>
              <a:rPr lang="hr-HR" sz="1600" dirty="0" smtClean="0">
                <a:solidFill>
                  <a:srgbClr val="002060"/>
                </a:solidFill>
              </a:rPr>
              <a:t>[</a:t>
            </a:r>
            <a:r>
              <a:rPr lang="fr-CH" sz="1600" dirty="0" smtClean="0">
                <a:solidFill>
                  <a:srgbClr val="002060"/>
                </a:solidFill>
              </a:rPr>
              <a:t>PU</a:t>
            </a:r>
            <a:r>
              <a:rPr lang="fr-CH" sz="1800" baseline="-25000" dirty="0" smtClean="0">
                <a:solidFill>
                  <a:srgbClr val="002060"/>
                </a:solidFill>
              </a:rPr>
              <a:t>A</a:t>
            </a:r>
            <a:r>
              <a:rPr lang="fr-CH" sz="1600" dirty="0" smtClean="0">
                <a:solidFill>
                  <a:srgbClr val="002060"/>
                </a:solidFill>
              </a:rPr>
              <a:t>, c</a:t>
            </a:r>
            <a:r>
              <a:rPr lang="hr-HR" sz="1600" dirty="0" smtClean="0">
                <a:solidFill>
                  <a:srgbClr val="002060"/>
                </a:solidFill>
              </a:rPr>
              <a:t>]</a:t>
            </a:r>
            <a:endParaRPr lang="fr-CH" sz="1600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hr-HR" sz="1600" dirty="0" smtClean="0"/>
              <a:t>Samo A zna</a:t>
            </a:r>
            <a:r>
              <a:rPr lang="fr-CH" sz="1600" dirty="0" smtClean="0"/>
              <a:t> PR</a:t>
            </a:r>
            <a:r>
              <a:rPr lang="fr-CH" sz="1800" baseline="-25000" dirty="0" smtClean="0"/>
              <a:t>A</a:t>
            </a:r>
            <a:r>
              <a:rPr lang="fr-CH" sz="1600" dirty="0" smtClean="0"/>
              <a:t>, </a:t>
            </a:r>
            <a:r>
              <a:rPr lang="hr-HR" sz="1600" dirty="0" smtClean="0"/>
              <a:t>tako samo A može proizvesti valjani (dešifrirajući) c </a:t>
            </a:r>
            <a:r>
              <a:rPr lang="fr-CH" sz="1600" dirty="0" smtClean="0"/>
              <a:t>– </a:t>
            </a:r>
            <a:r>
              <a:rPr lang="hr-HR" sz="1600" dirty="0" smtClean="0">
                <a:solidFill>
                  <a:srgbClr val="002060"/>
                </a:solidFill>
              </a:rPr>
              <a:t>autentikaciju izvora</a:t>
            </a:r>
            <a:endParaRPr lang="fr-CH" sz="1600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hr-HR" sz="1600" dirty="0" smtClean="0"/>
              <a:t>Cijela šifrirana poruka </a:t>
            </a:r>
            <a:r>
              <a:rPr lang="fr-CH" sz="1600" dirty="0" smtClean="0"/>
              <a:t>c</a:t>
            </a:r>
            <a:r>
              <a:rPr lang="hr-HR" sz="1600" dirty="0" smtClean="0"/>
              <a:t> služi kao digitalni potpis</a:t>
            </a:r>
            <a:endParaRPr lang="fr-CH" sz="1600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hr-HR" sz="1600" dirty="0" smtClean="0"/>
              <a:t>Dodatno, nije moguće promjeniti m bez poznavanja privatnog ključa </a:t>
            </a:r>
            <a:r>
              <a:rPr lang="fr-CH" sz="1600" dirty="0" smtClean="0"/>
              <a:t>PR</a:t>
            </a:r>
            <a:r>
              <a:rPr lang="fr-CH" sz="1800" baseline="-25000" dirty="0" smtClean="0"/>
              <a:t>A</a:t>
            </a:r>
            <a:r>
              <a:rPr lang="fr-CH" sz="1600" dirty="0" smtClean="0"/>
              <a:t>, </a:t>
            </a:r>
            <a:r>
              <a:rPr lang="hr-HR" sz="1600" dirty="0" smtClean="0"/>
              <a:t>onda je m također autentičan u smislu integriteta podataka</a:t>
            </a:r>
            <a:endParaRPr lang="fr-CH" sz="1600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hr-HR" sz="1600" dirty="0" smtClean="0"/>
              <a:t>Je li povjerljivost poruke m sačuvana u ovom primjeru?</a:t>
            </a:r>
            <a:endParaRPr lang="en-GB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EFBCA6-EAC2-42B4-9A05-C8EA91364325}" type="slidenum">
              <a:rPr lang="hr-HR"/>
              <a:pPr>
                <a:defRPr/>
              </a:pPr>
              <a:t>30</a:t>
            </a:fld>
            <a:endParaRPr lang="hr-HR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545138" y="1338263"/>
            <a:ext cx="3276600" cy="2667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439738" y="1338263"/>
            <a:ext cx="3276600" cy="2667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1887538" y="1566863"/>
            <a:ext cx="1439862" cy="539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fr-CH">
                <a:latin typeface="+mn-lt"/>
                <a:cs typeface="Arial" charset="0"/>
              </a:rPr>
              <a:t>Encryption</a:t>
            </a:r>
            <a:endParaRPr lang="en-GB">
              <a:latin typeface="+mn-lt"/>
              <a:cs typeface="Arial" charset="0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5934075" y="1566863"/>
            <a:ext cx="1439863" cy="539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fr-CH">
                <a:latin typeface="+mn-lt"/>
                <a:cs typeface="Arial" charset="0"/>
              </a:rPr>
              <a:t>Decryption</a:t>
            </a:r>
            <a:endParaRPr lang="en-GB">
              <a:latin typeface="+mn-lt"/>
              <a:cs typeface="Arial" charset="0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1887538" y="3160713"/>
            <a:ext cx="1439862" cy="539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fr-CH">
                <a:latin typeface="+mn-lt"/>
                <a:cs typeface="Arial" charset="0"/>
              </a:rPr>
              <a:t>Key Generation</a:t>
            </a:r>
            <a:endParaRPr lang="en-GB">
              <a:latin typeface="+mn-lt"/>
              <a:cs typeface="Arial" charset="0"/>
            </a:endParaRPr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>
            <a:off x="592138" y="18288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med" len="lg"/>
            <a:tailEnd type="triangle" w="med" len="lg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3335338" y="1824038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med" len="lg"/>
            <a:tailEnd type="triangle" w="med" len="lg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>
            <a:off x="7373938" y="1824038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med" len="lg"/>
            <a:tailEnd type="triangle" w="med" len="lg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cxnSp>
        <p:nvCxnSpPr>
          <p:cNvPr id="40973" name="AutoShape 12"/>
          <p:cNvCxnSpPr>
            <a:cxnSpLocks noChangeShapeType="1"/>
            <a:stCxn id="30" idx="0"/>
            <a:endCxn id="28" idx="2"/>
          </p:cNvCxnSpPr>
          <p:nvPr/>
        </p:nvCxnSpPr>
        <p:spPr bwMode="auto">
          <a:xfrm rot="-5400000">
            <a:off x="2081213" y="2633663"/>
            <a:ext cx="1054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lg"/>
            <a:tailEnd type="triangle" w="med" len="lg"/>
          </a:ln>
        </p:spPr>
      </p:cxn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1143000" y="1535113"/>
            <a:ext cx="368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CH">
                <a:latin typeface="+mn-lt"/>
                <a:cs typeface="Arial" charset="0"/>
              </a:rPr>
              <a:t>m</a:t>
            </a:r>
            <a:endParaRPr lang="en-GB">
              <a:latin typeface="+mn-lt"/>
              <a:cs typeface="Arial" charset="0"/>
            </a:endParaRP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4473575" y="1519238"/>
            <a:ext cx="282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CH">
                <a:latin typeface="+mn-lt"/>
                <a:cs typeface="Arial" charset="0"/>
              </a:rPr>
              <a:t>c</a:t>
            </a:r>
            <a:endParaRPr lang="en-GB">
              <a:latin typeface="+mn-lt"/>
              <a:cs typeface="Arial" charset="0"/>
            </a:endParaRP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7848600" y="1535113"/>
            <a:ext cx="368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CH">
                <a:latin typeface="+mn-lt"/>
                <a:cs typeface="Arial" charset="0"/>
              </a:rPr>
              <a:t>m</a:t>
            </a:r>
            <a:endParaRPr lang="en-GB">
              <a:latin typeface="+mn-lt"/>
              <a:cs typeface="Arial" charset="0"/>
            </a:endParaRPr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2039938" y="2633663"/>
            <a:ext cx="5857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CH">
                <a:latin typeface="+mn-lt"/>
                <a:cs typeface="Arial" charset="0"/>
              </a:rPr>
              <a:t>PR</a:t>
            </a:r>
            <a:r>
              <a:rPr lang="fr-CH" sz="2000" baseline="-25000">
                <a:latin typeface="+mn-lt"/>
                <a:cs typeface="Arial" charset="0"/>
              </a:rPr>
              <a:t>A</a:t>
            </a:r>
            <a:endParaRPr lang="en-GB" sz="3200" baseline="-25000">
              <a:latin typeface="+mn-lt"/>
              <a:cs typeface="Arial" charset="0"/>
            </a:endParaRPr>
          </a:p>
        </p:txBody>
      </p: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6650038" y="2633663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CH">
                <a:latin typeface="+mn-lt"/>
                <a:cs typeface="Arial" charset="0"/>
              </a:rPr>
              <a:t>PU</a:t>
            </a:r>
            <a:r>
              <a:rPr lang="fr-CH" sz="2000" baseline="-25000">
                <a:latin typeface="+mn-lt"/>
                <a:cs typeface="Arial" charset="0"/>
              </a:rPr>
              <a:t>A</a:t>
            </a:r>
            <a:endParaRPr lang="en-GB" sz="2000" baseline="-25000">
              <a:latin typeface="+mn-lt"/>
              <a:cs typeface="Arial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4149725" y="2181225"/>
            <a:ext cx="10112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H">
                <a:latin typeface="+mn-lt"/>
                <a:cs typeface="Arial" charset="0"/>
              </a:rPr>
              <a:t>Message</a:t>
            </a:r>
          </a:p>
          <a:p>
            <a:pPr algn="ctr">
              <a:defRPr/>
            </a:pPr>
            <a:r>
              <a:rPr lang="fr-CH">
                <a:latin typeface="+mn-lt"/>
                <a:cs typeface="Arial" charset="0"/>
              </a:rPr>
              <a:t>Channel</a:t>
            </a:r>
            <a:endParaRPr lang="en-GB">
              <a:latin typeface="+mn-lt"/>
              <a:cs typeface="Arial" charset="0"/>
            </a:endParaRPr>
          </a:p>
        </p:txBody>
      </p:sp>
      <p:sp>
        <p:nvSpPr>
          <p:cNvPr id="41" name="Line 19"/>
          <p:cNvSpPr>
            <a:spLocks noChangeShapeType="1"/>
          </p:cNvSpPr>
          <p:nvPr/>
        </p:nvSpPr>
        <p:spPr bwMode="auto">
          <a:xfrm flipV="1">
            <a:off x="4630738" y="1843088"/>
            <a:ext cx="0" cy="381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42" name="Rectangle 20"/>
          <p:cNvSpPr>
            <a:spLocks noChangeArrowheads="1"/>
          </p:cNvSpPr>
          <p:nvPr/>
        </p:nvSpPr>
        <p:spPr bwMode="auto">
          <a:xfrm>
            <a:off x="5083175" y="2481263"/>
            <a:ext cx="9525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H">
                <a:latin typeface="+mn-lt"/>
                <a:cs typeface="Arial" charset="0"/>
              </a:rPr>
              <a:t>Key</a:t>
            </a:r>
          </a:p>
          <a:p>
            <a:pPr algn="ctr">
              <a:defRPr/>
            </a:pPr>
            <a:r>
              <a:rPr lang="fr-CH">
                <a:latin typeface="+mn-lt"/>
                <a:cs typeface="Arial" charset="0"/>
              </a:rPr>
              <a:t>Channel</a:t>
            </a:r>
            <a:endParaRPr lang="en-GB">
              <a:latin typeface="+mn-lt"/>
              <a:cs typeface="Arial" charset="0"/>
            </a:endParaRPr>
          </a:p>
        </p:txBody>
      </p:sp>
      <p:sp>
        <p:nvSpPr>
          <p:cNvPr id="43" name="Line 21"/>
          <p:cNvSpPr>
            <a:spLocks noChangeShapeType="1"/>
          </p:cNvSpPr>
          <p:nvPr/>
        </p:nvSpPr>
        <p:spPr bwMode="auto">
          <a:xfrm flipV="1">
            <a:off x="5519738" y="3014663"/>
            <a:ext cx="0" cy="381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44" name="Rectangle 23"/>
          <p:cNvSpPr>
            <a:spLocks noChangeArrowheads="1"/>
          </p:cNvSpPr>
          <p:nvPr/>
        </p:nvSpPr>
        <p:spPr bwMode="auto">
          <a:xfrm>
            <a:off x="439738" y="3624263"/>
            <a:ext cx="10096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dirty="0">
                <a:solidFill>
                  <a:srgbClr val="002060"/>
                </a:solidFill>
                <a:latin typeface="+mn-lt"/>
                <a:cs typeface="Arial" charset="0"/>
              </a:rPr>
              <a:t>Source A</a:t>
            </a:r>
            <a:endParaRPr lang="en-GB" dirty="0">
              <a:solidFill>
                <a:srgbClr val="002060"/>
              </a:solidFill>
              <a:latin typeface="+mn-lt"/>
              <a:cs typeface="Arial" charset="0"/>
            </a:endParaRPr>
          </a:p>
        </p:txBody>
      </p: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7381875" y="3624263"/>
            <a:ext cx="1441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CH">
                <a:solidFill>
                  <a:srgbClr val="002060"/>
                </a:solidFill>
                <a:latin typeface="+mn-lt"/>
                <a:cs typeface="Arial" charset="0"/>
              </a:rPr>
              <a:t>Destination B</a:t>
            </a:r>
            <a:endParaRPr lang="en-GB">
              <a:solidFill>
                <a:srgbClr val="002060"/>
              </a:solidFill>
              <a:latin typeface="+mn-lt"/>
              <a:cs typeface="Arial" charset="0"/>
            </a:endParaRPr>
          </a:p>
        </p:txBody>
      </p:sp>
      <p:cxnSp>
        <p:nvCxnSpPr>
          <p:cNvPr id="40985" name="AutoShape 26"/>
          <p:cNvCxnSpPr>
            <a:cxnSpLocks noChangeShapeType="1"/>
            <a:stCxn id="30" idx="3"/>
            <a:endCxn id="29" idx="2"/>
          </p:cNvCxnSpPr>
          <p:nvPr/>
        </p:nvCxnSpPr>
        <p:spPr bwMode="auto">
          <a:xfrm flipV="1">
            <a:off x="3327400" y="2106613"/>
            <a:ext cx="3327400" cy="1323975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med" len="lg"/>
            <a:tailEnd type="triangle" w="med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mtClean="0"/>
              <a:t>Public-Key Crypto: Confident. &amp; Integrity</a:t>
            </a:r>
            <a:endParaRPr 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365625"/>
            <a:ext cx="8569325" cy="2232025"/>
          </a:xfrm>
        </p:spPr>
        <p:txBody>
          <a:bodyPr/>
          <a:lstStyle/>
          <a:p>
            <a:pPr eaLnBrk="1" hangingPunct="1"/>
            <a:r>
              <a:rPr lang="hr-HR" sz="1800" dirty="0" smtClean="0">
                <a:solidFill>
                  <a:srgbClr val="002060"/>
                </a:solidFill>
              </a:rPr>
              <a:t>Povjerljivost i provjera autentičnosti</a:t>
            </a:r>
            <a:r>
              <a:rPr lang="fr-CH" sz="1800" dirty="0" smtClean="0">
                <a:solidFill>
                  <a:srgbClr val="002060"/>
                </a:solidFill>
              </a:rPr>
              <a:t>:</a:t>
            </a:r>
            <a:r>
              <a:rPr lang="fr-CH" sz="1800" dirty="0" smtClean="0"/>
              <a:t> A </a:t>
            </a:r>
            <a:r>
              <a:rPr lang="hr-HR" sz="1800" dirty="0" smtClean="0"/>
              <a:t>želi poslati ovjerenu i tajnu poruku </a:t>
            </a:r>
            <a:r>
              <a:rPr lang="fr-CH" sz="1800" dirty="0" smtClean="0"/>
              <a:t>m </a:t>
            </a:r>
            <a:r>
              <a:rPr lang="hr-HR" sz="1800" dirty="0" smtClean="0"/>
              <a:t>strani </a:t>
            </a:r>
            <a:r>
              <a:rPr lang="fr-CH" sz="1800" dirty="0" smtClean="0"/>
              <a:t> B</a:t>
            </a:r>
          </a:p>
          <a:p>
            <a:pPr lvl="1" eaLnBrk="1" hangingPunct="1"/>
            <a:r>
              <a:rPr lang="hr-HR" sz="1600" dirty="0" smtClean="0"/>
              <a:t>Ovo možemo realizirati koristeći dva para (PU,PR) ključeva</a:t>
            </a:r>
            <a:endParaRPr lang="en-GB" sz="1600" dirty="0" smtClean="0"/>
          </a:p>
          <a:p>
            <a:pPr lvl="1" eaLnBrk="1" hangingPunct="1"/>
            <a:r>
              <a:rPr lang="en-GB" sz="1600" dirty="0" smtClean="0"/>
              <a:t>A </a:t>
            </a:r>
            <a:r>
              <a:rPr lang="hr-HR" sz="1600" dirty="0" smtClean="0"/>
              <a:t>kriptira </a:t>
            </a:r>
            <a:r>
              <a:rPr lang="en-GB" sz="1600" dirty="0" smtClean="0"/>
              <a:t>m </a:t>
            </a:r>
            <a:r>
              <a:rPr lang="hr-HR" sz="1600" dirty="0" smtClean="0"/>
              <a:t>na sljedeći način</a:t>
            </a:r>
            <a:r>
              <a:rPr lang="en-GB" sz="1600" dirty="0" smtClean="0"/>
              <a:t>: </a:t>
            </a:r>
            <a:r>
              <a:rPr lang="fr-CH" sz="1600" dirty="0" smtClean="0">
                <a:solidFill>
                  <a:srgbClr val="002060"/>
                </a:solidFill>
              </a:rPr>
              <a:t>c = E</a:t>
            </a:r>
            <a:r>
              <a:rPr lang="hr-HR" sz="1600" dirty="0" smtClean="0">
                <a:solidFill>
                  <a:srgbClr val="002060"/>
                </a:solidFill>
              </a:rPr>
              <a:t>[</a:t>
            </a:r>
            <a:r>
              <a:rPr lang="fr-CH" sz="1600" dirty="0" smtClean="0">
                <a:solidFill>
                  <a:srgbClr val="002060"/>
                </a:solidFill>
              </a:rPr>
              <a:t>PR</a:t>
            </a:r>
            <a:r>
              <a:rPr lang="fr-CH" sz="1800" baseline="-25000" dirty="0" smtClean="0">
                <a:solidFill>
                  <a:srgbClr val="002060"/>
                </a:solidFill>
              </a:rPr>
              <a:t>A</a:t>
            </a:r>
            <a:r>
              <a:rPr lang="fr-CH" sz="1600" dirty="0" smtClean="0">
                <a:solidFill>
                  <a:srgbClr val="002060"/>
                </a:solidFill>
              </a:rPr>
              <a:t>, m</a:t>
            </a:r>
            <a:r>
              <a:rPr lang="hr-HR" sz="1600" dirty="0" smtClean="0">
                <a:solidFill>
                  <a:srgbClr val="002060"/>
                </a:solidFill>
              </a:rPr>
              <a:t>]</a:t>
            </a:r>
            <a:r>
              <a:rPr lang="fr-CH" sz="1600" dirty="0" smtClean="0"/>
              <a:t>,</a:t>
            </a:r>
            <a:r>
              <a:rPr lang="fr-CH" sz="1600" dirty="0" smtClean="0">
                <a:solidFill>
                  <a:srgbClr val="002060"/>
                </a:solidFill>
              </a:rPr>
              <a:t> c’ = E</a:t>
            </a:r>
            <a:r>
              <a:rPr lang="hr-HR" sz="1600" dirty="0" smtClean="0">
                <a:solidFill>
                  <a:srgbClr val="002060"/>
                </a:solidFill>
              </a:rPr>
              <a:t>[</a:t>
            </a:r>
            <a:r>
              <a:rPr lang="fr-CH" sz="1600" dirty="0" smtClean="0">
                <a:solidFill>
                  <a:srgbClr val="002060"/>
                </a:solidFill>
              </a:rPr>
              <a:t>PU</a:t>
            </a:r>
            <a:r>
              <a:rPr lang="fr-CH" sz="1800" baseline="-25000" dirty="0" smtClean="0">
                <a:solidFill>
                  <a:srgbClr val="002060"/>
                </a:solidFill>
              </a:rPr>
              <a:t>B,</a:t>
            </a:r>
            <a:r>
              <a:rPr lang="fr-CH" sz="1600" dirty="0" smtClean="0">
                <a:solidFill>
                  <a:srgbClr val="002060"/>
                </a:solidFill>
              </a:rPr>
              <a:t> E</a:t>
            </a:r>
            <a:r>
              <a:rPr lang="hr-HR" sz="1600" dirty="0" smtClean="0">
                <a:solidFill>
                  <a:srgbClr val="002060"/>
                </a:solidFill>
              </a:rPr>
              <a:t>[</a:t>
            </a:r>
            <a:r>
              <a:rPr lang="fr-CH" sz="1600" dirty="0" smtClean="0">
                <a:solidFill>
                  <a:srgbClr val="002060"/>
                </a:solidFill>
              </a:rPr>
              <a:t>PR</a:t>
            </a:r>
            <a:r>
              <a:rPr lang="fr-CH" sz="1800" baseline="-25000" dirty="0" smtClean="0">
                <a:solidFill>
                  <a:srgbClr val="002060"/>
                </a:solidFill>
              </a:rPr>
              <a:t>A</a:t>
            </a:r>
            <a:r>
              <a:rPr lang="fr-CH" sz="1600" dirty="0" smtClean="0">
                <a:solidFill>
                  <a:srgbClr val="002060"/>
                </a:solidFill>
              </a:rPr>
              <a:t>, m</a:t>
            </a:r>
            <a:r>
              <a:rPr lang="hr-HR" sz="1600" dirty="0" smtClean="0">
                <a:solidFill>
                  <a:srgbClr val="002060"/>
                </a:solidFill>
              </a:rPr>
              <a:t>]]</a:t>
            </a:r>
            <a:endParaRPr lang="fr-CH" sz="1600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fr-CH" sz="1600" dirty="0" smtClean="0"/>
              <a:t>B </a:t>
            </a:r>
            <a:r>
              <a:rPr lang="hr-HR" sz="1600" dirty="0" smtClean="0"/>
              <a:t>dektiptira šifrirani tekst </a:t>
            </a:r>
            <a:r>
              <a:rPr lang="fr-CH" sz="1600" dirty="0" smtClean="0"/>
              <a:t>c</a:t>
            </a:r>
            <a:r>
              <a:rPr lang="hr-HR" sz="1600" dirty="0" smtClean="0"/>
              <a:t> na sljedeći način</a:t>
            </a:r>
            <a:r>
              <a:rPr lang="fr-CH" sz="1600" dirty="0" smtClean="0"/>
              <a:t>: </a:t>
            </a:r>
            <a:r>
              <a:rPr lang="fr-CH" sz="1600" dirty="0" smtClean="0">
                <a:solidFill>
                  <a:srgbClr val="002060"/>
                </a:solidFill>
              </a:rPr>
              <a:t>c = D</a:t>
            </a:r>
            <a:r>
              <a:rPr lang="hr-HR" sz="1600" dirty="0" smtClean="0">
                <a:solidFill>
                  <a:srgbClr val="002060"/>
                </a:solidFill>
              </a:rPr>
              <a:t>[</a:t>
            </a:r>
            <a:r>
              <a:rPr lang="fr-CH" sz="1600" dirty="0" smtClean="0">
                <a:solidFill>
                  <a:srgbClr val="002060"/>
                </a:solidFill>
              </a:rPr>
              <a:t>PR</a:t>
            </a:r>
            <a:r>
              <a:rPr lang="fr-CH" sz="1800" baseline="-25000" dirty="0" smtClean="0">
                <a:solidFill>
                  <a:srgbClr val="002060"/>
                </a:solidFill>
              </a:rPr>
              <a:t>B</a:t>
            </a:r>
            <a:r>
              <a:rPr lang="fr-CH" sz="1600" dirty="0" smtClean="0">
                <a:solidFill>
                  <a:srgbClr val="002060"/>
                </a:solidFill>
              </a:rPr>
              <a:t>, c’</a:t>
            </a:r>
            <a:r>
              <a:rPr lang="hr-HR" sz="1600" dirty="0" smtClean="0">
                <a:solidFill>
                  <a:srgbClr val="002060"/>
                </a:solidFill>
              </a:rPr>
              <a:t>]</a:t>
            </a:r>
            <a:r>
              <a:rPr lang="fr-CH" sz="1600" dirty="0" smtClean="0">
                <a:solidFill>
                  <a:srgbClr val="002060"/>
                </a:solidFill>
              </a:rPr>
              <a:t>, m = D</a:t>
            </a:r>
            <a:r>
              <a:rPr lang="hr-HR" sz="1600" dirty="0" smtClean="0">
                <a:solidFill>
                  <a:srgbClr val="002060"/>
                </a:solidFill>
              </a:rPr>
              <a:t>[</a:t>
            </a:r>
            <a:r>
              <a:rPr lang="fr-CH" sz="1600" dirty="0" smtClean="0">
                <a:solidFill>
                  <a:srgbClr val="002060"/>
                </a:solidFill>
              </a:rPr>
              <a:t>PU</a:t>
            </a:r>
            <a:r>
              <a:rPr lang="fr-CH" sz="1800" baseline="-25000" dirty="0" smtClean="0">
                <a:solidFill>
                  <a:srgbClr val="002060"/>
                </a:solidFill>
              </a:rPr>
              <a:t>A</a:t>
            </a:r>
            <a:r>
              <a:rPr lang="fr-CH" sz="1600" dirty="0" smtClean="0">
                <a:solidFill>
                  <a:srgbClr val="002060"/>
                </a:solidFill>
              </a:rPr>
              <a:t>, c</a:t>
            </a:r>
            <a:r>
              <a:rPr lang="hr-HR" sz="1600" dirty="0" smtClean="0">
                <a:solidFill>
                  <a:srgbClr val="002060"/>
                </a:solidFill>
              </a:rPr>
              <a:t>]</a:t>
            </a:r>
            <a:endParaRPr lang="fr-CH" sz="16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B2754-39F4-4F4E-90C2-FBEE50F388CB}" type="slidenum">
              <a:rPr lang="hr-HR"/>
              <a:pPr>
                <a:defRPr/>
              </a:pPr>
              <a:t>31</a:t>
            </a:fld>
            <a:endParaRPr lang="hr-HR"/>
          </a:p>
        </p:txBody>
      </p:sp>
      <p:sp>
        <p:nvSpPr>
          <p:cNvPr id="47" name="Rectangle 44"/>
          <p:cNvSpPr>
            <a:spLocks noChangeArrowheads="1"/>
          </p:cNvSpPr>
          <p:nvPr/>
        </p:nvSpPr>
        <p:spPr bwMode="auto">
          <a:xfrm>
            <a:off x="381000" y="1249363"/>
            <a:ext cx="3835400" cy="2971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4876800" y="1249363"/>
            <a:ext cx="3886200" cy="2971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1098550" y="3529013"/>
            <a:ext cx="1187450" cy="539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fr-CH" sz="1600">
                <a:latin typeface="+mn-lt"/>
                <a:cs typeface="Arial" charset="0"/>
              </a:rPr>
              <a:t>Key Generation</a:t>
            </a:r>
            <a:endParaRPr lang="en-GB" sz="1600">
              <a:latin typeface="+mn-lt"/>
              <a:cs typeface="Arial" charset="0"/>
            </a:endParaRPr>
          </a:p>
        </p:txBody>
      </p:sp>
      <p:cxnSp>
        <p:nvCxnSpPr>
          <p:cNvPr id="41992" name="AutoShape 12"/>
          <p:cNvCxnSpPr>
            <a:cxnSpLocks noChangeShapeType="1"/>
            <a:stCxn id="49" idx="0"/>
            <a:endCxn id="54" idx="2"/>
          </p:cNvCxnSpPr>
          <p:nvPr/>
        </p:nvCxnSpPr>
        <p:spPr bwMode="auto">
          <a:xfrm rot="5400000" flipH="1">
            <a:off x="950119" y="2786857"/>
            <a:ext cx="1482725" cy="158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 type="none" w="med" len="lg"/>
            <a:tailEnd type="triangle" w="med" len="lg"/>
          </a:ln>
        </p:spPr>
      </p:cxnSp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461963" y="3001963"/>
            <a:ext cx="10096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CH">
                <a:solidFill>
                  <a:srgbClr val="002060"/>
                </a:solidFill>
                <a:latin typeface="+mn-lt"/>
                <a:cs typeface="Arial" charset="0"/>
              </a:rPr>
              <a:t>Source A</a:t>
            </a:r>
            <a:endParaRPr lang="en-GB">
              <a:solidFill>
                <a:srgbClr val="002060"/>
              </a:solidFill>
              <a:latin typeface="+mn-lt"/>
              <a:cs typeface="Arial" charset="0"/>
            </a:endParaRPr>
          </a:p>
        </p:txBody>
      </p:sp>
      <p:sp>
        <p:nvSpPr>
          <p:cNvPr id="52" name="Rectangle 23"/>
          <p:cNvSpPr>
            <a:spLocks noChangeArrowheads="1"/>
          </p:cNvSpPr>
          <p:nvPr/>
        </p:nvSpPr>
        <p:spPr bwMode="auto">
          <a:xfrm>
            <a:off x="7305675" y="3001963"/>
            <a:ext cx="1441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dirty="0">
                <a:solidFill>
                  <a:srgbClr val="002060"/>
                </a:solidFill>
                <a:latin typeface="+mn-lt"/>
                <a:cs typeface="Arial" charset="0"/>
              </a:rPr>
              <a:t>Destination B</a:t>
            </a:r>
            <a:endParaRPr lang="en-GB" dirty="0">
              <a:solidFill>
                <a:srgbClr val="002060"/>
              </a:solidFill>
              <a:latin typeface="+mn-lt"/>
              <a:cs typeface="Arial" charset="0"/>
            </a:endParaRPr>
          </a:p>
        </p:txBody>
      </p:sp>
      <p:cxnSp>
        <p:nvCxnSpPr>
          <p:cNvPr id="41995" name="AutoShape 24"/>
          <p:cNvCxnSpPr>
            <a:cxnSpLocks noChangeShapeType="1"/>
            <a:stCxn id="49" idx="3"/>
            <a:endCxn id="62" idx="2"/>
          </p:cNvCxnSpPr>
          <p:nvPr/>
        </p:nvCxnSpPr>
        <p:spPr bwMode="auto">
          <a:xfrm flipV="1">
            <a:off x="2286000" y="2046288"/>
            <a:ext cx="5092700" cy="1752600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med" len="lg"/>
            <a:tailEnd type="triangle" w="med" len="lg"/>
          </a:ln>
        </p:spPr>
      </p:cxnSp>
      <p:sp>
        <p:nvSpPr>
          <p:cNvPr id="54" name="Text Box 25"/>
          <p:cNvSpPr txBox="1">
            <a:spLocks noChangeArrowheads="1"/>
          </p:cNvSpPr>
          <p:nvPr/>
        </p:nvSpPr>
        <p:spPr bwMode="auto">
          <a:xfrm>
            <a:off x="1106488" y="1506538"/>
            <a:ext cx="1168400" cy="539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fr-CH" sz="1600">
                <a:latin typeface="+mn-lt"/>
                <a:cs typeface="Arial" charset="0"/>
              </a:rPr>
              <a:t>Encryption</a:t>
            </a:r>
            <a:endParaRPr lang="en-GB" sz="1600">
              <a:latin typeface="+mn-lt"/>
              <a:cs typeface="Arial" charset="0"/>
            </a:endParaRPr>
          </a:p>
        </p:txBody>
      </p:sp>
      <p:sp>
        <p:nvSpPr>
          <p:cNvPr id="55" name="Line 27"/>
          <p:cNvSpPr>
            <a:spLocks noChangeShapeType="1"/>
          </p:cNvSpPr>
          <p:nvPr/>
        </p:nvSpPr>
        <p:spPr bwMode="auto">
          <a:xfrm>
            <a:off x="457200" y="1768475"/>
            <a:ext cx="649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med" len="lg"/>
            <a:tailEnd type="triangle" w="med" len="lg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56" name="Line 28"/>
          <p:cNvSpPr>
            <a:spLocks noChangeShapeType="1"/>
          </p:cNvSpPr>
          <p:nvPr/>
        </p:nvSpPr>
        <p:spPr bwMode="auto">
          <a:xfrm>
            <a:off x="2274888" y="1763713"/>
            <a:ext cx="595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med" len="lg"/>
            <a:tailEnd type="triangle" w="med" len="lg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57" name="Rectangle 30"/>
          <p:cNvSpPr>
            <a:spLocks noChangeArrowheads="1"/>
          </p:cNvSpPr>
          <p:nvPr/>
        </p:nvSpPr>
        <p:spPr bwMode="auto">
          <a:xfrm>
            <a:off x="584200" y="1500188"/>
            <a:ext cx="3476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sz="1600">
                <a:latin typeface="+mn-lt"/>
                <a:cs typeface="Arial" charset="0"/>
              </a:rPr>
              <a:t>m</a:t>
            </a:r>
            <a:endParaRPr lang="en-GB" sz="1600">
              <a:latin typeface="+mn-lt"/>
              <a:cs typeface="Arial" charset="0"/>
            </a:endParaRPr>
          </a:p>
        </p:txBody>
      </p:sp>
      <p:sp>
        <p:nvSpPr>
          <p:cNvPr id="58" name="Text Box 34"/>
          <p:cNvSpPr txBox="1">
            <a:spLocks noChangeArrowheads="1"/>
          </p:cNvSpPr>
          <p:nvPr/>
        </p:nvSpPr>
        <p:spPr bwMode="auto">
          <a:xfrm>
            <a:off x="2882900" y="1509713"/>
            <a:ext cx="1168400" cy="539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fr-CH" sz="1600">
                <a:latin typeface="+mn-lt"/>
                <a:cs typeface="Arial" charset="0"/>
              </a:rPr>
              <a:t>Encryption</a:t>
            </a:r>
            <a:endParaRPr lang="en-GB" sz="1600">
              <a:latin typeface="+mn-lt"/>
              <a:cs typeface="Arial" charset="0"/>
            </a:endParaRPr>
          </a:p>
        </p:txBody>
      </p:sp>
      <p:sp>
        <p:nvSpPr>
          <p:cNvPr id="59" name="Text Box 35"/>
          <p:cNvSpPr txBox="1">
            <a:spLocks noChangeArrowheads="1"/>
          </p:cNvSpPr>
          <p:nvPr/>
        </p:nvSpPr>
        <p:spPr bwMode="auto">
          <a:xfrm>
            <a:off x="5018088" y="1503363"/>
            <a:ext cx="1168400" cy="539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fr-CH" sz="1600">
                <a:latin typeface="+mn-lt"/>
                <a:cs typeface="Arial" charset="0"/>
              </a:rPr>
              <a:t>Decryption</a:t>
            </a:r>
            <a:endParaRPr lang="en-GB" sz="1600">
              <a:latin typeface="+mn-lt"/>
              <a:cs typeface="Arial" charset="0"/>
            </a:endParaRPr>
          </a:p>
        </p:txBody>
      </p:sp>
      <p:sp>
        <p:nvSpPr>
          <p:cNvPr id="60" name="Line 36"/>
          <p:cNvSpPr>
            <a:spLocks noChangeShapeType="1"/>
          </p:cNvSpPr>
          <p:nvPr/>
        </p:nvSpPr>
        <p:spPr bwMode="auto">
          <a:xfrm>
            <a:off x="4052888" y="1765300"/>
            <a:ext cx="96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med" len="lg"/>
            <a:tailEnd type="triangle" w="med" len="lg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61" name="Line 37"/>
          <p:cNvSpPr>
            <a:spLocks noChangeShapeType="1"/>
          </p:cNvSpPr>
          <p:nvPr/>
        </p:nvSpPr>
        <p:spPr bwMode="auto">
          <a:xfrm>
            <a:off x="6186488" y="1760538"/>
            <a:ext cx="595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med" len="lg"/>
            <a:tailEnd type="triangle" w="med" len="lg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auto">
          <a:xfrm>
            <a:off x="6794500" y="1506538"/>
            <a:ext cx="1168400" cy="539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fr-CH" sz="1600">
                <a:latin typeface="+mn-lt"/>
                <a:cs typeface="Arial" charset="0"/>
              </a:rPr>
              <a:t>Decryption</a:t>
            </a:r>
            <a:endParaRPr lang="en-GB" sz="1600">
              <a:latin typeface="+mn-lt"/>
              <a:cs typeface="Arial" charset="0"/>
            </a:endParaRPr>
          </a:p>
        </p:txBody>
      </p:sp>
      <p:sp>
        <p:nvSpPr>
          <p:cNvPr id="63" name="Line 39"/>
          <p:cNvSpPr>
            <a:spLocks noChangeShapeType="1"/>
          </p:cNvSpPr>
          <p:nvPr/>
        </p:nvSpPr>
        <p:spPr bwMode="auto">
          <a:xfrm>
            <a:off x="7962900" y="1758950"/>
            <a:ext cx="723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med" len="lg"/>
            <a:tailEnd type="triangle" w="med" len="lg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64" name="Rectangle 40"/>
          <p:cNvSpPr>
            <a:spLocks noChangeArrowheads="1"/>
          </p:cNvSpPr>
          <p:nvPr/>
        </p:nvSpPr>
        <p:spPr bwMode="auto">
          <a:xfrm>
            <a:off x="8135938" y="1490663"/>
            <a:ext cx="3476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sz="1600">
                <a:latin typeface="+mn-lt"/>
                <a:cs typeface="Arial" charset="0"/>
              </a:rPr>
              <a:t>m</a:t>
            </a:r>
            <a:endParaRPr lang="en-GB" sz="1600">
              <a:latin typeface="+mn-lt"/>
              <a:cs typeface="Arial" charset="0"/>
            </a:endParaRPr>
          </a:p>
        </p:txBody>
      </p:sp>
      <p:sp>
        <p:nvSpPr>
          <p:cNvPr id="65" name="Text Box 41"/>
          <p:cNvSpPr txBox="1">
            <a:spLocks noChangeArrowheads="1"/>
          </p:cNvSpPr>
          <p:nvPr/>
        </p:nvSpPr>
        <p:spPr bwMode="auto">
          <a:xfrm>
            <a:off x="5003800" y="2995613"/>
            <a:ext cx="1187450" cy="539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fr-CH" sz="1600">
                <a:latin typeface="+mn-lt"/>
                <a:cs typeface="Arial" charset="0"/>
              </a:rPr>
              <a:t>Key Generation</a:t>
            </a:r>
            <a:endParaRPr lang="en-GB" sz="1600">
              <a:latin typeface="+mn-lt"/>
              <a:cs typeface="Arial" charset="0"/>
            </a:endParaRPr>
          </a:p>
        </p:txBody>
      </p:sp>
      <p:cxnSp>
        <p:nvCxnSpPr>
          <p:cNvPr id="42008" name="AutoShape 42"/>
          <p:cNvCxnSpPr>
            <a:cxnSpLocks noChangeShapeType="1"/>
            <a:stCxn id="65" idx="1"/>
            <a:endCxn id="58" idx="2"/>
          </p:cNvCxnSpPr>
          <p:nvPr/>
        </p:nvCxnSpPr>
        <p:spPr bwMode="auto">
          <a:xfrm rot="10800000">
            <a:off x="3467100" y="2049463"/>
            <a:ext cx="1536700" cy="1216025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med" len="lg"/>
            <a:tailEnd type="triangle" w="med" len="lg"/>
          </a:ln>
        </p:spPr>
      </p:cxnSp>
      <p:cxnSp>
        <p:nvCxnSpPr>
          <p:cNvPr id="42009" name="AutoShape 43"/>
          <p:cNvCxnSpPr>
            <a:cxnSpLocks noChangeShapeType="1"/>
            <a:stCxn id="65" idx="0"/>
            <a:endCxn id="59" idx="2"/>
          </p:cNvCxnSpPr>
          <p:nvPr/>
        </p:nvCxnSpPr>
        <p:spPr bwMode="auto">
          <a:xfrm rot="-5400000">
            <a:off x="5123657" y="2516981"/>
            <a:ext cx="952500" cy="476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 type="none" w="med" len="lg"/>
            <a:tailEnd type="triangle" w="med" len="lg"/>
          </a:ln>
        </p:spPr>
      </p:cxnSp>
      <p:sp>
        <p:nvSpPr>
          <p:cNvPr id="68" name="Rectangle 45"/>
          <p:cNvSpPr>
            <a:spLocks noChangeArrowheads="1"/>
          </p:cNvSpPr>
          <p:nvPr/>
        </p:nvSpPr>
        <p:spPr bwMode="auto">
          <a:xfrm>
            <a:off x="2921000" y="2316163"/>
            <a:ext cx="5048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sz="1600">
                <a:latin typeface="+mn-lt"/>
                <a:cs typeface="Arial" charset="0"/>
              </a:rPr>
              <a:t>PU</a:t>
            </a:r>
            <a:r>
              <a:rPr lang="fr-CH" baseline="-25000">
                <a:latin typeface="+mn-lt"/>
                <a:cs typeface="Arial" charset="0"/>
              </a:rPr>
              <a:t>B</a:t>
            </a:r>
            <a:endParaRPr lang="en-GB" baseline="-25000">
              <a:latin typeface="+mn-lt"/>
              <a:cs typeface="Arial" charset="0"/>
            </a:endParaRPr>
          </a:p>
        </p:txBody>
      </p:sp>
      <p:sp>
        <p:nvSpPr>
          <p:cNvPr id="69" name="Rectangle 46"/>
          <p:cNvSpPr>
            <a:spLocks noChangeArrowheads="1"/>
          </p:cNvSpPr>
          <p:nvPr/>
        </p:nvSpPr>
        <p:spPr bwMode="auto">
          <a:xfrm>
            <a:off x="5638800" y="2316163"/>
            <a:ext cx="4857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sz="1600">
                <a:latin typeface="+mn-lt"/>
                <a:cs typeface="Arial" charset="0"/>
              </a:rPr>
              <a:t>PR</a:t>
            </a:r>
            <a:r>
              <a:rPr lang="fr-CH" baseline="-25000">
                <a:latin typeface="+mn-lt"/>
                <a:cs typeface="Arial" charset="0"/>
              </a:rPr>
              <a:t>B</a:t>
            </a:r>
            <a:endParaRPr lang="en-GB" baseline="-25000">
              <a:latin typeface="+mn-lt"/>
              <a:cs typeface="Arial" charset="0"/>
            </a:endParaRPr>
          </a:p>
        </p:txBody>
      </p:sp>
      <p:sp>
        <p:nvSpPr>
          <p:cNvPr id="70" name="Rectangle 47"/>
          <p:cNvSpPr>
            <a:spLocks noChangeArrowheads="1"/>
          </p:cNvSpPr>
          <p:nvPr/>
        </p:nvSpPr>
        <p:spPr bwMode="auto">
          <a:xfrm>
            <a:off x="1143000" y="2316163"/>
            <a:ext cx="4921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sz="1600">
                <a:latin typeface="+mn-lt"/>
                <a:cs typeface="Arial" charset="0"/>
              </a:rPr>
              <a:t>PR</a:t>
            </a:r>
            <a:r>
              <a:rPr lang="fr-CH" baseline="-25000">
                <a:latin typeface="+mn-lt"/>
                <a:cs typeface="Arial" charset="0"/>
              </a:rPr>
              <a:t>A</a:t>
            </a:r>
            <a:endParaRPr lang="en-GB" baseline="-25000">
              <a:latin typeface="+mn-lt"/>
              <a:cs typeface="Arial" charset="0"/>
            </a:endParaRPr>
          </a:p>
        </p:txBody>
      </p:sp>
      <p:sp>
        <p:nvSpPr>
          <p:cNvPr id="71" name="Rectangle 48"/>
          <p:cNvSpPr>
            <a:spLocks noChangeArrowheads="1"/>
          </p:cNvSpPr>
          <p:nvPr/>
        </p:nvSpPr>
        <p:spPr bwMode="auto">
          <a:xfrm>
            <a:off x="7386638" y="2316163"/>
            <a:ext cx="5111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sz="1600">
                <a:latin typeface="+mn-lt"/>
                <a:cs typeface="Arial" charset="0"/>
              </a:rPr>
              <a:t>PU</a:t>
            </a:r>
            <a:r>
              <a:rPr lang="fr-CH" baseline="-25000">
                <a:latin typeface="+mn-lt"/>
                <a:cs typeface="Arial" charset="0"/>
              </a:rPr>
              <a:t>A</a:t>
            </a:r>
            <a:endParaRPr lang="en-GB" baseline="-25000">
              <a:latin typeface="+mn-lt"/>
              <a:cs typeface="Arial" charset="0"/>
            </a:endParaRPr>
          </a:p>
        </p:txBody>
      </p:sp>
      <p:sp>
        <p:nvSpPr>
          <p:cNvPr id="72" name="Rectangle 50"/>
          <p:cNvSpPr>
            <a:spLocks noChangeArrowheads="1"/>
          </p:cNvSpPr>
          <p:nvPr/>
        </p:nvSpPr>
        <p:spPr bwMode="auto">
          <a:xfrm>
            <a:off x="2438400" y="1465263"/>
            <a:ext cx="2714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sz="1600">
                <a:latin typeface="+mn-lt"/>
                <a:cs typeface="Arial" charset="0"/>
              </a:rPr>
              <a:t>c</a:t>
            </a:r>
            <a:endParaRPr lang="en-GB" baseline="-25000">
              <a:latin typeface="+mn-lt"/>
              <a:cs typeface="Arial" charset="0"/>
            </a:endParaRPr>
          </a:p>
        </p:txBody>
      </p:sp>
      <p:sp>
        <p:nvSpPr>
          <p:cNvPr id="73" name="Rectangle 51"/>
          <p:cNvSpPr>
            <a:spLocks noChangeArrowheads="1"/>
          </p:cNvSpPr>
          <p:nvPr/>
        </p:nvSpPr>
        <p:spPr bwMode="auto">
          <a:xfrm>
            <a:off x="4295775" y="1477963"/>
            <a:ext cx="3222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sz="1600">
                <a:latin typeface="+mn-lt"/>
                <a:cs typeface="Arial" charset="0"/>
              </a:rPr>
              <a:t>c’</a:t>
            </a:r>
            <a:endParaRPr lang="en-GB" baseline="-25000">
              <a:latin typeface="+mn-lt"/>
              <a:cs typeface="Arial" charset="0"/>
            </a:endParaRPr>
          </a:p>
        </p:txBody>
      </p:sp>
      <p:sp>
        <p:nvSpPr>
          <p:cNvPr id="74" name="Rectangle 52"/>
          <p:cNvSpPr>
            <a:spLocks noChangeArrowheads="1"/>
          </p:cNvSpPr>
          <p:nvPr/>
        </p:nvSpPr>
        <p:spPr bwMode="auto">
          <a:xfrm>
            <a:off x="6337300" y="1465263"/>
            <a:ext cx="2714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sz="1600">
                <a:latin typeface="+mn-lt"/>
                <a:cs typeface="Arial" charset="0"/>
              </a:rPr>
              <a:t>c</a:t>
            </a:r>
            <a:endParaRPr lang="en-GB" baseline="-25000">
              <a:latin typeface="+mn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Algoritmi javnog ključa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002060"/>
                </a:solidFill>
              </a:rPr>
              <a:t>RSA</a:t>
            </a:r>
            <a:r>
              <a:rPr lang="en-US" sz="2800" dirty="0" smtClean="0"/>
              <a:t> (</a:t>
            </a:r>
            <a:r>
              <a:rPr lang="en-US" sz="2800" dirty="0" err="1" smtClean="0"/>
              <a:t>Rivest</a:t>
            </a:r>
            <a:r>
              <a:rPr lang="en-US" sz="2800" dirty="0" smtClean="0"/>
              <a:t>, Shamir, </a:t>
            </a:r>
            <a:r>
              <a:rPr lang="en-US" sz="2800" dirty="0" err="1" smtClean="0"/>
              <a:t>Adleman</a:t>
            </a:r>
            <a:r>
              <a:rPr lang="en-US" sz="28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Razvijen u </a:t>
            </a:r>
            <a:r>
              <a:rPr lang="en-US" dirty="0" smtClean="0"/>
              <a:t>1977</a:t>
            </a:r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Jedini široko prihvaćen algoritam za krptiranje javnog ključa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Radi sigurnosti ključ ima veličinu &gt; </a:t>
            </a:r>
            <a:r>
              <a:rPr lang="en-US" dirty="0" smtClean="0"/>
              <a:t>1024</a:t>
            </a:r>
            <a:r>
              <a:rPr lang="hr-HR" dirty="0" smtClean="0"/>
              <a:t>-</a:t>
            </a:r>
            <a:r>
              <a:rPr lang="en-US" dirty="0" smtClean="0"/>
              <a:t>bit </a:t>
            </a:r>
            <a:r>
              <a:rPr lang="hr-HR" dirty="0" smtClean="0"/>
              <a:t>(300 decimalnih znamenki)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>
                <a:solidFill>
                  <a:srgbClr val="002060"/>
                </a:solidFill>
              </a:rPr>
              <a:t>Diffie</a:t>
            </a:r>
            <a:r>
              <a:rPr lang="en-US" sz="2800" dirty="0" smtClean="0">
                <a:solidFill>
                  <a:srgbClr val="002060"/>
                </a:solidFill>
              </a:rPr>
              <a:t>-Hellman </a:t>
            </a:r>
            <a:r>
              <a:rPr lang="hr-HR" sz="2800" dirty="0" smtClean="0">
                <a:solidFill>
                  <a:srgbClr val="002060"/>
                </a:solidFill>
              </a:rPr>
              <a:t>algoritam razmjene ključa</a:t>
            </a:r>
            <a:endParaRPr lang="en-US" sz="2800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Omogućava sigurnu razmjenu tajnog ključa (bez enkripcije)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002060"/>
                </a:solidFill>
              </a:rPr>
              <a:t>Digital Signature Standard (DSS)</a:t>
            </a:r>
            <a:r>
              <a:rPr lang="hr-HR" sz="2800" dirty="0" smtClean="0">
                <a:solidFill>
                  <a:srgbClr val="002060"/>
                </a:solidFill>
              </a:rPr>
              <a:t> – standard digitalnog potpisa</a:t>
            </a:r>
            <a:endParaRPr lang="en-US" sz="2800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Pruža funkciju digitalnog potpisa sa hash funkcijom </a:t>
            </a:r>
            <a:r>
              <a:rPr lang="en-US" dirty="0" smtClean="0"/>
              <a:t>SHA-1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002060"/>
                </a:solidFill>
              </a:rPr>
              <a:t>Elliptic curve cryptography (ECC)</a:t>
            </a:r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Novi, sigurnost kao RSA samo sa puno manjim ključevima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1282A8-6B19-4800-85E0-FBBA61C2E7EE}" type="slidenum">
              <a:rPr lang="hr-HR"/>
              <a:pPr>
                <a:defRPr/>
              </a:pPr>
              <a:t>32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Certificiranje Javnog-ključa</a:t>
            </a:r>
            <a:endParaRPr lang="en-US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r-HR" dirty="0" smtClean="0"/>
              <a:t>Jedna od ključnih uloga šifriranja javnog ključa je odrediti problem distribucije ključa</a:t>
            </a:r>
            <a:endParaRPr lang="hr-HR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Distribucija javnih ključeva</a:t>
            </a:r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Korištenje enkripcije javnog ključa za distribuciju tajnih ključeva</a:t>
            </a:r>
          </a:p>
          <a:p>
            <a:pPr eaLnBrk="1" hangingPunct="1">
              <a:lnSpc>
                <a:spcPct val="90000"/>
              </a:lnSpc>
            </a:pPr>
            <a:r>
              <a:rPr lang="hr-HR" dirty="0" smtClean="0"/>
              <a:t>Javni ključ je javan ali “kako znamo da javni ključ pripada određenom korisniku”</a:t>
            </a:r>
          </a:p>
          <a:p>
            <a:pPr lvl="1" eaLnBrk="1" hangingPunct="1">
              <a:lnSpc>
                <a:spcPct val="90000"/>
              </a:lnSpc>
            </a:pPr>
            <a:r>
              <a:rPr lang="hr-HR" sz="2200" dirty="0" smtClean="0">
                <a:solidFill>
                  <a:srgbClr val="002060"/>
                </a:solidFill>
              </a:rPr>
              <a:t>To je riješeno pomoću certifikata autoriteta (Certificate Authority CA) </a:t>
            </a:r>
            <a:r>
              <a:rPr lang="hr-HR" sz="2200" dirty="0" smtClean="0"/>
              <a:t>– vlade ili financijske ustanove (npr. FINA in Hrvatskoj)</a:t>
            </a:r>
            <a:r>
              <a:rPr lang="hr-HR" sz="2200" dirty="0" smtClean="0">
                <a:solidFill>
                  <a:srgbClr val="00206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hr-HR" sz="2200" dirty="0" smtClean="0"/>
              <a:t>CA djeluje kao pouzdana treća strana i izdaje certifikate javnog ključa, koji se sastoje od javnog ključa i identifikatora korisnika (User ID), svi potpisani od strane CA (koristeći CA-ov javni ključ)</a:t>
            </a:r>
          </a:p>
          <a:p>
            <a:pPr eaLnBrk="1" hangingPunct="1">
              <a:lnSpc>
                <a:spcPct val="90000"/>
              </a:lnSpc>
            </a:pPr>
            <a:r>
              <a:rPr lang="hr-HR" dirty="0" smtClean="0"/>
              <a:t>Korisnik može objaviti njegov certifikat(npr. na internetu)</a:t>
            </a:r>
          </a:p>
          <a:p>
            <a:pPr lvl="1" eaLnBrk="1" hangingPunct="1">
              <a:lnSpc>
                <a:spcPct val="90000"/>
              </a:lnSpc>
            </a:pPr>
            <a:r>
              <a:rPr lang="hr-HR" sz="2200" dirty="0" smtClean="0"/>
              <a:t>Svatko može provjeriti njegov javni </a:t>
            </a:r>
            <a:r>
              <a:rPr lang="hr-HR" sz="2200" smtClean="0"/>
              <a:t>kljič služeći se pouzdanim potpisom (trusted signature)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E67D11-8A60-48F2-A241-21CCD1D47C8B}" type="slidenum">
              <a:rPr lang="hr-HR"/>
              <a:pPr>
                <a:defRPr/>
              </a:pPr>
              <a:t>33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Certificiranje Javnog-ključa</a:t>
            </a:r>
            <a:endParaRPr lang="en-US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3455988" cy="5221288"/>
          </a:xfrm>
        </p:spPr>
        <p:txBody>
          <a:bodyPr/>
          <a:lstStyle/>
          <a:p>
            <a:pPr eaLnBrk="1" hangingPunct="1"/>
            <a:r>
              <a:rPr lang="hr-HR" sz="2000" dirty="0" smtClean="0"/>
              <a:t>Certifikat strukture</a:t>
            </a:r>
            <a:endParaRPr lang="en-US" sz="2000" dirty="0" smtClean="0"/>
          </a:p>
          <a:p>
            <a:pPr lvl="1" eaLnBrk="1" hangingPunct="1"/>
            <a:r>
              <a:rPr lang="hr-HR" sz="2000" dirty="0" smtClean="0">
                <a:solidFill>
                  <a:srgbClr val="002060"/>
                </a:solidFill>
              </a:rPr>
              <a:t>Javni ključ</a:t>
            </a:r>
            <a:endParaRPr lang="en-US" sz="2000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hr-HR" sz="2000" dirty="0" smtClean="0">
                <a:solidFill>
                  <a:srgbClr val="002060"/>
                </a:solidFill>
              </a:rPr>
              <a:t>Javni vlasnikov ključ </a:t>
            </a:r>
            <a:r>
              <a:rPr lang="en-US" sz="2000" dirty="0" smtClean="0">
                <a:solidFill>
                  <a:srgbClr val="002060"/>
                </a:solidFill>
              </a:rPr>
              <a:t>(</a:t>
            </a:r>
            <a:r>
              <a:rPr lang="hr-HR" sz="1600" dirty="0" smtClean="0">
                <a:solidFill>
                  <a:srgbClr val="002060"/>
                </a:solidFill>
              </a:rPr>
              <a:t>U</a:t>
            </a:r>
            <a:r>
              <a:rPr lang="en-US" sz="1600" dirty="0" smtClean="0">
                <a:solidFill>
                  <a:srgbClr val="002060"/>
                </a:solidFill>
              </a:rPr>
              <a:t>ser ID</a:t>
            </a:r>
            <a:r>
              <a:rPr lang="en-US" sz="2000" dirty="0" smtClean="0">
                <a:solidFill>
                  <a:srgbClr val="002060"/>
                </a:solidFill>
              </a:rPr>
              <a:t>) </a:t>
            </a:r>
          </a:p>
          <a:p>
            <a:pPr lvl="1" eaLnBrk="1" hangingPunct="1"/>
            <a:r>
              <a:rPr lang="hr-HR" sz="2000" dirty="0" smtClean="0"/>
              <a:t>Certifikat izdavatelja</a:t>
            </a:r>
          </a:p>
          <a:p>
            <a:pPr lvl="1" eaLnBrk="1" hangingPunct="1"/>
            <a:r>
              <a:rPr lang="hr-HR" sz="2000" dirty="0" smtClean="0"/>
              <a:t>Datum izdavanja</a:t>
            </a:r>
            <a:endParaRPr lang="en-US" sz="2000" dirty="0" smtClean="0"/>
          </a:p>
          <a:p>
            <a:pPr lvl="1" eaLnBrk="1" hangingPunct="1"/>
            <a:r>
              <a:rPr lang="hr-HR" sz="2000" dirty="0" smtClean="0"/>
              <a:t>Certifikat valjanosti</a:t>
            </a:r>
            <a:endParaRPr lang="en-US" sz="2000" dirty="0" smtClean="0"/>
          </a:p>
          <a:p>
            <a:pPr lvl="1" eaLnBrk="1" hangingPunct="1"/>
            <a:r>
              <a:rPr lang="hr-HR" sz="2000" dirty="0" smtClean="0"/>
              <a:t>Druge </a:t>
            </a:r>
            <a:r>
              <a:rPr lang="hr-HR" sz="2000" dirty="0" err="1" smtClean="0"/>
              <a:t>info</a:t>
            </a:r>
            <a:r>
              <a:rPr lang="hr-HR" sz="2000" dirty="0" smtClean="0"/>
              <a:t>. (vrsta, standardi,</a:t>
            </a:r>
            <a:r>
              <a:rPr lang="hr-HR" sz="2000" dirty="0" err="1" smtClean="0"/>
              <a:t>..</a:t>
            </a:r>
            <a:r>
              <a:rPr lang="hr-HR" sz="2000" dirty="0" smtClean="0"/>
              <a:t>.)</a:t>
            </a:r>
            <a:endParaRPr lang="en-US" sz="2000" dirty="0" smtClean="0"/>
          </a:p>
          <a:p>
            <a:pPr lvl="1" eaLnBrk="1" hangingPunct="1"/>
            <a:r>
              <a:rPr lang="hr-HR" sz="2000" dirty="0" smtClean="0">
                <a:solidFill>
                  <a:srgbClr val="002060"/>
                </a:solidFill>
              </a:rPr>
              <a:t>Digitalni potpis izdavatelja certifikata</a:t>
            </a:r>
          </a:p>
          <a:p>
            <a:pPr eaLnBrk="1" hangingPunct="1"/>
            <a:r>
              <a:rPr lang="hr-HR" sz="2000" dirty="0" smtClean="0"/>
              <a:t>X.509 standard</a:t>
            </a:r>
          </a:p>
          <a:p>
            <a:pPr lvl="1" eaLnBrk="1" hangingPunct="1"/>
            <a:r>
              <a:rPr lang="hr-HR" sz="2000" dirty="0" err="1" smtClean="0"/>
              <a:t>IPSec</a:t>
            </a:r>
            <a:r>
              <a:rPr lang="hr-HR" sz="2000" dirty="0" smtClean="0"/>
              <a:t> </a:t>
            </a:r>
            <a:r>
              <a:rPr lang="hr-HR" sz="2000" smtClean="0"/>
              <a:t>(mreža)</a:t>
            </a:r>
            <a:endParaRPr lang="hr-HR" sz="2000" dirty="0" smtClean="0"/>
          </a:p>
          <a:p>
            <a:pPr lvl="1" eaLnBrk="1" hangingPunct="1"/>
            <a:r>
              <a:rPr lang="hr-HR" sz="2000" dirty="0" smtClean="0"/>
              <a:t>SSL (web)</a:t>
            </a:r>
          </a:p>
          <a:p>
            <a:pPr lvl="1" eaLnBrk="1" hangingPunct="1"/>
            <a:r>
              <a:rPr lang="hr-HR" sz="2000" dirty="0" smtClean="0"/>
              <a:t>S/MIME (</a:t>
            </a:r>
            <a:r>
              <a:rPr lang="hr-HR" sz="2000" dirty="0" err="1" smtClean="0"/>
              <a:t>email</a:t>
            </a:r>
            <a:r>
              <a:rPr lang="hr-HR" sz="2000" dirty="0" smtClean="0"/>
              <a:t>)</a:t>
            </a:r>
            <a:r>
              <a:rPr lang="hr-HR" sz="2000" dirty="0" err="1" smtClean="0"/>
              <a:t>..</a:t>
            </a:r>
            <a:r>
              <a:rPr lang="hr-HR" sz="20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432707-B035-4945-90D1-B5F8BBE062C8}" type="slidenum">
              <a:rPr lang="hr-HR"/>
              <a:pPr>
                <a:defRPr/>
              </a:pPr>
              <a:t>34</a:t>
            </a:fld>
            <a:endParaRPr lang="hr-H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87813" y="2073275"/>
            <a:ext cx="1219200" cy="1219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5062" name="Line 11"/>
          <p:cNvSpPr>
            <a:spLocks noChangeShapeType="1"/>
          </p:cNvSpPr>
          <p:nvPr/>
        </p:nvSpPr>
        <p:spPr bwMode="auto">
          <a:xfrm>
            <a:off x="5307013" y="2682875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lg"/>
            <a:tailEnd type="triangle" w="med" len="lg"/>
          </a:ln>
        </p:spPr>
        <p:txBody>
          <a:bodyPr/>
          <a:lstStyle/>
          <a:p>
            <a:endParaRPr lang="hr-HR"/>
          </a:p>
        </p:txBody>
      </p:sp>
      <p:sp>
        <p:nvSpPr>
          <p:cNvPr id="45063" name="Line 12"/>
          <p:cNvSpPr>
            <a:spLocks noChangeShapeType="1"/>
          </p:cNvSpPr>
          <p:nvPr/>
        </p:nvSpPr>
        <p:spPr bwMode="auto">
          <a:xfrm>
            <a:off x="6678613" y="2682875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lg"/>
            <a:tailEnd type="triangle" w="med" len="lg"/>
          </a:ln>
        </p:spPr>
        <p:txBody>
          <a:bodyPr/>
          <a:lstStyle/>
          <a:p>
            <a:endParaRPr lang="hr-HR"/>
          </a:p>
        </p:txBody>
      </p:sp>
      <p:sp>
        <p:nvSpPr>
          <p:cNvPr id="45064" name="Rectangle 13" descr="Light upward diagonal"/>
          <p:cNvSpPr>
            <a:spLocks noChangeArrowheads="1"/>
          </p:cNvSpPr>
          <p:nvPr/>
        </p:nvSpPr>
        <p:spPr bwMode="auto">
          <a:xfrm>
            <a:off x="7745413" y="2530475"/>
            <a:ext cx="1219200" cy="304800"/>
          </a:xfrm>
          <a:prstGeom prst="rect">
            <a:avLst/>
          </a:prstGeom>
          <a:pattFill prst="ltUpDiag">
            <a:fgClr>
              <a:schemeClr val="tx2"/>
            </a:fgClr>
            <a:bgClr>
              <a:srgbClr val="FFFFFF"/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16"/>
          <p:cNvSpPr>
            <a:spLocks noChangeShapeType="1"/>
          </p:cNvSpPr>
          <p:nvPr/>
        </p:nvSpPr>
        <p:spPr bwMode="auto">
          <a:xfrm>
            <a:off x="7135813" y="4041775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lg"/>
            <a:tailEnd type="triangle" w="med" len="lg"/>
          </a:ln>
        </p:spPr>
        <p:txBody>
          <a:bodyPr/>
          <a:lstStyle/>
          <a:p>
            <a:endParaRPr lang="hr-HR"/>
          </a:p>
        </p:txBody>
      </p:sp>
      <p:sp>
        <p:nvSpPr>
          <p:cNvPr id="45066" name="Line 17"/>
          <p:cNvSpPr>
            <a:spLocks noChangeShapeType="1"/>
          </p:cNvSpPr>
          <p:nvPr/>
        </p:nvSpPr>
        <p:spPr bwMode="auto">
          <a:xfrm>
            <a:off x="8355013" y="4194175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lg"/>
            <a:tailEnd type="triangle" w="med" len="lg"/>
          </a:ln>
        </p:spPr>
        <p:txBody>
          <a:bodyPr/>
          <a:lstStyle/>
          <a:p>
            <a:endParaRPr lang="hr-HR"/>
          </a:p>
        </p:txBody>
      </p:sp>
      <p:sp>
        <p:nvSpPr>
          <p:cNvPr id="45067" name="Rectangle 19" descr="30%"/>
          <p:cNvSpPr>
            <a:spLocks noChangeArrowheads="1"/>
          </p:cNvSpPr>
          <p:nvPr/>
        </p:nvSpPr>
        <p:spPr bwMode="auto">
          <a:xfrm>
            <a:off x="7745413" y="5273675"/>
            <a:ext cx="1219200" cy="304800"/>
          </a:xfrm>
          <a:prstGeom prst="rect">
            <a:avLst/>
          </a:prstGeom>
          <a:pattFill prst="pct30">
            <a:fgClr>
              <a:schemeClr val="tx2"/>
            </a:fgClr>
            <a:bgClr>
              <a:srgbClr val="FFFFFF"/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4075113" y="4054475"/>
            <a:ext cx="1219200" cy="1219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5069" name="Line 21"/>
          <p:cNvSpPr>
            <a:spLocks noChangeShapeType="1"/>
          </p:cNvSpPr>
          <p:nvPr/>
        </p:nvSpPr>
        <p:spPr bwMode="auto">
          <a:xfrm>
            <a:off x="4697413" y="3292475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lg"/>
            <a:tailEnd type="triangle" w="med" len="lg"/>
          </a:ln>
        </p:spPr>
        <p:txBody>
          <a:bodyPr/>
          <a:lstStyle/>
          <a:p>
            <a:endParaRPr lang="hr-HR"/>
          </a:p>
        </p:txBody>
      </p:sp>
      <p:sp>
        <p:nvSpPr>
          <p:cNvPr id="45070" name="Rectangle 22" descr="30%"/>
          <p:cNvSpPr>
            <a:spLocks noChangeArrowheads="1"/>
          </p:cNvSpPr>
          <p:nvPr/>
        </p:nvSpPr>
        <p:spPr bwMode="auto">
          <a:xfrm>
            <a:off x="4075113" y="5273675"/>
            <a:ext cx="1219200" cy="304800"/>
          </a:xfrm>
          <a:prstGeom prst="rect">
            <a:avLst/>
          </a:prstGeom>
          <a:pattFill prst="pct30">
            <a:fgClr>
              <a:schemeClr val="tx2"/>
            </a:fgClr>
            <a:bgClr>
              <a:srgbClr val="FFFFFF"/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Line 23"/>
          <p:cNvSpPr>
            <a:spLocks noChangeShapeType="1"/>
          </p:cNvSpPr>
          <p:nvPr/>
        </p:nvSpPr>
        <p:spPr bwMode="auto">
          <a:xfrm flipH="1">
            <a:off x="5307013" y="5426075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lg"/>
            <a:tailEnd type="triangle" w="med" len="lg"/>
          </a:ln>
        </p:spPr>
        <p:txBody>
          <a:bodyPr/>
          <a:lstStyle/>
          <a:p>
            <a:endParaRPr lang="hr-HR"/>
          </a:p>
        </p:txBody>
      </p: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5708650" y="3521075"/>
            <a:ext cx="15414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sz="1600">
                <a:latin typeface="+mn-lt"/>
                <a:cs typeface="Arial" charset="0"/>
              </a:rPr>
              <a:t>Certification </a:t>
            </a:r>
          </a:p>
          <a:p>
            <a:pPr>
              <a:defRPr/>
            </a:pPr>
            <a:r>
              <a:rPr lang="fr-CH" sz="1600">
                <a:latin typeface="+mn-lt"/>
                <a:cs typeface="Arial" charset="0"/>
              </a:rPr>
              <a:t>Authority’s (CA)</a:t>
            </a:r>
          </a:p>
          <a:p>
            <a:pPr>
              <a:defRPr/>
            </a:pPr>
            <a:r>
              <a:rPr lang="fr-CH" sz="1600">
                <a:latin typeface="+mn-lt"/>
                <a:cs typeface="Arial" charset="0"/>
              </a:rPr>
              <a:t>private key</a:t>
            </a:r>
            <a:endParaRPr lang="en-GB" sz="1600">
              <a:latin typeface="+mn-lt"/>
              <a:cs typeface="Arial" charset="0"/>
            </a:endParaRPr>
          </a:p>
        </p:txBody>
      </p:sp>
      <p:sp>
        <p:nvSpPr>
          <p:cNvPr id="21" name="Rectangle 32"/>
          <p:cNvSpPr>
            <a:spLocks noChangeArrowheads="1"/>
          </p:cNvSpPr>
          <p:nvPr/>
        </p:nvSpPr>
        <p:spPr bwMode="auto">
          <a:xfrm>
            <a:off x="3898900" y="1343025"/>
            <a:ext cx="19002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cs typeface="Arial" charset="0"/>
              </a:rPr>
              <a:t>Unsigned certificate</a:t>
            </a:r>
          </a:p>
        </p:txBody>
      </p:sp>
      <p:sp>
        <p:nvSpPr>
          <p:cNvPr id="22" name="Rectangle 33"/>
          <p:cNvSpPr>
            <a:spLocks noChangeArrowheads="1"/>
          </p:cNvSpPr>
          <p:nvPr/>
        </p:nvSpPr>
        <p:spPr bwMode="auto">
          <a:xfrm>
            <a:off x="3783013" y="5654675"/>
            <a:ext cx="1916112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cs typeface="Arial" charset="0"/>
              </a:rPr>
              <a:t>Signed certificate:</a:t>
            </a:r>
          </a:p>
          <a:p>
            <a:pPr>
              <a:defRPr/>
            </a:pPr>
            <a:r>
              <a:rPr lang="en-US" sz="1600" dirty="0">
                <a:latin typeface="+mn-lt"/>
                <a:cs typeface="Arial" charset="0"/>
              </a:rPr>
              <a:t>Recipient can verify </a:t>
            </a:r>
          </a:p>
          <a:p>
            <a:pPr>
              <a:defRPr/>
            </a:pPr>
            <a:r>
              <a:rPr lang="en-US" sz="1600" dirty="0">
                <a:latin typeface="+mn-lt"/>
                <a:cs typeface="Arial" charset="0"/>
              </a:rPr>
              <a:t>signature using CA’s </a:t>
            </a:r>
          </a:p>
          <a:p>
            <a:pPr>
              <a:defRPr/>
            </a:pPr>
            <a:r>
              <a:rPr lang="en-US" sz="1600" dirty="0">
                <a:latin typeface="+mn-lt"/>
                <a:cs typeface="Arial" charset="0"/>
              </a:rPr>
              <a:t>public key</a:t>
            </a:r>
          </a:p>
        </p:txBody>
      </p:sp>
      <p:sp>
        <p:nvSpPr>
          <p:cNvPr id="45075" name="Line 14"/>
          <p:cNvSpPr>
            <a:spLocks noChangeShapeType="1"/>
          </p:cNvSpPr>
          <p:nvPr/>
        </p:nvSpPr>
        <p:spPr bwMode="auto">
          <a:xfrm>
            <a:off x="8355013" y="2835275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lg"/>
            <a:tailEnd type="triangle" w="med" len="lg"/>
          </a:ln>
        </p:spPr>
        <p:txBody>
          <a:bodyPr/>
          <a:lstStyle/>
          <a:p>
            <a:endParaRPr lang="hr-HR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6365875" y="2508250"/>
            <a:ext cx="311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CH" dirty="0">
                <a:latin typeface="+mn-lt"/>
                <a:cs typeface="Arial" charset="0"/>
              </a:rPr>
              <a:t>H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6375400" y="25273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26" name="Rectangle 42"/>
          <p:cNvSpPr>
            <a:spLocks noChangeArrowheads="1"/>
          </p:cNvSpPr>
          <p:nvPr/>
        </p:nvSpPr>
        <p:spPr bwMode="auto">
          <a:xfrm>
            <a:off x="6443663" y="1649413"/>
            <a:ext cx="9271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1600" dirty="0">
                <a:latin typeface="+mn-lt"/>
                <a:cs typeface="Arial" charset="0"/>
              </a:rPr>
              <a:t>Hash </a:t>
            </a:r>
          </a:p>
          <a:p>
            <a:pPr algn="ctr">
              <a:defRPr/>
            </a:pPr>
            <a:r>
              <a:rPr lang="hr-HR" sz="1600" dirty="0">
                <a:latin typeface="+mn-lt"/>
                <a:cs typeface="Arial" charset="0"/>
              </a:rPr>
              <a:t>function</a:t>
            </a:r>
            <a:endParaRPr lang="en-GB" baseline="-25000" dirty="0">
              <a:latin typeface="+mn-lt"/>
              <a:cs typeface="Arial" charset="0"/>
            </a:endParaRPr>
          </a:p>
        </p:txBody>
      </p:sp>
      <p:sp>
        <p:nvSpPr>
          <p:cNvPr id="27" name="Line 44"/>
          <p:cNvSpPr>
            <a:spLocks noChangeShapeType="1"/>
          </p:cNvSpPr>
          <p:nvPr/>
        </p:nvSpPr>
        <p:spPr bwMode="auto">
          <a:xfrm rot="20404488" flipH="1">
            <a:off x="6537325" y="2198688"/>
            <a:ext cx="230188" cy="2238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sm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8191500" y="3879850"/>
            <a:ext cx="311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r-HR" dirty="0">
                <a:latin typeface="+mn-lt"/>
                <a:cs typeface="Arial" charset="0"/>
              </a:rPr>
              <a:t>E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8201025" y="38989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30" name="Rectangle 42"/>
          <p:cNvSpPr>
            <a:spLocks noChangeArrowheads="1"/>
          </p:cNvSpPr>
          <p:nvPr/>
        </p:nvSpPr>
        <p:spPr bwMode="auto">
          <a:xfrm>
            <a:off x="7011988" y="4292600"/>
            <a:ext cx="12350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1600" dirty="0">
                <a:latin typeface="+mn-lt"/>
                <a:cs typeface="Arial" charset="0"/>
              </a:rPr>
              <a:t>Public-key  encryption </a:t>
            </a:r>
          </a:p>
          <a:p>
            <a:pPr algn="ctr">
              <a:defRPr/>
            </a:pPr>
            <a:r>
              <a:rPr lang="hr-HR" sz="1600" dirty="0">
                <a:latin typeface="+mn-lt"/>
                <a:cs typeface="Arial" charset="0"/>
              </a:rPr>
              <a:t>algorithm</a:t>
            </a:r>
            <a:endParaRPr lang="en-GB" baseline="-25000" dirty="0">
              <a:latin typeface="+mn-lt"/>
              <a:cs typeface="Arial" charset="0"/>
            </a:endParaRPr>
          </a:p>
        </p:txBody>
      </p:sp>
      <p:sp>
        <p:nvSpPr>
          <p:cNvPr id="31" name="Line 44"/>
          <p:cNvSpPr>
            <a:spLocks noChangeShapeType="1"/>
          </p:cNvSpPr>
          <p:nvPr/>
        </p:nvSpPr>
        <p:spPr bwMode="auto">
          <a:xfrm rot="20404488" flipV="1">
            <a:off x="8062913" y="4254500"/>
            <a:ext cx="233362" cy="222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sm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32" name="Right Brace 31"/>
          <p:cNvSpPr/>
          <p:nvPr/>
        </p:nvSpPr>
        <p:spPr>
          <a:xfrm>
            <a:off x="3630613" y="1916113"/>
            <a:ext cx="406400" cy="2376487"/>
          </a:xfrm>
          <a:prstGeom prst="rightBrace">
            <a:avLst>
              <a:gd name="adj1" fmla="val 53438"/>
              <a:gd name="adj2" fmla="val 30225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33" name="Line 44"/>
          <p:cNvSpPr>
            <a:spLocks noChangeShapeType="1"/>
          </p:cNvSpPr>
          <p:nvPr/>
        </p:nvSpPr>
        <p:spPr bwMode="auto">
          <a:xfrm rot="20404488" flipH="1">
            <a:off x="4659313" y="1689100"/>
            <a:ext cx="473075" cy="6715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sm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34" name="Line 44"/>
          <p:cNvSpPr>
            <a:spLocks noChangeShapeType="1"/>
          </p:cNvSpPr>
          <p:nvPr/>
        </p:nvSpPr>
        <p:spPr bwMode="auto">
          <a:xfrm rot="20404488">
            <a:off x="2932113" y="4606925"/>
            <a:ext cx="1347787" cy="1101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sm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Provjera  Certifikata Javnog – Ključa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099D29-957A-4770-80EF-FA4ED0D3687C}" type="slidenum">
              <a:rPr lang="hr-HR"/>
              <a:pPr>
                <a:defRPr/>
              </a:pPr>
              <a:t>35</a:t>
            </a:fld>
            <a:endParaRPr lang="hr-HR"/>
          </a:p>
        </p:txBody>
      </p:sp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3597275" y="1498600"/>
            <a:ext cx="1439863" cy="2370138"/>
            <a:chOff x="3597355" y="1497953"/>
            <a:chExt cx="1440220" cy="2371412"/>
          </a:xfrm>
        </p:grpSpPr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597355" y="1497953"/>
              <a:ext cx="1440220" cy="7925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hr-HR" sz="1600" dirty="0">
                  <a:latin typeface="Arial" charset="0"/>
                  <a:cs typeface="Arial" charset="0"/>
                </a:rPr>
                <a:t>Bob’s ID </a:t>
              </a:r>
            </a:p>
            <a:p>
              <a:pPr algn="ctr">
                <a:defRPr/>
              </a:pPr>
              <a:r>
                <a:rPr lang="hr-HR" sz="1600" dirty="0">
                  <a:latin typeface="Arial" charset="0"/>
                  <a:cs typeface="Arial" charset="0"/>
                </a:rPr>
                <a:t>information</a:t>
              </a:r>
              <a:endParaRPr lang="en-US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597355" y="2285776"/>
              <a:ext cx="1440220" cy="79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hr-HR" sz="1600" dirty="0">
                  <a:latin typeface="Arial" charset="0"/>
                  <a:cs typeface="Arial" charset="0"/>
                </a:rPr>
                <a:t>Bob’s public key PU</a:t>
              </a:r>
              <a:r>
                <a:rPr lang="hr-HR" sz="1600" baseline="-25000" dirty="0">
                  <a:latin typeface="Arial" charset="0"/>
                  <a:cs typeface="Arial" charset="0"/>
                </a:rPr>
                <a:t>B</a:t>
              </a:r>
              <a:r>
                <a:rPr lang="hr-HR" sz="1600" dirty="0"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597355" y="3076776"/>
              <a:ext cx="1440220" cy="7925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rmAutofit lnSpcReduction="10000"/>
            </a:bodyPr>
            <a:lstStyle/>
            <a:p>
              <a:pPr algn="ctr">
                <a:defRPr/>
              </a:pPr>
              <a:r>
                <a:rPr lang="hr-HR" sz="1600" dirty="0">
                  <a:latin typeface="Arial" charset="0"/>
                  <a:cs typeface="Arial" charset="0"/>
                </a:rPr>
                <a:t>Certification Authority (CA) Info.  </a:t>
              </a:r>
            </a:p>
          </p:txBody>
        </p:sp>
      </p:grpSp>
      <p:sp>
        <p:nvSpPr>
          <p:cNvPr id="39" name="Rectangle 22" descr="30%"/>
          <p:cNvSpPr>
            <a:spLocks noChangeArrowheads="1"/>
          </p:cNvSpPr>
          <p:nvPr/>
        </p:nvSpPr>
        <p:spPr bwMode="auto">
          <a:xfrm>
            <a:off x="3597275" y="3867150"/>
            <a:ext cx="1439863" cy="360363"/>
          </a:xfrm>
          <a:prstGeom prst="rect">
            <a:avLst/>
          </a:prstGeom>
          <a:pattFill prst="pct30">
            <a:fgClr>
              <a:schemeClr val="tx2"/>
            </a:fgClr>
            <a:bgClr>
              <a:srgbClr val="FFFFFF"/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3481388" y="4333875"/>
            <a:ext cx="1676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cs typeface="Arial" charset="0"/>
              </a:rPr>
              <a:t>Signed certificate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842963" y="2500313"/>
            <a:ext cx="314325" cy="369887"/>
            <a:chOff x="890067" y="2329830"/>
            <a:chExt cx="314325" cy="369888"/>
          </a:xfrm>
        </p:grpSpPr>
        <p:sp>
          <p:nvSpPr>
            <p:cNvPr id="42" name="Rectangle 26"/>
            <p:cNvSpPr>
              <a:spLocks noChangeArrowheads="1"/>
            </p:cNvSpPr>
            <p:nvPr/>
          </p:nvSpPr>
          <p:spPr bwMode="auto">
            <a:xfrm>
              <a:off x="890067" y="2329830"/>
              <a:ext cx="3111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CH" dirty="0">
                  <a:latin typeface="+mn-lt"/>
                  <a:cs typeface="Arial" charset="0"/>
                </a:rPr>
                <a:t>H</a:t>
              </a:r>
              <a:endParaRPr lang="en-GB" dirty="0">
                <a:latin typeface="+mn-lt"/>
                <a:cs typeface="Arial" charset="0"/>
              </a:endParaRPr>
            </a:p>
          </p:txBody>
        </p:sp>
        <p:sp>
          <p:nvSpPr>
            <p:cNvPr id="43" name="Oval 27"/>
            <p:cNvSpPr>
              <a:spLocks noChangeArrowheads="1"/>
            </p:cNvSpPr>
            <p:nvPr/>
          </p:nvSpPr>
          <p:spPr bwMode="auto">
            <a:xfrm>
              <a:off x="899592" y="2348880"/>
              <a:ext cx="304800" cy="30480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>
                <a:latin typeface="+mn-lt"/>
                <a:cs typeface="Arial" charset="0"/>
              </a:endParaRPr>
            </a:p>
          </p:txBody>
        </p:sp>
      </p:grp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1014413" y="1616075"/>
            <a:ext cx="9271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1600" dirty="0">
                <a:latin typeface="+mn-lt"/>
                <a:cs typeface="Arial" charset="0"/>
              </a:rPr>
              <a:t>Hash </a:t>
            </a:r>
          </a:p>
          <a:p>
            <a:pPr algn="ctr">
              <a:defRPr/>
            </a:pPr>
            <a:r>
              <a:rPr lang="hr-HR" sz="1600" dirty="0">
                <a:latin typeface="+mn-lt"/>
                <a:cs typeface="Arial" charset="0"/>
              </a:rPr>
              <a:t>function</a:t>
            </a:r>
            <a:endParaRPr lang="en-GB" baseline="-25000" dirty="0">
              <a:latin typeface="+mn-lt"/>
              <a:cs typeface="Arial" charset="0"/>
            </a:endParaRPr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 rot="20404488" flipH="1">
            <a:off x="1019175" y="2178050"/>
            <a:ext cx="230188" cy="2238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sm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47" name="Right Brace 46"/>
          <p:cNvSpPr/>
          <p:nvPr/>
        </p:nvSpPr>
        <p:spPr>
          <a:xfrm rot="10800000">
            <a:off x="3046413" y="1476375"/>
            <a:ext cx="406400" cy="2376488"/>
          </a:xfrm>
          <a:prstGeom prst="rightBrace">
            <a:avLst>
              <a:gd name="adj1" fmla="val 53438"/>
              <a:gd name="adj2" fmla="val 49864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1162050" y="2679700"/>
            <a:ext cx="1795463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13" descr="Light upward diagonal"/>
          <p:cNvSpPr>
            <a:spLocks noChangeArrowheads="1"/>
          </p:cNvSpPr>
          <p:nvPr/>
        </p:nvSpPr>
        <p:spPr bwMode="auto">
          <a:xfrm>
            <a:off x="285750" y="3865563"/>
            <a:ext cx="1439863" cy="360362"/>
          </a:xfrm>
          <a:prstGeom prst="rect">
            <a:avLst/>
          </a:prstGeom>
          <a:pattFill prst="ltUpDiag">
            <a:fgClr>
              <a:schemeClr val="tx2"/>
            </a:fgClr>
            <a:bgClr>
              <a:srgbClr val="FFFFFF"/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33"/>
          <p:cNvSpPr>
            <a:spLocks noChangeArrowheads="1"/>
          </p:cNvSpPr>
          <p:nvPr/>
        </p:nvSpPr>
        <p:spPr bwMode="auto">
          <a:xfrm>
            <a:off x="0" y="4322763"/>
            <a:ext cx="21542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hr-HR" sz="1600" dirty="0">
                <a:latin typeface="+mn-lt"/>
                <a:cs typeface="Arial" charset="0"/>
              </a:rPr>
              <a:t>Generate hash value of </a:t>
            </a:r>
          </a:p>
          <a:p>
            <a:pPr algn="ctr">
              <a:defRPr/>
            </a:pPr>
            <a:r>
              <a:rPr lang="hr-HR" sz="1600" dirty="0">
                <a:latin typeface="+mn-lt"/>
                <a:cs typeface="Arial" charset="0"/>
              </a:rPr>
              <a:t>unsigned certificate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57" name="Text Box 29"/>
          <p:cNvSpPr txBox="1">
            <a:spLocks noChangeArrowheads="1"/>
          </p:cNvSpPr>
          <p:nvPr/>
        </p:nvSpPr>
        <p:spPr bwMode="auto">
          <a:xfrm>
            <a:off x="1639888" y="4860925"/>
            <a:ext cx="20891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1600" dirty="0">
                <a:latin typeface="+mn-lt"/>
                <a:cs typeface="Arial" charset="0"/>
              </a:rPr>
              <a:t>Encrypt hash value </a:t>
            </a:r>
          </a:p>
          <a:p>
            <a:pPr algn="ctr">
              <a:defRPr/>
            </a:pPr>
            <a:r>
              <a:rPr lang="hr-HR" sz="1600" dirty="0">
                <a:latin typeface="+mn-lt"/>
                <a:cs typeface="Arial" charset="0"/>
              </a:rPr>
              <a:t>with </a:t>
            </a:r>
            <a:r>
              <a:rPr lang="fr-CH" sz="1600" dirty="0">
                <a:latin typeface="+mn-lt"/>
                <a:cs typeface="Arial" charset="0"/>
              </a:rPr>
              <a:t>CA</a:t>
            </a:r>
            <a:r>
              <a:rPr lang="hr-HR" sz="1600" dirty="0">
                <a:latin typeface="+mn-lt"/>
                <a:cs typeface="Arial" charset="0"/>
              </a:rPr>
              <a:t>’s </a:t>
            </a:r>
            <a:r>
              <a:rPr lang="fr-CH" sz="1600" dirty="0" err="1">
                <a:latin typeface="+mn-lt"/>
                <a:cs typeface="Arial" charset="0"/>
              </a:rPr>
              <a:t>private</a:t>
            </a:r>
            <a:r>
              <a:rPr lang="fr-CH" sz="1600" dirty="0">
                <a:latin typeface="+mn-lt"/>
                <a:cs typeface="Arial" charset="0"/>
              </a:rPr>
              <a:t> </a:t>
            </a:r>
            <a:r>
              <a:rPr lang="fr-CH" sz="1600" dirty="0" err="1">
                <a:latin typeface="+mn-lt"/>
                <a:cs typeface="Arial" charset="0"/>
              </a:rPr>
              <a:t>key</a:t>
            </a:r>
            <a:r>
              <a:rPr lang="hr-HR" sz="1600" dirty="0">
                <a:latin typeface="+mn-lt"/>
                <a:cs typeface="Arial" charset="0"/>
              </a:rPr>
              <a:t> PR</a:t>
            </a:r>
            <a:r>
              <a:rPr lang="hr-HR" sz="1600" baseline="-25000" dirty="0">
                <a:latin typeface="+mn-lt"/>
                <a:cs typeface="Arial" charset="0"/>
              </a:rPr>
              <a:t>CA</a:t>
            </a:r>
            <a:r>
              <a:rPr lang="hr-HR" sz="1600" dirty="0">
                <a:latin typeface="+mn-lt"/>
                <a:cs typeface="Arial" charset="0"/>
              </a:rPr>
              <a:t> to form signature</a:t>
            </a:r>
            <a:endParaRPr lang="en-GB" sz="1600" dirty="0">
              <a:latin typeface="+mn-lt"/>
              <a:cs typeface="Arial" charset="0"/>
            </a:endParaRPr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2517775" y="3878263"/>
            <a:ext cx="314325" cy="369887"/>
            <a:chOff x="4030514" y="5371951"/>
            <a:chExt cx="314325" cy="369888"/>
          </a:xfrm>
        </p:grpSpPr>
        <p:sp>
          <p:nvSpPr>
            <p:cNvPr id="58" name="Rectangle 26"/>
            <p:cNvSpPr>
              <a:spLocks noChangeArrowheads="1"/>
            </p:cNvSpPr>
            <p:nvPr/>
          </p:nvSpPr>
          <p:spPr bwMode="auto">
            <a:xfrm>
              <a:off x="4030514" y="5371951"/>
              <a:ext cx="3111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hr-HR" dirty="0">
                  <a:latin typeface="+mn-lt"/>
                  <a:cs typeface="Arial" charset="0"/>
                </a:rPr>
                <a:t>E</a:t>
              </a:r>
              <a:endParaRPr lang="en-GB" dirty="0">
                <a:latin typeface="+mn-lt"/>
                <a:cs typeface="Arial" charset="0"/>
              </a:endParaRPr>
            </a:p>
          </p:txBody>
        </p:sp>
        <p:sp>
          <p:nvSpPr>
            <p:cNvPr id="59" name="Oval 27"/>
            <p:cNvSpPr>
              <a:spLocks noChangeArrowheads="1"/>
            </p:cNvSpPr>
            <p:nvPr/>
          </p:nvSpPr>
          <p:spPr bwMode="auto">
            <a:xfrm>
              <a:off x="4040039" y="5391001"/>
              <a:ext cx="304800" cy="30480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>
                <a:latin typeface="+mn-lt"/>
                <a:cs typeface="Arial" charset="0"/>
              </a:endParaRPr>
            </a:p>
          </p:txBody>
        </p:sp>
      </p:grpSp>
      <p:cxnSp>
        <p:nvCxnSpPr>
          <p:cNvPr id="68" name="Straight Arrow Connector 67"/>
          <p:cNvCxnSpPr>
            <a:endCxn id="51" idx="0"/>
          </p:cNvCxnSpPr>
          <p:nvPr/>
        </p:nvCxnSpPr>
        <p:spPr>
          <a:xfrm rot="5400000">
            <a:off x="490537" y="3346451"/>
            <a:ext cx="1033463" cy="47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1" idx="3"/>
          </p:cNvCxnSpPr>
          <p:nvPr/>
        </p:nvCxnSpPr>
        <p:spPr>
          <a:xfrm>
            <a:off x="1725613" y="4044950"/>
            <a:ext cx="801687" cy="476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2832100" y="4048125"/>
            <a:ext cx="765175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6200000" flipV="1">
            <a:off x="2327275" y="4559300"/>
            <a:ext cx="709613" cy="476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ight Brace 80"/>
          <p:cNvSpPr/>
          <p:nvPr/>
        </p:nvSpPr>
        <p:spPr>
          <a:xfrm>
            <a:off x="5173663" y="1476375"/>
            <a:ext cx="406400" cy="2376488"/>
          </a:xfrm>
          <a:prstGeom prst="rightBrace">
            <a:avLst>
              <a:gd name="adj1" fmla="val 53438"/>
              <a:gd name="adj2" fmla="val 49864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6634163" y="2487613"/>
            <a:ext cx="314325" cy="369887"/>
            <a:chOff x="890067" y="2329830"/>
            <a:chExt cx="314325" cy="369888"/>
          </a:xfrm>
        </p:grpSpPr>
        <p:sp>
          <p:nvSpPr>
            <p:cNvPr id="83" name="Rectangle 26"/>
            <p:cNvSpPr>
              <a:spLocks noChangeArrowheads="1"/>
            </p:cNvSpPr>
            <p:nvPr/>
          </p:nvSpPr>
          <p:spPr bwMode="auto">
            <a:xfrm>
              <a:off x="890067" y="2329830"/>
              <a:ext cx="3111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CH" dirty="0">
                  <a:latin typeface="+mn-lt"/>
                  <a:cs typeface="Arial" charset="0"/>
                </a:rPr>
                <a:t>H</a:t>
              </a:r>
              <a:endParaRPr lang="en-GB" dirty="0">
                <a:latin typeface="+mn-lt"/>
                <a:cs typeface="Arial" charset="0"/>
              </a:endParaRPr>
            </a:p>
          </p:txBody>
        </p:sp>
        <p:sp>
          <p:nvSpPr>
            <p:cNvPr id="84" name="Oval 27"/>
            <p:cNvSpPr>
              <a:spLocks noChangeArrowheads="1"/>
            </p:cNvSpPr>
            <p:nvPr/>
          </p:nvSpPr>
          <p:spPr bwMode="auto">
            <a:xfrm>
              <a:off x="899592" y="2348880"/>
              <a:ext cx="304800" cy="30480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>
                <a:latin typeface="+mn-lt"/>
                <a:cs typeface="Arial" charset="0"/>
              </a:endParaRPr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6634163" y="3878263"/>
            <a:ext cx="314325" cy="369887"/>
            <a:chOff x="4030514" y="5371951"/>
            <a:chExt cx="314325" cy="369888"/>
          </a:xfrm>
        </p:grpSpPr>
        <p:sp>
          <p:nvSpPr>
            <p:cNvPr id="86" name="Rectangle 26"/>
            <p:cNvSpPr>
              <a:spLocks noChangeArrowheads="1"/>
            </p:cNvSpPr>
            <p:nvPr/>
          </p:nvSpPr>
          <p:spPr bwMode="auto">
            <a:xfrm>
              <a:off x="4030514" y="5371951"/>
              <a:ext cx="3111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hr-HR" dirty="0">
                  <a:latin typeface="+mn-lt"/>
                  <a:cs typeface="Arial" charset="0"/>
                </a:rPr>
                <a:t>D</a:t>
              </a:r>
              <a:endParaRPr lang="en-GB" dirty="0">
                <a:latin typeface="+mn-lt"/>
                <a:cs typeface="Arial" charset="0"/>
              </a:endParaRPr>
            </a:p>
          </p:txBody>
        </p:sp>
        <p:sp>
          <p:nvSpPr>
            <p:cNvPr id="87" name="Oval 27"/>
            <p:cNvSpPr>
              <a:spLocks noChangeArrowheads="1"/>
            </p:cNvSpPr>
            <p:nvPr/>
          </p:nvSpPr>
          <p:spPr bwMode="auto">
            <a:xfrm>
              <a:off x="4040039" y="5391001"/>
              <a:ext cx="304800" cy="30480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>
                <a:latin typeface="+mn-lt"/>
                <a:cs typeface="Arial" charset="0"/>
              </a:endParaRPr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 rot="10800000" flipH="1">
            <a:off x="5651500" y="2659063"/>
            <a:ext cx="992188" cy="31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5037138" y="4048125"/>
            <a:ext cx="1606550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100" idx="1"/>
          </p:cNvCxnSpPr>
          <p:nvPr/>
        </p:nvCxnSpPr>
        <p:spPr>
          <a:xfrm>
            <a:off x="6948488" y="2659063"/>
            <a:ext cx="576262" cy="47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13" descr="Light upward diagonal"/>
          <p:cNvSpPr>
            <a:spLocks noChangeArrowheads="1"/>
          </p:cNvSpPr>
          <p:nvPr/>
        </p:nvSpPr>
        <p:spPr bwMode="auto">
          <a:xfrm>
            <a:off x="7524750" y="2484438"/>
            <a:ext cx="1439863" cy="360362"/>
          </a:xfrm>
          <a:prstGeom prst="rect">
            <a:avLst/>
          </a:prstGeom>
          <a:pattFill prst="ltUpDiag">
            <a:fgClr>
              <a:schemeClr val="tx2"/>
            </a:fgClr>
            <a:bgClr>
              <a:srgbClr val="FFFFFF"/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ectangle 13" descr="Light upward diagonal"/>
          <p:cNvSpPr>
            <a:spLocks noChangeArrowheads="1"/>
          </p:cNvSpPr>
          <p:nvPr/>
        </p:nvSpPr>
        <p:spPr bwMode="auto">
          <a:xfrm>
            <a:off x="7543800" y="3871913"/>
            <a:ext cx="1439863" cy="360362"/>
          </a:xfrm>
          <a:prstGeom prst="rect">
            <a:avLst/>
          </a:prstGeom>
          <a:pattFill prst="ltUpDiag">
            <a:fgClr>
              <a:schemeClr val="tx2"/>
            </a:fgClr>
            <a:bgClr>
              <a:srgbClr val="FFFFFF"/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4" name="Straight Arrow Connector 103"/>
          <p:cNvCxnSpPr>
            <a:endCxn id="102" idx="1"/>
          </p:cNvCxnSpPr>
          <p:nvPr/>
        </p:nvCxnSpPr>
        <p:spPr>
          <a:xfrm>
            <a:off x="6948488" y="4049713"/>
            <a:ext cx="595312" cy="15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29"/>
          <p:cNvSpPr txBox="1">
            <a:spLocks noChangeArrowheads="1"/>
          </p:cNvSpPr>
          <p:nvPr/>
        </p:nvSpPr>
        <p:spPr bwMode="auto">
          <a:xfrm>
            <a:off x="5656263" y="4903788"/>
            <a:ext cx="230028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1600" dirty="0">
                <a:latin typeface="+mn-lt"/>
                <a:cs typeface="Arial" charset="0"/>
              </a:rPr>
              <a:t>Decrypt signature </a:t>
            </a:r>
          </a:p>
          <a:p>
            <a:pPr algn="ctr">
              <a:defRPr/>
            </a:pPr>
            <a:r>
              <a:rPr lang="hr-HR" sz="1600" dirty="0">
                <a:latin typeface="+mn-lt"/>
                <a:cs typeface="Arial" charset="0"/>
              </a:rPr>
              <a:t>with </a:t>
            </a:r>
            <a:r>
              <a:rPr lang="fr-CH" sz="1600" dirty="0">
                <a:latin typeface="+mn-lt"/>
                <a:cs typeface="Arial" charset="0"/>
              </a:rPr>
              <a:t>CA</a:t>
            </a:r>
            <a:r>
              <a:rPr lang="hr-HR" sz="1600" dirty="0">
                <a:latin typeface="+mn-lt"/>
                <a:cs typeface="Arial" charset="0"/>
              </a:rPr>
              <a:t>’s </a:t>
            </a:r>
            <a:r>
              <a:rPr lang="fr-CH" sz="1600" dirty="0">
                <a:latin typeface="+mn-lt"/>
                <a:cs typeface="Arial" charset="0"/>
              </a:rPr>
              <a:t>p</a:t>
            </a:r>
            <a:r>
              <a:rPr lang="hr-HR" sz="1600" dirty="0">
                <a:latin typeface="+mn-lt"/>
                <a:cs typeface="Arial" charset="0"/>
              </a:rPr>
              <a:t>ublic</a:t>
            </a:r>
            <a:r>
              <a:rPr lang="fr-CH" sz="1600" dirty="0">
                <a:latin typeface="+mn-lt"/>
                <a:cs typeface="Arial" charset="0"/>
              </a:rPr>
              <a:t> </a:t>
            </a:r>
            <a:r>
              <a:rPr lang="fr-CH" sz="1600" dirty="0" err="1">
                <a:latin typeface="+mn-lt"/>
                <a:cs typeface="Arial" charset="0"/>
              </a:rPr>
              <a:t>key</a:t>
            </a:r>
            <a:r>
              <a:rPr lang="hr-HR" sz="1600" dirty="0">
                <a:latin typeface="+mn-lt"/>
                <a:cs typeface="Arial" charset="0"/>
              </a:rPr>
              <a:t> PU</a:t>
            </a:r>
            <a:r>
              <a:rPr lang="hr-HR" sz="1600" baseline="-25000" dirty="0">
                <a:latin typeface="+mn-lt"/>
                <a:cs typeface="Arial" charset="0"/>
              </a:rPr>
              <a:t>CA</a:t>
            </a:r>
            <a:r>
              <a:rPr lang="hr-HR" sz="1600" dirty="0">
                <a:latin typeface="+mn-lt"/>
                <a:cs typeface="Arial" charset="0"/>
              </a:rPr>
              <a:t> to recover hash value</a:t>
            </a:r>
            <a:endParaRPr lang="en-GB" sz="1600" dirty="0">
              <a:latin typeface="+mn-lt"/>
              <a:cs typeface="Arial" charset="0"/>
            </a:endParaRPr>
          </a:p>
        </p:txBody>
      </p:sp>
      <p:cxnSp>
        <p:nvCxnSpPr>
          <p:cNvPr id="108" name="Straight Arrow Connector 107"/>
          <p:cNvCxnSpPr>
            <a:stCxn id="107" idx="0"/>
          </p:cNvCxnSpPr>
          <p:nvPr/>
        </p:nvCxnSpPr>
        <p:spPr>
          <a:xfrm rot="16200000" flipV="1">
            <a:off x="6448425" y="4546600"/>
            <a:ext cx="709613" cy="476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42"/>
          <p:cNvSpPr>
            <a:spLocks noChangeArrowheads="1"/>
          </p:cNvSpPr>
          <p:nvPr/>
        </p:nvSpPr>
        <p:spPr bwMode="auto">
          <a:xfrm>
            <a:off x="7753350" y="3216275"/>
            <a:ext cx="1000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1600" dirty="0">
                <a:latin typeface="+mn-lt"/>
                <a:cs typeface="Arial" charset="0"/>
              </a:rPr>
              <a:t>Compare</a:t>
            </a:r>
            <a:endParaRPr lang="en-GB" baseline="-25000" dirty="0">
              <a:latin typeface="+mn-lt"/>
              <a:cs typeface="Arial" charset="0"/>
            </a:endParaRPr>
          </a:p>
        </p:txBody>
      </p:sp>
      <p:cxnSp>
        <p:nvCxnSpPr>
          <p:cNvPr id="112" name="Straight Arrow Connector 111"/>
          <p:cNvCxnSpPr>
            <a:stCxn id="100" idx="2"/>
            <a:endCxn id="111" idx="0"/>
          </p:cNvCxnSpPr>
          <p:nvPr/>
        </p:nvCxnSpPr>
        <p:spPr>
          <a:xfrm rot="16200000" flipH="1">
            <a:off x="8062913" y="3025775"/>
            <a:ext cx="371475" cy="95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2" idx="0"/>
            <a:endCxn id="111" idx="2"/>
          </p:cNvCxnSpPr>
          <p:nvPr/>
        </p:nvCxnSpPr>
        <p:spPr>
          <a:xfrm rot="16200000" flipV="1">
            <a:off x="8099426" y="3708400"/>
            <a:ext cx="317500" cy="95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ight Brace 117"/>
          <p:cNvSpPr/>
          <p:nvPr/>
        </p:nvSpPr>
        <p:spPr>
          <a:xfrm rot="5400000">
            <a:off x="1848644" y="3839369"/>
            <a:ext cx="406400" cy="3744912"/>
          </a:xfrm>
          <a:prstGeom prst="rightBrace">
            <a:avLst>
              <a:gd name="adj1" fmla="val 53438"/>
              <a:gd name="adj2" fmla="val 49864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119" name="Rectangle 33"/>
          <p:cNvSpPr>
            <a:spLocks noChangeArrowheads="1"/>
          </p:cNvSpPr>
          <p:nvPr/>
        </p:nvSpPr>
        <p:spPr bwMode="auto">
          <a:xfrm>
            <a:off x="515938" y="5899150"/>
            <a:ext cx="31353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hr-HR" b="1" dirty="0">
                <a:solidFill>
                  <a:srgbClr val="002060"/>
                </a:solidFill>
                <a:latin typeface="+mn-lt"/>
                <a:cs typeface="Arial" charset="0"/>
              </a:rPr>
              <a:t>Create signed digital</a:t>
            </a:r>
            <a:r>
              <a:rPr lang="en-US" b="1" dirty="0">
                <a:solidFill>
                  <a:srgbClr val="002060"/>
                </a:solidFill>
                <a:latin typeface="+mn-lt"/>
                <a:cs typeface="Arial" charset="0"/>
              </a:rPr>
              <a:t> certificate</a:t>
            </a:r>
          </a:p>
        </p:txBody>
      </p:sp>
      <p:sp>
        <p:nvSpPr>
          <p:cNvPr id="120" name="Right Brace 119"/>
          <p:cNvSpPr/>
          <p:nvPr/>
        </p:nvSpPr>
        <p:spPr>
          <a:xfrm rot="5400000">
            <a:off x="6637338" y="3587750"/>
            <a:ext cx="406400" cy="4248150"/>
          </a:xfrm>
          <a:prstGeom prst="rightBrace">
            <a:avLst>
              <a:gd name="adj1" fmla="val 53438"/>
              <a:gd name="adj2" fmla="val 49864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121" name="Rectangle 33"/>
          <p:cNvSpPr>
            <a:spLocks noChangeArrowheads="1"/>
          </p:cNvSpPr>
          <p:nvPr/>
        </p:nvSpPr>
        <p:spPr bwMode="auto">
          <a:xfrm>
            <a:off x="5608638" y="5899150"/>
            <a:ext cx="24574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hr-HR" b="1" dirty="0">
                <a:solidFill>
                  <a:srgbClr val="002060"/>
                </a:solidFill>
                <a:latin typeface="+mn-lt"/>
                <a:cs typeface="Arial" charset="0"/>
              </a:rPr>
              <a:t>Use certificate to verify </a:t>
            </a:r>
            <a:br>
              <a:rPr lang="hr-HR" b="1" dirty="0">
                <a:solidFill>
                  <a:srgbClr val="002060"/>
                </a:solidFill>
                <a:latin typeface="+mn-lt"/>
                <a:cs typeface="Arial" charset="0"/>
              </a:rPr>
            </a:br>
            <a:r>
              <a:rPr lang="hr-HR" b="1" dirty="0">
                <a:solidFill>
                  <a:srgbClr val="002060"/>
                </a:solidFill>
                <a:latin typeface="+mn-lt"/>
                <a:cs typeface="Arial" charset="0"/>
              </a:rPr>
              <a:t>Bob’s public key PU</a:t>
            </a:r>
            <a:r>
              <a:rPr lang="hr-HR" b="1" baseline="-25000" dirty="0">
                <a:solidFill>
                  <a:srgbClr val="002060"/>
                </a:solidFill>
                <a:latin typeface="+mn-lt"/>
                <a:cs typeface="Arial" charset="0"/>
              </a:rPr>
              <a:t>B</a:t>
            </a:r>
            <a:r>
              <a:rPr lang="hr-HR" b="1" dirty="0">
                <a:solidFill>
                  <a:srgbClr val="002060"/>
                </a:solidFill>
                <a:latin typeface="+mn-lt"/>
                <a:cs typeface="Arial" charset="0"/>
              </a:rPr>
              <a:t> </a:t>
            </a:r>
            <a:endParaRPr lang="en-US" b="1" dirty="0">
              <a:solidFill>
                <a:srgbClr val="002060"/>
              </a:solidFill>
              <a:latin typeface="+mn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/>
      <p:bldP spid="44" grpId="0"/>
      <p:bldP spid="47" grpId="0" animBg="1"/>
      <p:bldP spid="51" grpId="0" animBg="1"/>
      <p:bldP spid="55" grpId="0"/>
      <p:bldP spid="57" grpId="0"/>
      <p:bldP spid="81" grpId="0" animBg="1"/>
      <p:bldP spid="100" grpId="0" animBg="1"/>
      <p:bldP spid="102" grpId="0" animBg="1"/>
      <p:bldP spid="107" grpId="0"/>
      <p:bldP spid="111" grpId="0"/>
      <p:bldP spid="120" grpId="0" animBg="1"/>
      <p:bldP spid="1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Certifikat Javnog-Ključa: Primjer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B027F5-0613-4731-AE55-70224D3FFADB}" type="slidenum">
              <a:rPr lang="hr-HR"/>
              <a:pPr>
                <a:defRPr/>
              </a:pPr>
              <a:t>36</a:t>
            </a:fld>
            <a:endParaRPr lang="hr-HR"/>
          </a:p>
        </p:txBody>
      </p:sp>
      <p:pic>
        <p:nvPicPr>
          <p:cNvPr id="47108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1412875"/>
            <a:ext cx="659765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ounded Rectangle 14"/>
          <p:cNvSpPr/>
          <p:nvPr/>
        </p:nvSpPr>
        <p:spPr>
          <a:xfrm>
            <a:off x="3617913" y="1898650"/>
            <a:ext cx="385762" cy="2159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16" name="Rounded Rectangle 15"/>
          <p:cNvSpPr/>
          <p:nvPr/>
        </p:nvSpPr>
        <p:spPr>
          <a:xfrm>
            <a:off x="7353300" y="5949950"/>
            <a:ext cx="387350" cy="2159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pic>
        <p:nvPicPr>
          <p:cNvPr id="460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5038" y="1412875"/>
            <a:ext cx="473392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ounded Rectangle 16"/>
          <p:cNvSpPr/>
          <p:nvPr/>
        </p:nvSpPr>
        <p:spPr>
          <a:xfrm>
            <a:off x="2339975" y="2301875"/>
            <a:ext cx="4464050" cy="122396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pic>
        <p:nvPicPr>
          <p:cNvPr id="46094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55875" y="1268413"/>
            <a:ext cx="403225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95" name="Picture 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9750" y="1268413"/>
            <a:ext cx="4021138" cy="502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ounded Rectangle 19"/>
          <p:cNvSpPr/>
          <p:nvPr/>
        </p:nvSpPr>
        <p:spPr>
          <a:xfrm>
            <a:off x="781050" y="3814763"/>
            <a:ext cx="1990725" cy="79216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pic>
        <p:nvPicPr>
          <p:cNvPr id="46096" name="Picture 1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0" y="1268413"/>
            <a:ext cx="4035425" cy="50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ounded Rectangle 21"/>
          <p:cNvSpPr/>
          <p:nvPr/>
        </p:nvSpPr>
        <p:spPr>
          <a:xfrm>
            <a:off x="4813300" y="3967163"/>
            <a:ext cx="2782888" cy="15494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0" grpId="0" animBg="1"/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Digitalne omotnice (</a:t>
            </a:r>
            <a:r>
              <a:rPr lang="hr-HR" dirty="0" err="1" smtClean="0"/>
              <a:t>Envelopes</a:t>
            </a:r>
            <a:r>
              <a:rPr lang="hr-HR" dirty="0" smtClean="0"/>
              <a:t>)</a:t>
            </a:r>
            <a:endParaRPr lang="en-US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r-HR" sz="2400" dirty="0" smtClean="0"/>
              <a:t>Korištenje javnog ključa za šifriranje za distribuciju tajnih ključeva</a:t>
            </a:r>
          </a:p>
          <a:p>
            <a:pPr eaLnBrk="1" hangingPunct="1">
              <a:lnSpc>
                <a:spcPct val="90000"/>
              </a:lnSpc>
            </a:pPr>
            <a:r>
              <a:rPr lang="hr-HR" sz="2400" dirty="0" smtClean="0"/>
              <a:t>Tajni ključevi su učinkovitiji i brži</a:t>
            </a:r>
          </a:p>
          <a:p>
            <a:pPr eaLnBrk="1" hangingPunct="1">
              <a:lnSpc>
                <a:spcPct val="90000"/>
              </a:lnSpc>
            </a:pPr>
            <a:r>
              <a:rPr lang="hr-HR" sz="2400" dirty="0" smtClean="0"/>
              <a:t>B želi slati povjerljive poruke m prema A </a:t>
            </a:r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A i B do ne dijele nikakav simetrični ključ</a:t>
            </a:r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B drži autentični javni </a:t>
            </a:r>
            <a:r>
              <a:rPr lang="hr-HR" dirty="0" smtClean="0"/>
              <a:t>ključ </a:t>
            </a:r>
            <a:r>
              <a:rPr lang="hr-HR" dirty="0" smtClean="0"/>
              <a:t>PU</a:t>
            </a:r>
            <a:r>
              <a:rPr lang="hr-HR" baseline="-25000" dirty="0" smtClean="0"/>
              <a:t>A</a:t>
            </a:r>
            <a:r>
              <a:rPr lang="hr-HR" dirty="0" smtClean="0"/>
              <a:t> od A</a:t>
            </a:r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B priprema poruku m i proizvodi </a:t>
            </a:r>
            <a:r>
              <a:rPr lang="hr-HR" dirty="0" smtClean="0">
                <a:solidFill>
                  <a:srgbClr val="002060"/>
                </a:solidFill>
              </a:rPr>
              <a:t>jednokratno(sesija) simetrični ključ K</a:t>
            </a:r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B enkriptira m: </a:t>
            </a:r>
            <a:r>
              <a:rPr lang="hr-HR" dirty="0" smtClean="0">
                <a:solidFill>
                  <a:srgbClr val="002060"/>
                </a:solidFill>
              </a:rPr>
              <a:t>c</a:t>
            </a:r>
            <a:r>
              <a:rPr lang="hr-HR" baseline="-25000" dirty="0" smtClean="0">
                <a:solidFill>
                  <a:srgbClr val="002060"/>
                </a:solidFill>
              </a:rPr>
              <a:t>m</a:t>
            </a:r>
            <a:r>
              <a:rPr lang="hr-HR" dirty="0" smtClean="0">
                <a:solidFill>
                  <a:srgbClr val="002060"/>
                </a:solidFill>
              </a:rPr>
              <a:t> = E[K,m]</a:t>
            </a:r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B enkriptira dio ključa K koristeći A’s PU</a:t>
            </a:r>
            <a:r>
              <a:rPr lang="hr-HR" baseline="-25000" dirty="0" smtClean="0"/>
              <a:t>A</a:t>
            </a:r>
            <a:r>
              <a:rPr lang="hr-HR" dirty="0" smtClean="0"/>
              <a:t>: </a:t>
            </a:r>
            <a:r>
              <a:rPr lang="hr-HR" dirty="0" smtClean="0">
                <a:solidFill>
                  <a:srgbClr val="002060"/>
                </a:solidFill>
              </a:rPr>
              <a:t>c</a:t>
            </a:r>
            <a:r>
              <a:rPr lang="hr-HR" baseline="-25000" dirty="0" smtClean="0">
                <a:solidFill>
                  <a:srgbClr val="002060"/>
                </a:solidFill>
              </a:rPr>
              <a:t>K</a:t>
            </a:r>
            <a:r>
              <a:rPr lang="hr-HR" dirty="0" smtClean="0">
                <a:solidFill>
                  <a:srgbClr val="002060"/>
                </a:solidFill>
              </a:rPr>
              <a:t> = E[PU</a:t>
            </a:r>
            <a:r>
              <a:rPr lang="hr-HR" baseline="-25000" dirty="0" smtClean="0">
                <a:solidFill>
                  <a:srgbClr val="002060"/>
                </a:solidFill>
              </a:rPr>
              <a:t>A</a:t>
            </a:r>
            <a:r>
              <a:rPr lang="hr-HR" dirty="0" smtClean="0">
                <a:solidFill>
                  <a:srgbClr val="002060"/>
                </a:solidFill>
              </a:rPr>
              <a:t>,K]</a:t>
            </a:r>
            <a:endParaRPr lang="en-US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B formira digitalnu omotnicu </a:t>
            </a:r>
            <a:r>
              <a:rPr lang="hr-HR" dirty="0" err="1" smtClean="0">
                <a:solidFill>
                  <a:srgbClr val="002060"/>
                </a:solidFill>
              </a:rPr>
              <a:t>Env</a:t>
            </a:r>
            <a:r>
              <a:rPr lang="hr-HR" dirty="0" smtClean="0">
                <a:solidFill>
                  <a:srgbClr val="002060"/>
                </a:solidFill>
              </a:rPr>
              <a:t> = (c</a:t>
            </a:r>
            <a:r>
              <a:rPr lang="hr-HR" baseline="-25000" dirty="0" smtClean="0">
                <a:solidFill>
                  <a:srgbClr val="002060"/>
                </a:solidFill>
              </a:rPr>
              <a:t>m</a:t>
            </a:r>
            <a:r>
              <a:rPr lang="hr-HR" dirty="0" smtClean="0">
                <a:solidFill>
                  <a:srgbClr val="002060"/>
                </a:solidFill>
              </a:rPr>
              <a:t>,c</a:t>
            </a:r>
            <a:r>
              <a:rPr lang="hr-HR" baseline="-25000" dirty="0" smtClean="0">
                <a:solidFill>
                  <a:srgbClr val="002060"/>
                </a:solidFill>
              </a:rPr>
              <a:t>K</a:t>
            </a:r>
            <a:r>
              <a:rPr lang="hr-HR" dirty="0" smtClean="0">
                <a:solidFill>
                  <a:srgbClr val="002060"/>
                </a:solidFill>
              </a:rPr>
              <a:t>)</a:t>
            </a:r>
            <a:r>
              <a:rPr lang="hr-HR" dirty="0" smtClean="0"/>
              <a:t> i šalje prema A </a:t>
            </a:r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Samo A je u mogućnosti dekriptirati dio ključa od </a:t>
            </a:r>
            <a:r>
              <a:rPr lang="hr-HR" dirty="0" smtClean="0">
                <a:solidFill>
                  <a:srgbClr val="002060"/>
                </a:solidFill>
              </a:rPr>
              <a:t>c</a:t>
            </a:r>
            <a:r>
              <a:rPr lang="hr-HR" baseline="-25000" dirty="0" smtClean="0">
                <a:solidFill>
                  <a:srgbClr val="002060"/>
                </a:solidFill>
              </a:rPr>
              <a:t>K</a:t>
            </a:r>
            <a:r>
              <a:rPr lang="hr-HR" dirty="0" smtClean="0"/>
              <a:t> i stoga obnavlja izvornu poruku m od </a:t>
            </a:r>
            <a:r>
              <a:rPr lang="hr-HR" dirty="0" smtClean="0">
                <a:solidFill>
                  <a:srgbClr val="002060"/>
                </a:solidFill>
              </a:rPr>
              <a:t>c</a:t>
            </a:r>
            <a:r>
              <a:rPr lang="hr-HR" baseline="-25000" dirty="0" smtClean="0">
                <a:solidFill>
                  <a:srgbClr val="002060"/>
                </a:solidFill>
              </a:rPr>
              <a:t>m</a:t>
            </a:r>
          </a:p>
          <a:p>
            <a:pPr eaLnBrk="1" hangingPunct="1">
              <a:lnSpc>
                <a:spcPct val="90000"/>
              </a:lnSpc>
            </a:pPr>
            <a:r>
              <a:rPr lang="hr-HR" sz="2400" dirty="0" smtClean="0"/>
              <a:t>Primjer: Windows© XP </a:t>
            </a:r>
            <a:r>
              <a:rPr lang="hr-HR" sz="2400" dirty="0" err="1" smtClean="0"/>
              <a:t>Encrypting</a:t>
            </a:r>
            <a:r>
              <a:rPr lang="hr-HR" sz="2400" dirty="0" smtClean="0"/>
              <a:t> File </a:t>
            </a:r>
            <a:r>
              <a:rPr lang="hr-HR" sz="2400" dirty="0" err="1" smtClean="0"/>
              <a:t>System</a:t>
            </a:r>
            <a:r>
              <a:rPr lang="hr-HR" sz="2400" dirty="0" smtClean="0"/>
              <a:t> (EFS)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1764A1-7BEF-455E-AB01-A423A7D9AE68}" type="slidenum">
              <a:rPr lang="hr-HR"/>
              <a:pPr>
                <a:defRPr/>
              </a:pPr>
              <a:t>37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Digitalna omotnica (</a:t>
            </a:r>
            <a:r>
              <a:rPr lang="hr-HR" dirty="0" err="1" smtClean="0"/>
              <a:t>Envelopes</a:t>
            </a:r>
            <a:r>
              <a:rPr lang="hr-HR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23A06B-2239-4935-B7A6-E3E76FA7EDCB}" type="slidenum">
              <a:rPr lang="hr-HR"/>
              <a:pPr>
                <a:defRPr/>
              </a:pPr>
              <a:t>38</a:t>
            </a:fld>
            <a:endParaRPr lang="hr-HR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397000" y="2173288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8813" y="1995488"/>
            <a:ext cx="311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CH" dirty="0">
                <a:latin typeface="+mn-lt"/>
                <a:cs typeface="Arial" charset="0"/>
              </a:rPr>
              <a:t>E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928813" y="2024063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cxnSp>
        <p:nvCxnSpPr>
          <p:cNvPr id="49159" name="AutoShape 28"/>
          <p:cNvCxnSpPr>
            <a:cxnSpLocks noChangeShapeType="1"/>
            <a:stCxn id="55" idx="0"/>
            <a:endCxn id="11" idx="4"/>
          </p:cNvCxnSpPr>
          <p:nvPr/>
        </p:nvCxnSpPr>
        <p:spPr bwMode="auto">
          <a:xfrm rot="5400000" flipH="1" flipV="1">
            <a:off x="1578769" y="2829719"/>
            <a:ext cx="1003300" cy="158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855663" y="1728788"/>
            <a:ext cx="533400" cy="889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fr-CH">
                <a:latin typeface="+mn-lt"/>
                <a:cs typeface="Arial" charset="0"/>
              </a:rPr>
              <a:t>m</a:t>
            </a:r>
            <a:endParaRPr lang="en-GB">
              <a:latin typeface="+mn-lt"/>
              <a:cs typeface="Arial" charset="0"/>
            </a:endParaRPr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1216025" y="1133475"/>
            <a:ext cx="12239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1400" dirty="0">
                <a:latin typeface="+mn-lt"/>
                <a:cs typeface="Arial" charset="0"/>
              </a:rPr>
              <a:t>Symmetric encryption</a:t>
            </a:r>
            <a:endParaRPr lang="en-GB" sz="1600" baseline="-25000" dirty="0">
              <a:latin typeface="+mn-lt"/>
              <a:cs typeface="Arial" charset="0"/>
            </a:endParaRPr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 rot="20404488">
            <a:off x="1928813" y="1643063"/>
            <a:ext cx="12700" cy="3873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sm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3671888" y="1728788"/>
            <a:ext cx="533400" cy="9080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49" name="Line 5"/>
          <p:cNvSpPr>
            <a:spLocks noChangeShapeType="1"/>
          </p:cNvSpPr>
          <p:nvPr/>
        </p:nvSpPr>
        <p:spPr bwMode="auto">
          <a:xfrm>
            <a:off x="2249488" y="2179638"/>
            <a:ext cx="141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>
            <a:off x="2355850" y="346075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2887663" y="3282950"/>
            <a:ext cx="311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CH" dirty="0">
                <a:latin typeface="+mn-lt"/>
                <a:cs typeface="Arial" charset="0"/>
              </a:rPr>
              <a:t>E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2887663" y="3311525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1812925" y="3332163"/>
            <a:ext cx="533400" cy="2555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hr-HR" dirty="0">
                <a:latin typeface="+mn-lt"/>
                <a:cs typeface="Arial" charset="0"/>
              </a:rPr>
              <a:t>K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57" name="Line 5"/>
          <p:cNvSpPr>
            <a:spLocks noChangeShapeType="1"/>
          </p:cNvSpPr>
          <p:nvPr/>
        </p:nvSpPr>
        <p:spPr bwMode="auto">
          <a:xfrm>
            <a:off x="3195638" y="34671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49170" name="Rectangle 13" descr="Light upward diagonal"/>
          <p:cNvSpPr>
            <a:spLocks noChangeArrowheads="1"/>
          </p:cNvSpPr>
          <p:nvPr/>
        </p:nvSpPr>
        <p:spPr bwMode="auto">
          <a:xfrm>
            <a:off x="3708400" y="3340100"/>
            <a:ext cx="531813" cy="263525"/>
          </a:xfrm>
          <a:prstGeom prst="rect">
            <a:avLst/>
          </a:prstGeom>
          <a:pattFill prst="ltUpDiag">
            <a:fgClr>
              <a:schemeClr val="tx2"/>
            </a:fgClr>
            <a:bgClr>
              <a:srgbClr val="FFFFFF"/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42"/>
          <p:cNvSpPr>
            <a:spLocks noChangeArrowheads="1"/>
          </p:cNvSpPr>
          <p:nvPr/>
        </p:nvSpPr>
        <p:spPr bwMode="auto">
          <a:xfrm>
            <a:off x="539750" y="2862263"/>
            <a:ext cx="95567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1400" dirty="0">
                <a:latin typeface="+mn-lt"/>
                <a:cs typeface="Arial" charset="0"/>
              </a:rPr>
              <a:t>One-time symmetric key</a:t>
            </a:r>
            <a:endParaRPr lang="en-GB" sz="1600" baseline="-25000" dirty="0">
              <a:latin typeface="+mn-lt"/>
              <a:cs typeface="Arial" charset="0"/>
            </a:endParaRPr>
          </a:p>
        </p:txBody>
      </p:sp>
      <p:sp>
        <p:nvSpPr>
          <p:cNvPr id="67" name="Line 44"/>
          <p:cNvSpPr>
            <a:spLocks noChangeShapeType="1"/>
          </p:cNvSpPr>
          <p:nvPr/>
        </p:nvSpPr>
        <p:spPr bwMode="auto">
          <a:xfrm rot="20404488">
            <a:off x="1427163" y="3306763"/>
            <a:ext cx="312737" cy="190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sm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68" name="Rectangle 42"/>
          <p:cNvSpPr>
            <a:spLocks noChangeArrowheads="1"/>
          </p:cNvSpPr>
          <p:nvPr/>
        </p:nvSpPr>
        <p:spPr bwMode="auto">
          <a:xfrm>
            <a:off x="3419475" y="2708275"/>
            <a:ext cx="12239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1400" dirty="0">
                <a:latin typeface="+mn-lt"/>
                <a:cs typeface="Arial" charset="0"/>
              </a:rPr>
              <a:t>Public-key encryption</a:t>
            </a:r>
            <a:endParaRPr lang="en-GB" sz="1600" baseline="-25000" dirty="0">
              <a:latin typeface="+mn-lt"/>
              <a:cs typeface="Arial" charset="0"/>
            </a:endParaRPr>
          </a:p>
        </p:txBody>
      </p:sp>
      <p:sp>
        <p:nvSpPr>
          <p:cNvPr id="69" name="Line 44"/>
          <p:cNvSpPr>
            <a:spLocks noChangeShapeType="1"/>
          </p:cNvSpPr>
          <p:nvPr/>
        </p:nvSpPr>
        <p:spPr bwMode="auto">
          <a:xfrm rot="20404488" flipH="1">
            <a:off x="3178175" y="3208338"/>
            <a:ext cx="411163" cy="809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sm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grpSp>
        <p:nvGrpSpPr>
          <p:cNvPr id="49175" name="Group 143"/>
          <p:cNvGrpSpPr>
            <a:grpSpLocks/>
          </p:cNvGrpSpPr>
          <p:nvPr/>
        </p:nvGrpSpPr>
        <p:grpSpPr bwMode="auto">
          <a:xfrm>
            <a:off x="4859338" y="2682875"/>
            <a:ext cx="1225550" cy="504825"/>
            <a:chOff x="4355976" y="2746375"/>
            <a:chExt cx="1224136" cy="504056"/>
          </a:xfrm>
        </p:grpSpPr>
        <p:sp>
          <p:nvSpPr>
            <p:cNvPr id="74" name="Text Box 30"/>
            <p:cNvSpPr txBox="1">
              <a:spLocks noChangeArrowheads="1"/>
            </p:cNvSpPr>
            <p:nvPr/>
          </p:nvSpPr>
          <p:spPr bwMode="auto">
            <a:xfrm>
              <a:off x="4355976" y="2746375"/>
              <a:ext cx="1224136" cy="5040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latin typeface="+mn-lt"/>
                <a:cs typeface="Arial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4373418" y="2757471"/>
              <a:ext cx="619997" cy="2250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4993415" y="2766982"/>
              <a:ext cx="575597" cy="215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176" name="AutoShape 28"/>
          <p:cNvCxnSpPr>
            <a:cxnSpLocks noChangeShapeType="1"/>
            <a:stCxn id="48" idx="3"/>
          </p:cNvCxnSpPr>
          <p:nvPr/>
        </p:nvCxnSpPr>
        <p:spPr bwMode="auto">
          <a:xfrm>
            <a:off x="4205288" y="2182813"/>
            <a:ext cx="1260475" cy="500062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9177" name="AutoShape 28"/>
          <p:cNvCxnSpPr>
            <a:cxnSpLocks noChangeShapeType="1"/>
            <a:stCxn id="49170" idx="3"/>
            <a:endCxn id="74" idx="2"/>
          </p:cNvCxnSpPr>
          <p:nvPr/>
        </p:nvCxnSpPr>
        <p:spPr bwMode="auto">
          <a:xfrm flipV="1">
            <a:off x="4240213" y="3187700"/>
            <a:ext cx="1231900" cy="284163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90" name="Rectangle 6"/>
          <p:cNvSpPr>
            <a:spLocks noChangeArrowheads="1"/>
          </p:cNvSpPr>
          <p:nvPr/>
        </p:nvSpPr>
        <p:spPr bwMode="auto">
          <a:xfrm>
            <a:off x="4140200" y="1836738"/>
            <a:ext cx="1295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dirty="0">
                <a:latin typeface="+mn-lt"/>
              </a:rPr>
              <a:t>c</a:t>
            </a:r>
            <a:r>
              <a:rPr lang="hr-HR" baseline="-25000" dirty="0">
                <a:latin typeface="+mn-lt"/>
              </a:rPr>
              <a:t>m</a:t>
            </a:r>
            <a:r>
              <a:rPr lang="hr-HR" dirty="0">
                <a:latin typeface="+mn-lt"/>
              </a:rPr>
              <a:t>=E[K,m]</a:t>
            </a:r>
            <a:endParaRPr lang="en-GB" sz="2000" baseline="-25000" dirty="0">
              <a:latin typeface="+mn-lt"/>
              <a:cs typeface="Arial" charset="0"/>
            </a:endParaRPr>
          </a:p>
        </p:txBody>
      </p:sp>
      <p:sp>
        <p:nvSpPr>
          <p:cNvPr id="91" name="Rectangle 6"/>
          <p:cNvSpPr>
            <a:spLocks noChangeArrowheads="1"/>
          </p:cNvSpPr>
          <p:nvPr/>
        </p:nvSpPr>
        <p:spPr bwMode="auto">
          <a:xfrm>
            <a:off x="4194175" y="3467100"/>
            <a:ext cx="1368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dirty="0">
                <a:latin typeface="+mn-lt"/>
              </a:rPr>
              <a:t>c</a:t>
            </a:r>
            <a:r>
              <a:rPr lang="hr-HR" baseline="-25000" dirty="0">
                <a:latin typeface="+mn-lt"/>
              </a:rPr>
              <a:t>K</a:t>
            </a:r>
            <a:r>
              <a:rPr lang="hr-HR" dirty="0">
                <a:latin typeface="+mn-lt"/>
              </a:rPr>
              <a:t>=E[PU</a:t>
            </a:r>
            <a:r>
              <a:rPr lang="hr-HR" baseline="-25000" dirty="0">
                <a:latin typeface="+mn-lt"/>
              </a:rPr>
              <a:t>A</a:t>
            </a:r>
            <a:r>
              <a:rPr lang="hr-HR" dirty="0">
                <a:latin typeface="+mn-lt"/>
              </a:rPr>
              <a:t>,K]</a:t>
            </a:r>
            <a:endParaRPr lang="en-GB" sz="2000" baseline="-25000" dirty="0">
              <a:latin typeface="+mn-lt"/>
              <a:cs typeface="Arial" charset="0"/>
            </a:endParaRPr>
          </a:p>
        </p:txBody>
      </p:sp>
      <p:sp>
        <p:nvSpPr>
          <p:cNvPr id="94" name="Line 5"/>
          <p:cNvSpPr>
            <a:spLocks noChangeShapeType="1"/>
          </p:cNvSpPr>
          <p:nvPr/>
        </p:nvSpPr>
        <p:spPr bwMode="auto">
          <a:xfrm>
            <a:off x="5683250" y="4978400"/>
            <a:ext cx="1582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7264400" y="4800600"/>
            <a:ext cx="311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r-HR" dirty="0">
                <a:latin typeface="+mn-lt"/>
                <a:cs typeface="Arial" charset="0"/>
              </a:rPr>
              <a:t>D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96" name="Oval 95"/>
          <p:cNvSpPr>
            <a:spLocks noChangeArrowheads="1"/>
          </p:cNvSpPr>
          <p:nvPr/>
        </p:nvSpPr>
        <p:spPr bwMode="auto">
          <a:xfrm>
            <a:off x="7264400" y="4829175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98" name="Text Box 30"/>
          <p:cNvSpPr txBox="1">
            <a:spLocks noChangeArrowheads="1"/>
          </p:cNvSpPr>
          <p:nvPr/>
        </p:nvSpPr>
        <p:spPr bwMode="auto">
          <a:xfrm>
            <a:off x="8101013" y="4546600"/>
            <a:ext cx="533400" cy="889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fr-CH">
                <a:latin typeface="+mn-lt"/>
                <a:cs typeface="Arial" charset="0"/>
              </a:rPr>
              <a:t>m</a:t>
            </a:r>
            <a:endParaRPr lang="en-GB">
              <a:latin typeface="+mn-lt"/>
              <a:cs typeface="Arial" charset="0"/>
            </a:endParaRPr>
          </a:p>
        </p:txBody>
      </p:sp>
      <p:sp>
        <p:nvSpPr>
          <p:cNvPr id="101" name="Text Box 30"/>
          <p:cNvSpPr txBox="1">
            <a:spLocks noChangeArrowheads="1"/>
          </p:cNvSpPr>
          <p:nvPr/>
        </p:nvSpPr>
        <p:spPr bwMode="auto">
          <a:xfrm>
            <a:off x="5148263" y="4540250"/>
            <a:ext cx="533400" cy="9080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102" name="Line 5"/>
          <p:cNvSpPr>
            <a:spLocks noChangeShapeType="1"/>
          </p:cNvSpPr>
          <p:nvPr/>
        </p:nvSpPr>
        <p:spPr bwMode="auto">
          <a:xfrm>
            <a:off x="7572375" y="498475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103" name="Line 5"/>
          <p:cNvSpPr>
            <a:spLocks noChangeShapeType="1"/>
          </p:cNvSpPr>
          <p:nvPr/>
        </p:nvSpPr>
        <p:spPr bwMode="auto">
          <a:xfrm>
            <a:off x="5651500" y="6334125"/>
            <a:ext cx="600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104" name="Rectangle 6"/>
          <p:cNvSpPr>
            <a:spLocks noChangeArrowheads="1"/>
          </p:cNvSpPr>
          <p:nvPr/>
        </p:nvSpPr>
        <p:spPr bwMode="auto">
          <a:xfrm>
            <a:off x="6100763" y="55229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dirty="0">
                <a:latin typeface="+mn-lt"/>
              </a:rPr>
              <a:t>PR</a:t>
            </a:r>
            <a:r>
              <a:rPr lang="hr-HR" baseline="-25000" dirty="0">
                <a:latin typeface="+mn-lt"/>
              </a:rPr>
              <a:t>A</a:t>
            </a:r>
            <a:endParaRPr lang="en-GB" sz="2000" baseline="-25000" dirty="0">
              <a:latin typeface="+mn-lt"/>
              <a:cs typeface="Arial" charset="0"/>
            </a:endParaRPr>
          </a:p>
        </p:txBody>
      </p:sp>
      <p:sp>
        <p:nvSpPr>
          <p:cNvPr id="105" name="Line 7"/>
          <p:cNvSpPr>
            <a:spLocks noChangeShapeType="1"/>
          </p:cNvSpPr>
          <p:nvPr/>
        </p:nvSpPr>
        <p:spPr bwMode="auto">
          <a:xfrm flipV="1">
            <a:off x="6399213" y="579755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6249988" y="6154738"/>
            <a:ext cx="311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r-HR" dirty="0">
                <a:latin typeface="+mn-lt"/>
                <a:cs typeface="Arial" charset="0"/>
              </a:rPr>
              <a:t>D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107" name="Oval 106"/>
          <p:cNvSpPr>
            <a:spLocks noChangeArrowheads="1"/>
          </p:cNvSpPr>
          <p:nvPr/>
        </p:nvSpPr>
        <p:spPr bwMode="auto">
          <a:xfrm>
            <a:off x="6249988" y="6183313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109" name="Line 5"/>
          <p:cNvSpPr>
            <a:spLocks noChangeShapeType="1"/>
          </p:cNvSpPr>
          <p:nvPr/>
        </p:nvSpPr>
        <p:spPr bwMode="auto">
          <a:xfrm>
            <a:off x="6559550" y="6340475"/>
            <a:ext cx="6048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49192" name="Rectangle 13" descr="Light upward diagonal"/>
          <p:cNvSpPr>
            <a:spLocks noChangeArrowheads="1"/>
          </p:cNvSpPr>
          <p:nvPr/>
        </p:nvSpPr>
        <p:spPr bwMode="auto">
          <a:xfrm>
            <a:off x="5148263" y="6196013"/>
            <a:ext cx="531812" cy="263525"/>
          </a:xfrm>
          <a:prstGeom prst="rect">
            <a:avLst/>
          </a:prstGeom>
          <a:pattFill prst="ltUpDiag">
            <a:fgClr>
              <a:schemeClr val="tx2"/>
            </a:fgClr>
            <a:bgClr>
              <a:srgbClr val="FFFFFF"/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93" name="Group 126"/>
          <p:cNvGrpSpPr>
            <a:grpSpLocks/>
          </p:cNvGrpSpPr>
          <p:nvPr/>
        </p:nvGrpSpPr>
        <p:grpSpPr bwMode="auto">
          <a:xfrm>
            <a:off x="3492500" y="5522913"/>
            <a:ext cx="1223963" cy="504825"/>
            <a:chOff x="7740352" y="5203800"/>
            <a:chExt cx="1224136" cy="504056"/>
          </a:xfrm>
        </p:grpSpPr>
        <p:sp>
          <p:nvSpPr>
            <p:cNvPr id="115" name="Text Box 30"/>
            <p:cNvSpPr txBox="1">
              <a:spLocks noChangeArrowheads="1"/>
            </p:cNvSpPr>
            <p:nvPr/>
          </p:nvSpPr>
          <p:spPr bwMode="auto">
            <a:xfrm>
              <a:off x="7740352" y="5203800"/>
              <a:ext cx="1224136" cy="5040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latin typeface="+mn-lt"/>
                <a:cs typeface="Arial" charset="0"/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7757817" y="5214895"/>
              <a:ext cx="619213" cy="2250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8377030" y="5224406"/>
              <a:ext cx="576343" cy="215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194" name="AutoShape 28"/>
          <p:cNvCxnSpPr>
            <a:cxnSpLocks noChangeShapeType="1"/>
            <a:stCxn id="101" idx="1"/>
          </p:cNvCxnSpPr>
          <p:nvPr/>
        </p:nvCxnSpPr>
        <p:spPr bwMode="auto">
          <a:xfrm rot="10800000" flipV="1">
            <a:off x="4103688" y="4994275"/>
            <a:ext cx="1044575" cy="528638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/>
          </a:ln>
        </p:spPr>
      </p:cxnSp>
      <p:cxnSp>
        <p:nvCxnSpPr>
          <p:cNvPr id="49195" name="AutoShape 28"/>
          <p:cNvCxnSpPr>
            <a:cxnSpLocks noChangeShapeType="1"/>
            <a:stCxn id="49192" idx="1"/>
          </p:cNvCxnSpPr>
          <p:nvPr/>
        </p:nvCxnSpPr>
        <p:spPr bwMode="auto">
          <a:xfrm rot="10800000">
            <a:off x="4103688" y="6027738"/>
            <a:ext cx="1044575" cy="300037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/>
          </a:ln>
        </p:spPr>
      </p:cxnSp>
      <p:sp>
        <p:nvSpPr>
          <p:cNvPr id="137" name="Line 7"/>
          <p:cNvSpPr>
            <a:spLocks noChangeShapeType="1"/>
          </p:cNvSpPr>
          <p:nvPr/>
        </p:nvSpPr>
        <p:spPr bwMode="auto">
          <a:xfrm flipV="1">
            <a:off x="7421563" y="5133975"/>
            <a:ext cx="0" cy="1109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108" name="Text Box 30"/>
          <p:cNvSpPr txBox="1">
            <a:spLocks noChangeArrowheads="1"/>
          </p:cNvSpPr>
          <p:nvPr/>
        </p:nvSpPr>
        <p:spPr bwMode="auto">
          <a:xfrm>
            <a:off x="7146925" y="6213475"/>
            <a:ext cx="533400" cy="2555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hr-HR" dirty="0">
                <a:latin typeface="+mn-lt"/>
                <a:cs typeface="Arial" charset="0"/>
              </a:rPr>
              <a:t>K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140" name="Rectangle 42"/>
          <p:cNvSpPr>
            <a:spLocks noChangeArrowheads="1"/>
          </p:cNvSpPr>
          <p:nvPr/>
        </p:nvSpPr>
        <p:spPr bwMode="auto">
          <a:xfrm>
            <a:off x="6588125" y="3938588"/>
            <a:ext cx="12239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1400" dirty="0">
                <a:latin typeface="+mn-lt"/>
                <a:cs typeface="Arial" charset="0"/>
              </a:rPr>
              <a:t>Symmetric decryption</a:t>
            </a:r>
            <a:endParaRPr lang="en-GB" sz="1600" baseline="-25000" dirty="0">
              <a:latin typeface="+mn-lt"/>
              <a:cs typeface="Arial" charset="0"/>
            </a:endParaRPr>
          </a:p>
        </p:txBody>
      </p:sp>
      <p:sp>
        <p:nvSpPr>
          <p:cNvPr id="141" name="Line 44"/>
          <p:cNvSpPr>
            <a:spLocks noChangeShapeType="1"/>
          </p:cNvSpPr>
          <p:nvPr/>
        </p:nvSpPr>
        <p:spPr bwMode="auto">
          <a:xfrm rot="20404488">
            <a:off x="7300913" y="4448175"/>
            <a:ext cx="12700" cy="3873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sm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142" name="Rectangle 42"/>
          <p:cNvSpPr>
            <a:spLocks noChangeArrowheads="1"/>
          </p:cNvSpPr>
          <p:nvPr/>
        </p:nvSpPr>
        <p:spPr bwMode="auto">
          <a:xfrm>
            <a:off x="4829175" y="5578475"/>
            <a:ext cx="12239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1400" dirty="0">
                <a:latin typeface="+mn-lt"/>
                <a:cs typeface="Arial" charset="0"/>
              </a:rPr>
              <a:t>Public-key decryption</a:t>
            </a:r>
            <a:endParaRPr lang="en-GB" sz="1600" baseline="-25000" dirty="0">
              <a:latin typeface="+mn-lt"/>
              <a:cs typeface="Arial" charset="0"/>
            </a:endParaRPr>
          </a:p>
        </p:txBody>
      </p:sp>
      <p:sp>
        <p:nvSpPr>
          <p:cNvPr id="143" name="Line 44"/>
          <p:cNvSpPr>
            <a:spLocks noChangeShapeType="1"/>
          </p:cNvSpPr>
          <p:nvPr/>
        </p:nvSpPr>
        <p:spPr bwMode="auto">
          <a:xfrm rot="20404488">
            <a:off x="5903913" y="5970588"/>
            <a:ext cx="288925" cy="257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sm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145" name="Rectangle 6"/>
          <p:cNvSpPr>
            <a:spLocks noChangeArrowheads="1"/>
          </p:cNvSpPr>
          <p:nvPr/>
        </p:nvSpPr>
        <p:spPr bwMode="auto">
          <a:xfrm>
            <a:off x="2730500" y="2646363"/>
            <a:ext cx="685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dirty="0">
                <a:latin typeface="+mn-lt"/>
              </a:rPr>
              <a:t>PU</a:t>
            </a:r>
            <a:r>
              <a:rPr lang="hr-HR" baseline="-25000" dirty="0">
                <a:latin typeface="+mn-lt"/>
              </a:rPr>
              <a:t>A</a:t>
            </a:r>
            <a:endParaRPr lang="en-GB" sz="2000" baseline="-25000" dirty="0">
              <a:latin typeface="+mn-lt"/>
              <a:cs typeface="Arial" charset="0"/>
            </a:endParaRPr>
          </a:p>
        </p:txBody>
      </p:sp>
      <p:sp>
        <p:nvSpPr>
          <p:cNvPr id="146" name="Line 7"/>
          <p:cNvSpPr>
            <a:spLocks noChangeShapeType="1"/>
          </p:cNvSpPr>
          <p:nvPr/>
        </p:nvSpPr>
        <p:spPr bwMode="auto">
          <a:xfrm flipV="1">
            <a:off x="3028950" y="2921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147" name="Rectangle 42"/>
          <p:cNvSpPr>
            <a:spLocks noChangeArrowheads="1"/>
          </p:cNvSpPr>
          <p:nvPr/>
        </p:nvSpPr>
        <p:spPr bwMode="auto">
          <a:xfrm>
            <a:off x="6732588" y="2381250"/>
            <a:ext cx="1655762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2400" dirty="0">
                <a:latin typeface="+mn-lt"/>
                <a:cs typeface="Arial" charset="0"/>
              </a:rPr>
              <a:t>Encryption process (sender B)</a:t>
            </a:r>
            <a:endParaRPr lang="hr-HR" sz="2800" baseline="-25000" dirty="0">
              <a:latin typeface="+mn-lt"/>
              <a:cs typeface="Arial" charset="0"/>
            </a:endParaRPr>
          </a:p>
        </p:txBody>
      </p:sp>
      <p:sp>
        <p:nvSpPr>
          <p:cNvPr id="148" name="Right Brace 147"/>
          <p:cNvSpPr/>
          <p:nvPr/>
        </p:nvSpPr>
        <p:spPr>
          <a:xfrm>
            <a:off x="6227763" y="1700213"/>
            <a:ext cx="431800" cy="2233612"/>
          </a:xfrm>
          <a:prstGeom prst="rightBrace">
            <a:avLst>
              <a:gd name="adj1" fmla="val 60430"/>
              <a:gd name="adj2" fmla="val 50000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149" name="Rectangle 42"/>
          <p:cNvSpPr>
            <a:spLocks noChangeArrowheads="1"/>
          </p:cNvSpPr>
          <p:nvPr/>
        </p:nvSpPr>
        <p:spPr bwMode="auto">
          <a:xfrm>
            <a:off x="1042988" y="4941888"/>
            <a:ext cx="18002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2400" dirty="0">
                <a:latin typeface="+mn-lt"/>
                <a:cs typeface="Arial" charset="0"/>
              </a:rPr>
              <a:t>Decryption process (recipient A)</a:t>
            </a:r>
          </a:p>
        </p:txBody>
      </p:sp>
      <p:sp>
        <p:nvSpPr>
          <p:cNvPr id="150" name="Right Brace 149"/>
          <p:cNvSpPr/>
          <p:nvPr/>
        </p:nvSpPr>
        <p:spPr>
          <a:xfrm rot="10800000">
            <a:off x="2916238" y="4403725"/>
            <a:ext cx="431800" cy="2232025"/>
          </a:xfrm>
          <a:prstGeom prst="rightBrace">
            <a:avLst>
              <a:gd name="adj1" fmla="val 60430"/>
              <a:gd name="adj2" fmla="val 50000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Slučajni brojevi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Simetrična Enkripcija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Slučajni brojevi</a:t>
            </a:r>
            <a:endParaRPr lang="en-US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r-HR" dirty="0" smtClean="0"/>
              <a:t>Igraju važnu ulogu u korištenju enkripcija</a:t>
            </a:r>
          </a:p>
          <a:p>
            <a:pPr eaLnBrk="1" hangingPunct="1">
              <a:lnSpc>
                <a:spcPct val="90000"/>
              </a:lnSpc>
            </a:pPr>
            <a:r>
              <a:rPr lang="hr-HR" dirty="0" smtClean="0"/>
              <a:t>Koristi se u generaciji</a:t>
            </a:r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Ključevi se koriste u oba simetrična i javna-ključa za šifriranje</a:t>
            </a:r>
          </a:p>
          <a:p>
            <a:pPr lvl="1" eaLnBrk="1" hangingPunct="1">
              <a:lnSpc>
                <a:spcPct val="90000"/>
              </a:lnSpc>
            </a:pPr>
            <a:r>
              <a:rPr lang="hr-HR" dirty="0" err="1" smtClean="0"/>
              <a:t>Stream</a:t>
            </a:r>
            <a:r>
              <a:rPr lang="hr-HR" dirty="0" smtClean="0"/>
              <a:t> ključevi u slijednoj šifri</a:t>
            </a:r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Provjera autentičnosti protokola</a:t>
            </a:r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Osigurava </a:t>
            </a:r>
            <a:r>
              <a:rPr lang="hr-HR" dirty="0" err="1" smtClean="0"/>
              <a:t>tokene..</a:t>
            </a:r>
            <a:r>
              <a:rPr lang="hr-HR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hr-HR" dirty="0" smtClean="0"/>
              <a:t>Zahtjevi </a:t>
            </a:r>
          </a:p>
          <a:p>
            <a:pPr lvl="1" eaLnBrk="1" hangingPunct="1">
              <a:lnSpc>
                <a:spcPct val="90000"/>
              </a:lnSpc>
            </a:pPr>
            <a:r>
              <a:rPr lang="hr-HR" dirty="0" smtClean="0">
                <a:solidFill>
                  <a:srgbClr val="002060"/>
                </a:solidFill>
              </a:rPr>
              <a:t>Slučajnost</a:t>
            </a:r>
            <a:r>
              <a:rPr lang="hr-HR" dirty="0" smtClean="0"/>
              <a:t> – na temelju statističkih testova za ravnomjernost i neovisnost</a:t>
            </a:r>
          </a:p>
          <a:p>
            <a:pPr lvl="1" eaLnBrk="1" hangingPunct="1"/>
            <a:r>
              <a:rPr lang="hr-HR" dirty="0" smtClean="0">
                <a:solidFill>
                  <a:srgbClr val="002060"/>
                </a:solidFill>
              </a:rPr>
              <a:t>Nepredvidivost – </a:t>
            </a:r>
            <a:r>
              <a:rPr lang="hr-HR" dirty="0" err="1" smtClean="0"/>
              <a:t>suksesivne</a:t>
            </a:r>
            <a:r>
              <a:rPr lang="hr-HR" dirty="0" smtClean="0"/>
              <a:t> </a:t>
            </a:r>
            <a:r>
              <a:rPr lang="hr-HR" dirty="0" smtClean="0"/>
              <a:t>vrijednosti </a:t>
            </a:r>
            <a:r>
              <a:rPr lang="hr-HR" dirty="0" smtClean="0"/>
              <a:t>koje nisu povezane sa prethodnim (</a:t>
            </a:r>
            <a:r>
              <a:rPr lang="hr-HR" dirty="0" smtClean="0"/>
              <a:t>zahtjeva </a:t>
            </a:r>
            <a:r>
              <a:rPr lang="hr-HR" dirty="0" smtClean="0"/>
              <a:t>neki hardver generator, nije uvijek u upotrebi)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C09C1D-A0F1-4868-A51D-559A36237A16}" type="slidenum">
              <a:rPr lang="hr-HR"/>
              <a:pPr>
                <a:defRPr/>
              </a:pPr>
              <a:t>40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err="1" smtClean="0"/>
              <a:t>Pseudoslučajni</a:t>
            </a:r>
            <a:r>
              <a:rPr lang="hr-HR" dirty="0" smtClean="0"/>
              <a:t> i Slučajni brojevi</a:t>
            </a:r>
            <a:endParaRPr 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Često korištena algoritamska tehnika za stvaranje </a:t>
            </a:r>
            <a:r>
              <a:rPr lang="hr-HR" dirty="0" err="1" smtClean="0"/>
              <a:t>pseudoslučajnih</a:t>
            </a:r>
            <a:r>
              <a:rPr lang="hr-HR" dirty="0" smtClean="0"/>
              <a:t> brojeva</a:t>
            </a:r>
            <a:endParaRPr lang="en-US" dirty="0" smtClean="0"/>
          </a:p>
          <a:p>
            <a:pPr lvl="1" eaLnBrk="1" hangingPunct="1"/>
            <a:r>
              <a:rPr lang="hr-HR" dirty="0" smtClean="0"/>
              <a:t>Koji zadovoljava statističke testove slučajnosti</a:t>
            </a:r>
            <a:endParaRPr lang="en-US" dirty="0" smtClean="0"/>
          </a:p>
          <a:p>
            <a:pPr lvl="1" eaLnBrk="1" hangingPunct="1"/>
            <a:r>
              <a:rPr lang="hr-HR" dirty="0" smtClean="0"/>
              <a:t>No, vjerojatno će biti predvidljiv</a:t>
            </a:r>
          </a:p>
          <a:p>
            <a:pPr lvl="1" eaLnBrk="1" hangingPunct="1"/>
            <a:r>
              <a:rPr lang="hr-HR" dirty="0" err="1" smtClean="0"/>
              <a:t>Npr</a:t>
            </a:r>
            <a:r>
              <a:rPr lang="hr-HR" dirty="0" smtClean="0"/>
              <a:t>., šifrirati dani slučajni broj n puta s tajnim ključem</a:t>
            </a:r>
            <a:endParaRPr lang="en-US" dirty="0" smtClean="0"/>
          </a:p>
          <a:p>
            <a:pPr eaLnBrk="1" hangingPunct="1"/>
            <a:r>
              <a:rPr lang="hr-HR" dirty="0" smtClean="0"/>
              <a:t>Pravi slučajni generatori brojeva koriste nedeterministička izvora </a:t>
            </a:r>
            <a:endParaRPr lang="en-US" dirty="0" smtClean="0"/>
          </a:p>
          <a:p>
            <a:pPr lvl="1" eaLnBrk="1" hangingPunct="1"/>
            <a:r>
              <a:rPr lang="hr-HR" dirty="0" smtClean="0"/>
              <a:t>Na primjer zračenja, plinsko pražnjenje, curenje kondenzatora (prirodnih procesa i fenomena)</a:t>
            </a:r>
            <a:endParaRPr lang="en-US" dirty="0" smtClean="0"/>
          </a:p>
          <a:p>
            <a:pPr lvl="1" eaLnBrk="1" hangingPunct="1"/>
            <a:r>
              <a:rPr lang="hr-HR" dirty="0" smtClean="0"/>
              <a:t>Sve više se pruža na modernim procesorima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318F6A-0C77-4F54-8FA0-610C42B6C833}" type="slidenum">
              <a:rPr lang="hr-HR"/>
              <a:pPr>
                <a:defRPr/>
              </a:pPr>
              <a:t>41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Primjer: Oscilator kao RNG</a:t>
            </a:r>
            <a:endParaRPr lang="en-US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r-HR" dirty="0" smtClean="0"/>
              <a:t>Frekvencijska nestabilnost </a:t>
            </a:r>
            <a:r>
              <a:rPr lang="hr-HR" dirty="0" err="1" smtClean="0"/>
              <a:t>oscilatora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DAFD4-41E1-4CDE-A66D-49822FB64454}" type="slidenum">
              <a:rPr lang="hr-HR"/>
              <a:pPr>
                <a:defRPr/>
              </a:pPr>
              <a:t>42</a:t>
            </a:fld>
            <a:endParaRPr lang="hr-HR"/>
          </a:p>
        </p:txBody>
      </p:sp>
      <p:pic>
        <p:nvPicPr>
          <p:cNvPr id="5325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2022475"/>
            <a:ext cx="8543925" cy="342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52450" y="5732463"/>
            <a:ext cx="8208963" cy="5857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1600" dirty="0" err="1">
                <a:latin typeface="+mn-lt"/>
              </a:rPr>
              <a:t>Meshnetics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ZigBee</a:t>
            </a:r>
            <a:r>
              <a:rPr lang="en-US" sz="1600" dirty="0">
                <a:latin typeface="+mn-lt"/>
              </a:rPr>
              <a:t> </a:t>
            </a:r>
            <a:r>
              <a:rPr lang="hr-HR" sz="1600" dirty="0">
                <a:latin typeface="+mn-lt"/>
              </a:rPr>
              <a:t>processors equipped with </a:t>
            </a:r>
            <a:r>
              <a:rPr lang="en-US" sz="1600" dirty="0">
                <a:latin typeface="+mn-lt"/>
              </a:rPr>
              <a:t>two usable oscillators, an Internal</a:t>
            </a:r>
            <a:r>
              <a:rPr lang="hr-HR" sz="1600" dirty="0">
                <a:latin typeface="+mn-lt"/>
              </a:rPr>
              <a:t> Calibrated RC Oscillator (4 MHz) and aWatchdog Oscillator (128 kHz).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Primjer: Oscilator kao RNG</a:t>
            </a:r>
            <a:endParaRPr lang="en-US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r-HR" dirty="0" smtClean="0"/>
              <a:t>Slučajan ali ne i nepredvidljiv </a:t>
            </a:r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Analiza trajanja pojedinih intervala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E4A76-A6F4-4B33-9456-D92D82DF55FA}" type="slidenum">
              <a:rPr lang="hr-HR"/>
              <a:pPr>
                <a:defRPr/>
              </a:pPr>
              <a:t>43</a:t>
            </a:fld>
            <a:endParaRPr lang="hr-HR"/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2276475"/>
            <a:ext cx="4157662" cy="3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97375" y="2284413"/>
            <a:ext cx="4638675" cy="33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003800" y="5589588"/>
            <a:ext cx="3671888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hr-HR" dirty="0">
                <a:latin typeface="+mn-lt"/>
              </a:rPr>
              <a:t>Distribucija odstupanja trajanja intervala od srednje vrijednosti </a:t>
            </a:r>
            <a:br>
              <a:rPr lang="hr-HR" dirty="0">
                <a:latin typeface="+mn-lt"/>
              </a:rPr>
            </a:br>
            <a:r>
              <a:rPr lang="hr-HR" dirty="0">
                <a:latin typeface="+mn-lt"/>
              </a:rPr>
              <a:t>(good statistical properties – randomness)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650" y="5589588"/>
            <a:ext cx="36718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hr-HR" dirty="0" smtClean="0">
                <a:latin typeface="+mn-lt"/>
              </a:rPr>
              <a:t>Nepredvidivo– susjedni intervali iz grupa</a:t>
            </a:r>
            <a:endParaRPr lang="hr-HR" dirty="0">
              <a:latin typeface="+mn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51050" y="4076700"/>
            <a:ext cx="1152525" cy="86518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14" name="Oval 13"/>
          <p:cNvSpPr/>
          <p:nvPr/>
        </p:nvSpPr>
        <p:spPr>
          <a:xfrm>
            <a:off x="1116013" y="3141663"/>
            <a:ext cx="1152525" cy="8636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Primjer: Oscilator kao RNG</a:t>
            </a:r>
            <a:endParaRPr lang="en-US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r-HR" dirty="0" smtClean="0"/>
              <a:t>Možemo li poboljšati promatrajući razliku između R trajanja T susjednih intervala (</a:t>
            </a:r>
            <a:r>
              <a:rPr lang="hr-HR" dirty="0" err="1" smtClean="0">
                <a:solidFill>
                  <a:srgbClr val="002060"/>
                </a:solidFill>
              </a:rPr>
              <a:t>r</a:t>
            </a:r>
            <a:r>
              <a:rPr lang="hr-HR" baseline="-25000" dirty="0" err="1" smtClean="0">
                <a:solidFill>
                  <a:srgbClr val="002060"/>
                </a:solidFill>
              </a:rPr>
              <a:t>n</a:t>
            </a:r>
            <a:r>
              <a:rPr lang="hr-HR" dirty="0" smtClean="0">
                <a:solidFill>
                  <a:srgbClr val="002060"/>
                </a:solidFill>
              </a:rPr>
              <a:t> = </a:t>
            </a:r>
            <a:r>
              <a:rPr lang="hr-HR" dirty="0" err="1" smtClean="0">
                <a:solidFill>
                  <a:srgbClr val="002060"/>
                </a:solidFill>
              </a:rPr>
              <a:t>T</a:t>
            </a:r>
            <a:r>
              <a:rPr lang="hr-HR" baseline="-25000" dirty="0" err="1" smtClean="0">
                <a:solidFill>
                  <a:srgbClr val="002060"/>
                </a:solidFill>
              </a:rPr>
              <a:t>n</a:t>
            </a:r>
            <a:r>
              <a:rPr lang="hr-HR" baseline="-25000" dirty="0" smtClean="0">
                <a:solidFill>
                  <a:srgbClr val="002060"/>
                </a:solidFill>
              </a:rPr>
              <a:t>+1 </a:t>
            </a:r>
            <a:r>
              <a:rPr lang="hr-HR" dirty="0" smtClean="0">
                <a:solidFill>
                  <a:srgbClr val="002060"/>
                </a:solidFill>
              </a:rPr>
              <a:t>- </a:t>
            </a:r>
            <a:r>
              <a:rPr lang="hr-HR" dirty="0" err="1" smtClean="0">
                <a:solidFill>
                  <a:srgbClr val="002060"/>
                </a:solidFill>
              </a:rPr>
              <a:t>T</a:t>
            </a:r>
            <a:r>
              <a:rPr lang="hr-HR" baseline="-25000" dirty="0" err="1" smtClean="0">
                <a:solidFill>
                  <a:srgbClr val="002060"/>
                </a:solidFill>
              </a:rPr>
              <a:t>n</a:t>
            </a:r>
            <a:r>
              <a:rPr lang="hr-HR" dirty="0" smtClean="0"/>
              <a:t>, n=1,2,</a:t>
            </a:r>
            <a:r>
              <a:rPr lang="hr-HR" dirty="0" err="1" smtClean="0"/>
              <a:t>..</a:t>
            </a:r>
            <a:r>
              <a:rPr lang="hr-HR" dirty="0" smtClean="0"/>
              <a:t>.)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B0E9E4-F734-4A49-B8A5-537D89C6CAE2}" type="slidenum">
              <a:rPr lang="hr-HR"/>
              <a:pPr>
                <a:defRPr/>
              </a:pPr>
              <a:t>44</a:t>
            </a:fld>
            <a:endParaRPr lang="hr-HR"/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2997200"/>
            <a:ext cx="410527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3" y="2708275"/>
            <a:ext cx="40005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Rezime</a:t>
            </a:r>
            <a:endParaRPr lang="en-US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Predstavljanje kriptografskih algoritama</a:t>
            </a:r>
            <a:endParaRPr lang="en-US" dirty="0" smtClean="0"/>
          </a:p>
          <a:p>
            <a:pPr eaLnBrk="1" hangingPunct="1"/>
            <a:r>
              <a:rPr lang="hr-HR" dirty="0" smtClean="0"/>
              <a:t>Simetrična enkripcija algoritama za povjerljivost</a:t>
            </a:r>
          </a:p>
          <a:p>
            <a:pPr eaLnBrk="1" hangingPunct="1"/>
            <a:r>
              <a:rPr lang="hr-HR" dirty="0" smtClean="0"/>
              <a:t>Enkripcija algoritama za povjerljivost</a:t>
            </a:r>
            <a:endParaRPr lang="en-US" dirty="0" smtClean="0"/>
          </a:p>
          <a:p>
            <a:pPr eaLnBrk="1" hangingPunct="1"/>
            <a:r>
              <a:rPr lang="hr-HR" dirty="0" smtClean="0"/>
              <a:t>Autentičnost poruka</a:t>
            </a:r>
            <a:r>
              <a:rPr lang="en-US" dirty="0" smtClean="0"/>
              <a:t> &amp; hash fu</a:t>
            </a:r>
            <a:r>
              <a:rPr lang="hr-HR" dirty="0" err="1" smtClean="0"/>
              <a:t>nkcije</a:t>
            </a:r>
            <a:endParaRPr lang="en-US" dirty="0" smtClean="0"/>
          </a:p>
          <a:p>
            <a:pPr eaLnBrk="1" hangingPunct="1"/>
            <a:r>
              <a:rPr lang="hr-HR" dirty="0" smtClean="0"/>
              <a:t>Javni </a:t>
            </a:r>
            <a:r>
              <a:rPr lang="en-US" dirty="0" smtClean="0"/>
              <a:t>-</a:t>
            </a:r>
            <a:r>
              <a:rPr lang="hr-HR" dirty="0" smtClean="0"/>
              <a:t>ključ</a:t>
            </a:r>
            <a:r>
              <a:rPr lang="en-US" dirty="0" smtClean="0"/>
              <a:t> </a:t>
            </a:r>
            <a:r>
              <a:rPr lang="hr-HR" dirty="0" smtClean="0"/>
              <a:t>enkripcije</a:t>
            </a:r>
            <a:endParaRPr lang="en-US" dirty="0" smtClean="0"/>
          </a:p>
          <a:p>
            <a:pPr eaLnBrk="1" hangingPunct="1"/>
            <a:r>
              <a:rPr lang="hr-HR" dirty="0" smtClean="0"/>
              <a:t>Digitalni potpisi </a:t>
            </a:r>
            <a:r>
              <a:rPr lang="en-US" dirty="0" smtClean="0"/>
              <a:t>and </a:t>
            </a:r>
            <a:r>
              <a:rPr lang="hr-HR" dirty="0" smtClean="0"/>
              <a:t>upravljanje ključem</a:t>
            </a:r>
            <a:endParaRPr lang="en-US" dirty="0" smtClean="0"/>
          </a:p>
          <a:p>
            <a:pPr eaLnBrk="1" hangingPunct="1"/>
            <a:r>
              <a:rPr lang="hr-HR" dirty="0" smtClean="0"/>
              <a:t>Slučajni brojevi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FAEF04-940E-435B-B7C6-B481C6268385}" type="slidenum">
              <a:rPr lang="hr-HR"/>
              <a:pPr>
                <a:defRPr/>
              </a:pPr>
              <a:t>45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sz="2400" dirty="0" smtClean="0"/>
              <a:t>Univerzalna tehnika za pružanje povjerljivosti za obje transmisije  (komunikacije) i pohranjenih podataka (DBs, datoteke)</a:t>
            </a:r>
          </a:p>
          <a:p>
            <a:pPr eaLnBrk="1" hangingPunct="1"/>
            <a:endParaRPr lang="hr-HR" sz="2400" dirty="0" smtClean="0">
              <a:solidFill>
                <a:srgbClr val="C00000"/>
              </a:solidFill>
            </a:endParaRPr>
          </a:p>
          <a:p>
            <a:pPr eaLnBrk="1" hangingPunct="1"/>
            <a:endParaRPr lang="hr-HR" sz="2400" dirty="0" smtClean="0">
              <a:solidFill>
                <a:srgbClr val="C00000"/>
              </a:solidFill>
            </a:endParaRPr>
          </a:p>
          <a:p>
            <a:pPr eaLnBrk="1" hangingPunct="1">
              <a:buFont typeface="Wingdings 2" pitchFamily="18" charset="2"/>
              <a:buNone/>
            </a:pPr>
            <a:endParaRPr lang="hr-HR" sz="2400" dirty="0" smtClean="0"/>
          </a:p>
          <a:p>
            <a:pPr eaLnBrk="1" hangingPunct="1"/>
            <a:endParaRPr lang="hr-HR" sz="2400" dirty="0" smtClean="0"/>
          </a:p>
          <a:p>
            <a:pPr eaLnBrk="1" hangingPunct="1"/>
            <a:r>
              <a:rPr lang="hr-HR" sz="2400" dirty="0" smtClean="0"/>
              <a:t>Pet glavnih elemenata:</a:t>
            </a:r>
          </a:p>
          <a:p>
            <a:pPr lvl="1" eaLnBrk="1" hangingPunct="1"/>
            <a:r>
              <a:rPr lang="hr-HR" sz="2000" dirty="0" err="1" smtClean="0">
                <a:solidFill>
                  <a:srgbClr val="002060"/>
                </a:solidFill>
              </a:rPr>
              <a:t>Plaintext</a:t>
            </a:r>
            <a:r>
              <a:rPr lang="hr-HR" sz="2000" dirty="0" smtClean="0">
                <a:solidFill>
                  <a:srgbClr val="002060"/>
                </a:solidFill>
              </a:rPr>
              <a:t> (P)</a:t>
            </a:r>
          </a:p>
          <a:p>
            <a:pPr lvl="1" eaLnBrk="1" hangingPunct="1"/>
            <a:r>
              <a:rPr lang="hr-HR" sz="2000" dirty="0" err="1" smtClean="0">
                <a:solidFill>
                  <a:srgbClr val="002060"/>
                </a:solidFill>
              </a:rPr>
              <a:t>Encryption</a:t>
            </a:r>
            <a:r>
              <a:rPr lang="hr-HR" sz="2000" dirty="0" smtClean="0">
                <a:solidFill>
                  <a:srgbClr val="002060"/>
                </a:solidFill>
              </a:rPr>
              <a:t> </a:t>
            </a:r>
            <a:r>
              <a:rPr lang="hr-HR" sz="2000" dirty="0" err="1" smtClean="0">
                <a:solidFill>
                  <a:srgbClr val="002060"/>
                </a:solidFill>
              </a:rPr>
              <a:t>algorithm</a:t>
            </a:r>
            <a:r>
              <a:rPr lang="hr-HR" sz="2000" dirty="0" smtClean="0">
                <a:solidFill>
                  <a:srgbClr val="002060"/>
                </a:solidFill>
              </a:rPr>
              <a:t> (E[.])</a:t>
            </a:r>
          </a:p>
          <a:p>
            <a:pPr lvl="1" eaLnBrk="1" hangingPunct="1"/>
            <a:r>
              <a:rPr lang="hr-HR" sz="2000" dirty="0" err="1" smtClean="0">
                <a:solidFill>
                  <a:srgbClr val="002060"/>
                </a:solidFill>
              </a:rPr>
              <a:t>Secret</a:t>
            </a:r>
            <a:r>
              <a:rPr lang="hr-HR" sz="2000" dirty="0" smtClean="0">
                <a:solidFill>
                  <a:srgbClr val="002060"/>
                </a:solidFill>
              </a:rPr>
              <a:t> </a:t>
            </a:r>
            <a:r>
              <a:rPr lang="hr-HR" sz="2000" dirty="0" err="1" smtClean="0">
                <a:solidFill>
                  <a:srgbClr val="002060"/>
                </a:solidFill>
              </a:rPr>
              <a:t>key</a:t>
            </a:r>
            <a:r>
              <a:rPr lang="hr-HR" sz="2000" dirty="0" smtClean="0">
                <a:solidFill>
                  <a:srgbClr val="002060"/>
                </a:solidFill>
              </a:rPr>
              <a:t> (K)</a:t>
            </a:r>
          </a:p>
          <a:p>
            <a:pPr lvl="1" eaLnBrk="1" hangingPunct="1"/>
            <a:r>
              <a:rPr lang="hr-HR" sz="2000" dirty="0" err="1" smtClean="0">
                <a:solidFill>
                  <a:srgbClr val="002060"/>
                </a:solidFill>
              </a:rPr>
              <a:t>Ciphertext</a:t>
            </a:r>
            <a:r>
              <a:rPr lang="hr-HR" sz="2000" dirty="0" smtClean="0">
                <a:solidFill>
                  <a:srgbClr val="002060"/>
                </a:solidFill>
              </a:rPr>
              <a:t> (C)</a:t>
            </a:r>
          </a:p>
          <a:p>
            <a:pPr lvl="1" eaLnBrk="1" hangingPunct="1"/>
            <a:r>
              <a:rPr lang="hr-HR" sz="2000" dirty="0" err="1" smtClean="0">
                <a:solidFill>
                  <a:srgbClr val="002060"/>
                </a:solidFill>
              </a:rPr>
              <a:t>Decryption</a:t>
            </a:r>
            <a:r>
              <a:rPr lang="hr-HR" sz="2000" dirty="0" smtClean="0">
                <a:solidFill>
                  <a:srgbClr val="002060"/>
                </a:solidFill>
              </a:rPr>
              <a:t> </a:t>
            </a:r>
            <a:r>
              <a:rPr lang="hr-HR" sz="2000" dirty="0" err="1" smtClean="0">
                <a:solidFill>
                  <a:srgbClr val="002060"/>
                </a:solidFill>
              </a:rPr>
              <a:t>algorithm</a:t>
            </a:r>
            <a:r>
              <a:rPr lang="hr-HR" sz="2000" dirty="0" smtClean="0">
                <a:solidFill>
                  <a:srgbClr val="002060"/>
                </a:solidFill>
              </a:rPr>
              <a:t> (D[.])</a:t>
            </a:r>
          </a:p>
          <a:p>
            <a:pPr lvl="1" eaLnBrk="1" hangingPunct="1"/>
            <a:endParaRPr lang="hr-HR" sz="2000" dirty="0" smtClean="0"/>
          </a:p>
          <a:p>
            <a:pPr lvl="1" eaLnBrk="1" hangingPunct="1"/>
            <a:endParaRPr lang="hr-HR" sz="2000" dirty="0" smtClean="0"/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Simetrična Enkripcija: Uvod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1EF03C-A4A6-41D5-81DA-B5ACB1C1D61A}" type="slidenum">
              <a:rPr lang="hr-HR"/>
              <a:pPr>
                <a:defRPr/>
              </a:pPr>
              <a:t>5</a:t>
            </a:fld>
            <a:endParaRPr lang="hr-HR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052638" y="3046413"/>
            <a:ext cx="1439862" cy="661987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fr-CH" dirty="0" err="1">
                <a:latin typeface="+mn-lt"/>
                <a:cs typeface="Arial" charset="0"/>
              </a:rPr>
              <a:t>Encryption</a:t>
            </a:r>
            <a:r>
              <a:rPr lang="hr-HR" dirty="0">
                <a:latin typeface="+mn-lt"/>
                <a:cs typeface="Arial" charset="0"/>
              </a:rPr>
              <a:t> algorithm 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724525" y="3046413"/>
            <a:ext cx="1439863" cy="661987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fr-CH" dirty="0" err="1">
                <a:latin typeface="+mn-lt"/>
                <a:cs typeface="Arial" charset="0"/>
              </a:rPr>
              <a:t>Decryption</a:t>
            </a:r>
            <a:r>
              <a:rPr lang="hr-HR" dirty="0">
                <a:latin typeface="+mn-lt"/>
                <a:cs typeface="Arial" charset="0"/>
              </a:rPr>
              <a:t> algorithm 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757238" y="33702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3500438" y="3365500"/>
            <a:ext cx="2224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7164388" y="33655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806450" y="2789238"/>
            <a:ext cx="10033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H" dirty="0" err="1">
                <a:latin typeface="+mn-lt"/>
                <a:cs typeface="Arial" charset="0"/>
              </a:rPr>
              <a:t>Plaintext</a:t>
            </a:r>
            <a:endParaRPr lang="hr-HR" dirty="0">
              <a:latin typeface="+mn-lt"/>
              <a:cs typeface="Arial" charset="0"/>
            </a:endParaRPr>
          </a:p>
          <a:p>
            <a:pPr algn="ctr">
              <a:defRPr/>
            </a:pPr>
            <a:r>
              <a:rPr lang="hr-HR" dirty="0">
                <a:latin typeface="+mn-lt"/>
                <a:cs typeface="Arial" charset="0"/>
              </a:rPr>
              <a:t>input </a:t>
            </a:r>
          </a:p>
          <a:p>
            <a:pPr algn="ctr">
              <a:defRPr/>
            </a:pPr>
            <a:r>
              <a:rPr lang="hr-HR" dirty="0">
                <a:solidFill>
                  <a:srgbClr val="002060"/>
                </a:solidFill>
                <a:latin typeface="+mn-lt"/>
                <a:cs typeface="Arial" charset="0"/>
              </a:rPr>
              <a:t>P</a:t>
            </a:r>
            <a:endParaRPr lang="en-GB" dirty="0">
              <a:solidFill>
                <a:srgbClr val="002060"/>
              </a:solidFill>
              <a:latin typeface="+mn-lt"/>
              <a:cs typeface="Arial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141788" y="3033713"/>
            <a:ext cx="12160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dirty="0" err="1">
                <a:latin typeface="+mn-lt"/>
                <a:cs typeface="Arial" charset="0"/>
              </a:rPr>
              <a:t>Ciphertext</a:t>
            </a:r>
            <a:r>
              <a:rPr lang="hr-HR" dirty="0">
                <a:latin typeface="+mn-lt"/>
                <a:cs typeface="Arial" charset="0"/>
              </a:rPr>
              <a:t> </a:t>
            </a:r>
          </a:p>
          <a:p>
            <a:pPr algn="ctr">
              <a:defRPr/>
            </a:pPr>
            <a:r>
              <a:rPr lang="hr-HR" dirty="0">
                <a:solidFill>
                  <a:srgbClr val="002060"/>
                </a:solidFill>
                <a:latin typeface="+mn-lt"/>
                <a:cs typeface="Arial" charset="0"/>
              </a:rPr>
              <a:t>C=E[K,P]</a:t>
            </a:r>
            <a:endParaRPr lang="en-GB" dirty="0">
              <a:solidFill>
                <a:srgbClr val="002060"/>
              </a:solidFill>
              <a:latin typeface="+mn-lt"/>
              <a:cs typeface="Arial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7342188" y="2789238"/>
            <a:ext cx="10556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H" dirty="0" err="1">
                <a:latin typeface="+mn-lt"/>
                <a:cs typeface="Arial" charset="0"/>
              </a:rPr>
              <a:t>Plaintext</a:t>
            </a:r>
            <a:r>
              <a:rPr lang="hr-HR" dirty="0">
                <a:latin typeface="+mn-lt"/>
                <a:cs typeface="Arial" charset="0"/>
              </a:rPr>
              <a:t> </a:t>
            </a:r>
            <a:br>
              <a:rPr lang="hr-HR" dirty="0">
                <a:latin typeface="+mn-lt"/>
                <a:cs typeface="Arial" charset="0"/>
              </a:rPr>
            </a:br>
            <a:r>
              <a:rPr lang="hr-HR" dirty="0">
                <a:latin typeface="+mn-lt"/>
                <a:cs typeface="Arial" charset="0"/>
              </a:rPr>
              <a:t>output</a:t>
            </a:r>
          </a:p>
          <a:p>
            <a:pPr algn="ctr">
              <a:defRPr/>
            </a:pPr>
            <a:r>
              <a:rPr lang="hr-HR" dirty="0">
                <a:solidFill>
                  <a:srgbClr val="002060"/>
                </a:solidFill>
                <a:latin typeface="+mn-lt"/>
                <a:cs typeface="Arial" charset="0"/>
              </a:rPr>
              <a:t>P=D[K,C]</a:t>
            </a:r>
            <a:endParaRPr lang="en-GB" dirty="0">
              <a:solidFill>
                <a:srgbClr val="002060"/>
              </a:solidFill>
              <a:latin typeface="+mn-lt"/>
              <a:cs typeface="Arial" charset="0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2124075" y="2349500"/>
            <a:ext cx="12969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dirty="0">
                <a:latin typeface="+mn-lt"/>
                <a:cs typeface="Arial" charset="0"/>
              </a:rPr>
              <a:t>Secret key </a:t>
            </a:r>
            <a:br>
              <a:rPr lang="hr-HR" dirty="0">
                <a:latin typeface="+mn-lt"/>
                <a:cs typeface="Arial" charset="0"/>
              </a:rPr>
            </a:br>
            <a:r>
              <a:rPr lang="fr-CH" dirty="0">
                <a:solidFill>
                  <a:srgbClr val="002060"/>
                </a:solidFill>
                <a:latin typeface="+mn-lt"/>
                <a:cs typeface="Arial" charset="0"/>
              </a:rPr>
              <a:t>K</a:t>
            </a:r>
            <a:endParaRPr lang="en-GB" baseline="-25000" dirty="0">
              <a:solidFill>
                <a:srgbClr val="002060"/>
              </a:solidFill>
              <a:latin typeface="+mn-lt"/>
              <a:cs typeface="Arial" charset="0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5783263" y="2349500"/>
            <a:ext cx="12969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dirty="0">
                <a:latin typeface="+mn-lt"/>
                <a:cs typeface="Arial" charset="0"/>
              </a:rPr>
              <a:t>Secret key</a:t>
            </a:r>
            <a:br>
              <a:rPr lang="hr-HR" dirty="0">
                <a:latin typeface="+mn-lt"/>
                <a:cs typeface="Arial" charset="0"/>
              </a:rPr>
            </a:br>
            <a:r>
              <a:rPr lang="hr-HR" dirty="0">
                <a:latin typeface="+mn-lt"/>
                <a:cs typeface="Arial" charset="0"/>
              </a:rPr>
              <a:t> </a:t>
            </a:r>
            <a:r>
              <a:rPr lang="fr-CH" dirty="0">
                <a:solidFill>
                  <a:srgbClr val="002060"/>
                </a:solidFill>
                <a:latin typeface="+mn-lt"/>
                <a:cs typeface="Arial" charset="0"/>
              </a:rPr>
              <a:t>K</a:t>
            </a:r>
            <a:endParaRPr lang="en-GB" baseline="-25000" dirty="0">
              <a:solidFill>
                <a:srgbClr val="002060"/>
              </a:solidFill>
              <a:latin typeface="+mn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37814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hr-HR" sz="2200" dirty="0" smtClean="0">
                <a:solidFill>
                  <a:srgbClr val="002060"/>
                </a:solidFill>
              </a:rPr>
              <a:t>Plaintext (P)</a:t>
            </a:r>
          </a:p>
          <a:p>
            <a:pPr lvl="1" eaLnBrk="1" hangingPunct="1">
              <a:defRPr/>
            </a:pPr>
            <a:r>
              <a:rPr lang="hr-HR" sz="1900" dirty="0" smtClean="0"/>
              <a:t>Izvorna poruka ili podatak koja je enkriptirana</a:t>
            </a:r>
            <a:endParaRPr lang="hr-HR" sz="2000" dirty="0" smtClean="0"/>
          </a:p>
          <a:p>
            <a:pPr eaLnBrk="1" hangingPunct="1">
              <a:defRPr/>
            </a:pPr>
            <a:r>
              <a:rPr lang="hr-HR" sz="2200" dirty="0" smtClean="0">
                <a:solidFill>
                  <a:srgbClr val="002060"/>
                </a:solidFill>
              </a:rPr>
              <a:t>Encryption algorithm (E[.])</a:t>
            </a:r>
          </a:p>
          <a:p>
            <a:pPr lvl="1" eaLnBrk="1" hangingPunct="1">
              <a:defRPr/>
            </a:pPr>
            <a:r>
              <a:rPr lang="hr-HR" sz="1900" dirty="0" smtClean="0"/>
              <a:t>Obavlja različite promjene (zamjene) on the input plaintext</a:t>
            </a:r>
          </a:p>
          <a:p>
            <a:pPr eaLnBrk="1" hangingPunct="1">
              <a:defRPr/>
            </a:pPr>
            <a:r>
              <a:rPr lang="hr-HR" sz="2200" dirty="0" smtClean="0">
                <a:solidFill>
                  <a:srgbClr val="002060"/>
                </a:solidFill>
              </a:rPr>
              <a:t>Secret key (K)</a:t>
            </a:r>
          </a:p>
          <a:p>
            <a:pPr lvl="1" eaLnBrk="1" hangingPunct="1">
              <a:defRPr/>
            </a:pPr>
            <a:r>
              <a:rPr lang="hr-HR" sz="1900" dirty="0" smtClean="0"/>
              <a:t>Tajni ključ je također  ulaz algoritmu enkriptiranja</a:t>
            </a:r>
          </a:p>
          <a:p>
            <a:pPr lvl="1" eaLnBrk="1" hangingPunct="1">
              <a:defRPr/>
            </a:pPr>
            <a:r>
              <a:rPr lang="hr-HR" sz="1900" dirty="0" smtClean="0"/>
              <a:t>Transformacije u </a:t>
            </a:r>
            <a:r>
              <a:rPr lang="hr-HR" sz="1900" dirty="0" err="1" smtClean="0"/>
              <a:t>plaintext</a:t>
            </a:r>
            <a:r>
              <a:rPr lang="hr-HR" sz="1900" dirty="0" smtClean="0"/>
              <a:t>-u su obavljene algoritmom ovise o ključu</a:t>
            </a:r>
          </a:p>
          <a:p>
            <a:pPr eaLnBrk="1" hangingPunct="1">
              <a:defRPr/>
            </a:pPr>
            <a:r>
              <a:rPr lang="hr-HR" sz="2200" dirty="0" smtClean="0">
                <a:solidFill>
                  <a:srgbClr val="002060"/>
                </a:solidFill>
              </a:rPr>
              <a:t>Ciphertext (C)</a:t>
            </a:r>
          </a:p>
          <a:p>
            <a:pPr lvl="1" eaLnBrk="1" hangingPunct="1">
              <a:defRPr/>
            </a:pPr>
            <a:r>
              <a:rPr lang="hr-HR" sz="1900" dirty="0" smtClean="0"/>
              <a:t>Kodirana poruka  proizvedena od šifrirane poruke ovisi o </a:t>
            </a:r>
            <a:r>
              <a:rPr lang="hr-HR" sz="1900" dirty="0" err="1" smtClean="0"/>
              <a:t>plaintext</a:t>
            </a:r>
            <a:r>
              <a:rPr lang="hr-HR" sz="1900" dirty="0" smtClean="0"/>
              <a:t>-u i tajnom ključu)</a:t>
            </a:r>
          </a:p>
          <a:p>
            <a:pPr eaLnBrk="1" hangingPunct="1">
              <a:defRPr/>
            </a:pPr>
            <a:r>
              <a:rPr lang="hr-HR" sz="2200" dirty="0" smtClean="0">
                <a:solidFill>
                  <a:srgbClr val="002060"/>
                </a:solidFill>
              </a:rPr>
              <a:t>Decryption algorithm (D[.])</a:t>
            </a:r>
          </a:p>
          <a:p>
            <a:pPr lvl="1" eaLnBrk="1" hangingPunct="1">
              <a:defRPr/>
            </a:pPr>
            <a:r>
              <a:rPr lang="hr-HR" sz="1900" dirty="0" smtClean="0"/>
              <a:t>Uzima </a:t>
            </a:r>
            <a:r>
              <a:rPr lang="hr-HR" sz="1900" dirty="0" err="1" smtClean="0"/>
              <a:t>ciphertext</a:t>
            </a:r>
            <a:r>
              <a:rPr lang="hr-HR" sz="1900" dirty="0" smtClean="0"/>
              <a:t> i tajni </a:t>
            </a:r>
            <a:r>
              <a:rPr lang="hr-HR" sz="1900" dirty="0" err="1" smtClean="0"/>
              <a:t>tključ</a:t>
            </a:r>
            <a:r>
              <a:rPr lang="hr-HR" sz="1900" dirty="0" smtClean="0"/>
              <a:t>, i proizvodi originalni </a:t>
            </a:r>
            <a:r>
              <a:rPr lang="hr-HR" sz="1900" dirty="0" err="1" smtClean="0"/>
              <a:t>plaintext</a:t>
            </a:r>
            <a:endParaRPr lang="hr-HR" sz="2000" dirty="0" smtClean="0"/>
          </a:p>
          <a:p>
            <a:pPr lvl="1" eaLnBrk="1" hangingPunct="1">
              <a:defRPr/>
            </a:pPr>
            <a:endParaRPr lang="hr-HR" sz="2000" dirty="0" smtClean="0"/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Simetrična Enkripcija: Glavni elementi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1BC1-06CA-4D71-8025-595CE68DBD1E}" type="slidenum">
              <a:rPr lang="hr-HR"/>
              <a:pPr>
                <a:defRPr/>
              </a:pPr>
              <a:t>6</a:t>
            </a:fld>
            <a:endParaRPr lang="hr-HR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052638" y="5643563"/>
            <a:ext cx="1439862" cy="6604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fr-CH" dirty="0" err="1">
                <a:latin typeface="+mn-lt"/>
                <a:cs typeface="Arial" charset="0"/>
              </a:rPr>
              <a:t>Encryption</a:t>
            </a:r>
            <a:r>
              <a:rPr lang="hr-HR" dirty="0">
                <a:latin typeface="+mn-lt"/>
                <a:cs typeface="Arial" charset="0"/>
              </a:rPr>
              <a:t> algorithm 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5724525" y="5643563"/>
            <a:ext cx="1439863" cy="6604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fr-CH" dirty="0" err="1">
                <a:latin typeface="+mn-lt"/>
                <a:cs typeface="Arial" charset="0"/>
              </a:rPr>
              <a:t>Decryption</a:t>
            </a:r>
            <a:r>
              <a:rPr lang="hr-HR" dirty="0">
                <a:latin typeface="+mn-lt"/>
                <a:cs typeface="Arial" charset="0"/>
              </a:rPr>
              <a:t> algorithm </a:t>
            </a:r>
            <a:endParaRPr lang="en-GB" dirty="0">
              <a:latin typeface="+mn-lt"/>
              <a:cs typeface="Arial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757238" y="59658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3500438" y="5961063"/>
            <a:ext cx="2224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>
            <a:off x="7164388" y="59610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806450" y="5386388"/>
            <a:ext cx="10033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H" dirty="0" err="1">
                <a:latin typeface="+mn-lt"/>
                <a:cs typeface="Arial" charset="0"/>
              </a:rPr>
              <a:t>Plaintext</a:t>
            </a:r>
            <a:endParaRPr lang="hr-HR" dirty="0">
              <a:latin typeface="+mn-lt"/>
              <a:cs typeface="Arial" charset="0"/>
            </a:endParaRPr>
          </a:p>
          <a:p>
            <a:pPr algn="ctr">
              <a:defRPr/>
            </a:pPr>
            <a:r>
              <a:rPr lang="hr-HR" dirty="0">
                <a:latin typeface="+mn-lt"/>
                <a:cs typeface="Arial" charset="0"/>
              </a:rPr>
              <a:t>input </a:t>
            </a:r>
          </a:p>
          <a:p>
            <a:pPr algn="ctr">
              <a:defRPr/>
            </a:pPr>
            <a:r>
              <a:rPr lang="hr-HR" dirty="0">
                <a:solidFill>
                  <a:srgbClr val="002060"/>
                </a:solidFill>
                <a:latin typeface="+mn-lt"/>
                <a:cs typeface="Arial" charset="0"/>
              </a:rPr>
              <a:t>P</a:t>
            </a:r>
            <a:endParaRPr lang="en-GB" dirty="0">
              <a:solidFill>
                <a:srgbClr val="002060"/>
              </a:solidFill>
              <a:latin typeface="+mn-lt"/>
              <a:cs typeface="Arial" charset="0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4141788" y="5629275"/>
            <a:ext cx="12160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dirty="0" err="1">
                <a:latin typeface="+mn-lt"/>
                <a:cs typeface="Arial" charset="0"/>
              </a:rPr>
              <a:t>Ciphertext</a:t>
            </a:r>
            <a:r>
              <a:rPr lang="hr-HR" dirty="0">
                <a:latin typeface="+mn-lt"/>
                <a:cs typeface="Arial" charset="0"/>
              </a:rPr>
              <a:t> </a:t>
            </a:r>
          </a:p>
          <a:p>
            <a:pPr algn="ctr">
              <a:defRPr/>
            </a:pPr>
            <a:r>
              <a:rPr lang="hr-HR" dirty="0">
                <a:solidFill>
                  <a:srgbClr val="002060"/>
                </a:solidFill>
                <a:latin typeface="+mn-lt"/>
                <a:cs typeface="Arial" charset="0"/>
              </a:rPr>
              <a:t>C=E[K,P]</a:t>
            </a:r>
            <a:endParaRPr lang="en-GB" dirty="0">
              <a:solidFill>
                <a:srgbClr val="002060"/>
              </a:solidFill>
              <a:latin typeface="+mn-lt"/>
              <a:cs typeface="Arial" charset="0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7342188" y="5386388"/>
            <a:ext cx="1055687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H" dirty="0" err="1">
                <a:latin typeface="+mn-lt"/>
                <a:cs typeface="Arial" charset="0"/>
              </a:rPr>
              <a:t>Plaintext</a:t>
            </a:r>
            <a:r>
              <a:rPr lang="hr-HR" dirty="0">
                <a:latin typeface="+mn-lt"/>
                <a:cs typeface="Arial" charset="0"/>
              </a:rPr>
              <a:t> </a:t>
            </a:r>
            <a:br>
              <a:rPr lang="hr-HR" dirty="0">
                <a:latin typeface="+mn-lt"/>
                <a:cs typeface="Arial" charset="0"/>
              </a:rPr>
            </a:br>
            <a:r>
              <a:rPr lang="hr-HR" dirty="0">
                <a:latin typeface="+mn-lt"/>
                <a:cs typeface="Arial" charset="0"/>
              </a:rPr>
              <a:t>output</a:t>
            </a:r>
          </a:p>
          <a:p>
            <a:pPr algn="ctr">
              <a:defRPr/>
            </a:pPr>
            <a:r>
              <a:rPr lang="hr-HR" dirty="0">
                <a:solidFill>
                  <a:srgbClr val="002060"/>
                </a:solidFill>
                <a:latin typeface="+mn-lt"/>
                <a:cs typeface="Arial" charset="0"/>
              </a:rPr>
              <a:t>P=D[K,C]</a:t>
            </a:r>
            <a:endParaRPr lang="en-GB" dirty="0">
              <a:solidFill>
                <a:srgbClr val="002060"/>
              </a:solidFill>
              <a:latin typeface="+mn-lt"/>
              <a:cs typeface="Arial" charset="0"/>
            </a:endParaRP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2124075" y="4945063"/>
            <a:ext cx="12969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dirty="0">
                <a:latin typeface="+mn-lt"/>
                <a:cs typeface="Arial" charset="0"/>
              </a:rPr>
              <a:t>Secret key </a:t>
            </a:r>
            <a:br>
              <a:rPr lang="hr-HR" dirty="0">
                <a:latin typeface="+mn-lt"/>
                <a:cs typeface="Arial" charset="0"/>
              </a:rPr>
            </a:br>
            <a:r>
              <a:rPr lang="fr-CH" dirty="0">
                <a:solidFill>
                  <a:srgbClr val="002060"/>
                </a:solidFill>
                <a:latin typeface="+mn-lt"/>
                <a:cs typeface="Arial" charset="0"/>
              </a:rPr>
              <a:t>K</a:t>
            </a:r>
            <a:endParaRPr lang="en-GB" baseline="-25000" dirty="0">
              <a:solidFill>
                <a:srgbClr val="002060"/>
              </a:solidFill>
              <a:latin typeface="+mn-lt"/>
              <a:cs typeface="Arial" charset="0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783263" y="4945063"/>
            <a:ext cx="12969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dirty="0">
                <a:latin typeface="+mn-lt"/>
                <a:cs typeface="Arial" charset="0"/>
              </a:rPr>
              <a:t>Secret key</a:t>
            </a:r>
            <a:br>
              <a:rPr lang="hr-HR" dirty="0">
                <a:latin typeface="+mn-lt"/>
                <a:cs typeface="Arial" charset="0"/>
              </a:rPr>
            </a:br>
            <a:r>
              <a:rPr lang="hr-HR" dirty="0">
                <a:latin typeface="+mn-lt"/>
                <a:cs typeface="Arial" charset="0"/>
              </a:rPr>
              <a:t> </a:t>
            </a:r>
            <a:r>
              <a:rPr lang="fr-CH" dirty="0">
                <a:solidFill>
                  <a:srgbClr val="002060"/>
                </a:solidFill>
                <a:latin typeface="+mn-lt"/>
                <a:cs typeface="Arial" charset="0"/>
              </a:rPr>
              <a:t>K</a:t>
            </a:r>
            <a:endParaRPr lang="en-GB" baseline="-25000" dirty="0">
              <a:solidFill>
                <a:srgbClr val="002060"/>
              </a:solidFill>
              <a:latin typeface="+mn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z="3800" dirty="0" smtClean="0"/>
              <a:t>Simetrična Enkripcija: Sigurnost korištenja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>
              <a:defRPr/>
            </a:pPr>
            <a:r>
              <a:rPr lang="hr-HR" dirty="0" smtClean="0"/>
              <a:t>Dva uvjeta za sigurno korištenje:</a:t>
            </a:r>
          </a:p>
          <a:p>
            <a:pPr lvl="1" eaLnBrk="1" hangingPunct="1">
              <a:defRPr/>
            </a:pPr>
            <a:r>
              <a:rPr lang="hr-HR" dirty="0" smtClean="0"/>
              <a:t>Trebamo jak </a:t>
            </a:r>
            <a:r>
              <a:rPr lang="hr-HR" dirty="0" smtClean="0">
                <a:solidFill>
                  <a:schemeClr val="accent1"/>
                </a:solidFill>
              </a:rPr>
              <a:t>algoritam šifriranja </a:t>
            </a:r>
            <a:r>
              <a:rPr lang="hr-HR" dirty="0" smtClean="0"/>
              <a:t>(</a:t>
            </a:r>
            <a:r>
              <a:rPr lang="hr-HR" dirty="0" err="1" smtClean="0"/>
              <a:t>npr</a:t>
            </a:r>
            <a:r>
              <a:rPr lang="hr-HR" dirty="0" smtClean="0"/>
              <a:t>, napadač koji zna E[.] i C nije u mogućnosti dešifrirati C ili pronaći ključ K)</a:t>
            </a:r>
          </a:p>
          <a:p>
            <a:pPr lvl="1" eaLnBrk="1" hangingPunct="1">
              <a:defRPr/>
            </a:pPr>
            <a:r>
              <a:rPr lang="hr-HR" dirty="0" smtClean="0"/>
              <a:t>Pošiljatelj i primatelj moraju dobiti kopije tajnih ključeva na siguran način i moraju </a:t>
            </a:r>
            <a:r>
              <a:rPr lang="hr-HR" dirty="0" smtClean="0">
                <a:solidFill>
                  <a:schemeClr val="tx2"/>
                </a:solidFill>
              </a:rPr>
              <a:t>držati ključ na sigurnome</a:t>
            </a:r>
          </a:p>
          <a:p>
            <a:pPr lvl="1" eaLnBrk="1" hangingPunct="1">
              <a:defRPr/>
            </a:pPr>
            <a:endParaRPr lang="hr-HR" dirty="0" smtClean="0"/>
          </a:p>
          <a:p>
            <a:pPr eaLnBrk="1" hangingPunct="1">
              <a:defRPr/>
            </a:pPr>
            <a:r>
              <a:rPr lang="hr-HR" dirty="0" smtClean="0"/>
              <a:t>Primjer simetričnog šifriranja(DES algoritam šifriranja)</a:t>
            </a:r>
          </a:p>
          <a:p>
            <a:pPr lvl="1" eaLnBrk="1" hangingPunct="1">
              <a:defRPr/>
            </a:pPr>
            <a:r>
              <a:rPr lang="hr-HR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hr-HR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hr-HR" sz="20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Bob’s salary is $25000--Tom’s salary is $15000.</a:t>
            </a:r>
            <a:endParaRPr lang="hr-HR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hr-HR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hr-HR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hr-HR" sz="2000" b="1" dirty="0" smtClean="0">
                <a:latin typeface="Courier New" pitchFamily="49" charset="0"/>
                <a:cs typeface="Courier New" pitchFamily="49" charset="0"/>
              </a:rPr>
              <a:t>= 10 20 30 40 50 60 70 80</a:t>
            </a:r>
          </a:p>
          <a:p>
            <a:pPr lvl="1" eaLnBrk="1" hangingPunct="1">
              <a:defRPr/>
            </a:pPr>
            <a:r>
              <a:rPr lang="hr-HR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 = DES[K,P] </a:t>
            </a:r>
            <a:r>
              <a:rPr lang="hr-HR" sz="20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cap="small" dirty="0" smtClean="0">
                <a:latin typeface="Courier New" pitchFamily="49" charset="0"/>
                <a:cs typeface="Courier New" pitchFamily="49" charset="0"/>
              </a:rPr>
              <a:t>8E 04 0F 1D 1C 02 21 CE A4 73 8A 2C B3 E8 49 B7 0E 4D 37 EF E6 F0 7B</a:t>
            </a:r>
            <a:r>
              <a:rPr lang="hr-HR" sz="2000" b="1" cap="smal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cap="small" dirty="0" smtClean="0">
                <a:latin typeface="Courier New" pitchFamily="49" charset="0"/>
                <a:cs typeface="Courier New" pitchFamily="49" charset="0"/>
              </a:rPr>
              <a:t>FE 8A 51 32 5A 14 EE 5D 36 C5 81 EF A6 17 C8 F8 77 6C D4 29 BC D5 0B</a:t>
            </a:r>
            <a:r>
              <a:rPr lang="hr-HR" sz="2000" b="1" cap="smal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cap="small" dirty="0" smtClean="0">
                <a:latin typeface="Courier New" pitchFamily="49" charset="0"/>
                <a:cs typeface="Courier New" pitchFamily="49" charset="0"/>
              </a:rPr>
              <a:t>B2 04</a:t>
            </a:r>
            <a:endParaRPr lang="hr-HR" sz="2000" b="1" cap="small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1368E2-FE70-4C90-A33B-9E6166A75BC9}" type="slidenum">
              <a:rPr lang="hr-HR"/>
              <a:pPr>
                <a:defRPr/>
              </a:pPr>
              <a:t>7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Napadač simetrične enkripcije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357298"/>
            <a:ext cx="8569325" cy="5500702"/>
          </a:xfrm>
        </p:spPr>
        <p:txBody>
          <a:bodyPr/>
          <a:lstStyle/>
          <a:p>
            <a:pPr eaLnBrk="1" hangingPunct="1"/>
            <a:r>
              <a:rPr lang="hr-HR" dirty="0" smtClean="0"/>
              <a:t>Dva opća pristupa: </a:t>
            </a:r>
            <a:r>
              <a:rPr lang="hr-HR" dirty="0" err="1" smtClean="0">
                <a:solidFill>
                  <a:srgbClr val="002060"/>
                </a:solidFill>
              </a:rPr>
              <a:t>kriptoanaliza</a:t>
            </a:r>
            <a:r>
              <a:rPr lang="hr-HR" dirty="0" smtClean="0"/>
              <a:t> i </a:t>
            </a:r>
            <a:r>
              <a:rPr lang="hr-HR" dirty="0" err="1" smtClean="0">
                <a:solidFill>
                  <a:srgbClr val="002060"/>
                </a:solidFill>
              </a:rPr>
              <a:t>brute</a:t>
            </a:r>
            <a:r>
              <a:rPr lang="hr-HR" dirty="0" smtClean="0">
                <a:solidFill>
                  <a:srgbClr val="002060"/>
                </a:solidFill>
              </a:rPr>
              <a:t>-</a:t>
            </a:r>
            <a:r>
              <a:rPr lang="hr-HR" dirty="0" err="1" smtClean="0">
                <a:solidFill>
                  <a:srgbClr val="002060"/>
                </a:solidFill>
              </a:rPr>
              <a:t>force</a:t>
            </a:r>
            <a:r>
              <a:rPr lang="hr-HR" dirty="0" smtClean="0">
                <a:solidFill>
                  <a:srgbClr val="002060"/>
                </a:solidFill>
              </a:rPr>
              <a:t> napad</a:t>
            </a:r>
          </a:p>
          <a:p>
            <a:pPr eaLnBrk="1" hangingPunct="1"/>
            <a:r>
              <a:rPr lang="hr-HR" dirty="0" smtClean="0"/>
              <a:t>KRIPTOANALIZA</a:t>
            </a:r>
          </a:p>
          <a:p>
            <a:pPr lvl="1" eaLnBrk="1" hangingPunct="1"/>
            <a:r>
              <a:rPr lang="hr-HR" dirty="0" smtClean="0"/>
              <a:t>Iskoristiti načine algoritama šifriranja i opće značajke </a:t>
            </a:r>
            <a:r>
              <a:rPr lang="hr-HR" dirty="0" err="1" smtClean="0"/>
              <a:t>plaintex</a:t>
            </a:r>
            <a:r>
              <a:rPr lang="hr-HR" dirty="0" smtClean="0"/>
              <a:t>-</a:t>
            </a:r>
            <a:r>
              <a:rPr lang="hr-HR" dirty="0" err="1" smtClean="0"/>
              <a:t>ciphertext</a:t>
            </a:r>
            <a:r>
              <a:rPr lang="hr-HR" dirty="0" smtClean="0"/>
              <a:t> parova</a:t>
            </a:r>
          </a:p>
          <a:p>
            <a:pPr lvl="1" eaLnBrk="1" hangingPunct="1"/>
            <a:r>
              <a:rPr lang="hr-HR" dirty="0" smtClean="0"/>
              <a:t>Nastojanja da se nauče specifični </a:t>
            </a:r>
            <a:r>
              <a:rPr lang="hr-HR" dirty="0" err="1" smtClean="0"/>
              <a:t>plaintext</a:t>
            </a:r>
            <a:r>
              <a:rPr lang="hr-HR" dirty="0" smtClean="0"/>
              <a:t>-ovi ili tajni ključevi</a:t>
            </a:r>
          </a:p>
          <a:p>
            <a:pPr lvl="1" eaLnBrk="1" hangingPunct="1"/>
            <a:r>
              <a:rPr lang="hr-HR" dirty="0" smtClean="0"/>
              <a:t>Jednom kad je ključ </a:t>
            </a:r>
            <a:r>
              <a:rPr lang="hr-HR" dirty="0" err="1" smtClean="0"/>
              <a:t>ugrošen</a:t>
            </a:r>
            <a:r>
              <a:rPr lang="hr-HR" dirty="0" smtClean="0"/>
              <a:t>, sve buduće i prijašnje poruke </a:t>
            </a:r>
            <a:r>
              <a:rPr lang="hr-HR" dirty="0" err="1" smtClean="0"/>
              <a:t>enkriptirane</a:t>
            </a:r>
            <a:r>
              <a:rPr lang="hr-HR" dirty="0" smtClean="0"/>
              <a:t> tim </a:t>
            </a:r>
            <a:r>
              <a:rPr lang="hr-HR" dirty="0" err="1" smtClean="0"/>
              <a:t>ključom</a:t>
            </a:r>
            <a:r>
              <a:rPr lang="hr-HR" dirty="0" smtClean="0"/>
              <a:t> su također ugrožene</a:t>
            </a:r>
          </a:p>
          <a:p>
            <a:pPr eaLnBrk="1" hangingPunct="1"/>
            <a:r>
              <a:rPr lang="hr-HR" dirty="0" smtClean="0"/>
              <a:t>BRUTE-FORCE ATTACK (izravan i jednostavan)</a:t>
            </a:r>
          </a:p>
          <a:p>
            <a:pPr lvl="1" eaLnBrk="1" hangingPunct="1"/>
            <a:r>
              <a:rPr lang="hr-HR" dirty="0" smtClean="0"/>
              <a:t>Nabavite jedan(</a:t>
            </a:r>
            <a:r>
              <a:rPr lang="hr-HR" dirty="0" err="1" smtClean="0"/>
              <a:t>plaintext</a:t>
            </a:r>
            <a:r>
              <a:rPr lang="hr-HR" dirty="0" smtClean="0"/>
              <a:t>, </a:t>
            </a:r>
            <a:r>
              <a:rPr lang="hr-HR" dirty="0" err="1" smtClean="0"/>
              <a:t>ciphertext</a:t>
            </a:r>
            <a:r>
              <a:rPr lang="hr-HR" dirty="0" smtClean="0"/>
              <a:t>) par</a:t>
            </a:r>
          </a:p>
          <a:p>
            <a:pPr lvl="1" eaLnBrk="1" hangingPunct="1"/>
            <a:r>
              <a:rPr lang="hr-HR" dirty="0" smtClean="0"/>
              <a:t>Isprobajte sve moguće kandidate za ključ K’ i provjeriti da li je  </a:t>
            </a:r>
            <a:r>
              <a:rPr lang="hr-HR" dirty="0" smtClean="0">
                <a:solidFill>
                  <a:srgbClr val="002060"/>
                </a:solidFill>
              </a:rPr>
              <a:t>P == D[K’,C]</a:t>
            </a:r>
          </a:p>
          <a:p>
            <a:pPr lvl="1" eaLnBrk="1" hangingPunct="1"/>
            <a:r>
              <a:rPr lang="hr-HR" dirty="0" smtClean="0"/>
              <a:t>U prosjeku,polovica svih mogućih ključeva moraju biti isprobani. Zašto?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3F4D7-D571-4E3D-998E-E890ADE4B265}" type="slidenum">
              <a:rPr lang="hr-HR"/>
              <a:pPr>
                <a:defRPr/>
              </a:pPr>
              <a:t>8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mtClean="0"/>
              <a:t>Brute-Force Attack 					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err="1" smtClean="0"/>
              <a:t>Bins</a:t>
            </a:r>
            <a:r>
              <a:rPr lang="hr-HR" dirty="0" smtClean="0"/>
              <a:t> </a:t>
            </a:r>
            <a:r>
              <a:rPr lang="hr-HR" dirty="0" err="1" smtClean="0"/>
              <a:t>and</a:t>
            </a:r>
            <a:r>
              <a:rPr lang="hr-HR" dirty="0" smtClean="0"/>
              <a:t> </a:t>
            </a:r>
            <a:r>
              <a:rPr lang="hr-HR" dirty="0" err="1" smtClean="0"/>
              <a:t>urn</a:t>
            </a:r>
            <a:r>
              <a:rPr lang="hr-HR" dirty="0" smtClean="0"/>
              <a:t> model</a:t>
            </a:r>
          </a:p>
          <a:p>
            <a:pPr eaLnBrk="1" hangingPunct="1"/>
            <a:endParaRPr lang="hr-HR" dirty="0" smtClean="0"/>
          </a:p>
          <a:p>
            <a:pPr eaLnBrk="1" hangingPunct="1">
              <a:buFont typeface="Wingdings 2" pitchFamily="18" charset="2"/>
              <a:buNone/>
            </a:pPr>
            <a:endParaRPr lang="hr-HR" dirty="0" smtClean="0"/>
          </a:p>
          <a:p>
            <a:pPr eaLnBrk="1" hangingPunct="1"/>
            <a:r>
              <a:rPr lang="hr-HR" dirty="0" smtClean="0"/>
              <a:t>Prosječno vrijeme za razbijanje (</a:t>
            </a:r>
            <a:r>
              <a:rPr lang="hr-HR" dirty="0" smtClean="0">
                <a:solidFill>
                  <a:srgbClr val="002060"/>
                </a:solidFill>
              </a:rPr>
              <a:t>računalna sigurnost</a:t>
            </a:r>
            <a:r>
              <a:rPr lang="hr-HR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43FA5F-A9DA-4BCD-A34D-E222012BC391}" type="slidenum">
              <a:rPr lang="hr-HR"/>
              <a:pPr>
                <a:defRPr/>
              </a:pPr>
              <a:t>9</a:t>
            </a:fld>
            <a:endParaRPr lang="hr-HR"/>
          </a:p>
        </p:txBody>
      </p:sp>
      <p:grpSp>
        <p:nvGrpSpPr>
          <p:cNvPr id="19461" name="Group 40"/>
          <p:cNvGrpSpPr>
            <a:grpSpLocks/>
          </p:cNvGrpSpPr>
          <p:nvPr/>
        </p:nvGrpSpPr>
        <p:grpSpPr bwMode="auto">
          <a:xfrm>
            <a:off x="3502025" y="1930400"/>
            <a:ext cx="5391150" cy="296863"/>
            <a:chOff x="1296" y="3509"/>
            <a:chExt cx="3396" cy="187"/>
          </a:xfrm>
        </p:grpSpPr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1299" y="3691"/>
              <a:ext cx="3393" cy="1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  <a:cs typeface="Arial" charset="0"/>
              </a:endParaRPr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1523" y="3509"/>
              <a:ext cx="1" cy="18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  <a:cs typeface="Arial" charset="0"/>
              </a:endParaRPr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1750" y="3509"/>
              <a:ext cx="1" cy="18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  <a:cs typeface="Arial" charset="0"/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977" y="3509"/>
              <a:ext cx="1" cy="18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  <a:cs typeface="Arial" charset="0"/>
              </a:endParaRP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2204" y="3509"/>
              <a:ext cx="1" cy="18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  <a:cs typeface="Arial" charset="0"/>
              </a:endParaRP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2431" y="3509"/>
              <a:ext cx="1" cy="18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  <a:cs typeface="Arial" charset="0"/>
              </a:endParaRP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2657" y="3509"/>
              <a:ext cx="1" cy="18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  <a:cs typeface="Arial" charset="0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2884" y="3509"/>
              <a:ext cx="1" cy="18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  <a:cs typeface="Arial" charset="0"/>
              </a:endParaRPr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3111" y="3509"/>
              <a:ext cx="1" cy="18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  <a:cs typeface="Arial" charset="0"/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3338" y="3509"/>
              <a:ext cx="1" cy="18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  <a:cs typeface="Arial" charset="0"/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3565" y="3509"/>
              <a:ext cx="1" cy="18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  <a:cs typeface="Arial" charset="0"/>
              </a:endParaRPr>
            </a:p>
          </p:txBody>
        </p:sp>
        <p:sp>
          <p:nvSpPr>
            <p:cNvPr id="17" name="Line 33"/>
            <p:cNvSpPr>
              <a:spLocks noChangeShapeType="1"/>
            </p:cNvSpPr>
            <p:nvPr/>
          </p:nvSpPr>
          <p:spPr bwMode="auto">
            <a:xfrm>
              <a:off x="1296" y="3514"/>
              <a:ext cx="1" cy="18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  <a:cs typeface="Arial" charset="0"/>
              </a:endParaRPr>
            </a:p>
          </p:txBody>
        </p:sp>
        <p:sp>
          <p:nvSpPr>
            <p:cNvPr id="18" name="Line 35"/>
            <p:cNvSpPr>
              <a:spLocks noChangeShapeType="1"/>
            </p:cNvSpPr>
            <p:nvPr/>
          </p:nvSpPr>
          <p:spPr bwMode="auto">
            <a:xfrm>
              <a:off x="3783" y="3514"/>
              <a:ext cx="1" cy="18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  <a:cs typeface="Arial" charset="0"/>
              </a:endParaRPr>
            </a:p>
          </p:txBody>
        </p:sp>
        <p:sp>
          <p:nvSpPr>
            <p:cNvPr id="19" name="Line 36"/>
            <p:cNvSpPr>
              <a:spLocks noChangeShapeType="1"/>
            </p:cNvSpPr>
            <p:nvPr/>
          </p:nvSpPr>
          <p:spPr bwMode="auto">
            <a:xfrm>
              <a:off x="4010" y="3514"/>
              <a:ext cx="1" cy="18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  <a:cs typeface="Arial" charset="0"/>
              </a:endParaRPr>
            </a:p>
          </p:txBody>
        </p:sp>
        <p:sp>
          <p:nvSpPr>
            <p:cNvPr id="20" name="Line 37"/>
            <p:cNvSpPr>
              <a:spLocks noChangeShapeType="1"/>
            </p:cNvSpPr>
            <p:nvPr/>
          </p:nvSpPr>
          <p:spPr bwMode="auto">
            <a:xfrm>
              <a:off x="4237" y="3514"/>
              <a:ext cx="1" cy="18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  <a:cs typeface="Arial" charset="0"/>
              </a:endParaRPr>
            </a:p>
          </p:txBody>
        </p:sp>
        <p:sp>
          <p:nvSpPr>
            <p:cNvPr id="21" name="Line 38"/>
            <p:cNvSpPr>
              <a:spLocks noChangeShapeType="1"/>
            </p:cNvSpPr>
            <p:nvPr/>
          </p:nvSpPr>
          <p:spPr bwMode="auto">
            <a:xfrm>
              <a:off x="4464" y="3514"/>
              <a:ext cx="1" cy="18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  <a:cs typeface="Arial" charset="0"/>
              </a:endParaRPr>
            </a:p>
          </p:txBody>
        </p:sp>
        <p:sp>
          <p:nvSpPr>
            <p:cNvPr id="22" name="Line 39"/>
            <p:cNvSpPr>
              <a:spLocks noChangeShapeType="1"/>
            </p:cNvSpPr>
            <p:nvPr/>
          </p:nvSpPr>
          <p:spPr bwMode="auto">
            <a:xfrm>
              <a:off x="4691" y="3514"/>
              <a:ext cx="1" cy="18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  <a:cs typeface="Arial" charset="0"/>
              </a:endParaRPr>
            </a:p>
          </p:txBody>
        </p:sp>
      </p:grpSp>
      <p:sp>
        <p:nvSpPr>
          <p:cNvPr id="23" name="Oval 41"/>
          <p:cNvSpPr>
            <a:spLocks noChangeArrowheads="1"/>
          </p:cNvSpPr>
          <p:nvPr/>
        </p:nvSpPr>
        <p:spPr bwMode="auto">
          <a:xfrm>
            <a:off x="3959225" y="1998663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24" name="Oval 42"/>
          <p:cNvSpPr>
            <a:spLocks noChangeArrowheads="1"/>
          </p:cNvSpPr>
          <p:nvPr/>
        </p:nvSpPr>
        <p:spPr bwMode="auto">
          <a:xfrm>
            <a:off x="4321175" y="1998663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25" name="Oval 43"/>
          <p:cNvSpPr>
            <a:spLocks noChangeArrowheads="1"/>
          </p:cNvSpPr>
          <p:nvPr/>
        </p:nvSpPr>
        <p:spPr bwMode="auto">
          <a:xfrm>
            <a:off x="5778500" y="1998663"/>
            <a:ext cx="152400" cy="152400"/>
          </a:xfrm>
          <a:prstGeom prst="ellipse">
            <a:avLst/>
          </a:prstGeom>
          <a:solidFill>
            <a:srgbClr val="A40000"/>
          </a:solidFill>
          <a:ln w="19050" algn="ctr">
            <a:solidFill>
              <a:srgbClr val="A4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26" name="Oval 44"/>
          <p:cNvSpPr>
            <a:spLocks noChangeArrowheads="1"/>
          </p:cNvSpPr>
          <p:nvPr/>
        </p:nvSpPr>
        <p:spPr bwMode="auto">
          <a:xfrm>
            <a:off x="6854825" y="1998663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27" name="Oval 45"/>
          <p:cNvSpPr>
            <a:spLocks noChangeArrowheads="1"/>
          </p:cNvSpPr>
          <p:nvPr/>
        </p:nvSpPr>
        <p:spPr bwMode="auto">
          <a:xfrm>
            <a:off x="8636000" y="1998663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28" name="AutoShape 46"/>
          <p:cNvSpPr>
            <a:spLocks/>
          </p:cNvSpPr>
          <p:nvPr/>
        </p:nvSpPr>
        <p:spPr bwMode="auto">
          <a:xfrm rot="5400000">
            <a:off x="6045200" y="-284162"/>
            <a:ext cx="304800" cy="5410200"/>
          </a:xfrm>
          <a:prstGeom prst="rightBrace">
            <a:avLst>
              <a:gd name="adj1" fmla="val 14791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29" name="Text Box 47"/>
          <p:cNvSpPr txBox="1">
            <a:spLocks noChangeArrowheads="1"/>
          </p:cNvSpPr>
          <p:nvPr/>
        </p:nvSpPr>
        <p:spPr bwMode="auto">
          <a:xfrm>
            <a:off x="5292725" y="2563813"/>
            <a:ext cx="1871663" cy="357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1167" rIns="0" bIns="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r-HR" dirty="0">
                <a:solidFill>
                  <a:srgbClr val="000000"/>
                </a:solidFill>
                <a:latin typeface="+mn-lt"/>
                <a:cs typeface="Arial" charset="0"/>
              </a:rPr>
              <a:t>Secret key space</a:t>
            </a:r>
            <a:endParaRPr lang="en-US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30" name="Oval 48"/>
          <p:cNvSpPr>
            <a:spLocks noChangeArrowheads="1"/>
          </p:cNvSpPr>
          <p:nvPr/>
        </p:nvSpPr>
        <p:spPr bwMode="auto">
          <a:xfrm>
            <a:off x="5683250" y="1220788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31" name="Oval 49"/>
          <p:cNvSpPr>
            <a:spLocks noChangeArrowheads="1"/>
          </p:cNvSpPr>
          <p:nvPr/>
        </p:nvSpPr>
        <p:spPr bwMode="auto">
          <a:xfrm>
            <a:off x="6045200" y="1220788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32" name="Oval 50"/>
          <p:cNvSpPr>
            <a:spLocks noChangeArrowheads="1"/>
          </p:cNvSpPr>
          <p:nvPr/>
        </p:nvSpPr>
        <p:spPr bwMode="auto">
          <a:xfrm>
            <a:off x="6397625" y="1220788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33" name="Oval 51"/>
          <p:cNvSpPr>
            <a:spLocks noChangeArrowheads="1"/>
          </p:cNvSpPr>
          <p:nvPr/>
        </p:nvSpPr>
        <p:spPr bwMode="auto">
          <a:xfrm>
            <a:off x="6702425" y="1220788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cxnSp>
        <p:nvCxnSpPr>
          <p:cNvPr id="19473" name="AutoShape 57"/>
          <p:cNvCxnSpPr>
            <a:cxnSpLocks noChangeShapeType="1"/>
            <a:stCxn id="30" idx="2"/>
            <a:endCxn id="23" idx="0"/>
          </p:cNvCxnSpPr>
          <p:nvPr/>
        </p:nvCxnSpPr>
        <p:spPr bwMode="auto">
          <a:xfrm rot="10800000" flipV="1">
            <a:off x="4035425" y="1296988"/>
            <a:ext cx="1638300" cy="6921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38" name="Line 59"/>
          <p:cNvSpPr>
            <a:spLocks noChangeShapeType="1"/>
          </p:cNvSpPr>
          <p:nvPr/>
        </p:nvSpPr>
        <p:spPr bwMode="auto">
          <a:xfrm flipH="1">
            <a:off x="5102225" y="1373188"/>
            <a:ext cx="990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39" name="Line 60"/>
          <p:cNvSpPr>
            <a:spLocks noChangeShapeType="1"/>
          </p:cNvSpPr>
          <p:nvPr/>
        </p:nvSpPr>
        <p:spPr bwMode="auto">
          <a:xfrm>
            <a:off x="6473825" y="1373188"/>
            <a:ext cx="1143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40" name="Line 61"/>
          <p:cNvSpPr>
            <a:spLocks noChangeShapeType="1"/>
          </p:cNvSpPr>
          <p:nvPr/>
        </p:nvSpPr>
        <p:spPr bwMode="auto">
          <a:xfrm flipH="1">
            <a:off x="6473825" y="1373188"/>
            <a:ext cx="304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70" name="Line 53"/>
          <p:cNvSpPr>
            <a:spLocks noChangeShapeType="1"/>
          </p:cNvSpPr>
          <p:nvPr/>
        </p:nvSpPr>
        <p:spPr bwMode="auto">
          <a:xfrm flipH="1">
            <a:off x="4787900" y="2133600"/>
            <a:ext cx="1009650" cy="574675"/>
          </a:xfrm>
          <a:prstGeom prst="line">
            <a:avLst/>
          </a:prstGeom>
          <a:noFill/>
          <a:ln w="12700">
            <a:solidFill>
              <a:srgbClr val="A4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000">
              <a:latin typeface="+mn-lt"/>
              <a:cs typeface="Arial" charset="0"/>
            </a:endParaRPr>
          </a:p>
        </p:txBody>
      </p:sp>
      <p:sp>
        <p:nvSpPr>
          <p:cNvPr id="77" name="Text Box 47"/>
          <p:cNvSpPr txBox="1">
            <a:spLocks noChangeArrowheads="1"/>
          </p:cNvSpPr>
          <p:nvPr/>
        </p:nvSpPr>
        <p:spPr bwMode="auto">
          <a:xfrm>
            <a:off x="3608388" y="2568575"/>
            <a:ext cx="1223962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1167" rIns="0" bIns="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r-HR" dirty="0">
                <a:solidFill>
                  <a:srgbClr val="C00000"/>
                </a:solidFill>
                <a:latin typeface="+mn-lt"/>
                <a:cs typeface="Arial" charset="0"/>
              </a:rPr>
              <a:t>Secret key</a:t>
            </a:r>
            <a:endParaRPr lang="en-US" dirty="0">
              <a:solidFill>
                <a:srgbClr val="C00000"/>
              </a:solidFill>
              <a:latin typeface="+mn-lt"/>
              <a:cs typeface="Arial" charset="0"/>
            </a:endParaRPr>
          </a:p>
        </p:txBody>
      </p:sp>
      <p:sp>
        <p:nvSpPr>
          <p:cNvPr id="78" name="Text Box 47"/>
          <p:cNvSpPr txBox="1">
            <a:spLocks noChangeArrowheads="1"/>
          </p:cNvSpPr>
          <p:nvPr/>
        </p:nvSpPr>
        <p:spPr bwMode="auto">
          <a:xfrm>
            <a:off x="5292725" y="836613"/>
            <a:ext cx="1871663" cy="357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1167" rIns="0" bIns="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r-HR" dirty="0">
                <a:solidFill>
                  <a:srgbClr val="000000"/>
                </a:solidFill>
                <a:latin typeface="+mn-lt"/>
                <a:cs typeface="Arial" charset="0"/>
              </a:rPr>
              <a:t>Candidate keys</a:t>
            </a:r>
            <a:endParaRPr lang="en-US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/>
        </p:nvGraphicFramePr>
        <p:xfrm>
          <a:off x="468313" y="3644900"/>
          <a:ext cx="8136134" cy="24124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96144"/>
                <a:gridCol w="1872208"/>
                <a:gridCol w="2808312"/>
                <a:gridCol w="2159470"/>
              </a:tblGrid>
              <a:tr h="596626">
                <a:tc>
                  <a:txBody>
                    <a:bodyPr/>
                    <a:lstStyle/>
                    <a:p>
                      <a:pPr algn="ctr"/>
                      <a:r>
                        <a:rPr lang="hr-HR" sz="2000" b="1" dirty="0" smtClean="0">
                          <a:solidFill>
                            <a:schemeClr val="tx1"/>
                          </a:solidFill>
                        </a:rPr>
                        <a:t>Key Size</a:t>
                      </a:r>
                      <a:r>
                        <a:rPr lang="hr-HR" sz="2000" b="1" baseline="0" dirty="0" smtClean="0">
                          <a:solidFill>
                            <a:schemeClr val="tx1"/>
                          </a:solidFill>
                        </a:rPr>
                        <a:t> (bits)</a:t>
                      </a:r>
                      <a:endParaRPr lang="hr-H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1" dirty="0" smtClean="0">
                          <a:solidFill>
                            <a:schemeClr val="tx1"/>
                          </a:solidFill>
                        </a:rPr>
                        <a:t>Key Space</a:t>
                      </a:r>
                      <a:endParaRPr lang="hr-H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1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r>
                        <a:rPr lang="hr-HR" sz="2000" b="1" baseline="0" dirty="0" smtClean="0">
                          <a:solidFill>
                            <a:schemeClr val="tx1"/>
                          </a:solidFill>
                        </a:rPr>
                        <a:t> Required at 1 Decryption/</a:t>
                      </a:r>
                      <a:r>
                        <a:rPr lang="el-GR" sz="2000" b="1" baseline="0" dirty="0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hr-HR" sz="2000" b="1" baseline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hr-H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1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r>
                        <a:rPr lang="hr-HR" sz="2000" b="1" baseline="0" dirty="0" smtClean="0">
                          <a:solidFill>
                            <a:schemeClr val="tx1"/>
                          </a:solidFill>
                        </a:rPr>
                        <a:t> Required at 10</a:t>
                      </a:r>
                      <a:r>
                        <a:rPr lang="hr-HR" sz="2000" b="1" baseline="30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hr-HR" sz="2000" b="1" baseline="0" dirty="0" smtClean="0">
                          <a:solidFill>
                            <a:schemeClr val="tx1"/>
                          </a:solidFill>
                        </a:rPr>
                        <a:t> Decryption/</a:t>
                      </a:r>
                      <a:r>
                        <a:rPr lang="el-GR" sz="2000" b="1" baseline="0" dirty="0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hr-HR" sz="2000" b="1" baseline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hr-H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1087">
                <a:tc>
                  <a:txBody>
                    <a:bodyPr/>
                    <a:lstStyle/>
                    <a:p>
                      <a:pPr algn="ctr"/>
                      <a:r>
                        <a:rPr lang="hr-HR" sz="20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hr-HR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r-HR" sz="2000" b="0" baseline="30000" dirty="0" smtClean="0">
                          <a:solidFill>
                            <a:schemeClr val="tx1"/>
                          </a:solidFill>
                        </a:rPr>
                        <a:t>32 </a:t>
                      </a:r>
                      <a:r>
                        <a:rPr lang="hr-HR" sz="2000" b="0" dirty="0" smtClean="0">
                          <a:solidFill>
                            <a:schemeClr val="tx1"/>
                          </a:solidFill>
                        </a:rPr>
                        <a:t>= 4.3 x 10</a:t>
                      </a:r>
                      <a:r>
                        <a:rPr lang="hr-HR" sz="2000" b="0" baseline="30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hr-HR" sz="20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r-HR" sz="2000" b="0" baseline="300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hr-HR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sz="2000" b="0" baseline="0" dirty="0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hr-HR" sz="2000" b="0" baseline="0" dirty="0" smtClean="0">
                          <a:solidFill>
                            <a:schemeClr val="tx1"/>
                          </a:solidFill>
                        </a:rPr>
                        <a:t>s = </a:t>
                      </a:r>
                      <a:r>
                        <a:rPr lang="hr-HR" sz="2000" b="0" dirty="0" smtClean="0">
                          <a:solidFill>
                            <a:schemeClr val="tx1"/>
                          </a:solidFill>
                        </a:rPr>
                        <a:t>35.8 min</a:t>
                      </a:r>
                      <a:endParaRPr lang="hr-HR" sz="2000" b="0" baseline="30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b="0" dirty="0" smtClean="0">
                          <a:solidFill>
                            <a:schemeClr val="tx1"/>
                          </a:solidFill>
                        </a:rPr>
                        <a:t>2.15 miliseconds</a:t>
                      </a:r>
                      <a:endParaRPr lang="hr-HR" sz="2000" b="0" baseline="30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hr-HR" sz="2000" b="0" dirty="0" smtClean="0">
                          <a:solidFill>
                            <a:srgbClr val="FF0000"/>
                          </a:solidFill>
                        </a:rPr>
                        <a:t>56</a:t>
                      </a:r>
                      <a:endParaRPr lang="hr-HR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hr-HR" sz="2000" b="0" baseline="30000" dirty="0" smtClean="0">
                          <a:solidFill>
                            <a:srgbClr val="FF0000"/>
                          </a:solidFill>
                        </a:rPr>
                        <a:t>56 </a:t>
                      </a:r>
                      <a:r>
                        <a:rPr lang="hr-HR" sz="2000" b="0" dirty="0" smtClean="0">
                          <a:solidFill>
                            <a:srgbClr val="FF0000"/>
                          </a:solidFill>
                        </a:rPr>
                        <a:t>=7.2 x 10</a:t>
                      </a:r>
                      <a:r>
                        <a:rPr lang="hr-HR" sz="2000" b="0" baseline="300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hr-HR" sz="2000" b="0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000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hr-HR" sz="2000" b="0" baseline="30000" dirty="0" smtClean="0">
                          <a:solidFill>
                            <a:srgbClr val="FF0000"/>
                          </a:solidFill>
                        </a:rPr>
                        <a:t>55</a:t>
                      </a:r>
                      <a:r>
                        <a:rPr lang="hr-HR" sz="20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l-GR" sz="2000" b="0" baseline="0" dirty="0" smtClean="0">
                          <a:solidFill>
                            <a:srgbClr val="FF0000"/>
                          </a:solidFill>
                        </a:rPr>
                        <a:t>μ</a:t>
                      </a:r>
                      <a:r>
                        <a:rPr lang="hr-HR" sz="2000" b="0" baseline="0" dirty="0" smtClean="0">
                          <a:solidFill>
                            <a:srgbClr val="FF0000"/>
                          </a:solidFill>
                        </a:rPr>
                        <a:t>s = </a:t>
                      </a:r>
                      <a:r>
                        <a:rPr lang="hr-HR" sz="2000" b="0" dirty="0" smtClean="0">
                          <a:solidFill>
                            <a:srgbClr val="FF0000"/>
                          </a:solidFill>
                        </a:rPr>
                        <a:t>1142 years</a:t>
                      </a:r>
                      <a:endParaRPr lang="hr-HR" sz="2000" b="0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0" dirty="0" smtClean="0">
                          <a:solidFill>
                            <a:srgbClr val="FF0000"/>
                          </a:solidFill>
                        </a:rPr>
                        <a:t>10 hours</a:t>
                      </a:r>
                      <a:endParaRPr lang="hr-HR" sz="2000" b="0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hr-HR" sz="2000" b="0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hr-HR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r-HR" sz="2000" b="0" baseline="30000" dirty="0" smtClean="0">
                          <a:solidFill>
                            <a:schemeClr val="tx1"/>
                          </a:solidFill>
                        </a:rPr>
                        <a:t>128 </a:t>
                      </a:r>
                      <a:r>
                        <a:rPr lang="hr-HR" sz="2000" b="0" dirty="0" smtClean="0">
                          <a:solidFill>
                            <a:schemeClr val="tx1"/>
                          </a:solidFill>
                        </a:rPr>
                        <a:t>=3.4 x 10</a:t>
                      </a:r>
                      <a:r>
                        <a:rPr lang="hr-HR" sz="2000" b="0" baseline="3000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hr-HR" sz="20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r-HR" sz="2000" b="0" baseline="30000" dirty="0" smtClean="0">
                          <a:solidFill>
                            <a:schemeClr val="tx1"/>
                          </a:solidFill>
                        </a:rPr>
                        <a:t>127 </a:t>
                      </a:r>
                      <a:r>
                        <a:rPr lang="el-GR" sz="2000" b="0" baseline="0" dirty="0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hr-HR" sz="2000" b="0" baseline="0" dirty="0" smtClean="0">
                          <a:solidFill>
                            <a:schemeClr val="tx1"/>
                          </a:solidFill>
                        </a:rPr>
                        <a:t>s = 5.4</a:t>
                      </a:r>
                      <a:r>
                        <a:rPr lang="hr-HR" sz="2000" b="0" dirty="0" smtClean="0">
                          <a:solidFill>
                            <a:schemeClr val="tx1"/>
                          </a:solidFill>
                        </a:rPr>
                        <a:t> x 10</a:t>
                      </a:r>
                      <a:r>
                        <a:rPr lang="hr-HR" sz="2000" b="0" baseline="30000" dirty="0" smtClean="0">
                          <a:solidFill>
                            <a:schemeClr val="tx1"/>
                          </a:solidFill>
                        </a:rPr>
                        <a:t>24 </a:t>
                      </a:r>
                      <a:r>
                        <a:rPr lang="hr-HR" sz="2000" b="0" dirty="0" smtClean="0">
                          <a:solidFill>
                            <a:schemeClr val="tx1"/>
                          </a:solidFill>
                        </a:rPr>
                        <a:t>years</a:t>
                      </a:r>
                      <a:endParaRPr lang="hr-HR" sz="20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0" baseline="0" dirty="0" smtClean="0">
                          <a:solidFill>
                            <a:schemeClr val="tx1"/>
                          </a:solidFill>
                        </a:rPr>
                        <a:t>5.4</a:t>
                      </a:r>
                      <a:r>
                        <a:rPr lang="hr-HR" sz="2000" b="0" dirty="0" smtClean="0">
                          <a:solidFill>
                            <a:schemeClr val="tx1"/>
                          </a:solidFill>
                        </a:rPr>
                        <a:t> x 10</a:t>
                      </a:r>
                      <a:r>
                        <a:rPr lang="hr-HR" sz="2000" b="0" baseline="30000" dirty="0" smtClean="0">
                          <a:solidFill>
                            <a:schemeClr val="tx1"/>
                          </a:solidFill>
                        </a:rPr>
                        <a:t>18 </a:t>
                      </a:r>
                      <a:r>
                        <a:rPr lang="hr-HR" sz="2000" b="0" dirty="0" smtClean="0">
                          <a:solidFill>
                            <a:schemeClr val="tx1"/>
                          </a:solidFill>
                        </a:rPr>
                        <a:t>years</a:t>
                      </a:r>
                      <a:endParaRPr lang="hr-HR" sz="20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3661">
                <a:tc>
                  <a:txBody>
                    <a:bodyPr/>
                    <a:lstStyle/>
                    <a:p>
                      <a:pPr algn="ctr"/>
                      <a:r>
                        <a:rPr lang="hr-HR" sz="2000" b="0" dirty="0" smtClean="0">
                          <a:solidFill>
                            <a:schemeClr val="tx1"/>
                          </a:solidFill>
                        </a:rPr>
                        <a:t>168</a:t>
                      </a:r>
                      <a:endParaRPr lang="hr-HR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r-HR" sz="2000" b="0" baseline="30000" dirty="0" smtClean="0">
                          <a:solidFill>
                            <a:schemeClr val="tx1"/>
                          </a:solidFill>
                        </a:rPr>
                        <a:t>168 </a:t>
                      </a:r>
                      <a:r>
                        <a:rPr lang="hr-HR" sz="2000" b="0" dirty="0" smtClean="0">
                          <a:solidFill>
                            <a:schemeClr val="tx1"/>
                          </a:solidFill>
                        </a:rPr>
                        <a:t>=3.7 x 10</a:t>
                      </a:r>
                      <a:r>
                        <a:rPr lang="hr-HR" sz="2000" b="0" baseline="300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hr-HR" sz="20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r-HR" sz="2000" b="0" baseline="30000" dirty="0" smtClean="0">
                          <a:solidFill>
                            <a:schemeClr val="tx1"/>
                          </a:solidFill>
                        </a:rPr>
                        <a:t>167 </a:t>
                      </a:r>
                      <a:r>
                        <a:rPr lang="el-GR" sz="2000" b="0" baseline="0" dirty="0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hr-HR" sz="2000" b="0" baseline="0" dirty="0" smtClean="0">
                          <a:solidFill>
                            <a:schemeClr val="tx1"/>
                          </a:solidFill>
                        </a:rPr>
                        <a:t>s = 5.9</a:t>
                      </a:r>
                      <a:r>
                        <a:rPr lang="hr-HR" sz="2000" b="0" dirty="0" smtClean="0">
                          <a:solidFill>
                            <a:schemeClr val="tx1"/>
                          </a:solidFill>
                        </a:rPr>
                        <a:t> x 10</a:t>
                      </a:r>
                      <a:r>
                        <a:rPr lang="hr-HR" sz="2000" b="0" baseline="30000" dirty="0" smtClean="0">
                          <a:solidFill>
                            <a:schemeClr val="tx1"/>
                          </a:solidFill>
                        </a:rPr>
                        <a:t>36 </a:t>
                      </a:r>
                      <a:r>
                        <a:rPr lang="hr-HR" sz="2000" b="0" dirty="0" smtClean="0">
                          <a:solidFill>
                            <a:schemeClr val="tx1"/>
                          </a:solidFill>
                        </a:rPr>
                        <a:t>years</a:t>
                      </a:r>
                      <a:endParaRPr lang="hr-HR" sz="20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b="0" baseline="0" dirty="0" smtClean="0">
                          <a:solidFill>
                            <a:schemeClr val="tx1"/>
                          </a:solidFill>
                        </a:rPr>
                        <a:t>5.9 </a:t>
                      </a:r>
                      <a:r>
                        <a:rPr lang="hr-HR" sz="2000" b="0" dirty="0" smtClean="0">
                          <a:solidFill>
                            <a:schemeClr val="tx1"/>
                          </a:solidFill>
                        </a:rPr>
                        <a:t>x 10</a:t>
                      </a:r>
                      <a:r>
                        <a:rPr lang="hr-HR" sz="2000" b="0" baseline="30000" dirty="0" smtClean="0">
                          <a:solidFill>
                            <a:schemeClr val="tx1"/>
                          </a:solidFill>
                        </a:rPr>
                        <a:t>30 </a:t>
                      </a:r>
                      <a:r>
                        <a:rPr lang="hr-HR" sz="2000" b="0" dirty="0" smtClean="0">
                          <a:solidFill>
                            <a:schemeClr val="tx1"/>
                          </a:solidFill>
                        </a:rPr>
                        <a:t>years</a:t>
                      </a:r>
                      <a:endParaRPr lang="hr-HR" sz="2000" b="0" baseline="30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4267</TotalTime>
  <Words>3129</Words>
  <Application>Microsoft Office PowerPoint</Application>
  <PresentationFormat>Prikaz na zaslonu (4:3)</PresentationFormat>
  <Paragraphs>704</Paragraphs>
  <Slides>45</Slides>
  <Notes>39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45</vt:i4>
      </vt:variant>
    </vt:vector>
  </HeadingPairs>
  <TitlesOfParts>
    <vt:vector size="46" baseType="lpstr">
      <vt:lpstr>Equity</vt:lpstr>
      <vt:lpstr>Sigurnost računala i podataka</vt:lpstr>
      <vt:lpstr>Cryptographic Tools</vt:lpstr>
      <vt:lpstr>Uvod</vt:lpstr>
      <vt:lpstr>Simetrična Enkripcija</vt:lpstr>
      <vt:lpstr>Simetrična Enkripcija: Uvod</vt:lpstr>
      <vt:lpstr>Simetrična Enkripcija: Glavni elementi</vt:lpstr>
      <vt:lpstr>Simetrična Enkripcija: Sigurnost korištenja</vt:lpstr>
      <vt:lpstr>Napadač simetrične enkripcije</vt:lpstr>
      <vt:lpstr>Brute-Force Attack      </vt:lpstr>
      <vt:lpstr>Data Encryption Standard (DES)</vt:lpstr>
      <vt:lpstr>Tripple DES (3DES)</vt:lpstr>
      <vt:lpstr>Advanced Encryption Standard (AES)</vt:lpstr>
      <vt:lpstr>Razlika DES, 3DES i AES</vt:lpstr>
      <vt:lpstr>Sigurnosni problemi u praksi</vt:lpstr>
      <vt:lpstr>Block vs. Stream Cipher</vt:lpstr>
      <vt:lpstr>Autentičnost poruka</vt:lpstr>
      <vt:lpstr>Autentičnost poruka: Uvod</vt:lpstr>
      <vt:lpstr>Kodovi autentičnosti poruka</vt:lpstr>
      <vt:lpstr>Sigurne (Kriptografske) Hash Funkcije</vt:lpstr>
      <vt:lpstr>Autentičnost sa Hash Funkcijom</vt:lpstr>
      <vt:lpstr>Autentičnost sa Hash Funkcijom</vt:lpstr>
      <vt:lpstr>Autentičnost sa Hash Funkcijom</vt:lpstr>
      <vt:lpstr>Zahtjevi Hash Funkcija</vt:lpstr>
      <vt:lpstr>Hash Funkcije</vt:lpstr>
      <vt:lpstr>Neke primjene Hash Funkcija</vt:lpstr>
      <vt:lpstr>Javni ključ (Asimetričnost) Šifriranja</vt:lpstr>
      <vt:lpstr>Public-Key vs. Symmetric Encryption</vt:lpstr>
      <vt:lpstr>Enkripcija Javnog-Ključa</vt:lpstr>
      <vt:lpstr>Public-Key Crypto: Confidentiality</vt:lpstr>
      <vt:lpstr>Public-Key Crypto: Integrity</vt:lpstr>
      <vt:lpstr>Public-Key Crypto: Confident. &amp; Integrity</vt:lpstr>
      <vt:lpstr>Algoritmi javnog ključa</vt:lpstr>
      <vt:lpstr>Certificiranje Javnog-ključa</vt:lpstr>
      <vt:lpstr>Certificiranje Javnog-ključa</vt:lpstr>
      <vt:lpstr>Provjera  Certifikata Javnog – Ključa</vt:lpstr>
      <vt:lpstr>Certifikat Javnog-Ključa: Primjer</vt:lpstr>
      <vt:lpstr>Digitalne omotnice (Envelopes)</vt:lpstr>
      <vt:lpstr>Digitalna omotnica (Envelopes)</vt:lpstr>
      <vt:lpstr>Slučajni brojevi</vt:lpstr>
      <vt:lpstr>Slučajni brojevi</vt:lpstr>
      <vt:lpstr>Pseudoslučajni i Slučajni brojevi</vt:lpstr>
      <vt:lpstr>Primjer: Oscilator kao RNG</vt:lpstr>
      <vt:lpstr>Primjer: Oscilator kao RNG</vt:lpstr>
      <vt:lpstr>Primjer: Oscilator kao RNG</vt:lpstr>
      <vt:lpstr>Rezime</vt:lpstr>
    </vt:vector>
  </TitlesOfParts>
  <Company>FESB, University of Split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mcagalj</dc:creator>
  <cp:lastModifiedBy>Pavla</cp:lastModifiedBy>
  <cp:revision>776</cp:revision>
  <dcterms:created xsi:type="dcterms:W3CDTF">2010-10-04T09:08:17Z</dcterms:created>
  <dcterms:modified xsi:type="dcterms:W3CDTF">2011-12-10T16:21:21Z</dcterms:modified>
</cp:coreProperties>
</file>