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63" r:id="rId3"/>
    <p:sldId id="268" r:id="rId4"/>
    <p:sldId id="269" r:id="rId5"/>
    <p:sldId id="304" r:id="rId6"/>
    <p:sldId id="270" r:id="rId7"/>
    <p:sldId id="271" r:id="rId8"/>
    <p:sldId id="305" r:id="rId9"/>
    <p:sldId id="292" r:id="rId10"/>
    <p:sldId id="274" r:id="rId11"/>
    <p:sldId id="306" r:id="rId12"/>
    <p:sldId id="275" r:id="rId13"/>
    <p:sldId id="277" r:id="rId14"/>
    <p:sldId id="279" r:id="rId15"/>
    <p:sldId id="280" r:id="rId16"/>
    <p:sldId id="298" r:id="rId17"/>
    <p:sldId id="302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6914" autoAdjust="0"/>
  </p:normalViewPr>
  <p:slideViewPr>
    <p:cSldViewPr>
      <p:cViewPr>
        <p:scale>
          <a:sx n="52" d="100"/>
          <a:sy n="52" d="100"/>
        </p:scale>
        <p:origin x="-2346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2D2975-06CF-4B0F-8B62-C0002DB26301}" type="datetimeFigureOut">
              <a:rPr lang="hr-HR"/>
              <a:pPr>
                <a:defRPr/>
              </a:pPr>
              <a:t>10.12.2011.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BC3323-3FCB-4EBF-A179-00E64800F7D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D19965-408D-4E76-A771-B054A2102E11}" type="slidenum">
              <a:rPr lang="hr-HR" smtClean="0"/>
              <a:pPr>
                <a:defRPr/>
              </a:pPr>
              <a:t>4</a:t>
            </a:fld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755D7F-9DD7-4BB5-93D3-D5058889A244}" type="slidenum">
              <a:rPr lang="hr-HR" smtClean="0"/>
              <a:pPr>
                <a:defRPr/>
              </a:pPr>
              <a:t>10</a:t>
            </a:fld>
            <a:endParaRPr lang="hr-H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94AF0-509F-4B61-B490-5B133E85AEB2}" type="slidenum">
              <a:rPr lang="hr-HR" smtClean="0"/>
              <a:pPr>
                <a:defRPr/>
              </a:pPr>
              <a:t>12</a:t>
            </a:fld>
            <a:endParaRPr lang="hr-H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66DC8E-714A-4C43-99C5-80FCEE7AA0C0}" type="slidenum">
              <a:rPr lang="hr-HR" smtClean="0"/>
              <a:pPr>
                <a:defRPr/>
              </a:pPr>
              <a:t>14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9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noFill/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2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EB7C2-C550-4DF7-8FF3-D4653B6A65D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4EC43-DAF5-4014-808D-92E7E576E19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149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02FBF-EABC-458B-A602-77E5BED13156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9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noFill/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2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92FAA-0030-4117-A32B-7D09591384D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39912" cy="5149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16016" y="1447800"/>
            <a:ext cx="4176464" cy="5149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B37B-206B-4E98-A274-E0A1E15CF8C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7C3E9-332E-40E8-891A-78BEEB7912A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7B546-0EB0-4DB9-8902-0469CE0A5976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A0ACF-45FF-4262-AFD6-BCE6E4A76D9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6688B-C5BC-43E2-918F-883365FEFFA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6EED3-065A-49F5-9A0A-FB5DBCF3C00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23850" y="274638"/>
            <a:ext cx="8569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23850" y="1447800"/>
            <a:ext cx="85693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2813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AF031747-7F12-4CF5-BF30-E40B9B0E0F3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1" r:id="rId2"/>
    <p:sldLayoutId id="2147484004" r:id="rId3"/>
    <p:sldLayoutId id="2147484002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B2C1D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meo.com/2007855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00263"/>
          </a:xfrm>
        </p:spPr>
        <p:txBody>
          <a:bodyPr/>
          <a:lstStyle/>
          <a:p>
            <a:pPr eaLnBrk="1" hangingPunct="1">
              <a:lnSpc>
                <a:spcPct val="78000"/>
              </a:lnSpc>
              <a:spcBef>
                <a:spcPts val="45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hr-HR" sz="2400" smtClean="0"/>
              <a:t>Mario</a:t>
            </a:r>
            <a:r>
              <a:rPr lang="en-US" sz="2400" smtClean="0"/>
              <a:t> </a:t>
            </a:r>
            <a:r>
              <a:rPr lang="hr-HR" sz="2400" smtClean="0"/>
              <a:t>Č</a:t>
            </a:r>
            <a:r>
              <a:rPr lang="hr-HR" sz="2400" smtClean="0">
                <a:cs typeface="Tahoma" pitchFamily="34" charset="0"/>
              </a:rPr>
              <a:t>agalj</a:t>
            </a:r>
          </a:p>
          <a:p>
            <a:pPr eaLnBrk="1" hangingPunct="1">
              <a:lnSpc>
                <a:spcPct val="78000"/>
              </a:lnSpc>
              <a:spcBef>
                <a:spcPts val="45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2400" smtClean="0"/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 smtClean="0"/>
              <a:t/>
            </a:r>
            <a:br>
              <a:rPr lang="en-US" sz="2000" smtClean="0"/>
            </a:br>
            <a:endParaRPr lang="hr-HR" sz="2000" smtClean="0"/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hr-HR" sz="2000" smtClean="0"/>
              <a:t>Sveučilište u Splitu</a:t>
            </a:r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hr-HR" sz="2000" smtClean="0"/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 smtClean="0"/>
              <a:t>15</a:t>
            </a:r>
            <a:r>
              <a:rPr lang="hr-HR" sz="2000" smtClean="0"/>
              <a:t>.11.201</a:t>
            </a:r>
            <a:r>
              <a:rPr lang="en-US" sz="2000" smtClean="0"/>
              <a:t>1</a:t>
            </a:r>
            <a:r>
              <a:rPr lang="hr-HR" sz="2000" smtClean="0"/>
              <a:t>.</a:t>
            </a:r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r-HR" smtClean="0"/>
              <a:t>Sigurnost računala i podataka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175" y="3975100"/>
            <a:ext cx="8620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Spremanje lozinki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357298"/>
            <a:ext cx="8569325" cy="5149850"/>
          </a:xfrm>
        </p:spPr>
        <p:txBody>
          <a:bodyPr/>
          <a:lstStyle/>
          <a:p>
            <a:pPr eaLnBrk="1" hangingPunct="1"/>
            <a:r>
              <a:rPr lang="hr-HR" sz="2400" dirty="0" smtClean="0"/>
              <a:t>Lozinke nikad nisu spremljene u ‘clear </a:t>
            </a:r>
            <a:r>
              <a:rPr lang="hr-HR" sz="2400" dirty="0" err="1" smtClean="0"/>
              <a:t>text</a:t>
            </a:r>
            <a:r>
              <a:rPr lang="hr-HR" sz="2400" dirty="0" smtClean="0"/>
              <a:t>’</a:t>
            </a:r>
          </a:p>
          <a:p>
            <a:pPr lvl="1" eaLnBrk="1" hangingPunct="1"/>
            <a:r>
              <a:rPr lang="hr-HR" dirty="0" smtClean="0"/>
              <a:t>Rizik od krađe bi bila bolja</a:t>
            </a:r>
          </a:p>
          <a:p>
            <a:pPr eaLnBrk="1" hangingPunct="1"/>
            <a:r>
              <a:rPr lang="hr-HR" sz="2400" dirty="0" smtClean="0"/>
              <a:t>Umjesto toga, </a:t>
            </a:r>
            <a:r>
              <a:rPr lang="hr-HR" sz="2400" dirty="0" smtClean="0">
                <a:solidFill>
                  <a:srgbClr val="002060"/>
                </a:solidFill>
              </a:rPr>
              <a:t>hash lozinka</a:t>
            </a:r>
            <a:r>
              <a:rPr lang="hr-HR" sz="2400" dirty="0" smtClean="0"/>
              <a:t> se pohranjuje</a:t>
            </a:r>
          </a:p>
          <a:p>
            <a:pPr lvl="1" eaLnBrk="1" hangingPunct="1"/>
            <a:r>
              <a:rPr lang="hr-HR" dirty="0" smtClean="0"/>
              <a:t>Podsjetnik, </a:t>
            </a:r>
            <a:r>
              <a:rPr lang="hr-HR" dirty="0" err="1" smtClean="0"/>
              <a:t>hashing</a:t>
            </a:r>
            <a:r>
              <a:rPr lang="hr-HR" dirty="0" smtClean="0"/>
              <a:t> je jednosmjerna funkcija koja daje jedinstveni neinverzni rezultat (hash vrijednost, sažeta poruka)</a:t>
            </a:r>
          </a:p>
          <a:p>
            <a:pPr lvl="1" eaLnBrk="1" hangingPunct="1"/>
            <a:r>
              <a:rPr lang="hr-HR" dirty="0" smtClean="0"/>
              <a:t>Ako korisnik daje točnu lozinku, njegov hash mora biti identičan spremljenom hash-u (prethodnom) u datoteci lozinka</a:t>
            </a:r>
          </a:p>
          <a:p>
            <a:pPr lvl="1" eaLnBrk="1" hangingPunct="1"/>
            <a:endParaRPr lang="hr-HR" dirty="0" smtClean="0"/>
          </a:p>
          <a:p>
            <a:pPr lvl="1" eaLnBrk="1" hangingPunct="1"/>
            <a:endParaRPr lang="hr-HR" dirty="0" smtClean="0"/>
          </a:p>
          <a:p>
            <a:pPr lvl="1" eaLnBrk="1" hangingPunct="1">
              <a:buNone/>
            </a:pPr>
            <a:endParaRPr lang="hr-HR" dirty="0" smtClean="0"/>
          </a:p>
          <a:p>
            <a:pPr lvl="1" eaLnBrk="1" hangingPunct="1"/>
            <a:endParaRPr lang="hr-HR" dirty="0" smtClean="0"/>
          </a:p>
          <a:p>
            <a:pPr eaLnBrk="1" hangingPunct="1"/>
            <a:r>
              <a:rPr lang="hr-HR" sz="2400" dirty="0" smtClean="0"/>
              <a:t>Password-</a:t>
            </a:r>
            <a:r>
              <a:rPr lang="hr-HR" sz="2400" dirty="0" err="1" smtClean="0"/>
              <a:t>based</a:t>
            </a:r>
            <a:r>
              <a:rPr lang="hr-HR" sz="2400" dirty="0" smtClean="0"/>
              <a:t> autentikacija u </a:t>
            </a:r>
            <a:r>
              <a:rPr lang="hr-HR" sz="2400" dirty="0" err="1" smtClean="0"/>
              <a:t>Unix</a:t>
            </a:r>
            <a:r>
              <a:rPr lang="hr-HR" sz="2400" dirty="0" smtClean="0"/>
              <a:t>-u  i Windows-ima</a:t>
            </a:r>
          </a:p>
          <a:p>
            <a:pPr eaLnBrk="1" hangingPunct="1">
              <a:buFont typeface="Wingdings 2" pitchFamily="18" charset="2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A4A6E-E45F-4A84-B5B9-FF9D2DB968AB}" type="slidenum">
              <a:rPr lang="hr-HR"/>
              <a:pPr>
                <a:defRPr/>
              </a:pPr>
              <a:t>10</a:t>
            </a:fld>
            <a:endParaRPr lang="hr-HR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13188" y="5516563"/>
            <a:ext cx="404812" cy="141287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105275" y="4752975"/>
            <a:ext cx="0" cy="196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111625" y="5330825"/>
            <a:ext cx="0" cy="17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416300" y="5681663"/>
            <a:ext cx="140970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hr-HR" sz="1200" dirty="0">
                <a:latin typeface="+mn-lt"/>
              </a:rPr>
              <a:t>“Hashed” password</a:t>
            </a:r>
            <a:endParaRPr lang="en-US" sz="1200" dirty="0">
              <a:latin typeface="+mn-lt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646488" y="4948238"/>
            <a:ext cx="901700" cy="382587"/>
          </a:xfrm>
          <a:custGeom>
            <a:avLst/>
            <a:gdLst>
              <a:gd name="T0" fmla="*/ 74281433 w 21600"/>
              <a:gd name="T1" fmla="*/ 8379606 h 21600"/>
              <a:gd name="T2" fmla="*/ 42446522 w 21600"/>
              <a:gd name="T3" fmla="*/ 16759184 h 21600"/>
              <a:gd name="T4" fmla="*/ 10611615 w 21600"/>
              <a:gd name="T5" fmla="*/ 8379606 h 21600"/>
              <a:gd name="T6" fmla="*/ 4244652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1200" dirty="0">
              <a:latin typeface="+mn-lt"/>
            </a:endParaRPr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1331913" y="4941888"/>
            <a:ext cx="18716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200" dirty="0">
                <a:solidFill>
                  <a:srgbClr val="002060"/>
                </a:solidFill>
                <a:latin typeface="+mn-lt"/>
              </a:rPr>
              <a:t>One-way function </a:t>
            </a:r>
            <a:br>
              <a:rPr lang="hr-HR" sz="1200" dirty="0">
                <a:solidFill>
                  <a:srgbClr val="002060"/>
                </a:solidFill>
                <a:latin typeface="+mn-lt"/>
              </a:rPr>
            </a:br>
            <a:r>
              <a:rPr lang="hr-HR" sz="1200" dirty="0">
                <a:solidFill>
                  <a:srgbClr val="002060"/>
                </a:solidFill>
                <a:latin typeface="+mn-lt"/>
              </a:rPr>
              <a:t>(e.g., hash or encryption)</a:t>
            </a:r>
            <a:endParaRPr lang="en-GB" sz="1400" baseline="-25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2" name="Line 44"/>
          <p:cNvSpPr>
            <a:spLocks noChangeShapeType="1"/>
          </p:cNvSpPr>
          <p:nvPr/>
        </p:nvSpPr>
        <p:spPr bwMode="auto">
          <a:xfrm rot="20404488">
            <a:off x="3086100" y="5010150"/>
            <a:ext cx="811213" cy="2936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 sz="1600">
              <a:latin typeface="+mn-lt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419475" y="4508500"/>
            <a:ext cx="1381125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hr-HR" sz="1200" dirty="0">
                <a:latin typeface="+mn-lt"/>
              </a:rPr>
              <a:t>Cleartext password</a:t>
            </a:r>
            <a:endParaRPr lang="en-US" sz="1200" dirty="0">
              <a:latin typeface="+mn-lt"/>
            </a:endParaRPr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 flipV="1">
            <a:off x="4318000" y="5157788"/>
            <a:ext cx="974725" cy="430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94" name="Group 39"/>
          <p:cNvGrpSpPr>
            <a:grpSpLocks/>
          </p:cNvGrpSpPr>
          <p:nvPr/>
        </p:nvGrpSpPr>
        <p:grpSpPr bwMode="auto">
          <a:xfrm>
            <a:off x="5173663" y="4662488"/>
            <a:ext cx="1006475" cy="1214437"/>
            <a:chOff x="5173167" y="4662661"/>
            <a:chExt cx="1007392" cy="1214611"/>
          </a:xfrm>
        </p:grpSpPr>
        <p:grpSp>
          <p:nvGrpSpPr>
            <p:cNvPr id="20495" name="Group 35"/>
            <p:cNvGrpSpPr>
              <a:grpSpLocks/>
            </p:cNvGrpSpPr>
            <p:nvPr/>
          </p:nvGrpSpPr>
          <p:grpSpPr bwMode="auto">
            <a:xfrm>
              <a:off x="5292080" y="4941168"/>
              <a:ext cx="792088" cy="936104"/>
              <a:chOff x="5292080" y="4941168"/>
              <a:chExt cx="792088" cy="936104"/>
            </a:xfrm>
          </p:grpSpPr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5292337" y="4940513"/>
                <a:ext cx="791295" cy="93675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5292337" y="5084997"/>
                <a:ext cx="7912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292337" y="5237418"/>
                <a:ext cx="7912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292337" y="5391427"/>
                <a:ext cx="7912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292337" y="5550200"/>
                <a:ext cx="7912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292337" y="5713737"/>
                <a:ext cx="7912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5173167" y="4662661"/>
              <a:ext cx="1007392" cy="276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hr-HR" sz="1200" dirty="0">
                  <a:solidFill>
                    <a:srgbClr val="002060"/>
                  </a:solidFill>
                  <a:latin typeface="+mn-lt"/>
                </a:rPr>
                <a:t>Password file</a:t>
              </a:r>
              <a:endParaRPr lang="en-US" sz="1200" dirty="0">
                <a:solidFill>
                  <a:srgbClr val="002060"/>
                </a:solidFill>
                <a:latin typeface="+mn-lt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678452" y="5092935"/>
              <a:ext cx="405181" cy="138133"/>
            </a:xfrm>
            <a:prstGeom prst="rect">
              <a:avLst/>
            </a:prstGeom>
            <a:solidFill>
              <a:srgbClr val="C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5289160" y="5069119"/>
              <a:ext cx="433783" cy="1841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hr-HR" sz="600" b="1" dirty="0">
                  <a:latin typeface="+mn-lt"/>
                </a:rPr>
                <a:t>User ID</a:t>
              </a:r>
              <a:endParaRPr lang="en-US" sz="600" b="1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Lozinke u </a:t>
            </a:r>
            <a:r>
              <a:rPr lang="hr-HR" dirty="0" err="1" smtClean="0"/>
              <a:t>Unix</a:t>
            </a:r>
            <a:r>
              <a:rPr lang="hr-HR" dirty="0" smtClean="0"/>
              <a:t>-u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Shema </a:t>
            </a:r>
            <a:r>
              <a:rPr lang="hr-HR" dirty="0" err="1" smtClean="0"/>
              <a:t>Unix</a:t>
            </a:r>
            <a:r>
              <a:rPr lang="hr-HR" dirty="0" smtClean="0"/>
              <a:t> Lozinki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85860"/>
            <a:ext cx="8569325" cy="5149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sz="2400" dirty="0" smtClean="0"/>
              <a:t>Za učitavanje (kreiranje) nove lozinke u sustav: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Korisnik odabere ili dodijeli lozinku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Ova lozinka je  u kombinaciji sa fiksnom duljinom ‘</a:t>
            </a:r>
            <a:r>
              <a:rPr lang="hr-HR" dirty="0" err="1" smtClean="0">
                <a:solidFill>
                  <a:srgbClr val="002060"/>
                </a:solidFill>
              </a:rPr>
              <a:t>salt</a:t>
            </a:r>
            <a:r>
              <a:rPr lang="hr-HR" dirty="0" smtClean="0">
                <a:solidFill>
                  <a:srgbClr val="002060"/>
                </a:solidFill>
              </a:rPr>
              <a:t>’ vrijednosti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360C4-2519-4C1A-8857-55BA6DEBE036}" type="slidenum">
              <a:rPr lang="hr-HR"/>
              <a:pPr>
                <a:defRPr/>
              </a:pPr>
              <a:t>12</a:t>
            </a:fld>
            <a:endParaRPr lang="hr-H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3975" y="3851275"/>
            <a:ext cx="404813" cy="141288"/>
          </a:xfrm>
          <a:prstGeom prst="rect">
            <a:avLst/>
          </a:prstGeom>
          <a:solidFill>
            <a:srgbClr val="C000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522413" y="3665538"/>
            <a:ext cx="0" cy="17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966788" y="3282950"/>
            <a:ext cx="1084262" cy="382588"/>
          </a:xfrm>
          <a:custGeom>
            <a:avLst/>
            <a:gdLst>
              <a:gd name="T0" fmla="*/ 74281433 w 21600"/>
              <a:gd name="T1" fmla="*/ 8379606 h 21600"/>
              <a:gd name="T2" fmla="*/ 42446522 w 21600"/>
              <a:gd name="T3" fmla="*/ 16759184 h 21600"/>
              <a:gd name="T4" fmla="*/ 10611615 w 21600"/>
              <a:gd name="T5" fmla="*/ 8379606 h 21600"/>
              <a:gd name="T6" fmla="*/ 4244652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1200" b="1" dirty="0">
                <a:latin typeface="+mn-lt"/>
              </a:rPr>
              <a:t>Slow hash </a:t>
            </a:r>
            <a:br>
              <a:rPr lang="hr-HR" sz="1200" b="1" dirty="0">
                <a:latin typeface="+mn-lt"/>
              </a:rPr>
            </a:br>
            <a:r>
              <a:rPr lang="hr-HR" sz="1200" b="1" dirty="0">
                <a:latin typeface="+mn-lt"/>
              </a:rPr>
              <a:t>function</a:t>
            </a:r>
            <a:endParaRPr lang="en-US" sz="1200" b="1" dirty="0">
              <a:latin typeface="+mn-lt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487488" y="2708275"/>
            <a:ext cx="777875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hr-HR" sz="1200" dirty="0">
                <a:latin typeface="+mn-lt"/>
              </a:rPr>
              <a:t>Password</a:t>
            </a:r>
            <a:endParaRPr lang="en-US" sz="1200" dirty="0">
              <a:latin typeface="+mn-lt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181475" y="2636838"/>
            <a:ext cx="1008063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hr-HR" sz="1200" dirty="0">
                <a:latin typeface="+mn-lt"/>
              </a:rPr>
              <a:t>Password file</a:t>
            </a:r>
            <a:endParaRPr lang="en-US" sz="1200" dirty="0">
              <a:latin typeface="+mn-lt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985838" y="2709863"/>
            <a:ext cx="415925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hr-HR" sz="1200" dirty="0">
                <a:latin typeface="+mn-lt"/>
              </a:rPr>
              <a:t>Salt</a:t>
            </a:r>
            <a:endParaRPr lang="en-US" sz="1200" dirty="0">
              <a:latin typeface="+mn-lt"/>
            </a:endParaRP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1187450" y="292417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1835150" y="292417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746500" y="2924175"/>
          <a:ext cx="2121887" cy="1485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2035"/>
                <a:gridCol w="454690"/>
                <a:gridCol w="985162"/>
              </a:tblGrid>
              <a:tr h="250867">
                <a:tc>
                  <a:txBody>
                    <a:bodyPr/>
                    <a:lstStyle/>
                    <a:p>
                      <a:r>
                        <a:rPr lang="hr-HR" sz="1200" dirty="0" smtClean="0"/>
                        <a:t>User ID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200" dirty="0" smtClean="0"/>
                        <a:t>Salt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200" dirty="0" smtClean="0"/>
                        <a:t>Hash value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29736">
                <a:tc>
                  <a:txBody>
                    <a:bodyPr/>
                    <a:lstStyle/>
                    <a:p>
                      <a:r>
                        <a:rPr lang="hr-HR" sz="1000" dirty="0" smtClean="0"/>
                        <a:t>Bob</a:t>
                      </a:r>
                      <a:endParaRPr lang="en-US" sz="1000" dirty="0"/>
                    </a:p>
                  </a:txBody>
                  <a:tcPr marL="72000" marR="72000" marT="72000" marB="72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000" dirty="0" smtClean="0"/>
                        <a:t>7a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000" dirty="0" smtClean="0">
                          <a:solidFill>
                            <a:srgbClr val="C00000"/>
                          </a:solidFill>
                        </a:rPr>
                        <a:t>ri79KNd7v6.Sk</a:t>
                      </a:r>
                      <a:endParaRPr 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05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05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05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05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2374900" y="3705225"/>
            <a:ext cx="492125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hr-HR" sz="1200" b="1" dirty="0">
                <a:latin typeface="+mn-lt"/>
              </a:rPr>
              <a:t>Load</a:t>
            </a:r>
            <a:endParaRPr lang="en-US" sz="1200" b="1" dirty="0">
              <a:latin typeface="+mn-lt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V="1">
            <a:off x="1730375" y="3933825"/>
            <a:ext cx="2016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41" name="Right Brace 40"/>
          <p:cNvSpPr/>
          <p:nvPr/>
        </p:nvSpPr>
        <p:spPr>
          <a:xfrm>
            <a:off x="6303963" y="2852738"/>
            <a:ext cx="355600" cy="1584325"/>
          </a:xfrm>
          <a:prstGeom prst="rightBrace">
            <a:avLst>
              <a:gd name="adj1" fmla="val 35017"/>
              <a:gd name="adj2" fmla="val 5000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42" name="TextBox 41"/>
          <p:cNvSpPr txBox="1"/>
          <p:nvPr/>
        </p:nvSpPr>
        <p:spPr>
          <a:xfrm>
            <a:off x="6784975" y="3341688"/>
            <a:ext cx="15906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dirty="0">
                <a:latin typeface="+mn-lt"/>
              </a:rPr>
              <a:t>Loading a new </a:t>
            </a:r>
          </a:p>
          <a:p>
            <a:pPr>
              <a:defRPr/>
            </a:pPr>
            <a:r>
              <a:rPr lang="hr-HR" dirty="0">
                <a:latin typeface="+mn-lt"/>
              </a:rPr>
              <a:t>password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2555875" y="4581525"/>
            <a:ext cx="1006475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hr-HR" sz="1200" dirty="0">
                <a:latin typeface="+mn-lt"/>
              </a:rPr>
              <a:t>Password file</a:t>
            </a:r>
            <a:endParaRPr lang="en-US" sz="1200" dirty="0">
              <a:latin typeface="+mn-lt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2119313" y="4868863"/>
          <a:ext cx="2121887" cy="1485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2035"/>
                <a:gridCol w="454690"/>
                <a:gridCol w="985162"/>
              </a:tblGrid>
              <a:tr h="250867">
                <a:tc>
                  <a:txBody>
                    <a:bodyPr/>
                    <a:lstStyle/>
                    <a:p>
                      <a:r>
                        <a:rPr lang="hr-HR" sz="1200" dirty="0" smtClean="0"/>
                        <a:t>User ID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200" dirty="0" smtClean="0"/>
                        <a:t>Salt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200" dirty="0" smtClean="0"/>
                        <a:t>Hash value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29736">
                <a:tc>
                  <a:txBody>
                    <a:bodyPr/>
                    <a:lstStyle/>
                    <a:p>
                      <a:r>
                        <a:rPr lang="hr-HR" sz="1000" dirty="0" smtClean="0"/>
                        <a:t>Bob</a:t>
                      </a:r>
                      <a:endParaRPr lang="en-US" sz="1000" dirty="0"/>
                    </a:p>
                  </a:txBody>
                  <a:tcPr marL="72000" marR="72000" marT="72000" marB="72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000" dirty="0" smtClean="0"/>
                        <a:t>7a</a:t>
                      </a:r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000" dirty="0" smtClean="0">
                          <a:solidFill>
                            <a:srgbClr val="C00000"/>
                          </a:solidFill>
                        </a:rPr>
                        <a:t>ri79KNd7v6.Sk</a:t>
                      </a:r>
                      <a:endParaRPr 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05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05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05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05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059488" y="5772150"/>
            <a:ext cx="0" cy="17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46" name="AutoShape 10"/>
          <p:cNvSpPr>
            <a:spLocks noChangeArrowheads="1"/>
          </p:cNvSpPr>
          <p:nvPr/>
        </p:nvSpPr>
        <p:spPr bwMode="auto">
          <a:xfrm>
            <a:off x="5503863" y="5389563"/>
            <a:ext cx="1085850" cy="382587"/>
          </a:xfrm>
          <a:custGeom>
            <a:avLst/>
            <a:gdLst>
              <a:gd name="T0" fmla="*/ 74281433 w 21600"/>
              <a:gd name="T1" fmla="*/ 8379606 h 21600"/>
              <a:gd name="T2" fmla="*/ 42446522 w 21600"/>
              <a:gd name="T3" fmla="*/ 16759184 h 21600"/>
              <a:gd name="T4" fmla="*/ 10611615 w 21600"/>
              <a:gd name="T5" fmla="*/ 8379606 h 21600"/>
              <a:gd name="T6" fmla="*/ 4244652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1200" b="1" dirty="0">
                <a:latin typeface="+mn-lt"/>
              </a:rPr>
              <a:t>Slow hash </a:t>
            </a:r>
            <a:br>
              <a:rPr lang="hr-HR" sz="1200" b="1" dirty="0">
                <a:latin typeface="+mn-lt"/>
              </a:rPr>
            </a:br>
            <a:r>
              <a:rPr lang="hr-HR" sz="1200" b="1" dirty="0">
                <a:latin typeface="+mn-lt"/>
              </a:rPr>
              <a:t>function</a:t>
            </a:r>
            <a:endParaRPr lang="en-US" sz="1200" b="1" dirty="0">
              <a:latin typeface="+mn-lt"/>
            </a:endParaRP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6026150" y="4814888"/>
            <a:ext cx="777875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hr-HR" sz="1200" dirty="0">
                <a:latin typeface="+mn-lt"/>
              </a:rPr>
              <a:t>Password</a:t>
            </a:r>
            <a:endParaRPr lang="en-US" sz="1200" dirty="0">
              <a:latin typeface="+mn-lt"/>
            </a:endParaRPr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5262563" y="4799013"/>
            <a:ext cx="415925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hr-HR" sz="1200" dirty="0">
                <a:latin typeface="+mn-lt"/>
              </a:rPr>
              <a:t>Salt</a:t>
            </a:r>
            <a:endParaRPr lang="en-US" sz="1200" dirty="0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6373813" y="5030788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77" name="AutoShape 77"/>
          <p:cNvSpPr>
            <a:spLocks/>
          </p:cNvSpPr>
          <p:nvPr/>
        </p:nvSpPr>
        <p:spPr bwMode="auto">
          <a:xfrm rot="16200000" flipH="1" flipV="1">
            <a:off x="3686969" y="5053806"/>
            <a:ext cx="134938" cy="936625"/>
          </a:xfrm>
          <a:prstGeom prst="rightBrace">
            <a:avLst>
              <a:gd name="adj1" fmla="val 48557"/>
              <a:gd name="adj2" fmla="val 50000"/>
            </a:avLst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78" name="AutoShape 77"/>
          <p:cNvSpPr>
            <a:spLocks/>
          </p:cNvSpPr>
          <p:nvPr/>
        </p:nvSpPr>
        <p:spPr bwMode="auto">
          <a:xfrm rot="16200000" flipH="1" flipV="1">
            <a:off x="2955131" y="5306219"/>
            <a:ext cx="134938" cy="431800"/>
          </a:xfrm>
          <a:prstGeom prst="rightBrace">
            <a:avLst>
              <a:gd name="adj1" fmla="val 45012"/>
              <a:gd name="adj2" fmla="val 50000"/>
            </a:avLst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79" name="Text Box 9"/>
          <p:cNvSpPr txBox="1">
            <a:spLocks noChangeArrowheads="1"/>
          </p:cNvSpPr>
          <p:nvPr/>
        </p:nvSpPr>
        <p:spPr bwMode="auto">
          <a:xfrm>
            <a:off x="5692775" y="5873750"/>
            <a:ext cx="754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hr-HR" sz="1200" dirty="0">
                <a:solidFill>
                  <a:srgbClr val="002060"/>
                </a:solidFill>
                <a:latin typeface="+mn-lt"/>
              </a:rPr>
              <a:t>Compare</a:t>
            </a:r>
            <a:endParaRPr lang="en-US" sz="12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2" name="Group 136"/>
          <p:cNvGrpSpPr>
            <a:grpSpLocks/>
          </p:cNvGrpSpPr>
          <p:nvPr/>
        </p:nvGrpSpPr>
        <p:grpSpPr bwMode="auto">
          <a:xfrm>
            <a:off x="3027363" y="5013325"/>
            <a:ext cx="2765425" cy="936625"/>
            <a:chOff x="3027389" y="5157192"/>
            <a:chExt cx="2764879" cy="936104"/>
          </a:xfrm>
        </p:grpSpPr>
        <p:cxnSp>
          <p:nvCxnSpPr>
            <p:cNvPr id="105" name="Straight Connector 104"/>
            <p:cNvCxnSpPr/>
            <p:nvPr/>
          </p:nvCxnSpPr>
          <p:spPr>
            <a:xfrm rot="5400000">
              <a:off x="2859208" y="5925115"/>
              <a:ext cx="3363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027389" y="6088537"/>
              <a:ext cx="21173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 flipH="1" flipV="1">
              <a:off x="4676643" y="5625244"/>
              <a:ext cx="9361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144696" y="5166712"/>
              <a:ext cx="6475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Line 7"/>
            <p:cNvSpPr>
              <a:spLocks noChangeShapeType="1"/>
            </p:cNvSpPr>
            <p:nvPr/>
          </p:nvSpPr>
          <p:spPr bwMode="auto">
            <a:xfrm>
              <a:off x="5782745" y="5166712"/>
              <a:ext cx="0" cy="360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</p:grpSp>
      <p:cxnSp>
        <p:nvCxnSpPr>
          <p:cNvPr id="121" name="Shape 120"/>
          <p:cNvCxnSpPr>
            <a:endCxn id="79" idx="2"/>
          </p:cNvCxnSpPr>
          <p:nvPr/>
        </p:nvCxnSpPr>
        <p:spPr>
          <a:xfrm>
            <a:off x="3748088" y="5608638"/>
            <a:ext cx="2320925" cy="541337"/>
          </a:xfrm>
          <a:prstGeom prst="bentConnector4">
            <a:avLst>
              <a:gd name="adj1" fmla="val 312"/>
              <a:gd name="adj2" fmla="val 157391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 Box 9"/>
          <p:cNvSpPr txBox="1">
            <a:spLocks noChangeArrowheads="1"/>
          </p:cNvSpPr>
          <p:nvPr/>
        </p:nvSpPr>
        <p:spPr bwMode="auto">
          <a:xfrm>
            <a:off x="4640263" y="6216650"/>
            <a:ext cx="86360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hr-HR" sz="1200" dirty="0">
                <a:latin typeface="+mn-lt"/>
              </a:rPr>
              <a:t>Hash value</a:t>
            </a:r>
            <a:endParaRPr lang="en-US" sz="1200" dirty="0">
              <a:latin typeface="+mn-lt"/>
            </a:endParaRPr>
          </a:p>
        </p:txBody>
      </p:sp>
      <p:sp>
        <p:nvSpPr>
          <p:cNvPr id="131" name="Text Box 9"/>
          <p:cNvSpPr txBox="1">
            <a:spLocks noChangeArrowheads="1"/>
          </p:cNvSpPr>
          <p:nvPr/>
        </p:nvSpPr>
        <p:spPr bwMode="auto">
          <a:xfrm>
            <a:off x="679450" y="4581525"/>
            <a:ext cx="642938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hr-HR" sz="1200" dirty="0">
                <a:latin typeface="+mn-lt"/>
              </a:rPr>
              <a:t>User ID</a:t>
            </a:r>
            <a:endParaRPr lang="en-US" sz="1200" dirty="0">
              <a:latin typeface="+mn-lt"/>
            </a:endParaRPr>
          </a:p>
        </p:txBody>
      </p:sp>
      <p:cxnSp>
        <p:nvCxnSpPr>
          <p:cNvPr id="133" name="Shape 132"/>
          <p:cNvCxnSpPr>
            <a:stCxn id="131" idx="2"/>
          </p:cNvCxnSpPr>
          <p:nvPr/>
        </p:nvCxnSpPr>
        <p:spPr>
          <a:xfrm rot="16200000" flipH="1">
            <a:off x="1339056" y="4520407"/>
            <a:ext cx="442913" cy="111760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 Box 9"/>
          <p:cNvSpPr txBox="1">
            <a:spLocks noChangeArrowheads="1"/>
          </p:cNvSpPr>
          <p:nvPr/>
        </p:nvSpPr>
        <p:spPr bwMode="auto">
          <a:xfrm>
            <a:off x="1263650" y="5076825"/>
            <a:ext cx="560388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hr-HR" sz="1200" dirty="0">
                <a:solidFill>
                  <a:srgbClr val="002060"/>
                </a:solidFill>
                <a:latin typeface="+mn-lt"/>
              </a:rPr>
              <a:t>Select</a:t>
            </a:r>
            <a:endParaRPr lang="en-US" sz="1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35" name="Right Brace 134"/>
          <p:cNvSpPr/>
          <p:nvPr/>
        </p:nvSpPr>
        <p:spPr>
          <a:xfrm>
            <a:off x="6819900" y="4868863"/>
            <a:ext cx="357188" cy="1584325"/>
          </a:xfrm>
          <a:prstGeom prst="rightBrace">
            <a:avLst>
              <a:gd name="adj1" fmla="val 35017"/>
              <a:gd name="adj2" fmla="val 5000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136" name="TextBox 135"/>
          <p:cNvSpPr txBox="1"/>
          <p:nvPr/>
        </p:nvSpPr>
        <p:spPr>
          <a:xfrm>
            <a:off x="7300913" y="5357813"/>
            <a:ext cx="1176337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dirty="0">
                <a:latin typeface="+mn-lt"/>
              </a:rPr>
              <a:t>Verifying a</a:t>
            </a:r>
          </a:p>
          <a:p>
            <a:pPr>
              <a:defRPr/>
            </a:pPr>
            <a:r>
              <a:rPr lang="hr-HR" dirty="0">
                <a:latin typeface="+mn-lt"/>
              </a:rPr>
              <a:t>password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 animBg="1"/>
      <p:bldP spid="47" grpId="0"/>
      <p:bldP spid="48" grpId="0"/>
      <p:bldP spid="77" grpId="0" animBg="1"/>
      <p:bldP spid="78" grpId="0" animBg="1"/>
      <p:bldP spid="79" grpId="0"/>
      <p:bldP spid="130" grpId="0"/>
      <p:bldP spid="131" grpId="0"/>
      <p:bldP spid="134" grpId="0"/>
      <p:bldP spid="135" grpId="0" animBg="1"/>
      <p:bldP spid="1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Lozinke u </a:t>
            </a:r>
            <a:r>
              <a:rPr lang="hr-HR" dirty="0" err="1" smtClean="0"/>
              <a:t>Unix</a:t>
            </a:r>
            <a:r>
              <a:rPr lang="hr-HR" dirty="0" smtClean="0"/>
              <a:t>-u: ‘</a:t>
            </a:r>
            <a:r>
              <a:rPr lang="hr-HR" dirty="0" err="1" smtClean="0"/>
              <a:t>Salt</a:t>
            </a:r>
            <a:r>
              <a:rPr lang="hr-HR" dirty="0" smtClean="0"/>
              <a:t>’ vrijednosti 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hr-HR" sz="2800" dirty="0" smtClean="0"/>
              <a:t>Offline </a:t>
            </a:r>
            <a:r>
              <a:rPr lang="hr-HR" sz="2800" dirty="0" smtClean="0">
                <a:solidFill>
                  <a:srgbClr val="002060"/>
                </a:solidFill>
              </a:rPr>
              <a:t>dictionary attack</a:t>
            </a:r>
            <a:endParaRPr lang="hr-HR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hr-HR" dirty="0" smtClean="0"/>
              <a:t>Pretpostavka: cilj je pogoditi jedan pwd &amp; bez ‘</a:t>
            </a:r>
            <a:r>
              <a:rPr lang="hr-HR" dirty="0" err="1" smtClean="0"/>
              <a:t>salt</a:t>
            </a:r>
            <a:r>
              <a:rPr lang="hr-HR" dirty="0" smtClean="0"/>
              <a:t>’</a:t>
            </a:r>
          </a:p>
          <a:p>
            <a:pPr lvl="1" eaLnBrk="1" hangingPunct="1">
              <a:defRPr/>
            </a:pPr>
            <a:r>
              <a:rPr lang="hr-HR" dirty="0" smtClean="0"/>
              <a:t>Napadač dobije kopiju datoteke lozinki</a:t>
            </a:r>
          </a:p>
          <a:p>
            <a:pPr lvl="1" eaLnBrk="1" hangingPunct="1">
              <a:defRPr/>
            </a:pPr>
            <a:r>
              <a:rPr lang="hr-HR" dirty="0" smtClean="0"/>
              <a:t>Napadač hash-ira vjerojatnije lozinke i uspoređuje dobivene hash vrijednosti sa onima u datoteci lozinka</a:t>
            </a:r>
          </a:p>
          <a:p>
            <a:pPr lvl="1" eaLnBrk="1" hangingPunct="1">
              <a:defRPr/>
            </a:pPr>
            <a:r>
              <a:rPr lang="hr-HR" dirty="0" smtClean="0"/>
              <a:t>Ako bilo koji od pretpostavljenih odgovara hash-u </a:t>
            </a:r>
            <a:r>
              <a:rPr lang="hr-HR" dirty="0" err="1" smtClean="0"/>
              <a:t>u</a:t>
            </a:r>
            <a:r>
              <a:rPr lang="hr-HR" dirty="0" smtClean="0"/>
              <a:t> datoteci, napadač je pronašao lozinku koja je u datoteci</a:t>
            </a:r>
            <a:endParaRPr lang="hr-HR" sz="2800" dirty="0" smtClean="0"/>
          </a:p>
          <a:p>
            <a:pPr eaLnBrk="1" hangingPunct="1">
              <a:defRPr/>
            </a:pPr>
            <a:r>
              <a:rPr lang="hr-HR" sz="2800" dirty="0" smtClean="0">
                <a:solidFill>
                  <a:srgbClr val="002060"/>
                </a:solidFill>
              </a:rPr>
              <a:t>‘</a:t>
            </a:r>
            <a:r>
              <a:rPr lang="hr-HR" sz="2800" dirty="0" err="1" smtClean="0">
                <a:solidFill>
                  <a:srgbClr val="002060"/>
                </a:solidFill>
              </a:rPr>
              <a:t>Salt</a:t>
            </a:r>
            <a:r>
              <a:rPr lang="hr-HR" sz="2800" dirty="0" smtClean="0">
                <a:solidFill>
                  <a:srgbClr val="002060"/>
                </a:solidFill>
              </a:rPr>
              <a:t>’ vrijednost </a:t>
            </a:r>
            <a:r>
              <a:rPr lang="hr-HR" sz="2800" dirty="0" smtClean="0"/>
              <a:t>ima tri svrhe:</a:t>
            </a:r>
          </a:p>
          <a:p>
            <a:pPr lvl="1" eaLnBrk="1" hangingPunct="1">
              <a:defRPr/>
            </a:pPr>
            <a:r>
              <a:rPr lang="hr-HR" dirty="0" smtClean="0">
                <a:solidFill>
                  <a:srgbClr val="C00000"/>
                </a:solidFill>
              </a:rPr>
              <a:t>Sprječava duplikat lozinka da bude vidljiv u datoteci lozinki</a:t>
            </a:r>
          </a:p>
          <a:p>
            <a:pPr lvl="1" eaLnBrk="1" hangingPunct="1">
              <a:defRPr/>
            </a:pPr>
            <a:r>
              <a:rPr lang="hr-HR" dirty="0" smtClean="0">
                <a:solidFill>
                  <a:srgbClr val="C00000"/>
                </a:solidFill>
              </a:rPr>
              <a:t>Povećava poteškoće offline </a:t>
            </a:r>
            <a:r>
              <a:rPr lang="hr-HR" dirty="0" err="1" smtClean="0">
                <a:solidFill>
                  <a:srgbClr val="C00000"/>
                </a:solidFill>
              </a:rPr>
              <a:t>dictionary</a:t>
            </a:r>
            <a:r>
              <a:rPr lang="hr-HR" dirty="0" smtClean="0">
                <a:solidFill>
                  <a:srgbClr val="C00000"/>
                </a:solidFill>
              </a:rPr>
              <a:t> napada </a:t>
            </a:r>
            <a:r>
              <a:rPr lang="hr-HR" dirty="0" smtClean="0"/>
              <a:t>(k bitova ‘soli’ povećava nagađanje opterećenja za faktor ~2</a:t>
            </a:r>
            <a:r>
              <a:rPr lang="hr-HR" baseline="30000" dirty="0" smtClean="0"/>
              <a:t>k</a:t>
            </a:r>
            <a:r>
              <a:rPr lang="hr-HR" dirty="0" smtClean="0"/>
              <a:t>)</a:t>
            </a:r>
          </a:p>
          <a:p>
            <a:pPr lvl="1" eaLnBrk="1" hangingPunct="1">
              <a:defRPr/>
            </a:pPr>
            <a:r>
              <a:rPr lang="hr-HR" dirty="0" smtClean="0"/>
              <a:t>Nije moguće saznati da li korisnik ima iste lozinke na dva ili više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4B5DD6-4B89-4A07-A1B0-0E00249A92C5}" type="slidenum">
              <a:rPr lang="hr-HR"/>
              <a:pPr>
                <a:defRPr/>
              </a:pPr>
              <a:t>13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err="1" smtClean="0"/>
              <a:t>Unix</a:t>
            </a:r>
            <a:r>
              <a:rPr lang="hr-HR" dirty="0" smtClean="0"/>
              <a:t> </a:t>
            </a:r>
            <a:r>
              <a:rPr lang="hr-HR" dirty="0" err="1" smtClean="0"/>
              <a:t>Hashed</a:t>
            </a:r>
            <a:r>
              <a:rPr lang="hr-HR" dirty="0" smtClean="0"/>
              <a:t> </a:t>
            </a:r>
            <a:r>
              <a:rPr lang="hr-HR" dirty="0" err="1" smtClean="0"/>
              <a:t>Pwd</a:t>
            </a:r>
            <a:r>
              <a:rPr lang="hr-HR" dirty="0" smtClean="0"/>
              <a:t> Implementacija</a:t>
            </a:r>
            <a:endParaRPr lang="en-US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285860"/>
            <a:ext cx="8569325" cy="5149850"/>
          </a:xfrm>
        </p:spPr>
        <p:txBody>
          <a:bodyPr/>
          <a:lstStyle/>
          <a:p>
            <a:pPr eaLnBrk="1" hangingPunct="1"/>
            <a:r>
              <a:rPr lang="hr-HR" sz="2400" dirty="0" smtClean="0"/>
              <a:t>Izvorna shema (</a:t>
            </a:r>
            <a:r>
              <a:rPr lang="hr-HR" sz="2400" dirty="0" err="1" smtClean="0">
                <a:solidFill>
                  <a:srgbClr val="002060"/>
                </a:solidFill>
              </a:rPr>
              <a:t>crypt</a:t>
            </a:r>
            <a:r>
              <a:rPr lang="hr-HR" sz="2400" dirty="0" smtClean="0">
                <a:solidFill>
                  <a:srgbClr val="002060"/>
                </a:solidFill>
              </a:rPr>
              <a:t>(3)</a:t>
            </a:r>
            <a:r>
              <a:rPr lang="hr-HR" sz="2400" dirty="0" smtClean="0"/>
              <a:t> </a:t>
            </a:r>
            <a:r>
              <a:rPr lang="hr-HR" sz="2400" dirty="0" err="1" smtClean="0"/>
              <a:t>routine</a:t>
            </a:r>
            <a:r>
              <a:rPr lang="hr-HR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8 </a:t>
            </a:r>
            <a:r>
              <a:rPr lang="hr-HR" dirty="0" smtClean="0"/>
              <a:t>znakova lozinke u obliku </a:t>
            </a:r>
            <a:r>
              <a:rPr lang="en-US" dirty="0" smtClean="0"/>
              <a:t>56-bit</a:t>
            </a:r>
            <a:r>
              <a:rPr lang="hr-HR" dirty="0" err="1" smtClean="0"/>
              <a:t>nog</a:t>
            </a:r>
            <a:r>
              <a:rPr lang="hr-HR" dirty="0" smtClean="0"/>
              <a:t> tajnog ključa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12-bit</a:t>
            </a:r>
            <a:r>
              <a:rPr lang="hr-HR" dirty="0" smtClean="0"/>
              <a:t>na</a:t>
            </a:r>
            <a:r>
              <a:rPr lang="en-US" dirty="0" smtClean="0"/>
              <a:t> </a:t>
            </a:r>
            <a:r>
              <a:rPr lang="hr-HR" dirty="0" smtClean="0"/>
              <a:t>‘</a:t>
            </a:r>
            <a:r>
              <a:rPr lang="hr-HR" dirty="0" err="1" smtClean="0"/>
              <a:t>salt</a:t>
            </a:r>
            <a:r>
              <a:rPr lang="hr-HR" dirty="0" smtClean="0"/>
              <a:t>’</a:t>
            </a:r>
            <a:r>
              <a:rPr lang="en-US" dirty="0" smtClean="0"/>
              <a:t> </a:t>
            </a:r>
            <a:r>
              <a:rPr lang="hr-HR" dirty="0" err="1" smtClean="0"/>
              <a:t>perturbs</a:t>
            </a:r>
            <a:r>
              <a:rPr lang="hr-HR" dirty="0" smtClean="0"/>
              <a:t> </a:t>
            </a:r>
            <a:r>
              <a:rPr lang="en-US" dirty="0" smtClean="0"/>
              <a:t>DES </a:t>
            </a:r>
            <a:r>
              <a:rPr lang="hr-HR" dirty="0" smtClean="0"/>
              <a:t>algoritam enkripcije u jednom od 4096 različitih načina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0 </a:t>
            </a:r>
            <a:r>
              <a:rPr lang="hr-HR" dirty="0" smtClean="0"/>
              <a:t>vrijednost u više navrata šifrirana</a:t>
            </a:r>
            <a:r>
              <a:rPr lang="en-US" dirty="0" smtClean="0"/>
              <a:t> 25 </a:t>
            </a:r>
            <a:r>
              <a:rPr lang="hr-HR" dirty="0" smtClean="0"/>
              <a:t>puta (usporava nagađanja)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hr-HR" dirty="0" smtClean="0"/>
              <a:t>O</a:t>
            </a:r>
            <a:r>
              <a:rPr lang="en-US" dirty="0" err="1" smtClean="0"/>
              <a:t>utput</a:t>
            </a:r>
            <a:r>
              <a:rPr lang="en-US" dirty="0" smtClean="0"/>
              <a:t> </a:t>
            </a:r>
            <a:r>
              <a:rPr lang="hr-HR" dirty="0" smtClean="0"/>
              <a:t>preveden u </a:t>
            </a:r>
            <a:r>
              <a:rPr lang="en-US" dirty="0" smtClean="0"/>
              <a:t>11 </a:t>
            </a:r>
            <a:r>
              <a:rPr lang="hr-HR" dirty="0" smtClean="0"/>
              <a:t>znakova u nizu</a:t>
            </a:r>
            <a:endParaRPr lang="en-US" dirty="0" smtClean="0"/>
          </a:p>
          <a:p>
            <a:pPr lvl="1" eaLnBrk="1" hangingPunct="1">
              <a:buFont typeface="Wingdings 2" pitchFamily="18" charset="2"/>
              <a:buNone/>
            </a:pPr>
            <a:endParaRPr lang="hr-HR" dirty="0" smtClean="0"/>
          </a:p>
          <a:p>
            <a:pPr lvl="1" eaLnBrk="1" hangingPunct="1"/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25004-3CAE-4D70-B4A6-4C3063B3A7EC}" type="slidenum">
              <a:rPr lang="hr-HR"/>
              <a:pPr>
                <a:defRPr/>
              </a:pPr>
              <a:t>14</a:t>
            </a:fld>
            <a:endParaRPr lang="hr-HR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74825" y="4922838"/>
            <a:ext cx="1439863" cy="6604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hr-HR" dirty="0">
                <a:latin typeface="+mn-lt"/>
              </a:rPr>
              <a:t>DES </a:t>
            </a:r>
            <a:endParaRPr lang="en-GB" dirty="0">
              <a:latin typeface="+mn-lt"/>
            </a:endParaRP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1341438" y="5245100"/>
            <a:ext cx="433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</a:endParaRP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554038" y="4937125"/>
            <a:ext cx="812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</a:rPr>
              <a:t>Zeros</a:t>
            </a:r>
          </a:p>
          <a:p>
            <a:pPr algn="ctr">
              <a:defRPr/>
            </a:pPr>
            <a:r>
              <a:rPr lang="hr-HR" dirty="0">
                <a:latin typeface="+mn-lt"/>
              </a:rPr>
              <a:t>64 bits</a:t>
            </a:r>
            <a:endParaRPr lang="en-GB" dirty="0">
              <a:latin typeface="+mn-lt"/>
            </a:endParaRP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1311275" y="3725863"/>
            <a:ext cx="23764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</a:rPr>
              <a:t>Salt</a:t>
            </a:r>
            <a:br>
              <a:rPr lang="hr-HR" dirty="0">
                <a:latin typeface="+mn-lt"/>
              </a:rPr>
            </a:br>
            <a:r>
              <a:rPr lang="hr-HR" dirty="0">
                <a:latin typeface="+mn-lt"/>
              </a:rPr>
              <a:t>12 bits (2 characters)</a:t>
            </a:r>
          </a:p>
          <a:p>
            <a:pPr algn="ctr">
              <a:defRPr/>
            </a:pPr>
            <a:r>
              <a:rPr lang="hr-HR" b="1" dirty="0">
                <a:latin typeface="+mn-lt"/>
              </a:rPr>
              <a:t>am</a:t>
            </a:r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2493963" y="457517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V="1">
            <a:off x="2493963" y="55800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827088" y="5842000"/>
            <a:ext cx="33131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b="1" dirty="0">
                <a:latin typeface="+mn-lt"/>
              </a:rPr>
              <a:t>test</a:t>
            </a:r>
            <a:r>
              <a:rPr lang="hr-HR" dirty="0">
                <a:latin typeface="+mn-lt"/>
              </a:rPr>
              <a:t/>
            </a:r>
            <a:br>
              <a:rPr lang="hr-HR" dirty="0">
                <a:latin typeface="+mn-lt"/>
              </a:rPr>
            </a:br>
            <a:r>
              <a:rPr lang="hr-HR" dirty="0">
                <a:latin typeface="+mn-lt"/>
              </a:rPr>
              <a:t>56 bits (up to 8 characters, </a:t>
            </a:r>
            <a:br>
              <a:rPr lang="hr-HR" dirty="0">
                <a:latin typeface="+mn-lt"/>
              </a:rPr>
            </a:br>
            <a:r>
              <a:rPr lang="hr-HR" dirty="0">
                <a:latin typeface="+mn-lt"/>
              </a:rPr>
              <a:t>only 7 bits of each char is taken)</a:t>
            </a: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3214688" y="5251450"/>
            <a:ext cx="574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 sz="2000">
              <a:latin typeface="+mn-lt"/>
            </a:endParaRP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3573463" y="5008563"/>
            <a:ext cx="17907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hr-HR" b="1" dirty="0">
                <a:latin typeface="+mn-lt"/>
              </a:rPr>
              <a:t>hiOY1vb4nIE</a:t>
            </a:r>
          </a:p>
          <a:p>
            <a:pPr algn="ctr">
              <a:defRPr/>
            </a:pPr>
            <a:r>
              <a:rPr lang="hr-HR" dirty="0">
                <a:latin typeface="+mn-lt"/>
              </a:rPr>
              <a:t>Hash</a:t>
            </a:r>
          </a:p>
          <a:p>
            <a:pPr algn="ctr">
              <a:defRPr/>
            </a:pPr>
            <a:r>
              <a:rPr lang="hr-HR" dirty="0">
                <a:latin typeface="+mn-lt"/>
              </a:rPr>
              <a:t>64 bits (11 chars)</a:t>
            </a:r>
            <a:endParaRPr lang="en-GB" dirty="0">
              <a:latin typeface="+mn-lt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5651500" y="4298950"/>
          <a:ext cx="3024335" cy="150575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72107"/>
                <a:gridCol w="648072"/>
                <a:gridCol w="1404156"/>
              </a:tblGrid>
              <a:tr h="342233">
                <a:tc>
                  <a:txBody>
                    <a:bodyPr/>
                    <a:lstStyle/>
                    <a:p>
                      <a:r>
                        <a:rPr lang="hr-HR" sz="1600" b="1" dirty="0" smtClean="0"/>
                        <a:t>pwd</a:t>
                      </a:r>
                      <a:endParaRPr lang="en-US" sz="1600" b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b="1" dirty="0" smtClean="0"/>
                        <a:t>salt</a:t>
                      </a:r>
                      <a:endParaRPr lang="en-US" sz="1600" b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b="1" dirty="0" smtClean="0"/>
                        <a:t>crypt(3) hash</a:t>
                      </a:r>
                      <a:endParaRPr lang="en-US" sz="1600" b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18102"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test</a:t>
                      </a:r>
                      <a:endParaRPr lang="en-US" sz="1600" dirty="0"/>
                    </a:p>
                  </a:txBody>
                  <a:tcPr marL="72000" marR="72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am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b="0" dirty="0" smtClean="0">
                          <a:latin typeface="+mn-lt"/>
                        </a:rPr>
                        <a:t>hiOY1vb4nIE</a:t>
                      </a:r>
                      <a:endParaRPr 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5181"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test</a:t>
                      </a:r>
                      <a:endParaRPr lang="en-US" sz="1600" dirty="0"/>
                    </a:p>
                  </a:txBody>
                  <a:tcPr marL="72000" marR="72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ri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b="0" dirty="0" smtClean="0">
                          <a:latin typeface="+mn-lt"/>
                        </a:rPr>
                        <a:t>j.uEL2QOTHU</a:t>
                      </a:r>
                      <a:endParaRPr 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test</a:t>
                      </a:r>
                      <a:endParaRPr lang="en-US" sz="1600" dirty="0"/>
                    </a:p>
                  </a:txBody>
                  <a:tcPr marL="72000" marR="72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7a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FB/N4.DacNU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err="1" smtClean="0"/>
              <a:t>Unix</a:t>
            </a:r>
            <a:r>
              <a:rPr lang="hr-HR" dirty="0" smtClean="0"/>
              <a:t> Hash Lozinke 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r>
              <a:rPr lang="hr-HR" sz="2400" dirty="0" err="1" smtClean="0"/>
              <a:t>crypt</a:t>
            </a:r>
            <a:r>
              <a:rPr lang="hr-HR" sz="2400" dirty="0" smtClean="0"/>
              <a:t>(3)-</a:t>
            </a:r>
            <a:r>
              <a:rPr lang="hr-HR" sz="2400" dirty="0" err="1" smtClean="0"/>
              <a:t>based</a:t>
            </a:r>
            <a:r>
              <a:rPr lang="hr-HR" sz="2400" dirty="0" smtClean="0"/>
              <a:t> implementacija is </a:t>
            </a:r>
            <a:r>
              <a:rPr lang="hr-HR" sz="2400" dirty="0" err="1" smtClean="0"/>
              <a:t>inadequate</a:t>
            </a:r>
            <a:r>
              <a:rPr lang="hr-HR" sz="2400" dirty="0" smtClean="0"/>
              <a:t> </a:t>
            </a:r>
            <a:r>
              <a:rPr lang="hr-HR" sz="2400" dirty="0" err="1" smtClean="0"/>
              <a:t>today</a:t>
            </a:r>
            <a:endParaRPr lang="hr-HR" sz="2400" dirty="0" smtClean="0"/>
          </a:p>
          <a:p>
            <a:pPr lvl="1"/>
            <a:r>
              <a:rPr lang="hr-HR" sz="2000" dirty="0" smtClean="0"/>
              <a:t>8 znakova (</a:t>
            </a:r>
            <a:r>
              <a:rPr lang="hr-HR" sz="2000" dirty="0" err="1" smtClean="0"/>
              <a:t>tj</a:t>
            </a:r>
            <a:r>
              <a:rPr lang="hr-HR" sz="2000" dirty="0" smtClean="0"/>
              <a:t>. 56 </a:t>
            </a:r>
            <a:r>
              <a:rPr lang="hr-HR" sz="2000" dirty="0" err="1" smtClean="0"/>
              <a:t>bits</a:t>
            </a:r>
            <a:r>
              <a:rPr lang="hr-HR" sz="2000" dirty="0" smtClean="0"/>
              <a:t>) je jednostavno premalo</a:t>
            </a:r>
          </a:p>
          <a:p>
            <a:pPr lvl="1"/>
            <a:r>
              <a:rPr lang="hr-HR" sz="2000" dirty="0" err="1" smtClean="0"/>
              <a:t>Dictionary</a:t>
            </a:r>
            <a:r>
              <a:rPr lang="hr-HR" sz="2000" dirty="0" smtClean="0"/>
              <a:t> </a:t>
            </a:r>
            <a:r>
              <a:rPr lang="hr-HR" sz="2000" dirty="0" err="1" smtClean="0"/>
              <a:t>attack</a:t>
            </a:r>
            <a:r>
              <a:rPr lang="hr-HR" sz="2000" dirty="0" smtClean="0"/>
              <a:t>  istražuje koristeći </a:t>
            </a:r>
            <a:r>
              <a:rPr lang="hr-HR" sz="2000" dirty="0" err="1" smtClean="0"/>
              <a:t>Blue</a:t>
            </a:r>
            <a:r>
              <a:rPr lang="hr-HR" sz="2000" dirty="0" smtClean="0"/>
              <a:t> </a:t>
            </a:r>
            <a:r>
              <a:rPr lang="hr-HR" sz="2000" dirty="0" err="1" smtClean="0"/>
              <a:t>Horizon</a:t>
            </a:r>
            <a:r>
              <a:rPr lang="hr-HR" sz="2000" dirty="0" smtClean="0"/>
              <a:t> superračunalo</a:t>
            </a:r>
          </a:p>
          <a:p>
            <a:pPr lvl="2"/>
            <a:r>
              <a:rPr lang="hr-HR" sz="1600" dirty="0" smtClean="0"/>
              <a:t>Unaprijed izračunati i pohranjeni 207 </a:t>
            </a:r>
            <a:r>
              <a:rPr lang="hr-HR" sz="1600" dirty="0" err="1" smtClean="0"/>
              <a:t>billion</a:t>
            </a:r>
            <a:r>
              <a:rPr lang="hr-HR" sz="1600" dirty="0" smtClean="0"/>
              <a:t> hash-eva(~1.5 TB) za preko 50 milion lozinki za oko 80 min (</a:t>
            </a:r>
            <a:r>
              <a:rPr lang="hr-HR" sz="1600" dirty="0" smtClean="0">
                <a:solidFill>
                  <a:srgbClr val="002060"/>
                </a:solidFill>
              </a:rPr>
              <a:t>207 x 10</a:t>
            </a:r>
            <a:r>
              <a:rPr lang="hr-HR" sz="1600" baseline="30000" dirty="0" smtClean="0">
                <a:solidFill>
                  <a:srgbClr val="002060"/>
                </a:solidFill>
              </a:rPr>
              <a:t>9</a:t>
            </a:r>
            <a:r>
              <a:rPr lang="hr-HR" sz="1600" dirty="0" smtClean="0">
                <a:solidFill>
                  <a:srgbClr val="002060"/>
                </a:solidFill>
              </a:rPr>
              <a:t> / 50 x 10</a:t>
            </a:r>
            <a:r>
              <a:rPr lang="hr-HR" sz="1600" baseline="30000" dirty="0" smtClean="0">
                <a:solidFill>
                  <a:srgbClr val="002060"/>
                </a:solidFill>
              </a:rPr>
              <a:t>6</a:t>
            </a:r>
            <a:r>
              <a:rPr lang="hr-HR" sz="1600" dirty="0" smtClean="0">
                <a:solidFill>
                  <a:srgbClr val="002060"/>
                </a:solidFill>
              </a:rPr>
              <a:t> </a:t>
            </a:r>
            <a:r>
              <a:rPr lang="hr-HR" sz="1600" dirty="0" err="1" smtClean="0">
                <a:solidFill>
                  <a:srgbClr val="002060"/>
                </a:solidFill>
              </a:rPr>
              <a:t>approx</a:t>
            </a:r>
            <a:r>
              <a:rPr lang="hr-HR" sz="1600" dirty="0" smtClean="0">
                <a:solidFill>
                  <a:srgbClr val="002060"/>
                </a:solidFill>
              </a:rPr>
              <a:t>. 4096</a:t>
            </a:r>
            <a:r>
              <a:rPr lang="hr-HR" sz="1600" dirty="0" smtClean="0"/>
              <a:t> – #</a:t>
            </a:r>
            <a:r>
              <a:rPr lang="hr-HR" sz="1600" dirty="0" err="1" smtClean="0"/>
              <a:t>salt</a:t>
            </a:r>
            <a:r>
              <a:rPr lang="hr-HR" sz="1600" dirty="0" smtClean="0"/>
              <a:t> </a:t>
            </a:r>
            <a:r>
              <a:rPr lang="hr-HR" sz="1600" dirty="0" err="1" smtClean="0"/>
              <a:t>values</a:t>
            </a:r>
            <a:r>
              <a:rPr lang="hr-HR" sz="1600" dirty="0" smtClean="0"/>
              <a:t>)</a:t>
            </a:r>
          </a:p>
          <a:p>
            <a:r>
              <a:rPr lang="hr-HR" sz="2400" dirty="0" smtClean="0"/>
              <a:t>Time-</a:t>
            </a:r>
            <a:r>
              <a:rPr lang="hr-HR" sz="2400" dirty="0" err="1" smtClean="0"/>
              <a:t>memory</a:t>
            </a:r>
            <a:r>
              <a:rPr lang="hr-HR" sz="2400" dirty="0" smtClean="0"/>
              <a:t> </a:t>
            </a:r>
            <a:r>
              <a:rPr lang="hr-HR" sz="2400" dirty="0" err="1" smtClean="0"/>
              <a:t>tradeoffs</a:t>
            </a:r>
            <a:endParaRPr lang="hr-HR" sz="2400" dirty="0" smtClean="0"/>
          </a:p>
          <a:p>
            <a:pPr lvl="1"/>
            <a:r>
              <a:rPr lang="hr-HR" sz="2000" dirty="0" smtClean="0"/>
              <a:t>Učinkovito kas se ‘</a:t>
            </a:r>
            <a:r>
              <a:rPr lang="hr-HR" sz="2000" dirty="0" err="1" smtClean="0"/>
              <a:t>salt</a:t>
            </a:r>
            <a:r>
              <a:rPr lang="hr-HR" sz="2000" dirty="0" smtClean="0"/>
              <a:t>’ ne koristi (</a:t>
            </a:r>
            <a:r>
              <a:rPr lang="hr-HR" sz="2000" dirty="0" err="1" smtClean="0"/>
              <a:t>Oechslin</a:t>
            </a:r>
            <a:r>
              <a:rPr lang="hr-HR" sz="2000" dirty="0" smtClean="0"/>
              <a:t> ‘03 pokazao da korištenjem 1.4GB podataka – </a:t>
            </a:r>
            <a:r>
              <a:rPr lang="hr-HR" sz="2000" dirty="0" err="1" smtClean="0">
                <a:solidFill>
                  <a:srgbClr val="002060"/>
                </a:solidFill>
              </a:rPr>
              <a:t>rainbow</a:t>
            </a:r>
            <a:r>
              <a:rPr lang="hr-HR" sz="2000" dirty="0" smtClean="0">
                <a:solidFill>
                  <a:srgbClr val="002060"/>
                </a:solidFill>
              </a:rPr>
              <a:t> tablice </a:t>
            </a:r>
            <a:r>
              <a:rPr lang="hr-HR" sz="2000" dirty="0" smtClean="0"/>
              <a:t>- Windows LM hash-evi razbijeni u &lt;14s)</a:t>
            </a:r>
          </a:p>
          <a:p>
            <a:r>
              <a:rPr lang="hr-HR" sz="2400" dirty="0" smtClean="0"/>
              <a:t>Bolji hash-evi za </a:t>
            </a:r>
            <a:r>
              <a:rPr lang="hr-HR" sz="2400" dirty="0" err="1" smtClean="0"/>
              <a:t>Unix</a:t>
            </a:r>
            <a:endParaRPr lang="hr-HR" sz="2400" dirty="0" smtClean="0"/>
          </a:p>
          <a:p>
            <a:pPr lvl="1"/>
            <a:r>
              <a:rPr lang="hr-HR" sz="2000" dirty="0" smtClean="0"/>
              <a:t>Moderni </a:t>
            </a:r>
            <a:r>
              <a:rPr lang="hr-HR" sz="2000" dirty="0" err="1" smtClean="0"/>
              <a:t>Unix</a:t>
            </a:r>
            <a:r>
              <a:rPr lang="hr-HR" sz="2000" dirty="0" smtClean="0"/>
              <a:t> sustavi temeljeni na MD5 hash umjesto DES hash</a:t>
            </a:r>
          </a:p>
          <a:p>
            <a:pPr lvl="1"/>
            <a:r>
              <a:rPr lang="hr-HR" sz="2000" dirty="0" smtClean="0"/>
              <a:t>Prednosti:</a:t>
            </a:r>
          </a:p>
          <a:p>
            <a:pPr lvl="2"/>
            <a:r>
              <a:rPr lang="hr-HR" sz="1600" dirty="0" err="1" smtClean="0">
                <a:solidFill>
                  <a:srgbClr val="002060"/>
                </a:solidFill>
              </a:rPr>
              <a:t>Lozike</a:t>
            </a:r>
            <a:r>
              <a:rPr lang="hr-HR" sz="1600" dirty="0" smtClean="0">
                <a:solidFill>
                  <a:srgbClr val="002060"/>
                </a:solidFill>
              </a:rPr>
              <a:t> mogu imati više od 8 znakova</a:t>
            </a:r>
          </a:p>
          <a:p>
            <a:pPr lvl="2"/>
            <a:r>
              <a:rPr lang="hr-HR" sz="1600" dirty="0" smtClean="0">
                <a:solidFill>
                  <a:srgbClr val="002060"/>
                </a:solidFill>
              </a:rPr>
              <a:t>Izrađuje 128 bitne hash vrijednosti</a:t>
            </a:r>
          </a:p>
          <a:p>
            <a:pPr lvl="2"/>
            <a:r>
              <a:rPr lang="hr-HR" sz="1600" dirty="0" smtClean="0">
                <a:solidFill>
                  <a:srgbClr val="002060"/>
                </a:solidFill>
              </a:rPr>
              <a:t>Dulje </a:t>
            </a:r>
            <a:r>
              <a:rPr lang="hr-HR" sz="1600" dirty="0" err="1" smtClean="0">
                <a:solidFill>
                  <a:srgbClr val="002060"/>
                </a:solidFill>
              </a:rPr>
              <a:t>salt</a:t>
            </a:r>
            <a:r>
              <a:rPr lang="hr-HR" sz="1600" dirty="0" smtClean="0">
                <a:solidFill>
                  <a:srgbClr val="002060"/>
                </a:solidFill>
              </a:rPr>
              <a:t> vrijednosti (48 </a:t>
            </a:r>
            <a:r>
              <a:rPr lang="hr-HR" sz="1600" dirty="0" err="1" smtClean="0">
                <a:solidFill>
                  <a:srgbClr val="002060"/>
                </a:solidFill>
              </a:rPr>
              <a:t>bits</a:t>
            </a:r>
            <a:r>
              <a:rPr lang="hr-HR" sz="1600" dirty="0" smtClean="0">
                <a:solidFill>
                  <a:srgbClr val="002060"/>
                </a:solidFill>
              </a:rPr>
              <a:t>)</a:t>
            </a:r>
          </a:p>
          <a:p>
            <a:pPr lvl="2"/>
            <a:r>
              <a:rPr lang="hr-HR" sz="1600" dirty="0" smtClean="0">
                <a:solidFill>
                  <a:srgbClr val="002060"/>
                </a:solidFill>
              </a:rPr>
              <a:t>“Vrlo” spor (1000 unutarnjih petlji)</a:t>
            </a:r>
            <a:endParaRPr lang="en-GB" sz="16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DDC058-F4F1-47F7-AD0C-52B004933CA6}" type="slidenum">
              <a:rPr lang="hr-HR"/>
              <a:pPr>
                <a:defRPr/>
              </a:pPr>
              <a:t>15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Kontrola pristupa datoteci lozinki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r>
              <a:rPr lang="hr-HR" sz="2000" dirty="0" smtClean="0"/>
              <a:t>Stari način: imena i hash-evi se pohranjuju u </a:t>
            </a:r>
            <a:r>
              <a:rPr lang="hr-HR" sz="2000" dirty="0" smtClean="0">
                <a:solidFill>
                  <a:srgbClr val="002060"/>
                </a:solidFill>
              </a:rPr>
              <a:t>/</a:t>
            </a:r>
            <a:r>
              <a:rPr lang="hr-HR" sz="2000" dirty="0" err="1" smtClean="0">
                <a:solidFill>
                  <a:srgbClr val="002060"/>
                </a:solidFill>
              </a:rPr>
              <a:t>etc</a:t>
            </a:r>
            <a:r>
              <a:rPr lang="hr-HR" sz="2000" dirty="0" smtClean="0">
                <a:solidFill>
                  <a:srgbClr val="002060"/>
                </a:solidFill>
              </a:rPr>
              <a:t>/</a:t>
            </a:r>
            <a:r>
              <a:rPr lang="hr-HR" sz="2000" dirty="0" err="1" smtClean="0">
                <a:solidFill>
                  <a:srgbClr val="002060"/>
                </a:solidFill>
              </a:rPr>
              <a:t>passwd</a:t>
            </a:r>
            <a:endParaRPr lang="hr-HR" sz="2000" dirty="0" smtClean="0">
              <a:solidFill>
                <a:srgbClr val="002060"/>
              </a:solidFill>
            </a:endParaRPr>
          </a:p>
          <a:p>
            <a:pPr lvl="1"/>
            <a:r>
              <a:rPr lang="hr-HR" sz="2000" dirty="0" smtClean="0"/>
              <a:t>Čitanje slobodno za svakoga</a:t>
            </a:r>
          </a:p>
          <a:p>
            <a:pPr lvl="1"/>
            <a:r>
              <a:rPr lang="hr-HR" sz="2000" dirty="0" smtClean="0"/>
              <a:t>Otvara se za jednostavne </a:t>
            </a:r>
            <a:r>
              <a:rPr lang="hr-HR" sz="2000" dirty="0" err="1" smtClean="0"/>
              <a:t>offline</a:t>
            </a:r>
            <a:r>
              <a:rPr lang="hr-HR" sz="2000" dirty="0" smtClean="0"/>
              <a:t> </a:t>
            </a:r>
            <a:r>
              <a:rPr lang="hr-HR" sz="2000" dirty="0" err="1" smtClean="0"/>
              <a:t>dictionary</a:t>
            </a:r>
            <a:r>
              <a:rPr lang="hr-HR" sz="2000" dirty="0" smtClean="0"/>
              <a:t> napade</a:t>
            </a:r>
          </a:p>
          <a:p>
            <a:r>
              <a:rPr lang="hr-HR" sz="2000" dirty="0" smtClean="0"/>
              <a:t>Sigurniji način: hash-evi pohranjeni u zasebnoj datoteci </a:t>
            </a:r>
            <a:r>
              <a:rPr lang="hr-HR" sz="2000" dirty="0" smtClean="0">
                <a:solidFill>
                  <a:srgbClr val="002060"/>
                </a:solidFill>
              </a:rPr>
              <a:t>/</a:t>
            </a:r>
            <a:r>
              <a:rPr lang="hr-HR" sz="2000" dirty="0" err="1" smtClean="0">
                <a:solidFill>
                  <a:srgbClr val="002060"/>
                </a:solidFill>
              </a:rPr>
              <a:t>etc</a:t>
            </a:r>
            <a:r>
              <a:rPr lang="hr-HR" sz="2000" dirty="0" smtClean="0">
                <a:solidFill>
                  <a:srgbClr val="002060"/>
                </a:solidFill>
              </a:rPr>
              <a:t>/</a:t>
            </a:r>
            <a:r>
              <a:rPr lang="hr-HR" sz="2000" dirty="0" err="1" smtClean="0">
                <a:solidFill>
                  <a:srgbClr val="002060"/>
                </a:solidFill>
              </a:rPr>
              <a:t>shadow</a:t>
            </a:r>
            <a:endParaRPr lang="hr-HR" sz="2000" dirty="0" smtClean="0">
              <a:solidFill>
                <a:srgbClr val="002060"/>
              </a:solidFill>
            </a:endParaRPr>
          </a:p>
          <a:p>
            <a:pPr lvl="1"/>
            <a:r>
              <a:rPr lang="hr-HR" sz="2000" dirty="0" smtClean="0"/>
              <a:t>Samo </a:t>
            </a:r>
            <a:r>
              <a:rPr lang="hr-HR" sz="2000" dirty="0" err="1" smtClean="0"/>
              <a:t>root</a:t>
            </a:r>
            <a:r>
              <a:rPr lang="hr-HR" sz="2000" dirty="0" smtClean="0"/>
              <a:t> može pristupiti na ovu datoteku</a:t>
            </a:r>
          </a:p>
          <a:p>
            <a:pPr lvl="1"/>
            <a:endParaRPr lang="hr-HR" sz="2000" dirty="0" smtClean="0"/>
          </a:p>
          <a:p>
            <a:pPr>
              <a:buFont typeface="Wingdings 2" pitchFamily="18" charset="2"/>
              <a:buNone/>
            </a:pPr>
            <a:endParaRPr lang="hr-HR" sz="2000" dirty="0" smtClean="0"/>
          </a:p>
          <a:p>
            <a:pPr>
              <a:buFont typeface="Wingdings 2" pitchFamily="18" charset="2"/>
              <a:buNone/>
            </a:pPr>
            <a:endParaRPr lang="hr-HR" sz="2000" dirty="0" smtClean="0"/>
          </a:p>
          <a:p>
            <a:pPr>
              <a:buFont typeface="Wingdings 2" pitchFamily="18" charset="2"/>
              <a:buNone/>
            </a:pPr>
            <a:endParaRPr lang="hr-HR" sz="2000" dirty="0" smtClean="0"/>
          </a:p>
          <a:p>
            <a:r>
              <a:rPr lang="hr-HR" sz="2000" dirty="0" smtClean="0"/>
              <a:t>Krađa </a:t>
            </a:r>
            <a:r>
              <a:rPr lang="hr-HR" sz="2000" dirty="0" err="1" smtClean="0"/>
              <a:t>Unix</a:t>
            </a:r>
            <a:r>
              <a:rPr lang="hr-HR" sz="2000" dirty="0" smtClean="0"/>
              <a:t> Hash-a</a:t>
            </a:r>
          </a:p>
          <a:p>
            <a:pPr lvl="1"/>
            <a:r>
              <a:rPr lang="hr-HR" sz="2000" dirty="0" smtClean="0"/>
              <a:t>Cilj: pristup /</a:t>
            </a:r>
            <a:r>
              <a:rPr lang="hr-HR" sz="2000" dirty="0" err="1" smtClean="0"/>
              <a:t>etc</a:t>
            </a:r>
            <a:r>
              <a:rPr lang="hr-HR" sz="2000" dirty="0" smtClean="0"/>
              <a:t>/</a:t>
            </a:r>
            <a:r>
              <a:rPr lang="hr-HR" sz="2000" dirty="0" err="1" smtClean="0"/>
              <a:t>shadow</a:t>
            </a:r>
            <a:endParaRPr lang="hr-HR" sz="2000" dirty="0" smtClean="0"/>
          </a:p>
          <a:p>
            <a:pPr lvl="1"/>
            <a:r>
              <a:rPr lang="hr-HR" sz="2000" dirty="0" err="1" smtClean="0"/>
              <a:t>Boot</a:t>
            </a:r>
            <a:r>
              <a:rPr lang="hr-HR" sz="2000" dirty="0" smtClean="0"/>
              <a:t> uređaj na CD-u</a:t>
            </a:r>
          </a:p>
          <a:p>
            <a:pPr lvl="1"/>
            <a:r>
              <a:rPr lang="hr-HR" sz="2000" dirty="0" smtClean="0"/>
              <a:t>Dobiti </a:t>
            </a:r>
            <a:r>
              <a:rPr lang="hr-HR" sz="2000" dirty="0" err="1" smtClean="0"/>
              <a:t>root</a:t>
            </a:r>
            <a:r>
              <a:rPr lang="hr-HR" sz="2000" dirty="0" smtClean="0"/>
              <a:t> povlastice (npr. koristeći propust) </a:t>
            </a:r>
          </a:p>
          <a:p>
            <a:pPr lvl="1"/>
            <a:endParaRPr lang="hr-HR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2C033D-3D6E-4F6F-ADD5-1635FBD4CE90}" type="slidenum">
              <a:rPr lang="hr-HR" smtClean="0"/>
              <a:pPr>
                <a:defRPr/>
              </a:pPr>
              <a:t>16</a:t>
            </a:fld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1042988" y="3500438"/>
            <a:ext cx="4105275" cy="504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/>
          <a:lstStyle/>
          <a:p>
            <a:pPr>
              <a:defRPr/>
            </a:pPr>
            <a:r>
              <a:rPr lang="hr-HR" sz="1400" b="1" dirty="0">
                <a:solidFill>
                  <a:schemeClr val="tx1"/>
                </a:solidFill>
                <a:cs typeface="Courier New" pitchFamily="49" charset="0"/>
              </a:rPr>
              <a:t>root:x:0:0:root:/root:/bin/bash</a:t>
            </a:r>
          </a:p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cs typeface="Courier New" pitchFamily="49" charset="0"/>
              </a:rPr>
              <a:t>mcagalj:x:1001:1001:,,,:/home/</a:t>
            </a:r>
            <a:r>
              <a:rPr lang="en-US" sz="1400" b="1" dirty="0" err="1">
                <a:solidFill>
                  <a:schemeClr val="tx1"/>
                </a:solidFill>
                <a:cs typeface="Courier New" pitchFamily="49" charset="0"/>
              </a:rPr>
              <a:t>mcagalj</a:t>
            </a:r>
            <a:r>
              <a:rPr lang="en-US" sz="1400" b="1" dirty="0">
                <a:solidFill>
                  <a:schemeClr val="tx1"/>
                </a:solidFill>
                <a:cs typeface="Courier New" pitchFamily="49" charset="0"/>
              </a:rPr>
              <a:t>:/bin/bash</a:t>
            </a:r>
          </a:p>
          <a:p>
            <a:pPr algn="ctr">
              <a:defRPr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795963" y="3500438"/>
            <a:ext cx="2592387" cy="504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/>
          <a:lstStyle/>
          <a:p>
            <a:pPr>
              <a:defRPr/>
            </a:pPr>
            <a:r>
              <a:rPr lang="hr-HR" sz="1400" b="1" dirty="0">
                <a:solidFill>
                  <a:schemeClr val="tx1"/>
                </a:solidFill>
                <a:cs typeface="Courier New" pitchFamily="49" charset="0"/>
              </a:rPr>
              <a:t>root:</a:t>
            </a:r>
            <a:r>
              <a:rPr lang="hr-HR" sz="1400" b="1" dirty="0">
                <a:solidFill>
                  <a:schemeClr val="tx1"/>
                </a:solidFill>
              </a:rPr>
              <a:t>aQtsvOTXjNRbY</a:t>
            </a:r>
            <a:r>
              <a:rPr lang="hr-HR" sz="1400" b="1" dirty="0">
                <a:solidFill>
                  <a:schemeClr val="tx1"/>
                </a:solidFill>
                <a:cs typeface="Courier New" pitchFamily="49" charset="0"/>
              </a:rPr>
              <a:t>:10919</a:t>
            </a:r>
          </a:p>
          <a:p>
            <a:pPr>
              <a:defRPr/>
            </a:pPr>
            <a:r>
              <a:rPr lang="en-US" sz="1400" b="1" dirty="0" err="1">
                <a:solidFill>
                  <a:schemeClr val="tx1"/>
                </a:solidFill>
                <a:cs typeface="Courier New" pitchFamily="49" charset="0"/>
              </a:rPr>
              <a:t>mcagalj</a:t>
            </a:r>
            <a:r>
              <a:rPr lang="en-US" sz="1400" b="1" dirty="0">
                <a:solidFill>
                  <a:schemeClr val="tx1"/>
                </a:solidFill>
                <a:cs typeface="Courier New" pitchFamily="49" charset="0"/>
              </a:rPr>
              <a:t>:</a:t>
            </a:r>
            <a:r>
              <a:rPr lang="hr-HR" sz="1400" b="1" dirty="0">
                <a:solidFill>
                  <a:schemeClr val="tx1"/>
                </a:solidFill>
                <a:cs typeface="Courier New" pitchFamily="49" charset="0"/>
              </a:rPr>
              <a:t>H</a:t>
            </a:r>
            <a:r>
              <a:rPr lang="hr-HR" sz="1400" b="1" dirty="0">
                <a:solidFill>
                  <a:schemeClr val="tx1"/>
                </a:solidFill>
              </a:rPr>
              <a:t>Yy0b0xFEWIZw</a:t>
            </a:r>
            <a:r>
              <a:rPr lang="en-US" sz="1400" b="1" dirty="0">
                <a:solidFill>
                  <a:schemeClr val="tx1"/>
                </a:solidFill>
                <a:cs typeface="Courier New" pitchFamily="49" charset="0"/>
              </a:rPr>
              <a:t>:10</a:t>
            </a:r>
            <a:r>
              <a:rPr lang="hr-HR" sz="1400" b="1" dirty="0">
                <a:solidFill>
                  <a:schemeClr val="tx1"/>
                </a:solidFill>
                <a:cs typeface="Courier New" pitchFamily="49" charset="0"/>
              </a:rPr>
              <a:t>919</a:t>
            </a:r>
            <a:r>
              <a:rPr lang="en-US" sz="1400" b="1" dirty="0">
                <a:solidFill>
                  <a:schemeClr val="tx1"/>
                </a:solidFill>
                <a:cs typeface="Courier New" pitchFamily="49" charset="0"/>
              </a:rPr>
              <a:t>:</a:t>
            </a:r>
          </a:p>
        </p:txBody>
      </p:sp>
      <p:cxnSp>
        <p:nvCxnSpPr>
          <p:cNvPr id="9" name="Straight Arrow Connector 8"/>
          <p:cNvCxnSpPr>
            <a:endCxn id="6" idx="0"/>
          </p:cNvCxnSpPr>
          <p:nvPr/>
        </p:nvCxnSpPr>
        <p:spPr>
          <a:xfrm rot="10800000" flipV="1">
            <a:off x="3095626" y="1928802"/>
            <a:ext cx="2547944" cy="15716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rot="5400000">
            <a:off x="7020719" y="3069431"/>
            <a:ext cx="503238" cy="3587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75" y="4422775"/>
            <a:ext cx="3533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/>
          <p:nvPr/>
        </p:nvCxnSpPr>
        <p:spPr>
          <a:xfrm>
            <a:off x="5357818" y="3214686"/>
            <a:ext cx="1446207" cy="13668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>
          <a:xfrm>
            <a:off x="722313" y="952500"/>
            <a:ext cx="8097837" cy="1362075"/>
          </a:xfrm>
        </p:spPr>
        <p:txBody>
          <a:bodyPr/>
          <a:lstStyle/>
          <a:p>
            <a:r>
              <a:rPr lang="hr-HR" dirty="0" smtClean="0"/>
              <a:t>Prijava i Autentičnost u Windows-u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Scenariji provjere kod </a:t>
            </a:r>
            <a:r>
              <a:rPr lang="hr-HR" dirty="0" err="1" smtClean="0"/>
              <a:t>logiranja</a:t>
            </a:r>
            <a:endParaRPr 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>
              <a:defRPr/>
            </a:pPr>
            <a:r>
              <a:rPr lang="hr-HR" dirty="0" smtClean="0"/>
              <a:t>Postoje četiri vrste prijavu procesa u sustavu Windows 2000, Windows Server 2003/08 i Windows XP Professional</a:t>
            </a:r>
          </a:p>
          <a:p>
            <a:pPr lvl="1">
              <a:defRPr/>
            </a:pPr>
            <a:r>
              <a:rPr lang="hr-HR" dirty="0" smtClean="0">
                <a:solidFill>
                  <a:srgbClr val="002060"/>
                </a:solidFill>
              </a:rPr>
              <a:t>Interaktivne prijave (</a:t>
            </a:r>
            <a:r>
              <a:rPr lang="hr-HR" dirty="0" err="1" smtClean="0">
                <a:solidFill>
                  <a:srgbClr val="002060"/>
                </a:solidFill>
              </a:rPr>
              <a:t>logon</a:t>
            </a:r>
            <a:r>
              <a:rPr lang="hr-HR" dirty="0" smtClean="0">
                <a:solidFill>
                  <a:srgbClr val="002060"/>
                </a:solidFill>
              </a:rPr>
              <a:t>) </a:t>
            </a:r>
          </a:p>
          <a:p>
            <a:pPr lvl="2">
              <a:defRPr/>
            </a:pPr>
            <a:r>
              <a:rPr lang="hr-HR" dirty="0" smtClean="0"/>
              <a:t>Prijave na lokalna računala na koje imaju izravan fizički pristup (uključuje terminal usluga i ‘</a:t>
            </a:r>
            <a:r>
              <a:rPr lang="hr-HR" dirty="0" err="1" smtClean="0"/>
              <a:t>Remote</a:t>
            </a:r>
            <a:r>
              <a:rPr lang="hr-HR" dirty="0" smtClean="0"/>
              <a:t> </a:t>
            </a:r>
            <a:r>
              <a:rPr lang="hr-HR" dirty="0" err="1" smtClean="0"/>
              <a:t>Desktop</a:t>
            </a:r>
            <a:r>
              <a:rPr lang="hr-HR" dirty="0" smtClean="0"/>
              <a:t>’  prijave procesa)</a:t>
            </a:r>
          </a:p>
          <a:p>
            <a:pPr lvl="1">
              <a:defRPr/>
            </a:pPr>
            <a:r>
              <a:rPr lang="hr-H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Mrežne prijave</a:t>
            </a:r>
          </a:p>
          <a:p>
            <a:pPr lvl="2">
              <a:defRPr/>
            </a:pPr>
            <a:r>
              <a:rPr lang="hr-H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Kontrole pristupa sustavu s različitim operativnim Windows sustavima preko mreže s računala na kojem se prijavljujemo</a:t>
            </a:r>
          </a:p>
          <a:p>
            <a:pPr lvl="1">
              <a:defRPr/>
            </a:pPr>
            <a:r>
              <a:rPr lang="hr-H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Usluge (service)</a:t>
            </a:r>
          </a:p>
          <a:p>
            <a:pPr lvl="2">
              <a:defRPr/>
            </a:pPr>
            <a:r>
              <a:rPr lang="hr-H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Autentifikacija i autorizacija različitih Windows servisa</a:t>
            </a:r>
          </a:p>
          <a:p>
            <a:pPr lvl="1">
              <a:defRPr/>
            </a:pPr>
            <a:r>
              <a:rPr lang="hr-H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Batch</a:t>
            </a:r>
          </a:p>
          <a:p>
            <a:pPr lvl="2">
              <a:defRPr/>
            </a:pPr>
            <a:r>
              <a:rPr lang="hr-H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Rezervirano za ‘seriju’ radnih mjesta (npr. big print spools, bank </a:t>
            </a:r>
            <a:r>
              <a:rPr lang="hr-H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acount</a:t>
            </a:r>
            <a:r>
              <a:rPr lang="hr-H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r-H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reconciliation</a:t>
            </a:r>
            <a:r>
              <a:rPr lang="hr-H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); rijetko se koriste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E1919C-89C3-4048-9023-060C1794CD11}" type="slidenum">
              <a:rPr lang="hr-HR"/>
              <a:pPr>
                <a:defRPr/>
              </a:pPr>
              <a:t>18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z="3800" dirty="0" smtClean="0"/>
              <a:t>Interaktivne prijave: Windows Server 2003</a:t>
            </a:r>
            <a:endParaRPr lang="en-US" sz="3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85860"/>
            <a:ext cx="8569325" cy="5357850"/>
          </a:xfrm>
        </p:spPr>
        <p:txBody>
          <a:bodyPr/>
          <a:lstStyle/>
          <a:p>
            <a:pPr>
              <a:defRPr/>
            </a:pPr>
            <a:r>
              <a:rPr lang="hr-HR" sz="2000" dirty="0" smtClean="0"/>
              <a:t>Interaktivna prijava počinje sa ‘</a:t>
            </a:r>
            <a:r>
              <a:rPr lang="hr-HR" sz="2000" dirty="0" err="1" smtClean="0">
                <a:solidFill>
                  <a:srgbClr val="002060"/>
                </a:solidFill>
              </a:rPr>
              <a:t>secure</a:t>
            </a:r>
            <a:r>
              <a:rPr lang="hr-HR" sz="2000" dirty="0" smtClean="0">
                <a:solidFill>
                  <a:srgbClr val="002060"/>
                </a:solidFill>
              </a:rPr>
              <a:t> </a:t>
            </a:r>
            <a:r>
              <a:rPr lang="hr-HR" sz="2000" dirty="0" err="1" smtClean="0">
                <a:solidFill>
                  <a:srgbClr val="002060"/>
                </a:solidFill>
              </a:rPr>
              <a:t>attention</a:t>
            </a:r>
            <a:r>
              <a:rPr lang="hr-HR" sz="2000" dirty="0" smtClean="0">
                <a:solidFill>
                  <a:srgbClr val="002060"/>
                </a:solidFill>
              </a:rPr>
              <a:t> </a:t>
            </a:r>
            <a:r>
              <a:rPr lang="hr-HR" sz="2000" dirty="0" err="1" smtClean="0">
                <a:solidFill>
                  <a:srgbClr val="002060"/>
                </a:solidFill>
              </a:rPr>
              <a:t>sequence</a:t>
            </a:r>
            <a:r>
              <a:rPr lang="hr-HR" sz="2000" dirty="0" smtClean="0">
                <a:solidFill>
                  <a:srgbClr val="002060"/>
                </a:solidFill>
              </a:rPr>
              <a:t>’</a:t>
            </a:r>
            <a:r>
              <a:rPr lang="hr-HR" sz="2000" dirty="0" smtClean="0"/>
              <a:t> CTRL+ALT+DEL</a:t>
            </a:r>
          </a:p>
          <a:p>
            <a:pPr lvl="1">
              <a:defRPr/>
            </a:pPr>
            <a:r>
              <a:rPr lang="hr-HR" sz="2000" dirty="0" smtClean="0"/>
              <a:t>GINA DLL ostvaruje prijavu u ‘dialog box’</a:t>
            </a:r>
          </a:p>
          <a:p>
            <a:pPr lvl="1">
              <a:defRPr/>
            </a:pPr>
            <a:r>
              <a:rPr lang="hr-HR" sz="2000" dirty="0" smtClean="0"/>
              <a:t>Korisnik se prijavljuje korištenjem </a:t>
            </a:r>
            <a:r>
              <a:rPr lang="hr-HR" sz="2000" dirty="0" err="1" smtClean="0">
                <a:solidFill>
                  <a:srgbClr val="002060"/>
                </a:solidFill>
              </a:rPr>
              <a:t>local</a:t>
            </a:r>
            <a:r>
              <a:rPr lang="hr-HR" sz="2000" dirty="0" smtClean="0"/>
              <a:t> ili </a:t>
            </a:r>
            <a:r>
              <a:rPr lang="hr-HR" sz="2000" dirty="0" err="1" smtClean="0">
                <a:solidFill>
                  <a:srgbClr val="002060"/>
                </a:solidFill>
              </a:rPr>
              <a:t>domain</a:t>
            </a:r>
            <a:r>
              <a:rPr lang="hr-HR" sz="2000" dirty="0" smtClean="0">
                <a:solidFill>
                  <a:srgbClr val="002060"/>
                </a:solidFill>
              </a:rPr>
              <a:t> </a:t>
            </a:r>
          </a:p>
          <a:p>
            <a:pPr lvl="1">
              <a:buNone/>
              <a:defRPr/>
            </a:pPr>
            <a:r>
              <a:rPr lang="hr-HR" sz="2000" dirty="0" smtClean="0">
                <a:solidFill>
                  <a:srgbClr val="002060"/>
                </a:solidFill>
              </a:rPr>
              <a:t>	</a:t>
            </a:r>
            <a:r>
              <a:rPr lang="hr-HR" sz="2000" dirty="0" err="1" smtClean="0">
                <a:solidFill>
                  <a:srgbClr val="002060"/>
                </a:solidFill>
              </a:rPr>
              <a:t>account</a:t>
            </a:r>
            <a:r>
              <a:rPr lang="hr-HR" sz="2000" dirty="0" smtClean="0">
                <a:solidFill>
                  <a:srgbClr val="002060"/>
                </a:solidFill>
              </a:rPr>
              <a:t> </a:t>
            </a:r>
          </a:p>
          <a:p>
            <a:pPr lvl="1">
              <a:defRPr/>
            </a:pPr>
            <a:r>
              <a:rPr lang="hr-HR" sz="2000" dirty="0" smtClean="0"/>
              <a:t>Korisnik unosi korisničko ime ili lozinku(</a:t>
            </a:r>
            <a:r>
              <a:rPr lang="en-US" sz="2000" dirty="0" err="1" smtClean="0"/>
              <a:t>altern</a:t>
            </a:r>
            <a:r>
              <a:rPr lang="hr-HR" sz="2000" dirty="0" err="1" smtClean="0"/>
              <a:t>ativno</a:t>
            </a:r>
            <a:r>
              <a:rPr lang="hr-HR" sz="2000" dirty="0" smtClean="0"/>
              <a:t>,</a:t>
            </a:r>
            <a:br>
              <a:rPr lang="hr-HR" sz="2000" dirty="0" smtClean="0"/>
            </a:br>
            <a:r>
              <a:rPr lang="hr-HR" sz="2000" dirty="0" err="1" smtClean="0"/>
              <a:t>smart</a:t>
            </a:r>
            <a:r>
              <a:rPr lang="hr-HR" sz="2000" dirty="0" smtClean="0"/>
              <a:t> kartice- potreban vanjski uređaj - i PIN)</a:t>
            </a:r>
          </a:p>
          <a:p>
            <a:pPr>
              <a:defRPr/>
            </a:pPr>
            <a:r>
              <a:rPr lang="hr-HR" sz="2000" dirty="0" smtClean="0"/>
              <a:t>Lokalna prijava</a:t>
            </a:r>
          </a:p>
          <a:p>
            <a:pPr lvl="1">
              <a:defRPr/>
            </a:pPr>
            <a:r>
              <a:rPr lang="hr-HR" sz="2000" dirty="0" smtClean="0"/>
              <a:t>Ovlašćuje pristup lokalnom računalu i resursu</a:t>
            </a:r>
          </a:p>
          <a:p>
            <a:pPr lvl="1">
              <a:defRPr/>
            </a:pPr>
            <a:r>
              <a:rPr lang="hr-HR" sz="2000" dirty="0" smtClean="0"/>
              <a:t>Security Account Manager (SAM) DB drži podatke o računu(npr. pwd hashes)</a:t>
            </a:r>
          </a:p>
          <a:p>
            <a:pPr>
              <a:defRPr/>
            </a:pPr>
            <a:r>
              <a:rPr lang="hr-HR" sz="2000" dirty="0" err="1" smtClean="0"/>
              <a:t>Domain</a:t>
            </a:r>
            <a:r>
              <a:rPr lang="hr-HR" sz="2000" dirty="0" smtClean="0"/>
              <a:t>  prijava</a:t>
            </a:r>
          </a:p>
          <a:p>
            <a:pPr lvl="1">
              <a:defRPr/>
            </a:pPr>
            <a:r>
              <a:rPr lang="hr-HR" sz="2000" dirty="0" smtClean="0"/>
              <a:t>Dati pristup domeni resursima; podatke o računu u Aktivnom Direktoriju</a:t>
            </a:r>
          </a:p>
          <a:p>
            <a:pPr>
              <a:defRPr/>
            </a:pPr>
            <a:r>
              <a:rPr lang="hr-H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Single Sign On (SSO) – jednokratna prijava</a:t>
            </a:r>
          </a:p>
          <a:p>
            <a:pPr>
              <a:defRPr/>
            </a:pPr>
            <a:r>
              <a:rPr lang="hr-H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Cached Credentials – jednom uspješna autentikacija, dopušta pristup resursima čak i kad </a:t>
            </a:r>
            <a:r>
              <a:rPr lang="hr-H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kontoler</a:t>
            </a:r>
            <a:r>
              <a:rPr lang="hr-H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domene nije dostupan</a:t>
            </a:r>
          </a:p>
          <a:p>
            <a:pPr>
              <a:defRPr/>
            </a:pPr>
            <a:endParaRPr lang="hr-HR" sz="2200" dirty="0" smtClean="0"/>
          </a:p>
          <a:p>
            <a:pPr lvl="1">
              <a:defRPr/>
            </a:pPr>
            <a:endParaRPr lang="hr-HR" sz="2000" dirty="0" smtClean="0"/>
          </a:p>
          <a:p>
            <a:pPr lvl="1">
              <a:defRPr/>
            </a:pPr>
            <a:endParaRPr lang="en-GB" sz="20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C0B56-F603-4033-B485-40B53DBD1331}" type="slidenum">
              <a:rPr lang="hr-HR"/>
              <a:pPr>
                <a:defRPr/>
              </a:pPr>
              <a:t>19</a:t>
            </a:fld>
            <a:endParaRPr lang="hr-HR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8125" y="1908175"/>
            <a:ext cx="2376488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Autentičnost korisnika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817687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hr-HR" smtClean="0"/>
              <a:t>Computer Security: Principles and Practice</a:t>
            </a:r>
            <a:endParaRPr lang="en-US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hr-HR" smtClean="0"/>
              <a:t>by</a:t>
            </a:r>
            <a:r>
              <a:rPr lang="en-US" smtClean="0"/>
              <a:t> William Stallings and </a:t>
            </a:r>
            <a:r>
              <a:rPr lang="en-US" err="1" smtClean="0"/>
              <a:t>Lawrie</a:t>
            </a:r>
            <a:r>
              <a:rPr lang="en-US" smtClean="0"/>
              <a:t> Brown</a:t>
            </a:r>
            <a:endParaRPr lang="hr-HR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endParaRPr lang="hr-HR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hr-HR" smtClean="0">
                <a:solidFill>
                  <a:srgbClr val="002060"/>
                </a:solidFill>
              </a:rPr>
              <a:t>Produced by Mario Čagalj</a:t>
            </a:r>
            <a:endParaRPr lang="en-US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4340225" cy="5149850"/>
          </a:xfrm>
        </p:spPr>
        <p:txBody>
          <a:bodyPr/>
          <a:lstStyle/>
          <a:p>
            <a:r>
              <a:rPr lang="hr-HR" smtClean="0"/>
              <a:t>Local logon</a:t>
            </a:r>
          </a:p>
          <a:p>
            <a:endParaRPr lang="hr-HR" smtClean="0"/>
          </a:p>
          <a:p>
            <a:endParaRPr lang="hr-HR" smtClean="0"/>
          </a:p>
          <a:p>
            <a:endParaRPr lang="hr-HR" smtClean="0"/>
          </a:p>
          <a:p>
            <a:endParaRPr lang="hr-HR" smtClean="0"/>
          </a:p>
          <a:p>
            <a:endParaRPr lang="hr-HR" smtClean="0"/>
          </a:p>
          <a:p>
            <a:endParaRPr lang="hr-HR" smtClean="0"/>
          </a:p>
          <a:p>
            <a:endParaRPr lang="hr-HR" smtClean="0"/>
          </a:p>
          <a:p>
            <a:endParaRPr lang="hr-HR" smtClean="0"/>
          </a:p>
          <a:p>
            <a:endParaRPr lang="hr-HR" smtClean="0"/>
          </a:p>
          <a:p>
            <a:pPr>
              <a:buFont typeface="Wingdings 2" pitchFamily="18" charset="2"/>
              <a:buNone/>
            </a:pPr>
            <a:r>
              <a:rPr lang="hr-HR" sz="1600" b="1" smtClean="0"/>
              <a:t>LSA: Local Security Authority</a:t>
            </a:r>
            <a:endParaRPr lang="en-US" sz="2800" b="1" smtClean="0"/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2"/>
          </p:nvPr>
        </p:nvSpPr>
        <p:spPr>
          <a:xfrm>
            <a:off x="4716463" y="1447800"/>
            <a:ext cx="4176712" cy="5149850"/>
          </a:xfrm>
        </p:spPr>
        <p:txBody>
          <a:bodyPr/>
          <a:lstStyle/>
          <a:p>
            <a:r>
              <a:rPr lang="hr-HR" dirty="0" err="1" smtClean="0"/>
              <a:t>Domain</a:t>
            </a:r>
            <a:r>
              <a:rPr lang="hr-HR" dirty="0" smtClean="0"/>
              <a:t> </a:t>
            </a:r>
            <a:r>
              <a:rPr lang="hr-HR" dirty="0" err="1" smtClean="0"/>
              <a:t>logon</a:t>
            </a:r>
            <a:endParaRPr lang="en-US" dirty="0" smtClean="0"/>
          </a:p>
        </p:txBody>
      </p:sp>
      <p:sp>
        <p:nvSpPr>
          <p:cNvPr id="3072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Interaktivan </a:t>
            </a:r>
            <a:r>
              <a:rPr lang="hr-HR" dirty="0" err="1" smtClean="0"/>
              <a:t>Local</a:t>
            </a:r>
            <a:r>
              <a:rPr lang="hr-HR" dirty="0" smtClean="0"/>
              <a:t> i </a:t>
            </a:r>
            <a:r>
              <a:rPr lang="hr-HR" dirty="0" err="1" smtClean="0"/>
              <a:t>Domain</a:t>
            </a:r>
            <a:r>
              <a:rPr lang="hr-HR" dirty="0" smtClean="0"/>
              <a:t> </a:t>
            </a:r>
            <a:r>
              <a:rPr lang="hr-HR" dirty="0" err="1" smtClean="0"/>
              <a:t>Logon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73290-CD78-4D1E-B330-A90D52558FE0}" type="slidenum">
              <a:rPr lang="hr-HR" smtClean="0"/>
              <a:pPr>
                <a:defRPr/>
              </a:pPr>
              <a:t>20</a:t>
            </a:fld>
            <a:endParaRPr lang="hr-HR"/>
          </a:p>
        </p:txBody>
      </p:sp>
      <p:pic>
        <p:nvPicPr>
          <p:cNvPr id="3072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136775"/>
            <a:ext cx="32194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2133600"/>
            <a:ext cx="32194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Local Security Authority (LSA)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r>
              <a:rPr lang="hr-HR" sz="2800" dirty="0" smtClean="0"/>
              <a:t>LSA je Windows sigurnosni </a:t>
            </a:r>
            <a:r>
              <a:rPr lang="hr-HR" sz="2800" dirty="0" err="1" smtClean="0"/>
              <a:t>podustav</a:t>
            </a:r>
            <a:r>
              <a:rPr lang="hr-HR" sz="2800" dirty="0" smtClean="0"/>
              <a:t> da autentificira i prijavljuje korisnike na lokalna računala</a:t>
            </a:r>
          </a:p>
          <a:p>
            <a:pPr lvl="1"/>
            <a:r>
              <a:rPr lang="hr-HR" dirty="0" smtClean="0"/>
              <a:t>Upravlja lokalnom sigurnosnom politikom </a:t>
            </a:r>
          </a:p>
          <a:p>
            <a:pPr lvl="2"/>
            <a:r>
              <a:rPr lang="hr-HR" dirty="0" smtClean="0"/>
              <a:t>Npr. koje domene su pouzdane, koje mogu imati pristup sustavu, koje su dodijeljene kojim pravima, koju sigurnost revizije obavlja</a:t>
            </a:r>
          </a:p>
          <a:p>
            <a:pPr lvl="1"/>
            <a:r>
              <a:rPr lang="hr-HR" dirty="0" smtClean="0"/>
              <a:t>Pruža interaktivnu uslugu autentifikacije korisnika</a:t>
            </a:r>
          </a:p>
          <a:p>
            <a:pPr lvl="1"/>
            <a:r>
              <a:rPr lang="hr-HR" dirty="0" smtClean="0"/>
              <a:t>Ostvaruje pristupe </a:t>
            </a:r>
            <a:r>
              <a:rPr lang="hr-HR" dirty="0" err="1" smtClean="0"/>
              <a:t>tokenima</a:t>
            </a:r>
            <a:endParaRPr lang="hr-HR" dirty="0" smtClean="0"/>
          </a:p>
          <a:p>
            <a:pPr lvl="1"/>
            <a:r>
              <a:rPr lang="hr-HR" dirty="0" smtClean="0"/>
              <a:t>Upravlja politikom revizije</a:t>
            </a:r>
          </a:p>
          <a:p>
            <a:pPr lvl="1"/>
            <a:endParaRPr lang="hr-HR" sz="2800" dirty="0" smtClean="0"/>
          </a:p>
          <a:p>
            <a:pPr lvl="1"/>
            <a:endParaRPr lang="en-GB" sz="2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A61A75-9AB7-42D6-81BF-C02825222CAE}" type="slidenum">
              <a:rPr lang="hr-HR"/>
              <a:pPr>
                <a:defRPr/>
              </a:pPr>
              <a:t>21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LSA Arhitektura</a:t>
            </a:r>
            <a:endParaRPr lang="en-US" dirty="0" smtClean="0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2238375"/>
            <a:ext cx="62103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6D962-0792-4703-8BF1-BAFEF9B7A2C0}" type="slidenum">
              <a:rPr lang="hr-HR"/>
              <a:pPr>
                <a:defRPr/>
              </a:pPr>
              <a:t>22</a:t>
            </a:fld>
            <a:endParaRPr lang="hr-HR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r>
              <a:rPr lang="hr-HR" sz="2400" dirty="0" err="1" smtClean="0"/>
              <a:t>DLLs</a:t>
            </a:r>
            <a:r>
              <a:rPr lang="hr-HR" sz="2400" dirty="0" smtClean="0"/>
              <a:t> odgovoran za pojedine mehanizme autentičnosti</a:t>
            </a:r>
          </a:p>
          <a:p>
            <a:pPr lvl="1"/>
            <a:r>
              <a:rPr lang="hr-HR" sz="2000" dirty="0" smtClean="0"/>
              <a:t>NTLM (Msv1_0.dll)</a:t>
            </a:r>
          </a:p>
          <a:p>
            <a:pPr lvl="1"/>
            <a:r>
              <a:rPr lang="hr-HR" sz="2000" dirty="0" err="1" smtClean="0"/>
              <a:t>Digest</a:t>
            </a:r>
            <a:r>
              <a:rPr lang="hr-HR" sz="2000" dirty="0" smtClean="0"/>
              <a:t> (</a:t>
            </a:r>
            <a:r>
              <a:rPr lang="hr-HR" sz="2000" dirty="0" err="1" smtClean="0"/>
              <a:t>Wdigest.dll</a:t>
            </a:r>
            <a:r>
              <a:rPr lang="hr-HR" sz="2000" dirty="0" smtClean="0"/>
              <a:t>)</a:t>
            </a:r>
          </a:p>
          <a:p>
            <a:pPr lvl="1"/>
            <a:r>
              <a:rPr lang="hr-HR" sz="2000" dirty="0" err="1" smtClean="0"/>
              <a:t>Kerberos</a:t>
            </a:r>
            <a:r>
              <a:rPr lang="hr-HR" sz="2000" dirty="0" smtClean="0"/>
              <a:t> (</a:t>
            </a:r>
            <a:r>
              <a:rPr lang="hr-HR" sz="2000" dirty="0" err="1" smtClean="0"/>
              <a:t>Kerberos.dll</a:t>
            </a:r>
            <a:r>
              <a:rPr lang="hr-HR" sz="2000" dirty="0" smtClean="0"/>
              <a:t>)</a:t>
            </a:r>
          </a:p>
          <a:p>
            <a:pPr lvl="1"/>
            <a:r>
              <a:rPr lang="hr-HR" sz="2000" dirty="0" smtClean="0"/>
              <a:t>TSL/SSL (</a:t>
            </a:r>
            <a:r>
              <a:rPr lang="hr-HR" sz="2000" dirty="0" err="1" smtClean="0"/>
              <a:t>Schannel.dll</a:t>
            </a:r>
            <a:r>
              <a:rPr lang="hr-HR" sz="2000" dirty="0" smtClean="0"/>
              <a:t>)</a:t>
            </a:r>
          </a:p>
          <a:p>
            <a:pPr lvl="1"/>
            <a:endParaRPr lang="hr-HR" dirty="0" smtClean="0"/>
          </a:p>
          <a:p>
            <a:pPr lvl="1"/>
            <a:endParaRPr lang="en-GB" dirty="0" smtClean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19475" y="4314825"/>
            <a:ext cx="3455988" cy="4826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z="3600" dirty="0" smtClean="0"/>
              <a:t>Primarni autentifikacijski protokoli u WinNT4.0, </a:t>
            </a:r>
            <a:r>
              <a:rPr lang="hr-HR" sz="3600" dirty="0" err="1" smtClean="0"/>
              <a:t>WinXP</a:t>
            </a:r>
            <a:r>
              <a:rPr lang="hr-HR" sz="3600" dirty="0" smtClean="0"/>
              <a:t> Pro, Win2K, WinSrv03 </a:t>
            </a:r>
            <a:endParaRPr lang="en-US" sz="36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410200"/>
          </a:xfrm>
        </p:spPr>
        <p:txBody>
          <a:bodyPr/>
          <a:lstStyle/>
          <a:p>
            <a:r>
              <a:rPr lang="hr-HR" sz="2000" dirty="0" smtClean="0"/>
              <a:t>Microsoft Windows podržava različite metode za provjeru autentičnosti korisnika (ili računala)</a:t>
            </a:r>
          </a:p>
          <a:p>
            <a:pPr lvl="1"/>
            <a:r>
              <a:rPr lang="hr-HR" sz="2200" dirty="0" err="1" smtClean="0">
                <a:solidFill>
                  <a:srgbClr val="C00000"/>
                </a:solidFill>
              </a:rPr>
              <a:t>Kerberos</a:t>
            </a:r>
            <a:r>
              <a:rPr lang="hr-HR" sz="2200" dirty="0" smtClean="0">
                <a:solidFill>
                  <a:srgbClr val="C00000"/>
                </a:solidFill>
              </a:rPr>
              <a:t> </a:t>
            </a:r>
            <a:r>
              <a:rPr lang="hr-HR" sz="2200" dirty="0" err="1" smtClean="0">
                <a:solidFill>
                  <a:srgbClr val="C00000"/>
                </a:solidFill>
              </a:rPr>
              <a:t>protocol</a:t>
            </a:r>
            <a:r>
              <a:rPr lang="hr-HR" sz="2200" dirty="0" smtClean="0">
                <a:solidFill>
                  <a:srgbClr val="C00000"/>
                </a:solidFill>
              </a:rPr>
              <a:t> </a:t>
            </a:r>
            <a:r>
              <a:rPr lang="hr-HR" sz="2200" dirty="0" smtClean="0"/>
              <a:t>je temeljni:</a:t>
            </a:r>
          </a:p>
          <a:p>
            <a:pPr lvl="2"/>
            <a:r>
              <a:rPr lang="hr-HR" sz="1800" dirty="0" smtClean="0"/>
              <a:t>Od uvođenja  Windows 2000</a:t>
            </a:r>
          </a:p>
          <a:p>
            <a:pPr lvl="2"/>
            <a:r>
              <a:rPr lang="hr-HR" sz="1800" dirty="0" smtClean="0"/>
              <a:t>Omogućuje uzajamnu autentifikaciju između klijenta (korisnika, računala, usluge) i poslužitelja</a:t>
            </a:r>
          </a:p>
          <a:p>
            <a:pPr lvl="2"/>
            <a:r>
              <a:rPr lang="hr-HR" sz="1800" dirty="0" smtClean="0"/>
              <a:t>Siguran i skalabilan</a:t>
            </a:r>
          </a:p>
          <a:p>
            <a:pPr lvl="2"/>
            <a:r>
              <a:rPr lang="hr-HR" sz="1800" dirty="0" smtClean="0"/>
              <a:t>LSA djeluje kao proxy između klijenta i </a:t>
            </a:r>
            <a:r>
              <a:rPr lang="hr-HR" sz="1800" dirty="0" err="1" smtClean="0"/>
              <a:t>Kerberos</a:t>
            </a:r>
            <a:r>
              <a:rPr lang="hr-HR" sz="1800" dirty="0" smtClean="0"/>
              <a:t> </a:t>
            </a:r>
            <a:r>
              <a:rPr lang="hr-HR" sz="1800" dirty="0" err="1" smtClean="0"/>
              <a:t>Key</a:t>
            </a:r>
            <a:r>
              <a:rPr lang="hr-HR" sz="1800" dirty="0" smtClean="0"/>
              <a:t> </a:t>
            </a:r>
            <a:r>
              <a:rPr lang="hr-HR" sz="1800" dirty="0" err="1" smtClean="0"/>
              <a:t>Distribution</a:t>
            </a:r>
            <a:r>
              <a:rPr lang="hr-HR" sz="1800" dirty="0" smtClean="0"/>
              <a:t> Service (KDS) koji izdaje uslugu davanje ‘ulaznice’ za klijenta </a:t>
            </a:r>
          </a:p>
          <a:p>
            <a:pPr lvl="1"/>
            <a:r>
              <a:rPr lang="hr-HR" sz="2200" dirty="0" smtClean="0">
                <a:solidFill>
                  <a:srgbClr val="C00000"/>
                </a:solidFill>
              </a:rPr>
              <a:t>NTLM </a:t>
            </a:r>
            <a:r>
              <a:rPr lang="hr-HR" sz="2200" dirty="0" err="1" smtClean="0">
                <a:solidFill>
                  <a:srgbClr val="C00000"/>
                </a:solidFill>
              </a:rPr>
              <a:t>protocol</a:t>
            </a:r>
            <a:r>
              <a:rPr lang="hr-HR" sz="2200" dirty="0" smtClean="0">
                <a:solidFill>
                  <a:srgbClr val="C00000"/>
                </a:solidFill>
              </a:rPr>
              <a:t> </a:t>
            </a:r>
            <a:r>
              <a:rPr lang="hr-HR" sz="2200" dirty="0" smtClean="0"/>
              <a:t>(3 metode izazova/odgovora autentifikacije)</a:t>
            </a:r>
          </a:p>
          <a:p>
            <a:pPr lvl="2"/>
            <a:r>
              <a:rPr lang="hr-HR" sz="1800" dirty="0" smtClean="0"/>
              <a:t>Propust </a:t>
            </a:r>
            <a:r>
              <a:rPr lang="hr-HR" sz="1800" dirty="0" err="1" smtClean="0"/>
              <a:t>WindowsNT</a:t>
            </a:r>
            <a:r>
              <a:rPr lang="hr-HR" sz="1800" dirty="0" smtClean="0"/>
              <a:t> 4.0, također uključen u WinSrv03 za kompatibilnost s verzijama starije od sustava Windows 2000</a:t>
            </a:r>
          </a:p>
          <a:p>
            <a:pPr lvl="2"/>
            <a:r>
              <a:rPr lang="hr-HR" sz="1800" dirty="0" smtClean="0">
                <a:solidFill>
                  <a:srgbClr val="C00000"/>
                </a:solidFill>
              </a:rPr>
              <a:t>LAN </a:t>
            </a:r>
            <a:r>
              <a:rPr lang="hr-HR" sz="1800" dirty="0" err="1" smtClean="0">
                <a:solidFill>
                  <a:srgbClr val="C00000"/>
                </a:solidFill>
              </a:rPr>
              <a:t>Manager</a:t>
            </a:r>
            <a:r>
              <a:rPr lang="hr-HR" sz="1800" dirty="0" smtClean="0">
                <a:solidFill>
                  <a:srgbClr val="C00000"/>
                </a:solidFill>
              </a:rPr>
              <a:t> (LM)</a:t>
            </a:r>
          </a:p>
          <a:p>
            <a:pPr lvl="2"/>
            <a:r>
              <a:rPr lang="hr-HR" sz="1800" dirty="0" smtClean="0">
                <a:solidFill>
                  <a:srgbClr val="C00000"/>
                </a:solidFill>
              </a:rPr>
              <a:t>NTLM </a:t>
            </a:r>
            <a:r>
              <a:rPr lang="hr-HR" sz="1800" dirty="0" err="1" smtClean="0">
                <a:solidFill>
                  <a:srgbClr val="C00000"/>
                </a:solidFill>
              </a:rPr>
              <a:t>version</a:t>
            </a:r>
            <a:r>
              <a:rPr lang="hr-HR" sz="1800" dirty="0" smtClean="0">
                <a:solidFill>
                  <a:srgbClr val="C00000"/>
                </a:solidFill>
              </a:rPr>
              <a:t> 1 </a:t>
            </a:r>
          </a:p>
          <a:p>
            <a:pPr lvl="2"/>
            <a:r>
              <a:rPr lang="hr-HR" sz="1800" dirty="0" smtClean="0">
                <a:solidFill>
                  <a:srgbClr val="C00000"/>
                </a:solidFill>
              </a:rPr>
              <a:t>NTLM </a:t>
            </a:r>
            <a:r>
              <a:rPr lang="hr-HR" sz="1800" dirty="0" err="1" smtClean="0">
                <a:solidFill>
                  <a:srgbClr val="C00000"/>
                </a:solidFill>
              </a:rPr>
              <a:t>version</a:t>
            </a:r>
            <a:r>
              <a:rPr lang="hr-HR" sz="1800" dirty="0" smtClean="0">
                <a:solidFill>
                  <a:srgbClr val="C00000"/>
                </a:solidFill>
              </a:rPr>
              <a:t> 2</a:t>
            </a:r>
          </a:p>
          <a:p>
            <a:r>
              <a:rPr lang="hr-HR" sz="2000" dirty="0" smtClean="0"/>
              <a:t>U ovom predavanju ćemo se usredotočiti na (ne) sigurnosti NTLM protokola</a:t>
            </a:r>
            <a:endParaRPr lang="hr-HR" sz="1800" dirty="0" smtClean="0">
              <a:solidFill>
                <a:srgbClr val="C00000"/>
              </a:solidFill>
            </a:endParaRPr>
          </a:p>
          <a:p>
            <a:pPr lvl="2">
              <a:buFont typeface="Wingdings 2" pitchFamily="18" charset="2"/>
              <a:buNone/>
            </a:pPr>
            <a:endParaRPr lang="hr-HR" dirty="0" smtClean="0"/>
          </a:p>
          <a:p>
            <a:pPr lvl="1"/>
            <a:endParaRPr lang="en-GB" sz="2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79FB0-FE34-4B0E-80F9-905631B73933}" type="slidenum">
              <a:rPr lang="hr-HR"/>
              <a:pPr>
                <a:defRPr/>
              </a:pPr>
              <a:t>23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NTLM vs </a:t>
            </a:r>
            <a:r>
              <a:rPr lang="hr-HR" dirty="0" err="1" smtClean="0"/>
              <a:t>Kerberos</a:t>
            </a:r>
            <a:r>
              <a:rPr lang="hr-HR" dirty="0" smtClean="0"/>
              <a:t> Login Proces</a:t>
            </a:r>
            <a:endParaRPr 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r>
              <a:rPr lang="hr-HR" sz="2400" dirty="0" smtClean="0"/>
              <a:t>NTLM:</a:t>
            </a:r>
          </a:p>
          <a:p>
            <a:endParaRPr lang="hr-HR" sz="2400" dirty="0" smtClean="0"/>
          </a:p>
          <a:p>
            <a:endParaRPr lang="hr-HR" sz="2400" dirty="0" smtClean="0"/>
          </a:p>
          <a:p>
            <a:endParaRPr lang="hr-HR" sz="2400" dirty="0" smtClean="0"/>
          </a:p>
          <a:p>
            <a:endParaRPr lang="hr-HR" sz="2400" dirty="0" smtClean="0"/>
          </a:p>
          <a:p>
            <a:r>
              <a:rPr lang="hr-HR" sz="2400" dirty="0" err="1" smtClean="0"/>
              <a:t>Kerberos</a:t>
            </a:r>
            <a:r>
              <a:rPr lang="hr-HR" sz="2400" dirty="0" smtClean="0"/>
              <a:t>:</a:t>
            </a:r>
            <a:endParaRPr lang="hr-HR" dirty="0" smtClean="0"/>
          </a:p>
          <a:p>
            <a:pPr lvl="2"/>
            <a:endParaRPr lang="hr-HR" sz="1800" dirty="0" smtClean="0">
              <a:solidFill>
                <a:srgbClr val="C00000"/>
              </a:solidFill>
            </a:endParaRPr>
          </a:p>
          <a:p>
            <a:pPr lvl="2">
              <a:buFont typeface="Wingdings 2" pitchFamily="18" charset="2"/>
              <a:buNone/>
            </a:pPr>
            <a:endParaRPr lang="hr-HR" dirty="0" smtClean="0"/>
          </a:p>
          <a:p>
            <a:pPr lvl="1"/>
            <a:endParaRPr lang="en-GB" sz="2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97F31-A9FC-4A09-BBEC-1D0292DD2ED0}" type="slidenum">
              <a:rPr lang="hr-HR"/>
              <a:pPr>
                <a:defRPr/>
              </a:pPr>
              <a:t>24</a:t>
            </a:fld>
            <a:endParaRPr lang="hr-HR"/>
          </a:p>
        </p:txBody>
      </p:sp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9638" y="3781425"/>
            <a:ext cx="4552950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7913" y="1412875"/>
            <a:ext cx="4600575" cy="22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1266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F098F09B-18E7-48D3-AD47-D6A0766A60F6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25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44475"/>
            <a:ext cx="8569325" cy="1203325"/>
          </a:xfrm>
          <a:ln/>
        </p:spPr>
        <p:txBody>
          <a:bodyPr rIns="132080" anchor="ctr"/>
          <a:lstStyle/>
          <a:p>
            <a:r>
              <a:rPr lang="en-US" dirty="0"/>
              <a:t>-NTLM: LM Hash (e.g., in </a:t>
            </a:r>
            <a:r>
              <a:rPr lang="en-US" dirty="0" err="1"/>
              <a:t>WinXP</a:t>
            </a:r>
            <a:r>
              <a:rPr lang="en-US" dirty="0"/>
              <a:t>)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LM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autentifikacija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utemeljena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na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slabim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kriptografskim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postupcima</a:t>
            </a:r>
            <a:endParaRPr lang="en-US" sz="1800" dirty="0">
              <a:latin typeface="Times" charset="0"/>
              <a:ea typeface="ヒラギノ明朝 ProN W3" charset="0"/>
              <a:cs typeface="ヒラギノ明朝 ProN W3" charset="0"/>
              <a:sym typeface="Times" charset="0"/>
            </a:endParaRPr>
          </a:p>
          <a:p>
            <a:pPr marL="587375" lvl="1"/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Korisnicka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ASCII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lozinka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konvertirana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(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pretvorena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) u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velika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slova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endParaRPr lang="en-US" sz="1800" dirty="0">
              <a:latin typeface="Times" charset="0"/>
              <a:ea typeface="ヒラギノ明朝 ProN W3" charset="0"/>
              <a:cs typeface="ヒラギノ明朝 ProN W3" charset="0"/>
              <a:sym typeface="Times" charset="0"/>
            </a:endParaRPr>
          </a:p>
          <a:p>
            <a:pPr marL="587375" lvl="1"/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Lozinka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null-padded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ili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skraćena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do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velicine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od14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bajtova</a:t>
            </a:r>
            <a:r>
              <a:rPr lang="en-US" sz="1800" dirty="0"/>
              <a:t>   </a:t>
            </a:r>
          </a:p>
          <a:p>
            <a:pPr marL="587375" lvl="1"/>
            <a:r>
              <a:rPr lang="hr-HR" sz="1800" dirty="0" smtClean="0">
                <a:latin typeface="Times" charset="0"/>
                <a:cs typeface="Times" charset="0"/>
                <a:sym typeface="Times" charset="0"/>
              </a:rPr>
              <a:t>Lozinka </a:t>
            </a:r>
            <a:r>
              <a:rPr lang="en-US" sz="1800" dirty="0" smtClean="0">
                <a:latin typeface="Times" charset="0"/>
                <a:cs typeface="Times" charset="0"/>
                <a:sym typeface="Times" charset="0"/>
              </a:rPr>
              <a:t>“</a:t>
            </a:r>
            <a:r>
              <a:rPr lang="hr-HR" sz="1800" dirty="0" smtClean="0">
                <a:latin typeface="Times" charset="0"/>
                <a:cs typeface="Times" charset="0"/>
                <a:sym typeface="Times" charset="0"/>
              </a:rPr>
              <a:t>f</a:t>
            </a:r>
            <a:r>
              <a:rPr lang="en-US" sz="1800" dirty="0" err="1" smtClean="0">
                <a:latin typeface="Times" charset="0"/>
                <a:cs typeface="Times" charset="0"/>
                <a:sym typeface="Times" charset="0"/>
              </a:rPr>
              <a:t>iksne</a:t>
            </a:r>
            <a:r>
              <a:rPr lang="en-US" sz="1800" dirty="0" smtClean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 smtClean="0">
                <a:latin typeface="Times" charset="0"/>
                <a:cs typeface="Times" charset="0"/>
                <a:sym typeface="Times" charset="0"/>
              </a:rPr>
              <a:t>duljine</a:t>
            </a:r>
            <a:r>
              <a:rPr lang="en-US" sz="1800" dirty="0" smtClean="0">
                <a:latin typeface="Times" charset="0"/>
                <a:cs typeface="Times" charset="0"/>
                <a:sym typeface="Times" charset="0"/>
              </a:rPr>
              <a:t>“</a:t>
            </a:r>
            <a:r>
              <a:rPr lang="hr-HR" sz="1800" dirty="0" smtClean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smtClean="0">
                <a:latin typeface="Times" charset="0"/>
                <a:cs typeface="Times" charset="0"/>
                <a:sym typeface="Times" charset="0"/>
              </a:rPr>
              <a:t>je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podijeljena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u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dvije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smtClean="0">
                <a:latin typeface="Times" charset="0"/>
                <a:cs typeface="Times" charset="0"/>
                <a:sym typeface="Times" charset="0"/>
              </a:rPr>
              <a:t>7-b</a:t>
            </a:r>
            <a:r>
              <a:rPr lang="hr-HR" sz="1800" dirty="0" err="1" smtClean="0">
                <a:latin typeface="Times" charset="0"/>
                <a:cs typeface="Times" charset="0"/>
                <a:sym typeface="Times" charset="0"/>
              </a:rPr>
              <a:t>itne</a:t>
            </a:r>
            <a:r>
              <a:rPr lang="en-US" sz="1800" dirty="0" smtClean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polovice</a:t>
            </a:r>
            <a:endParaRPr lang="en-US" sz="1800" dirty="0"/>
          </a:p>
          <a:p>
            <a:pPr marL="587375" lvl="1"/>
            <a:r>
              <a:rPr lang="en-US" sz="1800" dirty="0"/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Ove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dvije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vrijednosti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se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koriste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za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stvaranje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dva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DES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ključa</a:t>
            </a:r>
            <a:endParaRPr lang="en-US" sz="1800" dirty="0">
              <a:latin typeface="Times" charset="0"/>
              <a:ea typeface="ヒラギノ明朝 ProN W3" charset="0"/>
              <a:cs typeface="ヒラギノ明朝 ProN W3" charset="0"/>
              <a:sym typeface="Times" charset="0"/>
            </a:endParaRPr>
          </a:p>
          <a:p>
            <a:pPr marL="587375" lvl="1"/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Jedna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od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svake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smtClean="0">
                <a:latin typeface="Times" charset="0"/>
                <a:cs typeface="Times" charset="0"/>
                <a:sym typeface="Times" charset="0"/>
              </a:rPr>
              <a:t>7-b</a:t>
            </a:r>
            <a:r>
              <a:rPr lang="hr-HR" sz="1800" dirty="0" err="1" smtClean="0">
                <a:latin typeface="Times" charset="0"/>
                <a:cs typeface="Times" charset="0"/>
                <a:sym typeface="Times" charset="0"/>
              </a:rPr>
              <a:t>itne</a:t>
            </a:r>
            <a:r>
              <a:rPr lang="en-US" sz="1800" dirty="0" smtClean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polovice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,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konvertiranjem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(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pretvaranjem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)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sedam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bajtova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u bit stream(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tok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bitova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),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i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umetanjem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nul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bita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nakon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svakih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sedam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bita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(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tako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1010100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postaje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01010100);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ovo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generira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64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bita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potrebnih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za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DES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ključ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.</a:t>
            </a:r>
            <a:endParaRPr lang="en-US" sz="1800" dirty="0">
              <a:latin typeface="Times" charset="0"/>
              <a:ea typeface="ヒラギノ明朝 ProN W3" charset="0"/>
              <a:cs typeface="ヒラギノ明朝 ProN W3" charset="0"/>
              <a:sym typeface="Times" charset="0"/>
            </a:endParaRPr>
          </a:p>
          <a:p>
            <a:pPr marL="862013" lvl="2"/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Svaki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od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ovih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 smtClean="0">
                <a:latin typeface="Times" charset="0"/>
                <a:cs typeface="Times" charset="0"/>
                <a:sym typeface="Times" charset="0"/>
              </a:rPr>
              <a:t>klju</a:t>
            </a:r>
            <a:r>
              <a:rPr lang="hr-HR" sz="1800" dirty="0" smtClean="0">
                <a:latin typeface="Times" charset="0"/>
                <a:cs typeface="Times" charset="0"/>
                <a:sym typeface="Times" charset="0"/>
              </a:rPr>
              <a:t>č</a:t>
            </a:r>
            <a:r>
              <a:rPr lang="en-US" sz="1800" dirty="0" err="1" smtClean="0">
                <a:latin typeface="Times" charset="0"/>
                <a:cs typeface="Times" charset="0"/>
                <a:sym typeface="Times" charset="0"/>
              </a:rPr>
              <a:t>eva</a:t>
            </a:r>
            <a:r>
              <a:rPr lang="en-US" sz="1800" dirty="0" smtClean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se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koristi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za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za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šifriranje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(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enkripciju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) DES-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konstantni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ASCII string KGS !@#$%, </a:t>
            </a:r>
            <a:r>
              <a:rPr lang="hr-HR" sz="1800" dirty="0" err="1" smtClean="0">
                <a:latin typeface="Times" charset="0"/>
                <a:cs typeface="Times" charset="0"/>
                <a:sym typeface="Times" charset="0"/>
              </a:rPr>
              <a:t>š</a:t>
            </a:r>
            <a:r>
              <a:rPr lang="en-US" sz="1800" dirty="0" smtClean="0">
                <a:latin typeface="Times" charset="0"/>
                <a:cs typeface="Times" charset="0"/>
                <a:sym typeface="Times" charset="0"/>
              </a:rPr>
              <a:t>to 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je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rezultiralo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dvijema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8-bytnima </a:t>
            </a:r>
            <a:r>
              <a:rPr lang="hr-HR" sz="1800" dirty="0" err="1" smtClean="0">
                <a:latin typeface="Times" charset="0"/>
                <a:cs typeface="Times" charset="0"/>
                <a:sym typeface="Times" charset="0"/>
              </a:rPr>
              <a:t>š</a:t>
            </a:r>
            <a:r>
              <a:rPr lang="en-US" sz="1800" dirty="0" err="1" smtClean="0">
                <a:latin typeface="Times" charset="0"/>
                <a:cs typeface="Times" charset="0"/>
                <a:sym typeface="Times" charset="0"/>
              </a:rPr>
              <a:t>ifriranim</a:t>
            </a:r>
            <a:r>
              <a:rPr lang="en-US" sz="1800" dirty="0" smtClean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vrijednostima</a:t>
            </a:r>
            <a:endParaRPr lang="en-US" sz="1800" dirty="0">
              <a:latin typeface="Times" charset="0"/>
              <a:ea typeface="ヒラギノ明朝 ProN W3" charset="0"/>
              <a:cs typeface="ヒラギノ明朝 ProN W3" charset="0"/>
              <a:sym typeface="Times" charset="0"/>
            </a:endParaRPr>
          </a:p>
          <a:p>
            <a:pPr marL="862013" lvl="2"/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Ove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dvije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šifrirane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vrijednosti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su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ulančane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u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obliku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16-byte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vrijednosti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,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koja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je LM hash</a:t>
            </a:r>
            <a:endParaRPr lang="en-US" sz="1800" dirty="0"/>
          </a:p>
          <a:p>
            <a:r>
              <a:rPr lang="en-US" sz="1800" dirty="0" err="1" smtClean="0">
                <a:latin typeface="Times" charset="0"/>
                <a:cs typeface="Times" charset="0"/>
                <a:sym typeface="Times" charset="0"/>
              </a:rPr>
              <a:t>Rezultiraju</a:t>
            </a:r>
            <a:r>
              <a:rPr lang="hr-HR" sz="1800" dirty="0" smtClean="0">
                <a:latin typeface="Times" charset="0"/>
                <a:cs typeface="Times" charset="0"/>
                <a:sym typeface="Times" charset="0"/>
              </a:rPr>
              <a:t>ć</a:t>
            </a:r>
            <a:r>
              <a:rPr lang="en-US" sz="1800" dirty="0" err="1" smtClean="0">
                <a:latin typeface="Times" charset="0"/>
                <a:cs typeface="Times" charset="0"/>
                <a:sym typeface="Times" charset="0"/>
              </a:rPr>
              <a:t>i</a:t>
            </a:r>
            <a:r>
              <a:rPr lang="en-US" sz="1800" dirty="0" smtClean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LM hash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pohranjen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u SAM (Security Accounts Manager)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bazu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podataka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(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lokalno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ili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na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kontroler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domene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)</a:t>
            </a:r>
            <a:endParaRPr lang="en-US" sz="1800" dirty="0">
              <a:latin typeface="Times" charset="0"/>
              <a:ea typeface="ヒラギノ明朝 ProN W3" charset="0"/>
              <a:cs typeface="ヒラギノ明朝 ProN W3" charset="0"/>
              <a:sym typeface="Times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11271" name="Oval 7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11272" name="Rectangle 8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25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2290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5BD02E08-AAFD-443C-94E8-49FCAD8DF6C9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26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44475"/>
            <a:ext cx="8569325" cy="1203325"/>
          </a:xfrm>
          <a:ln/>
        </p:spPr>
        <p:txBody>
          <a:bodyPr rIns="132080" anchor="ctr"/>
          <a:lstStyle/>
          <a:p>
            <a:r>
              <a:rPr lang="en-US"/>
              <a:t>NTLM: LM Hash Nesigurnosti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5750" y="1206500"/>
            <a:ext cx="8569325" cy="5410200"/>
          </a:xfrm>
          <a:ln/>
        </p:spPr>
        <p:txBody>
          <a:bodyPr rIns="132080"/>
          <a:lstStyle/>
          <a:p>
            <a:r>
              <a:rPr lang="en-US" sz="1800" dirty="0" err="1"/>
              <a:t>Znakovi</a:t>
            </a:r>
            <a:r>
              <a:rPr lang="en-US" sz="1800" dirty="0"/>
              <a:t> </a:t>
            </a:r>
            <a:r>
              <a:rPr lang="en-US" sz="1800" dirty="0" err="1"/>
              <a:t>lozinke</a:t>
            </a:r>
            <a:r>
              <a:rPr lang="en-US" sz="1800" dirty="0"/>
              <a:t> (Password characters)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 smtClean="0"/>
              <a:t>ograni</a:t>
            </a:r>
            <a:r>
              <a:rPr lang="hr-HR" sz="1800" dirty="0" smtClean="0"/>
              <a:t>č</a:t>
            </a:r>
            <a:r>
              <a:rPr lang="en-US" sz="1800" dirty="0" err="1" smtClean="0"/>
              <a:t>eni</a:t>
            </a:r>
            <a:r>
              <a:rPr lang="en-US" sz="1800" dirty="0" smtClean="0"/>
              <a:t> </a:t>
            </a:r>
            <a:r>
              <a:rPr lang="en-US" sz="1800" dirty="0" err="1"/>
              <a:t>na</a:t>
            </a:r>
            <a:r>
              <a:rPr lang="en-US" sz="1800" dirty="0"/>
              <a:t> ANSI </a:t>
            </a:r>
            <a:r>
              <a:rPr lang="en-US" sz="1800" dirty="0" err="1"/>
              <a:t>skup</a:t>
            </a:r>
            <a:r>
              <a:rPr lang="en-US" sz="1800" dirty="0"/>
              <a:t> </a:t>
            </a:r>
            <a:r>
              <a:rPr lang="en-US" sz="1800" dirty="0" err="1"/>
              <a:t>znakova</a:t>
            </a:r>
            <a:r>
              <a:rPr lang="en-US" sz="1800" dirty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ispis</a:t>
            </a:r>
            <a:r>
              <a:rPr lang="en-US" sz="1800" dirty="0"/>
              <a:t> (95 </a:t>
            </a:r>
            <a:r>
              <a:rPr lang="en-US" sz="1800" dirty="0" err="1"/>
              <a:t>znakova</a:t>
            </a:r>
            <a:r>
              <a:rPr lang="en-US" sz="1800" dirty="0"/>
              <a:t>)</a:t>
            </a:r>
          </a:p>
          <a:p>
            <a:r>
              <a:rPr lang="en-US" sz="1800" dirty="0" err="1"/>
              <a:t>Lozinke</a:t>
            </a:r>
            <a:r>
              <a:rPr lang="en-US" sz="1800" dirty="0"/>
              <a:t> </a:t>
            </a:r>
            <a:r>
              <a:rPr lang="en-US" sz="1800" dirty="0" err="1"/>
              <a:t>dulje</a:t>
            </a:r>
            <a:r>
              <a:rPr lang="en-US" sz="1800" dirty="0"/>
              <a:t> </a:t>
            </a:r>
            <a:r>
              <a:rPr lang="en-US" sz="1800" dirty="0" err="1"/>
              <a:t>od</a:t>
            </a:r>
            <a:r>
              <a:rPr lang="en-US" sz="1800" dirty="0"/>
              <a:t> 7 </a:t>
            </a:r>
            <a:r>
              <a:rPr lang="en-US" sz="1800" dirty="0" err="1"/>
              <a:t>znakova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podijeljene</a:t>
            </a:r>
            <a:r>
              <a:rPr lang="en-US" sz="1800" dirty="0"/>
              <a:t> u </a:t>
            </a:r>
            <a:r>
              <a:rPr lang="en-US" sz="1800" dirty="0" err="1"/>
              <a:t>dva</a:t>
            </a:r>
            <a:r>
              <a:rPr lang="en-US" sz="1800" dirty="0"/>
              <a:t> </a:t>
            </a:r>
            <a:r>
              <a:rPr lang="en-US" sz="1800" dirty="0" err="1"/>
              <a:t>dijela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svaki</a:t>
            </a:r>
            <a:r>
              <a:rPr lang="en-US" sz="1800" dirty="0"/>
              <a:t> </a:t>
            </a:r>
            <a:r>
              <a:rPr lang="en-US" sz="1800" dirty="0" err="1"/>
              <a:t>dio</a:t>
            </a:r>
            <a:r>
              <a:rPr lang="en-US" sz="1800" dirty="0"/>
              <a:t> je </a:t>
            </a:r>
            <a:r>
              <a:rPr lang="en-US" sz="1800" dirty="0" err="1"/>
              <a:t>raspršen</a:t>
            </a:r>
            <a:r>
              <a:rPr lang="en-US" sz="1800" dirty="0"/>
              <a:t>(hashed) </a:t>
            </a:r>
            <a:r>
              <a:rPr lang="en-US" sz="1800" dirty="0" err="1"/>
              <a:t>odvojeno</a:t>
            </a:r>
            <a:r>
              <a:rPr lang="en-US" sz="1800" dirty="0"/>
              <a:t> (</a:t>
            </a:r>
            <a:r>
              <a:rPr lang="en-US" sz="1800" dirty="0" err="1"/>
              <a:t>skraćeni</a:t>
            </a:r>
            <a:r>
              <a:rPr lang="en-US" sz="1800" dirty="0"/>
              <a:t> do 14 </a:t>
            </a:r>
            <a:r>
              <a:rPr lang="en-US" sz="1800" dirty="0" err="1"/>
              <a:t>bajtova</a:t>
            </a:r>
            <a:r>
              <a:rPr lang="en-US" sz="1800" dirty="0"/>
              <a:t>)</a:t>
            </a:r>
          </a:p>
          <a:p>
            <a:r>
              <a:rPr lang="en-US" sz="1800" dirty="0"/>
              <a:t>Brute-force complexity (</a:t>
            </a:r>
            <a:r>
              <a:rPr lang="en-US" sz="1800" dirty="0" err="1" smtClean="0"/>
              <a:t>slo</a:t>
            </a:r>
            <a:r>
              <a:rPr lang="hr-HR" sz="1800" dirty="0" smtClean="0"/>
              <a:t>ž</a:t>
            </a:r>
            <a:r>
              <a:rPr lang="en-US" sz="1800" dirty="0" err="1" smtClean="0"/>
              <a:t>enosti</a:t>
            </a:r>
            <a:r>
              <a:rPr lang="en-US" sz="1800" dirty="0"/>
              <a:t>)</a:t>
            </a:r>
          </a:p>
          <a:p>
            <a:pPr marL="587375" lvl="1"/>
            <a:r>
              <a:rPr lang="en-US" sz="1800" dirty="0" err="1"/>
              <a:t>Postoje</a:t>
            </a:r>
            <a:r>
              <a:rPr lang="en-US" sz="1800" dirty="0"/>
              <a:t> 95</a:t>
            </a:r>
            <a:r>
              <a:rPr lang="en-US" sz="1800" baseline="30000" dirty="0"/>
              <a:t>14 </a:t>
            </a:r>
            <a:r>
              <a:rPr lang="en-US" sz="1800" dirty="0"/>
              <a:t>~ 2</a:t>
            </a:r>
            <a:r>
              <a:rPr lang="en-US" sz="1800" baseline="30000" dirty="0"/>
              <a:t>92 </a:t>
            </a:r>
            <a:r>
              <a:rPr lang="en-US" sz="1800" dirty="0" err="1"/>
              <a:t>lozinki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14 </a:t>
            </a:r>
            <a:r>
              <a:rPr lang="en-US" sz="1800" dirty="0" err="1"/>
              <a:t>ispisivih</a:t>
            </a:r>
            <a:r>
              <a:rPr lang="en-US" sz="1800" dirty="0"/>
              <a:t> </a:t>
            </a:r>
            <a:r>
              <a:rPr lang="en-US" sz="1800" dirty="0" err="1"/>
              <a:t>znakova</a:t>
            </a:r>
            <a:endParaRPr lang="en-US" sz="1800" dirty="0"/>
          </a:p>
          <a:p>
            <a:pPr marL="587375" lvl="1"/>
            <a:r>
              <a:rPr lang="en-US" sz="1800" dirty="0"/>
              <a:t>No, 95</a:t>
            </a:r>
            <a:r>
              <a:rPr lang="en-US" sz="1800" baseline="30000" dirty="0"/>
              <a:t>7 </a:t>
            </a:r>
            <a:r>
              <a:rPr lang="en-US" sz="1800" dirty="0"/>
              <a:t>~ 2</a:t>
            </a:r>
            <a:r>
              <a:rPr lang="en-US" sz="1800" baseline="30000" dirty="0"/>
              <a:t>46 </a:t>
            </a:r>
            <a:r>
              <a:rPr lang="en-US" sz="1800" dirty="0" err="1"/>
              <a:t>lozinki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7 </a:t>
            </a:r>
            <a:r>
              <a:rPr lang="en-US" sz="1800" dirty="0" err="1"/>
              <a:t>ispisivih</a:t>
            </a:r>
            <a:r>
              <a:rPr lang="en-US" sz="1800" dirty="0"/>
              <a:t> </a:t>
            </a:r>
            <a:r>
              <a:rPr lang="en-US" sz="1800" dirty="0" err="1"/>
              <a:t>znakova</a:t>
            </a:r>
            <a:r>
              <a:rPr lang="en-US" sz="1800" dirty="0"/>
              <a:t> (</a:t>
            </a:r>
            <a:r>
              <a:rPr lang="en-US" sz="1800" dirty="0" err="1"/>
              <a:t>jedna</a:t>
            </a:r>
            <a:r>
              <a:rPr lang="en-US" sz="1800" dirty="0"/>
              <a:t> </a:t>
            </a:r>
            <a:r>
              <a:rPr lang="en-US" sz="1800" dirty="0" err="1"/>
              <a:t>polovica</a:t>
            </a:r>
            <a:r>
              <a:rPr lang="en-US" sz="1800" dirty="0"/>
              <a:t>)</a:t>
            </a:r>
          </a:p>
          <a:p>
            <a:pPr marL="587375" lvl="1"/>
            <a:r>
              <a:rPr lang="en-US" sz="1800" dirty="0" err="1"/>
              <a:t>Samo</a:t>
            </a:r>
            <a:r>
              <a:rPr lang="en-US" sz="1800" dirty="0"/>
              <a:t> </a:t>
            </a:r>
            <a:r>
              <a:rPr lang="en-US" sz="1800" dirty="0" err="1"/>
              <a:t>velika</a:t>
            </a:r>
            <a:r>
              <a:rPr lang="en-US" sz="1800" dirty="0"/>
              <a:t> </a:t>
            </a:r>
            <a:r>
              <a:rPr lang="en-US" sz="1800" dirty="0" err="1"/>
              <a:t>slova</a:t>
            </a:r>
            <a:r>
              <a:rPr lang="en-US" sz="1800" dirty="0"/>
              <a:t> </a:t>
            </a:r>
            <a:r>
              <a:rPr lang="en-US" sz="1800" dirty="0" err="1"/>
              <a:t>koriste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69</a:t>
            </a:r>
            <a:r>
              <a:rPr lang="en-US" sz="1800" baseline="30000" dirty="0">
                <a:solidFill>
                  <a:srgbClr val="C00000"/>
                </a:solidFill>
              </a:rPr>
              <a:t>7 </a:t>
            </a:r>
            <a:r>
              <a:rPr lang="en-US" sz="1800" dirty="0">
                <a:solidFill>
                  <a:srgbClr val="C00000"/>
                </a:solidFill>
              </a:rPr>
              <a:t>~ 2</a:t>
            </a:r>
            <a:r>
              <a:rPr lang="en-US" sz="1800" baseline="30000" dirty="0">
                <a:solidFill>
                  <a:srgbClr val="C00000"/>
                </a:solidFill>
              </a:rPr>
              <a:t>43</a:t>
            </a:r>
            <a:r>
              <a:rPr lang="en-US" sz="1800" baseline="30000" dirty="0"/>
              <a:t> </a:t>
            </a:r>
            <a:r>
              <a:rPr lang="en-US" sz="1800" dirty="0"/>
              <a:t>(</a:t>
            </a:r>
            <a:r>
              <a:rPr lang="en-US" sz="1800" dirty="0" err="1" smtClean="0">
                <a:solidFill>
                  <a:srgbClr val="C00000"/>
                </a:solidFill>
              </a:rPr>
              <a:t>mogu</a:t>
            </a:r>
            <a:r>
              <a:rPr lang="hr-HR" sz="1800" dirty="0" smtClean="0">
                <a:solidFill>
                  <a:srgbClr val="C00000"/>
                </a:solidFill>
              </a:rPr>
              <a:t>ć</a:t>
            </a:r>
            <a:r>
              <a:rPr lang="en-US" sz="1800" dirty="0" smtClean="0">
                <a:solidFill>
                  <a:srgbClr val="C00000"/>
                </a:solidFill>
              </a:rPr>
              <a:t>e </a:t>
            </a:r>
            <a:r>
              <a:rPr lang="en-US" sz="1800" dirty="0" err="1">
                <a:solidFill>
                  <a:srgbClr val="C00000"/>
                </a:solidFill>
              </a:rPr>
              <a:t>probiti</a:t>
            </a:r>
            <a:r>
              <a:rPr lang="en-US" sz="1800" dirty="0">
                <a:solidFill>
                  <a:srgbClr val="C00000"/>
                </a:solidFill>
              </a:rPr>
              <a:t> u </a:t>
            </a:r>
            <a:r>
              <a:rPr lang="en-US" sz="1800" dirty="0" err="1">
                <a:solidFill>
                  <a:srgbClr val="C00000"/>
                </a:solidFill>
              </a:rPr>
              <a:t>nekoliko</a:t>
            </a:r>
            <a:r>
              <a:rPr lang="en-US" sz="1800" dirty="0">
                <a:solidFill>
                  <a:srgbClr val="C00000"/>
                </a:solidFill>
              </a:rPr>
              <a:t> sati!</a:t>
            </a:r>
            <a:r>
              <a:rPr lang="en-US" sz="1800" dirty="0"/>
              <a:t>)</a:t>
            </a:r>
          </a:p>
          <a:p>
            <a:pPr marL="587375" lvl="1"/>
            <a:endParaRPr lang="en-US" sz="1800" dirty="0"/>
          </a:p>
          <a:p>
            <a:r>
              <a:rPr lang="en-US" sz="2400" dirty="0">
                <a:solidFill>
                  <a:srgbClr val="002060"/>
                </a:solidFill>
              </a:rPr>
              <a:t>LM hash ne </a:t>
            </a:r>
            <a:r>
              <a:rPr lang="en-US" sz="2400" dirty="0" err="1" smtClean="0">
                <a:solidFill>
                  <a:srgbClr val="002060"/>
                </a:solidFill>
              </a:rPr>
              <a:t>uklju</a:t>
            </a:r>
            <a:r>
              <a:rPr lang="hr-HR" sz="2400" dirty="0">
                <a:solidFill>
                  <a:srgbClr val="002060"/>
                </a:solidFill>
              </a:rPr>
              <a:t>č</a:t>
            </a:r>
            <a:r>
              <a:rPr lang="en-US" sz="2400" dirty="0" err="1" smtClean="0">
                <a:solidFill>
                  <a:srgbClr val="002060"/>
                </a:solidFill>
              </a:rPr>
              <a:t>uje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hr-HR" sz="2400" dirty="0" smtClean="0">
                <a:solidFill>
                  <a:srgbClr val="002060"/>
                </a:solidFill>
              </a:rPr>
              <a:t>‘</a:t>
            </a:r>
            <a:r>
              <a:rPr lang="en-US" sz="2400" dirty="0" smtClean="0">
                <a:solidFill>
                  <a:srgbClr val="002060"/>
                </a:solidFill>
              </a:rPr>
              <a:t>soli</a:t>
            </a:r>
            <a:r>
              <a:rPr lang="hr-HR" sz="2400" dirty="0" smtClean="0">
                <a:solidFill>
                  <a:srgbClr val="002060"/>
                </a:solidFill>
              </a:rPr>
              <a:t>’</a:t>
            </a:r>
            <a:r>
              <a:rPr lang="en-US" sz="2400" dirty="0" smtClean="0"/>
              <a:t>, </a:t>
            </a:r>
            <a:r>
              <a:rPr lang="en-US" sz="2400" dirty="0" err="1"/>
              <a:t>dakle</a:t>
            </a:r>
            <a:r>
              <a:rPr lang="en-US" sz="2400" dirty="0"/>
              <a:t> </a:t>
            </a:r>
            <a:r>
              <a:rPr lang="hr-HR" sz="2400" dirty="0" smtClean="0"/>
              <a:t>time</a:t>
            </a:r>
            <a:r>
              <a:rPr lang="en-US" sz="2400" dirty="0" smtClean="0"/>
              <a:t>-</a:t>
            </a:r>
            <a:r>
              <a:rPr lang="en-US" sz="2400" dirty="0" err="1" smtClean="0"/>
              <a:t>memor</a:t>
            </a:r>
            <a:r>
              <a:rPr lang="hr-HR" sz="2400" dirty="0" smtClean="0"/>
              <a:t>y</a:t>
            </a:r>
            <a:r>
              <a:rPr lang="en-US" sz="2400" dirty="0" smtClean="0"/>
              <a:t> </a:t>
            </a:r>
            <a:r>
              <a:rPr lang="en-US" sz="2400" dirty="0"/>
              <a:t>trade-off </a:t>
            </a:r>
            <a:r>
              <a:rPr lang="en-US" sz="2400" dirty="0" smtClean="0"/>
              <a:t>cryptanalysis</a:t>
            </a:r>
            <a:r>
              <a:rPr lang="hr-HR" sz="2400" dirty="0" smtClean="0"/>
              <a:t> </a:t>
            </a:r>
            <a:r>
              <a:rPr lang="hr-HR" sz="2400" dirty="0" err="1" smtClean="0"/>
              <a:t>attack</a:t>
            </a:r>
            <a:r>
              <a:rPr lang="en-US" sz="2400" dirty="0" smtClean="0"/>
              <a:t>, </a:t>
            </a:r>
            <a:r>
              <a:rPr lang="en-US" sz="2400" dirty="0" err="1"/>
              <a:t>poput</a:t>
            </a:r>
            <a:r>
              <a:rPr lang="en-US" sz="2400" dirty="0"/>
              <a:t> rainbow </a:t>
            </a:r>
            <a:r>
              <a:rPr lang="en-US" sz="2400" dirty="0" err="1"/>
              <a:t>tablica</a:t>
            </a:r>
            <a:r>
              <a:rPr lang="en-US" sz="2400" dirty="0"/>
              <a:t>, </a:t>
            </a:r>
            <a:r>
              <a:rPr lang="hr-HR" sz="2400" dirty="0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tako</a:t>
            </a:r>
            <a:r>
              <a:rPr lang="hr-HR" sz="2400" dirty="0" smtClean="0"/>
              <a:t>đ</a:t>
            </a:r>
            <a:r>
              <a:rPr lang="en-US" sz="2400" dirty="0" err="1" smtClean="0"/>
              <a:t>er</a:t>
            </a:r>
            <a:r>
              <a:rPr lang="en-US" sz="2400" dirty="0" smtClean="0"/>
              <a:t> </a:t>
            </a:r>
            <a:r>
              <a:rPr lang="hr-HR" sz="2400" dirty="0" smtClean="0"/>
              <a:t>izvedive</a:t>
            </a:r>
            <a:endParaRPr lang="en-US" sz="2400" dirty="0"/>
          </a:p>
          <a:p>
            <a:pPr marL="587375" lvl="1"/>
            <a:r>
              <a:rPr lang="en-US" sz="2200" dirty="0">
                <a:solidFill>
                  <a:srgbClr val="C00000"/>
                </a:solidFill>
              </a:rPr>
              <a:t>TMTO </a:t>
            </a:r>
            <a:r>
              <a:rPr lang="en-US" sz="2200" dirty="0" err="1">
                <a:solidFill>
                  <a:srgbClr val="C00000"/>
                </a:solidFill>
              </a:rPr>
              <a:t>napadi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razbivaju</a:t>
            </a:r>
            <a:r>
              <a:rPr lang="en-US" sz="2200" dirty="0">
                <a:solidFill>
                  <a:srgbClr val="C00000"/>
                </a:solidFill>
              </a:rPr>
              <a:t> LM </a:t>
            </a:r>
            <a:r>
              <a:rPr lang="en-US" sz="2200" dirty="0" err="1">
                <a:solidFill>
                  <a:srgbClr val="C00000"/>
                </a:solidFill>
              </a:rPr>
              <a:t>hashe-ve</a:t>
            </a:r>
            <a:r>
              <a:rPr lang="en-US" sz="2200" dirty="0">
                <a:solidFill>
                  <a:srgbClr val="C00000"/>
                </a:solidFill>
              </a:rPr>
              <a:t> u </a:t>
            </a:r>
            <a:r>
              <a:rPr lang="en-US" sz="2200" dirty="0" err="1">
                <a:solidFill>
                  <a:srgbClr val="C00000"/>
                </a:solidFill>
              </a:rPr>
              <a:t>nekoliko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sekundi</a:t>
            </a:r>
            <a:r>
              <a:rPr lang="en-US" sz="2200" dirty="0">
                <a:solidFill>
                  <a:srgbClr val="C00000"/>
                </a:solidFill>
              </a:rPr>
              <a:t>! </a:t>
            </a:r>
          </a:p>
          <a:p>
            <a:pPr marL="587375" lvl="1"/>
            <a:r>
              <a:rPr lang="en-US" sz="2200" dirty="0"/>
              <a:t>0phcrack, </a:t>
            </a:r>
            <a:r>
              <a:rPr lang="en-US" sz="2200" dirty="0" err="1"/>
              <a:t>Cain&amp;Abel</a:t>
            </a:r>
            <a:endParaRPr lang="en-US" sz="2200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12295" name="Oval 7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12296" name="Rectangle 8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26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3314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F259C7DA-BAAC-4220-9A6B-798CCB2D9822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27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44475"/>
            <a:ext cx="8569325" cy="1203325"/>
          </a:xfrm>
          <a:ln/>
        </p:spPr>
        <p:txBody>
          <a:bodyPr rIns="132080" anchor="ctr"/>
          <a:lstStyle/>
          <a:p>
            <a:r>
              <a:rPr lang="en-US"/>
              <a:t>NTLM: NTLM verzija 1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308100"/>
            <a:ext cx="8569325" cy="5410200"/>
          </a:xfrm>
          <a:ln/>
        </p:spPr>
        <p:txBody>
          <a:bodyPr rIns="132080"/>
          <a:lstStyle/>
          <a:p>
            <a:r>
              <a:rPr lang="en-US" sz="2400" dirty="0"/>
              <a:t>NTLMv1 </a:t>
            </a:r>
            <a:r>
              <a:rPr lang="en-US" sz="2400" dirty="0" err="1"/>
              <a:t>razvijena</a:t>
            </a:r>
            <a:r>
              <a:rPr lang="en-US" sz="2400" dirty="0"/>
              <a:t> je </a:t>
            </a:r>
            <a:r>
              <a:rPr lang="en-US" sz="2400" dirty="0" err="1"/>
              <a:t>da</a:t>
            </a:r>
            <a:r>
              <a:rPr lang="en-US" sz="2400" dirty="0"/>
              <a:t> </a:t>
            </a:r>
            <a:r>
              <a:rPr lang="en-US" sz="2400" dirty="0" err="1"/>
              <a:t>zamijeni</a:t>
            </a:r>
            <a:r>
              <a:rPr lang="en-US" sz="2400" dirty="0"/>
              <a:t> </a:t>
            </a:r>
            <a:r>
              <a:rPr lang="en-US" sz="2400" dirty="0" err="1"/>
              <a:t>slabiji</a:t>
            </a:r>
            <a:r>
              <a:rPr lang="en-US" sz="2400" dirty="0"/>
              <a:t>  LAN Manager</a:t>
            </a:r>
          </a:p>
          <a:p>
            <a:pPr marL="587375" lvl="1"/>
            <a:r>
              <a:rPr lang="en-US" sz="2000" dirty="0" err="1" smtClean="0"/>
              <a:t>Uz</a:t>
            </a:r>
            <a:r>
              <a:rPr lang="hr-HR" sz="2000" dirty="0" smtClean="0"/>
              <a:t>ima</a:t>
            </a:r>
            <a:r>
              <a:rPr lang="en-US" sz="2000" dirty="0" smtClean="0"/>
              <a:t> </a:t>
            </a:r>
            <a:r>
              <a:rPr lang="en-US" sz="2000" dirty="0" err="1"/>
              <a:t>lozinku</a:t>
            </a:r>
            <a:r>
              <a:rPr lang="en-US" sz="2000" dirty="0"/>
              <a:t> (</a:t>
            </a:r>
            <a:r>
              <a:rPr lang="en-US" sz="2000" dirty="0" err="1" smtClean="0"/>
              <a:t>po</a:t>
            </a:r>
            <a:r>
              <a:rPr lang="hr-HR" sz="2000" dirty="0" smtClean="0"/>
              <a:t>š</a:t>
            </a:r>
            <a:r>
              <a:rPr lang="en-US" sz="2000" dirty="0" err="1" smtClean="0"/>
              <a:t>tuje</a:t>
            </a:r>
            <a:r>
              <a:rPr lang="en-US" sz="2000" dirty="0" smtClean="0"/>
              <a:t> </a:t>
            </a:r>
            <a:r>
              <a:rPr lang="en-US" sz="2000" dirty="0"/>
              <a:t>mala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velika</a:t>
            </a:r>
            <a:r>
              <a:rPr lang="en-US" sz="2000" dirty="0"/>
              <a:t> </a:t>
            </a:r>
            <a:r>
              <a:rPr lang="en-US" sz="2000" dirty="0" err="1"/>
              <a:t>slova</a:t>
            </a:r>
            <a:r>
              <a:rPr lang="en-US" sz="2000" dirty="0"/>
              <a:t>)</a:t>
            </a:r>
          </a:p>
          <a:p>
            <a:pPr marL="862013" lvl="2"/>
            <a:r>
              <a:rPr lang="en-US" dirty="0" err="1" smtClean="0"/>
              <a:t>Izračuna</a:t>
            </a:r>
            <a:r>
              <a:rPr lang="hr-HR" dirty="0" smtClean="0"/>
              <a:t>va</a:t>
            </a:r>
            <a:r>
              <a:rPr lang="en-US" dirty="0" smtClean="0"/>
              <a:t> </a:t>
            </a:r>
            <a:r>
              <a:rPr lang="en-US" dirty="0"/>
              <a:t>MD4 </a:t>
            </a:r>
            <a:r>
              <a:rPr lang="en-US" dirty="0" err="1"/>
              <a:t>od</a:t>
            </a:r>
            <a:r>
              <a:rPr lang="en-US" dirty="0"/>
              <a:t> toga- 128 random </a:t>
            </a:r>
            <a:r>
              <a:rPr lang="en-US" dirty="0" err="1"/>
              <a:t>bitova</a:t>
            </a:r>
            <a:r>
              <a:rPr lang="en-US" dirty="0"/>
              <a:t> (16 </a:t>
            </a:r>
            <a:r>
              <a:rPr lang="en-US" dirty="0" err="1"/>
              <a:t>bajtova</a:t>
            </a:r>
            <a:r>
              <a:rPr lang="en-US" dirty="0"/>
              <a:t>)</a:t>
            </a:r>
          </a:p>
          <a:p>
            <a:pPr marL="862013" lvl="2"/>
            <a:r>
              <a:rPr lang="en-US" sz="1800" dirty="0"/>
              <a:t>2</a:t>
            </a:r>
            <a:r>
              <a:rPr lang="en-US" sz="1800" baseline="30000" dirty="0"/>
              <a:t>92 </a:t>
            </a:r>
            <a:r>
              <a:rPr lang="en-US" sz="1800" dirty="0" err="1"/>
              <a:t>lozinki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14 </a:t>
            </a:r>
            <a:r>
              <a:rPr lang="en-US" sz="1800" dirty="0" err="1"/>
              <a:t>ispisivih</a:t>
            </a:r>
            <a:r>
              <a:rPr lang="en-US" sz="1800" dirty="0"/>
              <a:t> </a:t>
            </a:r>
            <a:r>
              <a:rPr lang="en-US" sz="1800" dirty="0" err="1"/>
              <a:t>znakova</a:t>
            </a:r>
            <a:endParaRPr lang="en-US" sz="1800" dirty="0"/>
          </a:p>
          <a:p>
            <a:pPr marL="587375" lvl="1"/>
            <a:r>
              <a:rPr lang="en-US" sz="2000" dirty="0" err="1" smtClean="0">
                <a:solidFill>
                  <a:srgbClr val="C00000"/>
                </a:solidFill>
              </a:rPr>
              <a:t>Sprem</a:t>
            </a:r>
            <a:r>
              <a:rPr lang="hr-HR" sz="2000" dirty="0" smtClean="0">
                <a:solidFill>
                  <a:srgbClr val="C00000"/>
                </a:solidFill>
              </a:rPr>
              <a:t>a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ovu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vrijednost</a:t>
            </a:r>
            <a:r>
              <a:rPr lang="hr-HR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-</a:t>
            </a:r>
            <a:r>
              <a:rPr lang="hr-HR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N</a:t>
            </a:r>
            <a:r>
              <a:rPr lang="hr-HR" sz="2000" dirty="0" smtClean="0">
                <a:solidFill>
                  <a:srgbClr val="C00000"/>
                </a:solidFill>
              </a:rPr>
              <a:t>TML </a:t>
            </a:r>
            <a:r>
              <a:rPr lang="en-US" sz="2000" dirty="0" smtClean="0">
                <a:solidFill>
                  <a:srgbClr val="C00000"/>
                </a:solidFill>
              </a:rPr>
              <a:t>Hash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13319" name="Oval 7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13320" name="Rectangle 8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27</a:t>
              </a:r>
            </a:p>
          </p:txBody>
        </p:sp>
      </p:grpSp>
      <p:pic>
        <p:nvPicPr>
          <p:cNvPr id="13321" name="Picture 9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05188"/>
            <a:ext cx="8002588" cy="3182937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13322" name="AutoShape 10"/>
          <p:cNvSpPr>
            <a:spLocks/>
          </p:cNvSpPr>
          <p:nvPr/>
        </p:nvSpPr>
        <p:spPr bwMode="auto">
          <a:xfrm>
            <a:off x="4678363" y="4710113"/>
            <a:ext cx="2159000" cy="360362"/>
          </a:xfrm>
          <a:prstGeom prst="roundRect">
            <a:avLst>
              <a:gd name="adj" fmla="val 16662"/>
            </a:avLst>
          </a:prstGeom>
          <a:noFill/>
          <a:ln w="1905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4338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3B675F03-D573-4490-A648-E6A002D84FE3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28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0850" y="168275"/>
            <a:ext cx="8569325" cy="1203325"/>
          </a:xfrm>
          <a:ln/>
        </p:spPr>
        <p:txBody>
          <a:bodyPr rIns="132080" anchor="ctr"/>
          <a:lstStyle/>
          <a:p>
            <a:r>
              <a:rPr lang="en-US" dirty="0"/>
              <a:t>NTLM: </a:t>
            </a:r>
            <a:r>
              <a:rPr lang="en-US" dirty="0" err="1" smtClean="0"/>
              <a:t>Mre</a:t>
            </a:r>
            <a:r>
              <a:rPr lang="hr-HR" dirty="0" smtClean="0"/>
              <a:t>ž</a:t>
            </a:r>
            <a:r>
              <a:rPr lang="en-US" dirty="0" smtClean="0"/>
              <a:t>no </a:t>
            </a:r>
            <a:r>
              <a:rPr lang="en-US" dirty="0" err="1"/>
              <a:t>prijavljivanje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NTLMv1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sz="2400" dirty="0" err="1">
                <a:latin typeface="Times" charset="0"/>
                <a:cs typeface="Times" charset="0"/>
                <a:sym typeface="Times" charset="0"/>
              </a:rPr>
              <a:t>Koristi</a:t>
            </a:r>
            <a:r>
              <a:rPr lang="en-US" sz="2400" dirty="0">
                <a:latin typeface="Times" charset="0"/>
                <a:cs typeface="Times" charset="0"/>
                <a:sym typeface="Times" charset="0"/>
              </a:rPr>
              <a:t> se </a:t>
            </a:r>
            <a:r>
              <a:rPr lang="en-US" sz="2400" dirty="0" err="1">
                <a:latin typeface="Times" charset="0"/>
                <a:cs typeface="Times" charset="0"/>
                <a:sym typeface="Times" charset="0"/>
              </a:rPr>
              <a:t>za</a:t>
            </a:r>
            <a:r>
              <a:rPr lang="en-US" sz="24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2400" dirty="0" err="1">
                <a:latin typeface="Times" charset="0"/>
                <a:cs typeface="Times" charset="0"/>
                <a:sym typeface="Times" charset="0"/>
              </a:rPr>
              <a:t>provjeru</a:t>
            </a:r>
            <a:r>
              <a:rPr lang="en-US" sz="24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2400" dirty="0" err="1">
                <a:latin typeface="Times" charset="0"/>
                <a:cs typeface="Times" charset="0"/>
                <a:sym typeface="Times" charset="0"/>
              </a:rPr>
              <a:t>autentičnosti</a:t>
            </a:r>
            <a:r>
              <a:rPr lang="en-US" sz="2400" dirty="0">
                <a:latin typeface="Times" charset="0"/>
                <a:cs typeface="Times" charset="0"/>
                <a:sym typeface="Times" charset="0"/>
              </a:rPr>
              <a:t> (</a:t>
            </a:r>
            <a:r>
              <a:rPr lang="en-US" sz="2400" dirty="0" err="1">
                <a:latin typeface="Times" charset="0"/>
                <a:cs typeface="Times" charset="0"/>
                <a:sym typeface="Times" charset="0"/>
              </a:rPr>
              <a:t>identifikacije</a:t>
            </a:r>
            <a:r>
              <a:rPr lang="en-US" sz="2400" dirty="0">
                <a:latin typeface="Times" charset="0"/>
                <a:cs typeface="Times" charset="0"/>
                <a:sym typeface="Times" charset="0"/>
              </a:rPr>
              <a:t>)</a:t>
            </a:r>
            <a:endParaRPr lang="en-US" sz="2400" dirty="0"/>
          </a:p>
          <a:p>
            <a:pPr marL="587375" lvl="1"/>
            <a:r>
              <a:rPr lang="en-US" dirty="0" err="1"/>
              <a:t>Korisnici</a:t>
            </a:r>
            <a:r>
              <a:rPr lang="en-US" dirty="0"/>
              <a:t> web </a:t>
            </a:r>
            <a:r>
              <a:rPr lang="en-US" dirty="0" err="1"/>
              <a:t>stranice</a:t>
            </a:r>
            <a:r>
              <a:rPr lang="en-US" dirty="0"/>
              <a:t>, file share </a:t>
            </a:r>
            <a:r>
              <a:rPr lang="en-US" dirty="0" err="1"/>
              <a:t>pristup</a:t>
            </a:r>
            <a:r>
              <a:rPr lang="en-US" dirty="0"/>
              <a:t>, printer </a:t>
            </a:r>
            <a:r>
              <a:rPr lang="en-US" dirty="0" err="1"/>
              <a:t>pristup</a:t>
            </a:r>
            <a:r>
              <a:rPr lang="en-US" dirty="0"/>
              <a:t>, RPC </a:t>
            </a:r>
            <a:r>
              <a:rPr lang="en-US" dirty="0" err="1"/>
              <a:t>pozivi</a:t>
            </a:r>
            <a:r>
              <a:rPr lang="en-US" dirty="0"/>
              <a:t>, </a:t>
            </a:r>
            <a:r>
              <a:rPr lang="en-US" dirty="0" err="1"/>
              <a:t>otd</a:t>
            </a:r>
            <a:r>
              <a:rPr lang="en-US" dirty="0"/>
              <a:t>.</a:t>
            </a:r>
          </a:p>
          <a:p>
            <a:pPr marL="587375" lvl="1">
              <a:buFont typeface="Wingdings 2" charset="2"/>
              <a:buNone/>
            </a:pPr>
            <a:endParaRPr lang="en-US" dirty="0"/>
          </a:p>
          <a:p>
            <a:r>
              <a:rPr lang="en-US" sz="2800" dirty="0">
                <a:solidFill>
                  <a:srgbClr val="002060"/>
                </a:solidFill>
              </a:rPr>
              <a:t>Challenge-response authentication (</a:t>
            </a:r>
            <a:r>
              <a:rPr lang="en-US" sz="2800" dirty="0" err="1">
                <a:solidFill>
                  <a:srgbClr val="002060"/>
                </a:solidFill>
              </a:rPr>
              <a:t>izazov-odogovor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autentifikacija</a:t>
            </a:r>
            <a:r>
              <a:rPr lang="en-US" sz="2800" dirty="0">
                <a:solidFill>
                  <a:srgbClr val="002060"/>
                </a:solidFill>
              </a:rPr>
              <a:t>)</a:t>
            </a:r>
          </a:p>
          <a:p>
            <a:pPr marL="587375" lvl="1"/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domene</a:t>
            </a:r>
            <a:r>
              <a:rPr lang="en-US" dirty="0"/>
              <a:t> (server) </a:t>
            </a:r>
            <a:r>
              <a:rPr lang="hr-HR" dirty="0" smtClean="0"/>
              <a:t>š</a:t>
            </a:r>
            <a:r>
              <a:rPr lang="en-US" dirty="0" err="1" smtClean="0"/>
              <a:t>alje</a:t>
            </a:r>
            <a:r>
              <a:rPr lang="en-US" dirty="0" smtClean="0"/>
              <a:t> random</a:t>
            </a:r>
            <a:r>
              <a:rPr lang="hr-HR" dirty="0" smtClean="0"/>
              <a:t> </a:t>
            </a:r>
            <a:r>
              <a:rPr lang="en-US" dirty="0" smtClean="0"/>
              <a:t>challenge (</a:t>
            </a:r>
            <a:r>
              <a:rPr lang="en-US" dirty="0" err="1" smtClean="0"/>
              <a:t>slu</a:t>
            </a:r>
            <a:r>
              <a:rPr lang="hr-HR" dirty="0" smtClean="0"/>
              <a:t>č</a:t>
            </a:r>
            <a:r>
              <a:rPr lang="en-US" dirty="0" err="1" smtClean="0"/>
              <a:t>ajan</a:t>
            </a:r>
            <a:r>
              <a:rPr lang="hr-HR" dirty="0" smtClean="0"/>
              <a:t> </a:t>
            </a:r>
            <a:r>
              <a:rPr lang="en-US" dirty="0" err="1" smtClean="0"/>
              <a:t>izazov</a:t>
            </a:r>
            <a:r>
              <a:rPr lang="en-US" dirty="0"/>
              <a:t>)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radnu</a:t>
            </a:r>
            <a:r>
              <a:rPr lang="en-US" dirty="0"/>
              <a:t> </a:t>
            </a:r>
            <a:r>
              <a:rPr lang="en-US" dirty="0" err="1"/>
              <a:t>stanicu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pPr marL="587375" lvl="1"/>
            <a:r>
              <a:rPr lang="en-US" dirty="0" err="1"/>
              <a:t>Radna</a:t>
            </a:r>
            <a:r>
              <a:rPr lang="en-US" dirty="0"/>
              <a:t> </a:t>
            </a:r>
            <a:r>
              <a:rPr lang="en-US" dirty="0" err="1"/>
              <a:t>stranica</a:t>
            </a:r>
            <a:r>
              <a:rPr lang="en-US" dirty="0"/>
              <a:t> </a:t>
            </a:r>
            <a:r>
              <a:rPr lang="hr-HR" dirty="0" err="1" smtClean="0"/>
              <a:t>š</a:t>
            </a:r>
            <a:r>
              <a:rPr lang="en-US" dirty="0" err="1" smtClean="0"/>
              <a:t>ifrira</a:t>
            </a:r>
            <a:r>
              <a:rPr lang="en-US" dirty="0" smtClean="0"/>
              <a:t>(encrypts</a:t>
            </a:r>
            <a:r>
              <a:rPr lang="en-US" dirty="0"/>
              <a:t>) </a:t>
            </a:r>
            <a:r>
              <a:rPr lang="en-US" dirty="0" err="1"/>
              <a:t>izazov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NTLM hash-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lozinke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hr-HR" dirty="0" err="1" smtClean="0"/>
              <a:t>š</a:t>
            </a:r>
            <a:r>
              <a:rPr lang="en-US" dirty="0" err="1" smtClean="0"/>
              <a:t>alje</a:t>
            </a:r>
            <a:r>
              <a:rPr lang="en-US" dirty="0" smtClean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 smtClean="0"/>
              <a:t>serveru</a:t>
            </a:r>
            <a:r>
              <a:rPr lang="en-US" dirty="0" smtClean="0"/>
              <a:t> </a:t>
            </a:r>
            <a:endParaRPr lang="en-US" dirty="0"/>
          </a:p>
          <a:p>
            <a:pPr marL="587375" lvl="1"/>
            <a:r>
              <a:rPr lang="hr-HR" dirty="0"/>
              <a:t>S</a:t>
            </a:r>
            <a:r>
              <a:rPr lang="en-US" dirty="0" err="1" smtClean="0"/>
              <a:t>erver</a:t>
            </a:r>
            <a:r>
              <a:rPr lang="en-US" dirty="0" smtClean="0"/>
              <a:t> </a:t>
            </a:r>
            <a:r>
              <a:rPr lang="en-US" dirty="0" err="1"/>
              <a:t>obavlja</a:t>
            </a:r>
            <a:r>
              <a:rPr lang="en-US" dirty="0"/>
              <a:t> </a:t>
            </a:r>
            <a:r>
              <a:rPr lang="en-US" dirty="0" err="1"/>
              <a:t>istu</a:t>
            </a:r>
            <a:r>
              <a:rPr lang="en-US" dirty="0"/>
              <a:t> </a:t>
            </a:r>
            <a:r>
              <a:rPr lang="en-US" dirty="0" err="1"/>
              <a:t>operaciju</a:t>
            </a:r>
            <a:r>
              <a:rPr lang="en-US" dirty="0"/>
              <a:t> </a:t>
            </a:r>
            <a:r>
              <a:rPr lang="en-US" dirty="0" err="1" smtClean="0"/>
              <a:t>ko</a:t>
            </a:r>
            <a:r>
              <a:rPr lang="hr-HR" dirty="0" err="1" smtClean="0"/>
              <a:t>risteći</a:t>
            </a:r>
            <a:r>
              <a:rPr lang="en-US" dirty="0" smtClean="0"/>
              <a:t> </a:t>
            </a:r>
            <a:r>
              <a:rPr lang="en-US" dirty="0"/>
              <a:t>NTLM hash </a:t>
            </a:r>
            <a:r>
              <a:rPr lang="en-US" dirty="0" err="1"/>
              <a:t>pohranjen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lokalnoj</a:t>
            </a:r>
            <a:r>
              <a:rPr lang="en-US" dirty="0"/>
              <a:t> </a:t>
            </a:r>
            <a:r>
              <a:rPr lang="en-US" dirty="0" err="1"/>
              <a:t>razini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uspore</a:t>
            </a:r>
            <a:r>
              <a:rPr lang="hr-HR" dirty="0" smtClean="0"/>
              <a:t>đ</a:t>
            </a:r>
            <a:r>
              <a:rPr lang="en-US" dirty="0" err="1" smtClean="0"/>
              <a:t>uje</a:t>
            </a:r>
            <a:r>
              <a:rPr lang="en-US" dirty="0" smtClean="0"/>
              <a:t> </a:t>
            </a:r>
            <a:r>
              <a:rPr lang="en-US" dirty="0" err="1"/>
              <a:t>rezultate</a:t>
            </a:r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14343" name="Oval 7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14344" name="Rectangle 8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28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5362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C30FFD72-592B-4002-AEF9-AD30F0ECDB08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29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44475"/>
            <a:ext cx="8569325" cy="1203325"/>
          </a:xfrm>
          <a:ln/>
        </p:spPr>
        <p:txBody>
          <a:bodyPr rIns="132080" anchor="ctr"/>
          <a:lstStyle/>
          <a:p>
            <a:r>
              <a:rPr lang="en-US"/>
              <a:t>NTLMv1 Challenge/Response (izazov/odgovor) Detalji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sz="1800"/>
              <a:t>kako NTLM Hash &amp; Challenge </a:t>
            </a:r>
            <a:r>
              <a:rPr lang="en-US" sz="1800">
                <a:latin typeface="Wingdings" charset="2"/>
                <a:ea typeface="Wingdings" charset="2"/>
                <a:cs typeface="Wingdings" charset="2"/>
                <a:sym typeface="Wingdings" charset="2"/>
              </a:rPr>
              <a:t></a:t>
            </a:r>
            <a:r>
              <a:rPr lang="en-US" sz="1800"/>
              <a:t> NTLMv1 Response(odgovor)</a:t>
            </a:r>
            <a:br>
              <a:rPr lang="en-US" sz="1800"/>
            </a:br>
            <a:endParaRPr lang="en-US" sz="1800"/>
          </a:p>
          <a:p>
            <a:r>
              <a:rPr lang="en-US" sz="1800"/>
              <a:t>MD4 od lozinke= 0x</a:t>
            </a:r>
            <a:r>
              <a:rPr lang="en-US" sz="1800">
                <a:solidFill>
                  <a:srgbClr val="C00000"/>
                </a:solidFill>
              </a:rPr>
              <a:t>0123456789ABCD</a:t>
            </a:r>
            <a:r>
              <a:rPr lang="en-US" sz="1800">
                <a:solidFill>
                  <a:srgbClr val="7F7F7F"/>
                </a:solidFill>
              </a:rPr>
              <a:t>EFFEDCBA987654</a:t>
            </a:r>
            <a:r>
              <a:rPr lang="en-US" sz="1800"/>
              <a:t>3210</a:t>
            </a:r>
          </a:p>
          <a:p>
            <a:pPr>
              <a:buFont typeface="Wingdings 2" charset="2"/>
              <a:buNone/>
            </a:pPr>
            <a:r>
              <a:rPr lang="en-US" sz="1800">
                <a:latin typeface="Wingdings" charset="2"/>
                <a:ea typeface="Wingdings" charset="2"/>
                <a:cs typeface="Wingdings" charset="2"/>
                <a:sym typeface="Wingdings" charset="2"/>
              </a:rPr>
              <a:t></a:t>
            </a:r>
            <a:r>
              <a:rPr lang="en-US" sz="1800"/>
              <a:t>Podijeljene u tri  “Key Chunks”</a:t>
            </a:r>
          </a:p>
          <a:p>
            <a:pPr>
              <a:buFont typeface="Wingdings 2" charset="2"/>
              <a:buNone/>
            </a:pPr>
            <a:r>
              <a:rPr lang="en-US" sz="1800"/>
              <a:t>	 </a:t>
            </a:r>
            <a:r>
              <a:rPr lang="en-US" sz="1800">
                <a:latin typeface="Wingdings" charset="2"/>
                <a:ea typeface="Wingdings" charset="2"/>
                <a:cs typeface="Wingdings" charset="2"/>
                <a:sym typeface="Wingdings" charset="2"/>
              </a:rPr>
              <a:t></a:t>
            </a:r>
            <a:r>
              <a:rPr lang="en-US" sz="1800"/>
              <a:t> </a:t>
            </a:r>
            <a:r>
              <a:rPr lang="en-US" sz="1800">
                <a:solidFill>
                  <a:srgbClr val="C00000"/>
                </a:solidFill>
              </a:rPr>
              <a:t>Key 1:</a:t>
            </a:r>
            <a:r>
              <a:rPr lang="en-US" sz="1800"/>
              <a:t> </a:t>
            </a:r>
            <a:r>
              <a:rPr lang="en-US" sz="1800">
                <a:solidFill>
                  <a:srgbClr val="C00000"/>
                </a:solidFill>
              </a:rPr>
              <a:t>0123456789ABCD</a:t>
            </a:r>
          </a:p>
          <a:p>
            <a:pPr>
              <a:buFont typeface="Wingdings 2" charset="2"/>
              <a:buNone/>
            </a:pPr>
            <a:r>
              <a:rPr lang="en-US" sz="1800"/>
              <a:t>	 </a:t>
            </a:r>
            <a:r>
              <a:rPr lang="en-US" sz="1800">
                <a:latin typeface="Wingdings" charset="2"/>
                <a:ea typeface="Wingdings" charset="2"/>
                <a:cs typeface="Wingdings" charset="2"/>
                <a:sym typeface="Wingdings" charset="2"/>
              </a:rPr>
              <a:t></a:t>
            </a:r>
            <a:r>
              <a:rPr lang="en-US" sz="1800"/>
              <a:t> </a:t>
            </a:r>
            <a:r>
              <a:rPr lang="en-US" sz="1800">
                <a:solidFill>
                  <a:srgbClr val="7F7F7F"/>
                </a:solidFill>
              </a:rPr>
              <a:t>Key 2:</a:t>
            </a:r>
            <a:r>
              <a:rPr lang="en-US" sz="1800"/>
              <a:t> </a:t>
            </a:r>
            <a:r>
              <a:rPr lang="en-US" sz="1800">
                <a:solidFill>
                  <a:srgbClr val="7F7F7F"/>
                </a:solidFill>
              </a:rPr>
              <a:t>EFFEDCBA987654</a:t>
            </a:r>
          </a:p>
          <a:p>
            <a:pPr>
              <a:buFont typeface="Wingdings 2" charset="2"/>
              <a:buNone/>
            </a:pPr>
            <a:r>
              <a:rPr lang="en-US" sz="1800"/>
              <a:t>	 </a:t>
            </a:r>
            <a:r>
              <a:rPr lang="en-US" sz="1800">
                <a:latin typeface="Wingdings" charset="2"/>
                <a:ea typeface="Wingdings" charset="2"/>
                <a:cs typeface="Wingdings" charset="2"/>
                <a:sym typeface="Wingdings" charset="2"/>
              </a:rPr>
              <a:t></a:t>
            </a:r>
            <a:r>
              <a:rPr lang="en-US" sz="1800"/>
              <a:t> Key 3: 32100000000000</a:t>
            </a:r>
          </a:p>
          <a:p>
            <a:pPr>
              <a:buFont typeface="Wingdings 2" charset="2"/>
              <a:buNone/>
            </a:pPr>
            <a:endParaRPr lang="en-US">
              <a:solidFill>
                <a:srgbClr val="C00000"/>
              </a:solidFill>
            </a:endParaRPr>
          </a:p>
          <a:p>
            <a:pPr>
              <a:buFont typeface="Wingdings 2" charset="2"/>
              <a:buNone/>
            </a:pPr>
            <a:r>
              <a:rPr lang="en-US"/>
              <a:t>NTLMv1 Response(odogovor) = </a:t>
            </a:r>
            <a:br>
              <a:rPr lang="en-US"/>
            </a:br>
            <a:r>
              <a:rPr lang="en-US"/>
              <a:t>DES(</a:t>
            </a:r>
            <a:r>
              <a:rPr lang="en-US">
                <a:solidFill>
                  <a:srgbClr val="C00000"/>
                </a:solidFill>
              </a:rPr>
              <a:t>Key1</a:t>
            </a:r>
            <a:r>
              <a:rPr lang="en-US"/>
              <a:t>, Challenge) + DES(</a:t>
            </a:r>
            <a:r>
              <a:rPr lang="en-US">
                <a:solidFill>
                  <a:srgbClr val="7F7F7F"/>
                </a:solidFill>
              </a:rPr>
              <a:t>Key2</a:t>
            </a:r>
            <a:r>
              <a:rPr lang="en-US"/>
              <a:t>, Challenge) + DES(Key3, Challenge)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15367" name="Oval 7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15368" name="Rectangle 8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29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Autentičnost korisnika: Uvod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sz="2400" dirty="0" smtClean="0"/>
              <a:t>Zaštitne mjere (npr. kontrola pristupa, odgovornost) imaju smisla samo ako možemo identificirati i </a:t>
            </a:r>
            <a:r>
              <a:rPr lang="hr-HR" sz="2400" dirty="0" err="1" smtClean="0"/>
              <a:t>i</a:t>
            </a:r>
            <a:r>
              <a:rPr lang="hr-HR" sz="2400" dirty="0" smtClean="0"/>
              <a:t> autentifikaciju korisnika </a:t>
            </a:r>
          </a:p>
          <a:p>
            <a:pPr eaLnBrk="1" hangingPunct="1"/>
            <a:r>
              <a:rPr lang="hr-HR" sz="2400" dirty="0" smtClean="0"/>
              <a:t>Autentičnost potvrđuje identitet korisnika </a:t>
            </a:r>
          </a:p>
          <a:p>
            <a:pPr lvl="1" eaLnBrk="1" hangingPunct="1"/>
            <a:r>
              <a:rPr lang="hr-HR" sz="2200" dirty="0" smtClean="0"/>
              <a:t>Češće kao preduvjet da omogući pristup do resursa sustava</a:t>
            </a:r>
          </a:p>
          <a:p>
            <a:pPr eaLnBrk="1" hangingPunct="1"/>
            <a:r>
              <a:rPr lang="hr-HR" sz="2400" dirty="0" smtClean="0"/>
              <a:t>Autentičnost procesa se sastoji od dva koraka:</a:t>
            </a:r>
          </a:p>
          <a:p>
            <a:pPr lvl="1" eaLnBrk="1" hangingPunct="1"/>
            <a:r>
              <a:rPr lang="hr-HR" dirty="0" smtClean="0">
                <a:solidFill>
                  <a:srgbClr val="002060"/>
                </a:solidFill>
              </a:rPr>
              <a:t>Identifikacijski korak </a:t>
            </a:r>
          </a:p>
          <a:p>
            <a:pPr lvl="2" eaLnBrk="1" hangingPunct="1"/>
            <a:r>
              <a:rPr lang="hr-HR" dirty="0" smtClean="0"/>
              <a:t>Predstavljanje identifikatora sustava (npr. userID, </a:t>
            </a:r>
            <a:r>
              <a:rPr lang="hr-HR" dirty="0" err="1" smtClean="0"/>
              <a:t>username</a:t>
            </a:r>
            <a:r>
              <a:rPr lang="hr-HR" dirty="0" smtClean="0"/>
              <a:t>)</a:t>
            </a:r>
          </a:p>
          <a:p>
            <a:pPr lvl="1" eaLnBrk="1" hangingPunct="1"/>
            <a:r>
              <a:rPr lang="hr-HR" dirty="0" smtClean="0">
                <a:solidFill>
                  <a:srgbClr val="002060"/>
                </a:solidFill>
              </a:rPr>
              <a:t>Verifikacijski (autentični) korak</a:t>
            </a:r>
            <a:r>
              <a:rPr lang="hr-HR" dirty="0" smtClean="0"/>
              <a:t> </a:t>
            </a:r>
          </a:p>
          <a:p>
            <a:pPr lvl="2" eaLnBrk="1" hangingPunct="1"/>
            <a:r>
              <a:rPr lang="hr-HR" dirty="0" smtClean="0"/>
              <a:t>Predstavljanje ili generiranje autentičnosti informacija koje </a:t>
            </a:r>
            <a:r>
              <a:rPr lang="hr-HR" dirty="0" smtClean="0">
                <a:solidFill>
                  <a:srgbClr val="002060"/>
                </a:solidFill>
              </a:rPr>
              <a:t>povezuju subjekt koji predstavlja identifikator i identificira samog sebe</a:t>
            </a:r>
            <a:endParaRPr lang="hr-HR" dirty="0" smtClean="0"/>
          </a:p>
          <a:p>
            <a:pPr eaLnBrk="1" hangingPunct="1"/>
            <a:r>
              <a:rPr lang="hr-HR" dirty="0" smtClean="0"/>
              <a:t>Različit od autentičnosti poruke</a:t>
            </a:r>
          </a:p>
          <a:p>
            <a:pPr lvl="1" eaLnBrk="1" hangingPunct="1"/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E4789-7639-4FB7-B7C2-448C707C5CBB}" type="slidenum">
              <a:rPr lang="hr-HR"/>
              <a:pPr>
                <a:defRPr/>
              </a:pPr>
              <a:t>3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6386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A4170794-8F2C-4DE7-8E5C-085216046FB6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30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44475"/>
            <a:ext cx="8569325" cy="1203325"/>
          </a:xfrm>
          <a:ln/>
        </p:spPr>
        <p:txBody>
          <a:bodyPr rIns="132080" anchor="ctr"/>
          <a:lstStyle/>
          <a:p>
            <a:r>
              <a:rPr lang="en-US"/>
              <a:t>NTLMv1:Neki sigurnosni problemi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sz="1800" dirty="0"/>
              <a:t>Response </a:t>
            </a:r>
            <a:r>
              <a:rPr lang="en-US" sz="1800" dirty="0" err="1"/>
              <a:t>generacija</a:t>
            </a:r>
            <a:r>
              <a:rPr lang="en-US" sz="1800" dirty="0"/>
              <a:t> </a:t>
            </a:r>
            <a:r>
              <a:rPr lang="en-US" sz="1800" dirty="0" err="1"/>
              <a:t>zahtjeva</a:t>
            </a:r>
            <a:r>
              <a:rPr lang="en-US" sz="1800" dirty="0"/>
              <a:t> </a:t>
            </a:r>
            <a:r>
              <a:rPr lang="en-US" sz="1800" dirty="0" err="1"/>
              <a:t>samo</a:t>
            </a:r>
            <a:r>
              <a:rPr lang="en-US" sz="1800" dirty="0"/>
              <a:t>  NTLM Hash (</a:t>
            </a:r>
            <a:r>
              <a:rPr lang="en-US" sz="1800" dirty="0" err="1"/>
              <a:t>autenticnost</a:t>
            </a:r>
            <a:r>
              <a:rPr lang="en-US" sz="1800" dirty="0"/>
              <a:t> </a:t>
            </a:r>
            <a:r>
              <a:rPr lang="en-US" sz="1800" dirty="0" err="1"/>
              <a:t>lozinke-provjera</a:t>
            </a:r>
            <a:r>
              <a:rPr lang="en-US" sz="1800" dirty="0"/>
              <a:t> </a:t>
            </a:r>
            <a:r>
              <a:rPr lang="en-US" sz="1800" dirty="0" err="1"/>
              <a:t>valjanosti</a:t>
            </a:r>
            <a:r>
              <a:rPr lang="en-US" sz="1800" dirty="0"/>
              <a:t>)</a:t>
            </a:r>
          </a:p>
          <a:p>
            <a:pPr marL="587375" lvl="1"/>
            <a:r>
              <a:rPr lang="en-US" sz="1800" dirty="0"/>
              <a:t>NTLM Hash  je </a:t>
            </a:r>
            <a:r>
              <a:rPr lang="en-US" sz="1800" dirty="0" err="1"/>
              <a:t>ekivivalentna</a:t>
            </a:r>
            <a:r>
              <a:rPr lang="en-US" sz="1800" dirty="0"/>
              <a:t> </a:t>
            </a:r>
            <a:r>
              <a:rPr lang="en-US" sz="1800" dirty="0" err="1"/>
              <a:t>lozinka</a:t>
            </a:r>
            <a:r>
              <a:rPr lang="en-US" sz="1800" dirty="0"/>
              <a:t>  </a:t>
            </a:r>
            <a:r>
              <a:rPr lang="en-US" sz="1800" dirty="0" smtClean="0"/>
              <a:t>(</a:t>
            </a:r>
            <a:r>
              <a:rPr lang="hr-HR" sz="1800" dirty="0" smtClean="0"/>
              <a:t>š</a:t>
            </a:r>
            <a:r>
              <a:rPr lang="en-US" sz="1800" dirty="0" smtClean="0"/>
              <a:t>to </a:t>
            </a:r>
            <a:r>
              <a:rPr lang="en-US" sz="1800" dirty="0" err="1"/>
              <a:t>nije</a:t>
            </a:r>
            <a:r>
              <a:rPr lang="en-US" sz="1800" dirty="0"/>
              <a:t> </a:t>
            </a:r>
            <a:r>
              <a:rPr lang="en-US" sz="1800" dirty="0" err="1" smtClean="0"/>
              <a:t>slu</a:t>
            </a:r>
            <a:r>
              <a:rPr lang="hr-HR" sz="1800" dirty="0" smtClean="0"/>
              <a:t>č</a:t>
            </a:r>
            <a:r>
              <a:rPr lang="en-US" sz="1800" dirty="0" err="1" smtClean="0"/>
              <a:t>aj</a:t>
            </a:r>
            <a:r>
              <a:rPr lang="en-US" sz="1800" dirty="0" smtClean="0"/>
              <a:t> </a:t>
            </a:r>
            <a:r>
              <a:rPr lang="en-US" sz="1800" dirty="0" err="1"/>
              <a:t>kod</a:t>
            </a:r>
            <a:r>
              <a:rPr lang="en-US" sz="1800" dirty="0"/>
              <a:t> Unix - soli)</a:t>
            </a:r>
          </a:p>
          <a:p>
            <a:pPr marL="587375" lvl="1"/>
            <a:r>
              <a:rPr lang="en-US" sz="1800" dirty="0">
                <a:solidFill>
                  <a:srgbClr val="C00000"/>
                </a:solidFill>
              </a:rPr>
              <a:t>NTLM Hash </a:t>
            </a:r>
            <a:r>
              <a:rPr lang="en-US" sz="1800" dirty="0" err="1" smtClean="0">
                <a:solidFill>
                  <a:srgbClr val="C00000"/>
                </a:solidFill>
              </a:rPr>
              <a:t>izlo</a:t>
            </a:r>
            <a:r>
              <a:rPr lang="hr-HR" sz="1800" dirty="0" smtClean="0">
                <a:solidFill>
                  <a:srgbClr val="C00000"/>
                </a:solidFill>
              </a:rPr>
              <a:t>ž</a:t>
            </a:r>
            <a:r>
              <a:rPr lang="en-US" sz="1800" dirty="0" err="1" smtClean="0">
                <a:solidFill>
                  <a:srgbClr val="C00000"/>
                </a:solidFill>
              </a:rPr>
              <a:t>enost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je </a:t>
            </a:r>
            <a:r>
              <a:rPr lang="en-US" sz="1800" dirty="0" err="1">
                <a:solidFill>
                  <a:srgbClr val="C00000"/>
                </a:solidFill>
              </a:rPr>
              <a:t>dakle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</a:rPr>
              <a:t>katastrofalna</a:t>
            </a:r>
            <a:r>
              <a:rPr lang="hr-HR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Wingdings" charset="2"/>
                <a:ea typeface="Wingdings" charset="2"/>
                <a:cs typeface="Wingdings" charset="2"/>
                <a:sym typeface="Wingdings" charset="2"/>
              </a:rPr>
              <a:t>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prijava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bez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pwd</a:t>
            </a:r>
            <a:r>
              <a:rPr lang="en-US" sz="1800" dirty="0">
                <a:solidFill>
                  <a:srgbClr val="C00000"/>
                </a:solidFill>
              </a:rPr>
              <a:t>!</a:t>
            </a:r>
          </a:p>
          <a:p>
            <a:r>
              <a:rPr lang="en-US" dirty="0" err="1"/>
              <a:t>Slaba</a:t>
            </a:r>
            <a:r>
              <a:rPr lang="en-US" dirty="0"/>
              <a:t> </a:t>
            </a:r>
            <a:r>
              <a:rPr lang="en-US" dirty="0" smtClean="0"/>
              <a:t>DES</a:t>
            </a:r>
            <a:r>
              <a:rPr lang="hr-HR" dirty="0" smtClean="0"/>
              <a:t> </a:t>
            </a:r>
            <a:r>
              <a:rPr lang="hr-HR" dirty="0"/>
              <a:t>š</a:t>
            </a:r>
            <a:r>
              <a:rPr lang="en-US" dirty="0" err="1" smtClean="0"/>
              <a:t>ifra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koristi</a:t>
            </a:r>
            <a:r>
              <a:rPr lang="en-US" dirty="0"/>
              <a:t>:</a:t>
            </a:r>
          </a:p>
          <a:p>
            <a:pPr marL="587375" lvl="1"/>
            <a:r>
              <a:rPr lang="en-US" dirty="0" err="1"/>
              <a:t>Napor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se </a:t>
            </a:r>
            <a:r>
              <a:rPr lang="hr-HR" dirty="0" smtClean="0"/>
              <a:t>is</a:t>
            </a:r>
            <a:r>
              <a:rPr lang="en-US" dirty="0" err="1" smtClean="0"/>
              <a:t>probaju</a:t>
            </a:r>
            <a:r>
              <a:rPr lang="en-US" dirty="0" smtClean="0"/>
              <a:t> </a:t>
            </a:r>
            <a:r>
              <a:rPr lang="en-US" dirty="0" err="1"/>
              <a:t>svi</a:t>
            </a:r>
            <a:r>
              <a:rPr lang="en-US" sz="2200" dirty="0"/>
              <a:t> DES </a:t>
            </a:r>
            <a:r>
              <a:rPr lang="en-US" sz="2200" dirty="0" err="1" smtClean="0"/>
              <a:t>klju</a:t>
            </a:r>
            <a:r>
              <a:rPr lang="hr-HR" sz="2200" dirty="0" smtClean="0"/>
              <a:t>č</a:t>
            </a:r>
            <a:r>
              <a:rPr lang="en-US" sz="2200" dirty="0" err="1" smtClean="0"/>
              <a:t>evi</a:t>
            </a:r>
            <a:r>
              <a:rPr lang="en-US" sz="2200" dirty="0"/>
              <a:t>: 2 x 2</a:t>
            </a:r>
            <a:r>
              <a:rPr lang="en-US" sz="2200" baseline="30000" dirty="0"/>
              <a:t>56</a:t>
            </a:r>
            <a:r>
              <a:rPr lang="en-US" sz="2200" dirty="0"/>
              <a:t>+2</a:t>
            </a:r>
            <a:r>
              <a:rPr lang="en-US" sz="2200" baseline="30000" dirty="0"/>
              <a:t>16</a:t>
            </a:r>
            <a:r>
              <a:rPr lang="en-US" sz="2200" dirty="0"/>
              <a:t> ~ 2</a:t>
            </a:r>
            <a:r>
              <a:rPr lang="en-US" sz="2200" baseline="30000" dirty="0"/>
              <a:t>57 </a:t>
            </a:r>
            <a:r>
              <a:rPr lang="en-US" sz="2200" dirty="0"/>
              <a:t> </a:t>
            </a:r>
            <a:r>
              <a:rPr lang="en-US" sz="2200" dirty="0" err="1"/>
              <a:t>za</a:t>
            </a:r>
            <a:r>
              <a:rPr lang="en-US" sz="2200" dirty="0"/>
              <a:t> </a:t>
            </a:r>
            <a:r>
              <a:rPr lang="en-US" sz="2200" dirty="0" err="1"/>
              <a:t>sva</a:t>
            </a:r>
            <a:r>
              <a:rPr lang="en-US" sz="2200" dirty="0"/>
              <a:t> tri </a:t>
            </a:r>
            <a:r>
              <a:rPr lang="en-US" sz="2200" dirty="0" err="1"/>
              <a:t>dijela</a:t>
            </a:r>
            <a:r>
              <a:rPr lang="en-US" sz="2200" dirty="0"/>
              <a:t> NTLM Response (</a:t>
            </a:r>
            <a:r>
              <a:rPr lang="en-US" sz="2200" dirty="0" err="1"/>
              <a:t>odogovora</a:t>
            </a:r>
            <a:r>
              <a:rPr lang="en-US" sz="2200" dirty="0"/>
              <a:t>)</a:t>
            </a:r>
          </a:p>
          <a:p>
            <a:pPr marL="587375" lvl="1"/>
            <a:r>
              <a:rPr lang="en-US" sz="2200" dirty="0"/>
              <a:t>10 </a:t>
            </a:r>
            <a:r>
              <a:rPr lang="en-US" sz="2200" dirty="0" err="1"/>
              <a:t>znakovna</a:t>
            </a:r>
            <a:r>
              <a:rPr lang="en-US" sz="2200" dirty="0"/>
              <a:t> </a:t>
            </a:r>
            <a:r>
              <a:rPr lang="en-US" sz="2200" dirty="0" err="1"/>
              <a:t>abecedna</a:t>
            </a:r>
            <a:r>
              <a:rPr lang="en-US" sz="2200" dirty="0"/>
              <a:t> </a:t>
            </a:r>
            <a:r>
              <a:rPr lang="en-US" sz="2200" dirty="0" err="1"/>
              <a:t>mjesovita</a:t>
            </a:r>
            <a:r>
              <a:rPr lang="en-US" sz="2200" dirty="0"/>
              <a:t> </a:t>
            </a:r>
            <a:r>
              <a:rPr lang="en-US" sz="2200" dirty="0" err="1"/>
              <a:t>lozinka</a:t>
            </a:r>
            <a:r>
              <a:rPr lang="en-US" sz="2200" dirty="0"/>
              <a:t> </a:t>
            </a:r>
            <a:r>
              <a:rPr lang="en-US" sz="2200" dirty="0" err="1"/>
              <a:t>ima</a:t>
            </a:r>
            <a:r>
              <a:rPr lang="en-US" sz="2200" dirty="0"/>
              <a:t> </a:t>
            </a:r>
            <a:r>
              <a:rPr lang="en-US" sz="2200" dirty="0" err="1"/>
              <a:t>oko</a:t>
            </a:r>
            <a:r>
              <a:rPr lang="en-US" sz="2200" dirty="0"/>
              <a:t> 2</a:t>
            </a:r>
            <a:r>
              <a:rPr lang="en-US" sz="2200" baseline="30000" dirty="0"/>
              <a:t>57 </a:t>
            </a:r>
            <a:r>
              <a:rPr lang="en-US" sz="2200" dirty="0" err="1" smtClean="0"/>
              <a:t>mogu</a:t>
            </a:r>
            <a:r>
              <a:rPr lang="hr-HR" sz="2200" dirty="0" smtClean="0"/>
              <a:t>ć</a:t>
            </a:r>
            <a:r>
              <a:rPr lang="en-US" sz="2200" dirty="0" err="1" smtClean="0"/>
              <a:t>nosti</a:t>
            </a:r>
            <a:endParaRPr lang="en-US" sz="2200" dirty="0"/>
          </a:p>
          <a:p>
            <a:pPr marL="587375" lvl="1"/>
            <a:r>
              <a:rPr lang="en-US" sz="2200" dirty="0" err="1"/>
              <a:t>Stoga</a:t>
            </a:r>
            <a:r>
              <a:rPr lang="en-US" sz="2200" dirty="0"/>
              <a:t> je </a:t>
            </a:r>
            <a:r>
              <a:rPr lang="en-US" sz="2200" dirty="0" err="1"/>
              <a:t>za</a:t>
            </a:r>
            <a:r>
              <a:rPr lang="en-US" sz="2200" dirty="0"/>
              <a:t> </a:t>
            </a:r>
            <a:r>
              <a:rPr lang="en-US" sz="2200" dirty="0" smtClean="0"/>
              <a:t>du</a:t>
            </a:r>
            <a:r>
              <a:rPr lang="hr-HR" sz="2200" dirty="0" smtClean="0"/>
              <a:t>ž</a:t>
            </a:r>
            <a:r>
              <a:rPr lang="en-US" sz="2200" dirty="0" smtClean="0"/>
              <a:t>e </a:t>
            </a:r>
            <a:r>
              <a:rPr lang="en-US" sz="2200" dirty="0" err="1"/>
              <a:t>lozinke</a:t>
            </a:r>
            <a:r>
              <a:rPr lang="en-US" sz="2200" dirty="0"/>
              <a:t>, </a:t>
            </a:r>
            <a:r>
              <a:rPr lang="en-US" sz="2200" dirty="0" err="1" smtClean="0"/>
              <a:t>lak</a:t>
            </a:r>
            <a:r>
              <a:rPr lang="hr-HR" sz="2200" dirty="0" smtClean="0"/>
              <a:t>š</a:t>
            </a:r>
            <a:r>
              <a:rPr lang="en-US" sz="2200" dirty="0" smtClean="0"/>
              <a:t>e  </a:t>
            </a:r>
            <a:r>
              <a:rPr lang="en-US" sz="2200" dirty="0" err="1"/>
              <a:t>za</a:t>
            </a:r>
            <a:r>
              <a:rPr lang="en-US" sz="2200" dirty="0"/>
              <a:t> </a:t>
            </a:r>
            <a:r>
              <a:rPr lang="en-US" sz="2200" dirty="0" err="1"/>
              <a:t>bruteforce</a:t>
            </a:r>
            <a:r>
              <a:rPr lang="en-US" sz="2200" dirty="0"/>
              <a:t> DES</a:t>
            </a:r>
            <a:endParaRPr lang="en-US" dirty="0"/>
          </a:p>
          <a:p>
            <a:r>
              <a:rPr lang="en-US" dirty="0" err="1"/>
              <a:t>Activan</a:t>
            </a:r>
            <a:r>
              <a:rPr lang="en-US" dirty="0"/>
              <a:t> man-in-the-middle</a:t>
            </a:r>
          </a:p>
          <a:p>
            <a:pPr marL="587375" lvl="1"/>
            <a:r>
              <a:rPr lang="en-US" sz="2200" dirty="0" err="1" smtClean="0"/>
              <a:t>Napada</a:t>
            </a:r>
            <a:r>
              <a:rPr lang="hr-HR" sz="2200" dirty="0" smtClean="0"/>
              <a:t>č</a:t>
            </a:r>
            <a:r>
              <a:rPr lang="en-US" sz="2200" dirty="0" smtClean="0"/>
              <a:t> </a:t>
            </a:r>
            <a:r>
              <a:rPr lang="en-US" sz="2200" dirty="0" err="1" smtClean="0"/>
              <a:t>omogu</a:t>
            </a:r>
            <a:r>
              <a:rPr lang="hr-HR" sz="2200" dirty="0" smtClean="0"/>
              <a:t>ć</a:t>
            </a:r>
            <a:r>
              <a:rPr lang="en-US" sz="2200" dirty="0" err="1" smtClean="0"/>
              <a:t>ava</a:t>
            </a:r>
            <a:r>
              <a:rPr lang="en-US" sz="2200" dirty="0" smtClean="0"/>
              <a:t> </a:t>
            </a:r>
            <a:r>
              <a:rPr lang="en-US" sz="2200" dirty="0" err="1"/>
              <a:t>poznati</a:t>
            </a:r>
            <a:r>
              <a:rPr lang="en-US" sz="2200" dirty="0"/>
              <a:t> </a:t>
            </a:r>
            <a:r>
              <a:rPr lang="en-US" sz="2200" dirty="0" err="1"/>
              <a:t>izazov</a:t>
            </a:r>
            <a:r>
              <a:rPr lang="en-US" sz="2200" dirty="0"/>
              <a:t> (challenge)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 smtClean="0"/>
              <a:t>pokre</a:t>
            </a:r>
            <a:r>
              <a:rPr lang="hr-HR" sz="2200" dirty="0" smtClean="0"/>
              <a:t>ć</a:t>
            </a:r>
            <a:r>
              <a:rPr lang="en-US" sz="2200" dirty="0" smtClean="0"/>
              <a:t>e </a:t>
            </a:r>
            <a:r>
              <a:rPr lang="en-US" sz="2200" dirty="0" err="1"/>
              <a:t>unaprijed</a:t>
            </a:r>
            <a:r>
              <a:rPr lang="en-US" sz="2200" dirty="0"/>
              <a:t> </a:t>
            </a:r>
            <a:r>
              <a:rPr lang="en-US" sz="2200" dirty="0" err="1" smtClean="0"/>
              <a:t>izra</a:t>
            </a:r>
            <a:r>
              <a:rPr lang="hr-HR" sz="2200" dirty="0" smtClean="0"/>
              <a:t>č</a:t>
            </a:r>
            <a:r>
              <a:rPr lang="en-US" sz="2200" dirty="0" err="1" smtClean="0"/>
              <a:t>unati</a:t>
            </a:r>
            <a:r>
              <a:rPr lang="en-US" sz="2200" dirty="0" smtClean="0"/>
              <a:t> </a:t>
            </a:r>
            <a:r>
              <a:rPr lang="hr-HR" sz="2200" dirty="0" smtClean="0"/>
              <a:t>‘</a:t>
            </a:r>
            <a:r>
              <a:rPr lang="hr-HR" sz="2200" dirty="0" err="1" smtClean="0"/>
              <a:t>dictionary</a:t>
            </a:r>
            <a:r>
              <a:rPr lang="hr-HR" sz="2200" dirty="0" smtClean="0"/>
              <a:t> </a:t>
            </a:r>
            <a:r>
              <a:rPr lang="hr-HR" sz="2200" dirty="0" err="1" smtClean="0"/>
              <a:t>attacks</a:t>
            </a:r>
            <a:r>
              <a:rPr lang="hr-HR" sz="2200" dirty="0" smtClean="0"/>
              <a:t>’</a:t>
            </a:r>
            <a:endParaRPr lang="en-US" sz="2200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16391" name="Oval 7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16392" name="Rectangle 8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30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7410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A9155B5B-CBC9-4C2C-A370-4E6546D2B379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31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44475"/>
            <a:ext cx="8569325" cy="1203325"/>
          </a:xfrm>
          <a:ln/>
        </p:spPr>
        <p:txBody>
          <a:bodyPr rIns="132080" anchor="ctr"/>
          <a:lstStyle/>
          <a:p>
            <a:r>
              <a:rPr lang="en-US"/>
              <a:t>NTLMv1: Ostali nedostaci u sustavu Windows NT/2k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dirty="0"/>
              <a:t>Po </a:t>
            </a:r>
            <a:r>
              <a:rPr lang="en-US" dirty="0" err="1"/>
              <a:t>defaultu</a:t>
            </a:r>
            <a:r>
              <a:rPr lang="en-US" dirty="0"/>
              <a:t> NT </a:t>
            </a:r>
            <a:r>
              <a:rPr lang="en-US" dirty="0" err="1"/>
              <a:t>radne</a:t>
            </a:r>
            <a:r>
              <a:rPr lang="en-US" dirty="0"/>
              <a:t> </a:t>
            </a:r>
            <a:r>
              <a:rPr lang="en-US" dirty="0" err="1"/>
              <a:t>stanice</a:t>
            </a:r>
            <a:r>
              <a:rPr lang="en-US" dirty="0"/>
              <a:t> </a:t>
            </a:r>
            <a:r>
              <a:rPr lang="hr-HR" dirty="0" smtClean="0"/>
              <a:t>š</a:t>
            </a:r>
            <a:r>
              <a:rPr lang="en-US" dirty="0" err="1" smtClean="0"/>
              <a:t>alju</a:t>
            </a:r>
            <a:r>
              <a:rPr lang="en-US" dirty="0" smtClean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odgovora</a:t>
            </a:r>
            <a:r>
              <a:rPr lang="en-US" dirty="0"/>
              <a:t> </a:t>
            </a:r>
            <a:r>
              <a:rPr lang="en-US" dirty="0" err="1"/>
              <a:t>izazovima</a:t>
            </a:r>
            <a:endParaRPr lang="en-US" dirty="0"/>
          </a:p>
          <a:p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 smtClean="0"/>
              <a:t>koriste</a:t>
            </a:r>
            <a:r>
              <a:rPr lang="hr-HR" dirty="0" smtClean="0"/>
              <a:t>ć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NTLM Hash</a:t>
            </a:r>
          </a:p>
          <a:p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 smtClean="0"/>
              <a:t>koriste</a:t>
            </a:r>
            <a:r>
              <a:rPr lang="hr-HR" dirty="0" smtClean="0"/>
              <a:t>ć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LM Hash (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kompatibilnost</a:t>
            </a:r>
            <a:r>
              <a:rPr lang="en-US" dirty="0"/>
              <a:t> </a:t>
            </a:r>
            <a:r>
              <a:rPr lang="en-US" dirty="0" err="1"/>
              <a:t>unatrag</a:t>
            </a:r>
            <a:r>
              <a:rPr lang="en-US" dirty="0"/>
              <a:t>)!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17415" name="Oval 7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17416" name="Rectangle 8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31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8434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955A78A2-CD90-4E78-A33C-ACA946FFD112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32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44475"/>
            <a:ext cx="8569325" cy="1203325"/>
          </a:xfrm>
          <a:ln/>
        </p:spPr>
        <p:txBody>
          <a:bodyPr rIns="132080" anchor="ctr"/>
          <a:lstStyle/>
          <a:p>
            <a:r>
              <a:rPr lang="en-US" dirty="0"/>
              <a:t>NTLM: NTLM </a:t>
            </a:r>
            <a:r>
              <a:rPr lang="en-US" dirty="0" err="1"/>
              <a:t>verzija</a:t>
            </a:r>
            <a:r>
              <a:rPr lang="en-US" dirty="0"/>
              <a:t> 2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568952" cy="5149552"/>
          </a:xfrm>
          <a:ln/>
        </p:spPr>
        <p:txBody>
          <a:bodyPr rIns="132080"/>
          <a:lstStyle/>
          <a:p>
            <a:r>
              <a:rPr lang="en-US" sz="2800" dirty="0"/>
              <a:t>NTLMv2  </a:t>
            </a:r>
            <a:r>
              <a:rPr lang="en-US" sz="2800" dirty="0" err="1" smtClean="0"/>
              <a:t>zna</a:t>
            </a:r>
            <a:r>
              <a:rPr lang="hr-HR" sz="2800" dirty="0" smtClean="0"/>
              <a:t>č</a:t>
            </a:r>
            <a:r>
              <a:rPr lang="en-US" sz="2800" dirty="0" err="1" smtClean="0"/>
              <a:t>ajno</a:t>
            </a:r>
            <a:r>
              <a:rPr lang="en-US" sz="2800" dirty="0" smtClean="0"/>
              <a:t> </a:t>
            </a:r>
            <a:r>
              <a:rPr lang="en-US" sz="2800" dirty="0" err="1" smtClean="0"/>
              <a:t>pobolj</a:t>
            </a:r>
            <a:r>
              <a:rPr lang="hr-HR" sz="2800" dirty="0" smtClean="0"/>
              <a:t>š</a:t>
            </a:r>
            <a:r>
              <a:rPr lang="en-US" sz="2800" dirty="0" err="1" smtClean="0"/>
              <a:t>ava</a:t>
            </a:r>
            <a:r>
              <a:rPr lang="en-US" sz="2800" dirty="0" smtClean="0"/>
              <a:t> </a:t>
            </a:r>
            <a:r>
              <a:rPr lang="en-US" sz="2800" dirty="0" err="1"/>
              <a:t>provjeru</a:t>
            </a:r>
            <a:r>
              <a:rPr lang="en-US" sz="2800" dirty="0"/>
              <a:t> NTLM-a</a:t>
            </a:r>
          </a:p>
          <a:p>
            <a:r>
              <a:rPr lang="en-US" sz="2800" dirty="0"/>
              <a:t>NTLMv2 Challenge/Response </a:t>
            </a:r>
            <a:r>
              <a:rPr lang="en-US" sz="2800" dirty="0" err="1"/>
              <a:t>Detalji</a:t>
            </a:r>
            <a:endParaRPr lang="en-US" sz="2800" dirty="0"/>
          </a:p>
          <a:p>
            <a:pPr marL="587375" lvl="1"/>
            <a:r>
              <a:rPr lang="en-US" sz="2800" dirty="0"/>
              <a:t>I </a:t>
            </a:r>
            <a:r>
              <a:rPr lang="en-US" sz="2800" dirty="0" err="1"/>
              <a:t>klijent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server </a:t>
            </a:r>
            <a:r>
              <a:rPr lang="en-US" sz="2800" dirty="0" err="1"/>
              <a:t>generiraju</a:t>
            </a:r>
            <a:r>
              <a:rPr lang="en-US" sz="2800" dirty="0"/>
              <a:t> </a:t>
            </a:r>
            <a:r>
              <a:rPr lang="en-US" sz="2800" dirty="0" err="1" smtClean="0"/>
              <a:t>slu</a:t>
            </a:r>
            <a:r>
              <a:rPr lang="hr-HR" sz="2800" dirty="0" smtClean="0"/>
              <a:t>č</a:t>
            </a:r>
            <a:r>
              <a:rPr lang="en-US" sz="2800" dirty="0" err="1" smtClean="0"/>
              <a:t>ajne</a:t>
            </a:r>
            <a:r>
              <a:rPr lang="en-US" sz="2800" dirty="0" smtClean="0"/>
              <a:t> </a:t>
            </a:r>
            <a:r>
              <a:rPr lang="en-US" sz="2800" dirty="0" err="1"/>
              <a:t>izazove</a:t>
            </a:r>
            <a:r>
              <a:rPr lang="en-US" sz="2800" dirty="0"/>
              <a:t>(random challenges) </a:t>
            </a:r>
          </a:p>
          <a:p>
            <a:pPr>
              <a:buFont typeface="Wingdings 2" charset="2"/>
              <a:buNone/>
            </a:pPr>
            <a:r>
              <a:rPr lang="en-US" sz="2800" dirty="0"/>
              <a:t>	</a:t>
            </a:r>
            <a:r>
              <a:rPr lang="en-US" sz="2400" dirty="0"/>
              <a:t>	CS = 8-byte server challenge, random </a:t>
            </a:r>
            <a:br>
              <a:rPr lang="en-US" sz="2400" dirty="0"/>
            </a:br>
            <a:r>
              <a:rPr lang="en-US" sz="2400" dirty="0"/>
              <a:t>	CC = 8-byte client challenge, random</a:t>
            </a:r>
            <a:br>
              <a:rPr lang="en-US" sz="2400" dirty="0"/>
            </a:br>
            <a:r>
              <a:rPr lang="en-US" sz="2400" dirty="0"/>
              <a:t>	CC* = (X, time, CC, domain name)</a:t>
            </a:r>
            <a:br>
              <a:rPr lang="en-US" sz="2400" dirty="0"/>
            </a:br>
            <a:endParaRPr lang="en-US" sz="2400" dirty="0"/>
          </a:p>
          <a:p>
            <a:pPr marL="587375" lvl="1"/>
            <a:r>
              <a:rPr lang="en-US" sz="2800" dirty="0" err="1" smtClean="0"/>
              <a:t>izra</a:t>
            </a:r>
            <a:r>
              <a:rPr lang="hr-HR" sz="2800" dirty="0" smtClean="0"/>
              <a:t>č</a:t>
            </a:r>
            <a:r>
              <a:rPr lang="en-US" sz="2800" dirty="0" err="1" smtClean="0"/>
              <a:t>unati</a:t>
            </a:r>
            <a:r>
              <a:rPr lang="en-US" sz="2800" dirty="0" smtClean="0"/>
              <a:t> </a:t>
            </a:r>
            <a:r>
              <a:rPr lang="en-US" sz="2800" dirty="0"/>
              <a:t>NTLMv2 Response(</a:t>
            </a:r>
            <a:r>
              <a:rPr lang="en-US" sz="2800" dirty="0" err="1"/>
              <a:t>odgovor</a:t>
            </a:r>
            <a:r>
              <a:rPr lang="en-US" sz="2800" dirty="0"/>
              <a:t>)</a:t>
            </a:r>
          </a:p>
          <a:p>
            <a:pPr marL="587375" lvl="1">
              <a:buFont typeface="Wingdings 2" charset="2"/>
              <a:buNone/>
            </a:pPr>
            <a:r>
              <a:rPr lang="en-US" dirty="0"/>
              <a:t>		v2-Hash = HMAC-MD5(</a:t>
            </a:r>
            <a:r>
              <a:rPr lang="en-US" dirty="0">
                <a:solidFill>
                  <a:srgbClr val="C00000"/>
                </a:solidFill>
              </a:rPr>
              <a:t>NTLM Hash</a:t>
            </a:r>
            <a:r>
              <a:rPr lang="en-US" dirty="0"/>
              <a:t>, user name, domain) </a:t>
            </a:r>
            <a:br>
              <a:rPr lang="en-US" dirty="0"/>
            </a:br>
            <a:r>
              <a:rPr lang="en-US" dirty="0"/>
              <a:t>	NTv2 = HMAC-MD5(v2-Hash, CS, CC*) 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NTLMv2 </a:t>
            </a:r>
            <a:r>
              <a:rPr lang="en-US" sz="2400" dirty="0">
                <a:solidFill>
                  <a:srgbClr val="002060"/>
                </a:solidFill>
              </a:rPr>
              <a:t>Response = CC | NTv2 | CC</a:t>
            </a:r>
            <a:r>
              <a:rPr lang="en-US" sz="2400" dirty="0" smtClean="0">
                <a:solidFill>
                  <a:srgbClr val="002060"/>
                </a:solidFill>
              </a:rPr>
              <a:t>*-</a:t>
            </a:r>
            <a:r>
              <a:rPr lang="en-US" sz="2400" dirty="0">
                <a:solidFill>
                  <a:srgbClr val="002060"/>
                </a:solidFill>
              </a:rPr>
              <a:t>a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18439" name="Oval 7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18440" name="Rectangle 8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32</a:t>
              </a:r>
            </a:p>
          </p:txBody>
        </p:sp>
      </p:grp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5867400" y="3357563"/>
            <a:ext cx="649288" cy="2159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8442" name="Rectangle 10"/>
          <p:cNvSpPr>
            <a:spLocks/>
          </p:cNvSpPr>
          <p:nvPr/>
        </p:nvSpPr>
        <p:spPr bwMode="auto">
          <a:xfrm>
            <a:off x="6465888" y="3105150"/>
            <a:ext cx="2794000" cy="533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14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sprjecava unaprijed izracunate</a:t>
            </a:r>
          </a:p>
          <a:p>
            <a:pPr marL="39688" algn="ctr"/>
            <a:r>
              <a:rPr lang="en-US" sz="14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napade rjecnika</a:t>
            </a: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H="1">
            <a:off x="5076825" y="4687888"/>
            <a:ext cx="1943100" cy="396875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8444" name="Rectangle 12"/>
          <p:cNvSpPr>
            <a:spLocks/>
          </p:cNvSpPr>
          <p:nvPr/>
        </p:nvSpPr>
        <p:spPr bwMode="auto">
          <a:xfrm>
            <a:off x="6932613" y="4365625"/>
            <a:ext cx="1622425" cy="63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MD4 hash od</a:t>
            </a:r>
          </a:p>
          <a:p>
            <a:pPr marL="39688" algn="ctr"/>
            <a:r>
              <a:rPr lang="en-US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lozinke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1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2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bldLvl="5" autoUpdateAnimBg="0"/>
      <p:bldP spid="18441" grpId="0" animBg="1"/>
      <p:bldP spid="18442" grpId="0" autoUpdateAnimBg="0"/>
      <p:bldP spid="18443" grpId="0" animBg="1"/>
      <p:bldP spid="1844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9458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AB626992-32A8-499D-9904-37D3ED2D46FB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33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285750" y="3175"/>
            <a:ext cx="8569325" cy="1203325"/>
          </a:xfrm>
          <a:ln/>
        </p:spPr>
        <p:txBody>
          <a:bodyPr rIns="132080" anchor="ctr"/>
          <a:lstStyle/>
          <a:p>
            <a:r>
              <a:rPr lang="en-US"/>
              <a:t>LM, NTLMv1 and NTLMv2 Usporedba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19462" name="Oval 6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19463" name="Rectangle 7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33</a:t>
              </a:r>
            </a:p>
          </p:txBody>
        </p:sp>
      </p:grpSp>
      <p:graphicFrame>
        <p:nvGraphicFramePr>
          <p:cNvPr id="19464" name="Group 8"/>
          <p:cNvGraphicFramePr>
            <a:graphicFrameLocks noGrp="1"/>
          </p:cNvGraphicFramePr>
          <p:nvPr/>
        </p:nvGraphicFramePr>
        <p:xfrm>
          <a:off x="428596" y="928670"/>
          <a:ext cx="7858180" cy="5598785"/>
        </p:xfrm>
        <a:graphic>
          <a:graphicData uri="http://schemas.openxmlformats.org/drawingml/2006/table">
            <a:tbl>
              <a:tblPr/>
              <a:tblGrid>
                <a:gridCol w="2143140"/>
                <a:gridCol w="1542921"/>
                <a:gridCol w="2086826"/>
                <a:gridCol w="2085293"/>
              </a:tblGrid>
              <a:tr h="34779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ヒラギノ角ゴ ProN W6" charset="0"/>
                        <a:cs typeface="ヒラギノ角ゴ ProN W6" charset="0"/>
                        <a:sym typeface="Lucida Grande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LM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NTLMv1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NTLMv2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9476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Password case sensitive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960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No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960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960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9608"/>
                      </a:schemeClr>
                    </a:solidFill>
                  </a:tcPr>
                </a:tc>
              </a:tr>
              <a:tr h="608633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Hash key length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56 + 56 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- 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9476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Password hash algorithm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960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DES (ECB mode)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960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MD4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960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MD4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9608"/>
                      </a:schemeClr>
                    </a:solidFill>
                  </a:tcPr>
                </a:tc>
              </a:tr>
              <a:tr h="608633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Hash value length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64 + 64 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128 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128 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802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Chall.-Resp.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key length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960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56 + 56 + 16 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960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56 + 56 +16 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960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128 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9608"/>
                      </a:schemeClr>
                    </a:solidFill>
                  </a:tcPr>
                </a:tc>
              </a:tr>
              <a:tr h="660802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Chall.-Resp. algorithm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DES (ECB mode)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DES (ECB mode)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HMAC_MD5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802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Chall.-Resp. value length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960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64 + 64 + 64 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960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64 + 64 + 64 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960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F81BD"/>
                        </a:buClr>
                        <a:buSzPct val="8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  <a:ea typeface="ヒラギノ角ゴ ProN W3" charset="0"/>
                          <a:cs typeface="ヒラギノ角ゴ ProN W3" charset="0"/>
                          <a:sym typeface="Lucida Grande" charset="0"/>
                        </a:rPr>
                        <a:t>128 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9608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0482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D11F6D05-E985-435D-91D4-356E99EE7ACE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34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44475"/>
            <a:ext cx="8569325" cy="1203325"/>
          </a:xfrm>
          <a:ln/>
        </p:spPr>
        <p:txBody>
          <a:bodyPr rIns="132080" anchor="ctr"/>
          <a:lstStyle/>
          <a:p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 smtClean="0"/>
              <a:t>sustava</a:t>
            </a:r>
            <a:r>
              <a:rPr lang="hr-HR" dirty="0" smtClean="0"/>
              <a:t> </a:t>
            </a:r>
            <a:r>
              <a:rPr lang="en-US" dirty="0" smtClean="0"/>
              <a:t>Windows </a:t>
            </a:r>
            <a:r>
              <a:rPr lang="en-US" dirty="0"/>
              <a:t>2000 </a:t>
            </a:r>
            <a:r>
              <a:rPr lang="en-US" dirty="0" err="1"/>
              <a:t>na</a:t>
            </a:r>
            <a:r>
              <a:rPr lang="en-US" dirty="0"/>
              <a:t> -</a:t>
            </a:r>
            <a:r>
              <a:rPr lang="en-US" dirty="0" err="1" smtClean="0"/>
              <a:t>Mre</a:t>
            </a:r>
            <a:r>
              <a:rPr lang="hr-HR" dirty="0" smtClean="0"/>
              <a:t>ž</a:t>
            </a:r>
            <a:r>
              <a:rPr lang="en-US" dirty="0" smtClean="0"/>
              <a:t>nu </a:t>
            </a:r>
            <a:r>
              <a:rPr lang="en-US" dirty="0" err="1"/>
              <a:t>prijavu</a:t>
            </a:r>
            <a:endParaRPr lang="en-US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sz="1800" dirty="0"/>
              <a:t>U </a:t>
            </a:r>
            <a:r>
              <a:rPr lang="en-US" sz="1800" dirty="0" err="1"/>
              <a:t>izvornom</a:t>
            </a:r>
            <a:r>
              <a:rPr lang="en-US" sz="1800" dirty="0"/>
              <a:t> W2k </a:t>
            </a:r>
            <a:r>
              <a:rPr lang="en-US" sz="1800" dirty="0" err="1" smtClean="0"/>
              <a:t>okoli</a:t>
            </a:r>
            <a:r>
              <a:rPr lang="hr-HR" sz="1800" dirty="0" smtClean="0"/>
              <a:t>š</a:t>
            </a:r>
            <a:r>
              <a:rPr lang="en-US" sz="1800" dirty="0" smtClean="0"/>
              <a:t>u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Kerberos </a:t>
            </a:r>
            <a:r>
              <a:rPr lang="en-US" sz="1800" dirty="0" err="1">
                <a:solidFill>
                  <a:srgbClr val="C00000"/>
                </a:solidFill>
              </a:rPr>
              <a:t>protokol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se </a:t>
            </a:r>
            <a:r>
              <a:rPr lang="en-US" sz="1800" dirty="0" err="1"/>
              <a:t>koristi</a:t>
            </a:r>
            <a:r>
              <a:rPr lang="en-US" sz="1800" dirty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obavljanje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mrežne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prijave</a:t>
            </a:r>
            <a:endParaRPr lang="en-US" sz="2400" dirty="0"/>
          </a:p>
          <a:p>
            <a:r>
              <a:rPr lang="en-US" sz="2400" dirty="0"/>
              <a:t>Kerberos autentificira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korisnika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 smtClean="0"/>
              <a:t>poslu</a:t>
            </a:r>
            <a:r>
              <a:rPr lang="hr-HR" sz="2400" dirty="0" smtClean="0"/>
              <a:t>ž</a:t>
            </a:r>
            <a:r>
              <a:rPr lang="en-US" sz="2400" dirty="0" err="1" smtClean="0"/>
              <a:t>itelja</a:t>
            </a:r>
            <a:r>
              <a:rPr lang="hr-HR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nema</a:t>
            </a:r>
            <a:r>
              <a:rPr lang="en-US" sz="2400" dirty="0" smtClean="0"/>
              <a:t> vi</a:t>
            </a:r>
            <a:r>
              <a:rPr lang="hr-HR" sz="2400" dirty="0" smtClean="0"/>
              <a:t>š</a:t>
            </a:r>
            <a:r>
              <a:rPr lang="en-US" sz="2400" dirty="0" smtClean="0"/>
              <a:t>e </a:t>
            </a:r>
            <a:r>
              <a:rPr lang="en-US" sz="2400" dirty="0"/>
              <a:t>man-in-the-middle </a:t>
            </a:r>
            <a:r>
              <a:rPr lang="en-US" sz="2400" dirty="0" err="1"/>
              <a:t>napada</a:t>
            </a:r>
            <a:r>
              <a:rPr lang="en-US" sz="2400" dirty="0"/>
              <a:t>)</a:t>
            </a:r>
          </a:p>
          <a:p>
            <a:pPr marL="587375" lvl="1"/>
            <a:r>
              <a:rPr lang="hr-HR" sz="2000" dirty="0"/>
              <a:t>S</a:t>
            </a:r>
            <a:r>
              <a:rPr lang="hr-HR" sz="2000" dirty="0" smtClean="0"/>
              <a:t>erver</a:t>
            </a:r>
            <a:r>
              <a:rPr lang="en-US" sz="2000" dirty="0" smtClean="0"/>
              <a:t> </a:t>
            </a:r>
            <a:r>
              <a:rPr lang="en-US" sz="2000" dirty="0"/>
              <a:t>je </a:t>
            </a:r>
            <a:r>
              <a:rPr lang="en-US" sz="2000" dirty="0" err="1"/>
              <a:t>identificiran</a:t>
            </a:r>
            <a:r>
              <a:rPr lang="en-US" sz="2000" dirty="0"/>
              <a:t> </a:t>
            </a:r>
            <a:r>
              <a:rPr lang="en-US" sz="2000" dirty="0" err="1" smtClean="0"/>
              <a:t>pomo</a:t>
            </a:r>
            <a:r>
              <a:rPr lang="hr-HR" sz="2000" dirty="0" smtClean="0"/>
              <a:t>ć</a:t>
            </a:r>
            <a:r>
              <a:rPr lang="en-US" sz="2000" dirty="0" smtClean="0"/>
              <a:t>u </a:t>
            </a:r>
            <a:r>
              <a:rPr lang="en-US" sz="2000" dirty="0"/>
              <a:t>NTLM hash-a </a:t>
            </a:r>
            <a:r>
              <a:rPr lang="en-US" sz="2000" dirty="0" err="1"/>
              <a:t>lozinke</a:t>
            </a:r>
            <a:endParaRPr lang="en-US" sz="2000" dirty="0"/>
          </a:p>
          <a:p>
            <a:pPr marL="587375" lvl="1"/>
            <a:r>
              <a:rPr lang="en-US" sz="2000" dirty="0" smtClean="0"/>
              <a:t>Se</a:t>
            </a:r>
            <a:r>
              <a:rPr lang="hr-HR" sz="2000" dirty="0" smtClean="0"/>
              <a:t>rver</a:t>
            </a:r>
            <a:r>
              <a:rPr lang="en-US" sz="2000" dirty="0" smtClean="0"/>
              <a:t> </a:t>
            </a:r>
            <a:r>
              <a:rPr lang="en-US" sz="2000" dirty="0"/>
              <a:t>je </a:t>
            </a:r>
            <a:r>
              <a:rPr lang="en-US" sz="2000" dirty="0" err="1"/>
              <a:t>identificiran</a:t>
            </a:r>
            <a:r>
              <a:rPr lang="en-US" sz="2000" dirty="0"/>
              <a:t> </a:t>
            </a:r>
            <a:r>
              <a:rPr lang="en-US" sz="2000" dirty="0" err="1" smtClean="0"/>
              <a:t>pomo</a:t>
            </a:r>
            <a:r>
              <a:rPr lang="hr-HR" sz="2000" dirty="0" smtClean="0"/>
              <a:t>ć</a:t>
            </a:r>
            <a:r>
              <a:rPr lang="en-US" sz="2000" dirty="0" smtClean="0"/>
              <a:t>u </a:t>
            </a:r>
            <a:r>
              <a:rPr lang="hr-HR" sz="2000" dirty="0" err="1" smtClean="0"/>
              <a:t>š</a:t>
            </a:r>
            <a:r>
              <a:rPr lang="en-US" sz="2000" dirty="0" err="1" smtClean="0"/>
              <a:t>ifre</a:t>
            </a:r>
            <a:r>
              <a:rPr lang="en-US" sz="2000" dirty="0" smtClean="0"/>
              <a:t> </a:t>
            </a:r>
            <a:r>
              <a:rPr lang="en-US" sz="2000" dirty="0" err="1"/>
              <a:t>koja</a:t>
            </a:r>
            <a:r>
              <a:rPr lang="en-US" sz="2000" dirty="0"/>
              <a:t> je </a:t>
            </a:r>
            <a:r>
              <a:rPr lang="en-US" sz="2000" dirty="0" err="1"/>
              <a:t>poznata</a:t>
            </a:r>
            <a:r>
              <a:rPr lang="en-US" sz="2000" dirty="0"/>
              <a:t> </a:t>
            </a:r>
            <a:r>
              <a:rPr lang="en-US" sz="2000" dirty="0" err="1"/>
              <a:t>svim</a:t>
            </a:r>
            <a:r>
              <a:rPr lang="en-US" sz="2000" dirty="0"/>
              <a:t> </a:t>
            </a:r>
            <a:r>
              <a:rPr lang="en-US" sz="2000" dirty="0" err="1"/>
              <a:t>radnim</a:t>
            </a:r>
            <a:r>
              <a:rPr lang="en-US" sz="2000" dirty="0"/>
              <a:t> </a:t>
            </a:r>
            <a:r>
              <a:rPr lang="en-US" sz="2000" dirty="0" err="1"/>
              <a:t>stanicama</a:t>
            </a:r>
            <a:r>
              <a:rPr lang="en-US" sz="2000" dirty="0"/>
              <a:t>(workstations) u </a:t>
            </a:r>
            <a:r>
              <a:rPr lang="en-US" sz="2000" dirty="0" err="1"/>
              <a:t>zadanoj</a:t>
            </a:r>
            <a:r>
              <a:rPr lang="en-US" sz="2000" dirty="0"/>
              <a:t> </a:t>
            </a:r>
            <a:r>
              <a:rPr lang="en-US" sz="2000" dirty="0" err="1"/>
              <a:t>domeni</a:t>
            </a:r>
            <a:endParaRPr lang="en-US" sz="2000" dirty="0"/>
          </a:p>
          <a:p>
            <a:r>
              <a:rPr lang="en-US" sz="2400" dirty="0" err="1"/>
              <a:t>Korisniku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 smtClean="0"/>
              <a:t>izdan</a:t>
            </a:r>
            <a:r>
              <a:rPr lang="hr-HR" sz="2400" dirty="0"/>
              <a:t>e</a:t>
            </a:r>
            <a:r>
              <a:rPr lang="en-US" sz="2400" dirty="0" smtClean="0"/>
              <a:t> </a:t>
            </a:r>
            <a:r>
              <a:rPr lang="hr-HR" sz="2400" dirty="0" smtClean="0"/>
              <a:t>ograničeni vijek trajanja pristupa ulaznica</a:t>
            </a:r>
            <a:endParaRPr lang="en-US" sz="2400" dirty="0"/>
          </a:p>
          <a:p>
            <a:pPr marL="587375" lvl="1"/>
            <a:r>
              <a:rPr lang="en-US" sz="2000" dirty="0"/>
              <a:t>One Ticket-Granting-Ticket (TGT</a:t>
            </a:r>
            <a:r>
              <a:rPr lang="en-US" sz="2000" dirty="0" smtClean="0"/>
              <a:t>)</a:t>
            </a:r>
            <a:endParaRPr lang="en-US" sz="2000" dirty="0"/>
          </a:p>
          <a:p>
            <a:pPr marL="587375" lvl="1"/>
            <a:r>
              <a:rPr lang="en-US" sz="2000" dirty="0" err="1"/>
              <a:t>Mnogi</a:t>
            </a:r>
            <a:r>
              <a:rPr lang="en-US" sz="2000" dirty="0"/>
              <a:t> </a:t>
            </a:r>
            <a:r>
              <a:rPr lang="en-US" sz="2000" dirty="0" err="1" smtClean="0"/>
              <a:t>poslu</a:t>
            </a:r>
            <a:r>
              <a:rPr lang="hr-HR" sz="2000" dirty="0" err="1" smtClean="0"/>
              <a:t>ži</a:t>
            </a:r>
            <a:r>
              <a:rPr lang="en-US" sz="2000" dirty="0" err="1" smtClean="0"/>
              <a:t>telji</a:t>
            </a:r>
            <a:r>
              <a:rPr lang="en-US" sz="2000" dirty="0" smtClean="0"/>
              <a:t> </a:t>
            </a:r>
            <a:r>
              <a:rPr lang="en-US" sz="2000" dirty="0" err="1"/>
              <a:t>koriste</a:t>
            </a:r>
            <a:r>
              <a:rPr lang="en-US" sz="2000" dirty="0"/>
              <a:t> TGT</a:t>
            </a:r>
          </a:p>
          <a:p>
            <a:pPr marL="587375" lvl="1"/>
            <a:r>
              <a:rPr lang="en-US" sz="2000" dirty="0" err="1"/>
              <a:t>Nema</a:t>
            </a:r>
            <a:r>
              <a:rPr lang="en-US" sz="2000" dirty="0"/>
              <a:t> </a:t>
            </a:r>
            <a:r>
              <a:rPr lang="en-US" sz="2000" dirty="0" err="1"/>
              <a:t>potrebe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 </a:t>
            </a:r>
            <a:r>
              <a:rPr lang="en-US" sz="2000" dirty="0" err="1"/>
              <a:t>ponovnom</a:t>
            </a:r>
            <a:r>
              <a:rPr lang="en-US" sz="2000" dirty="0"/>
              <a:t> </a:t>
            </a:r>
            <a:r>
              <a:rPr lang="en-US" sz="2000" dirty="0" err="1"/>
              <a:t>identifikacijom</a:t>
            </a:r>
            <a:r>
              <a:rPr lang="en-US" sz="2000" dirty="0"/>
              <a:t> (re-authentication)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pristup</a:t>
            </a:r>
            <a:r>
              <a:rPr lang="en-US" sz="2000" dirty="0"/>
              <a:t> </a:t>
            </a:r>
            <a:r>
              <a:rPr lang="en-US" sz="2000" dirty="0" err="1" smtClean="0"/>
              <a:t>poslu</a:t>
            </a:r>
            <a:r>
              <a:rPr lang="hr-HR" sz="2000" dirty="0" err="1" smtClean="0"/>
              <a:t>ži</a:t>
            </a:r>
            <a:r>
              <a:rPr lang="en-US" sz="2000" dirty="0" err="1" smtClean="0"/>
              <a:t>telju</a:t>
            </a:r>
            <a:r>
              <a:rPr lang="en-US" sz="2000" dirty="0" smtClean="0"/>
              <a:t> </a:t>
            </a:r>
            <a:r>
              <a:rPr lang="en-US" sz="2000" dirty="0" err="1"/>
              <a:t>ukoliko</a:t>
            </a:r>
            <a:r>
              <a:rPr lang="en-US" sz="2000" dirty="0"/>
              <a:t> TGT </a:t>
            </a:r>
            <a:r>
              <a:rPr lang="en-US" sz="2000" dirty="0" err="1"/>
              <a:t>ispravan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2060"/>
                </a:solidFill>
              </a:rPr>
              <a:t>single sign-on</a:t>
            </a:r>
            <a:r>
              <a:rPr lang="en-US" sz="2000" dirty="0"/>
              <a:t>)</a:t>
            </a:r>
          </a:p>
          <a:p>
            <a:r>
              <a:rPr lang="en-US" sz="2400" dirty="0"/>
              <a:t>Kerberos </a:t>
            </a:r>
            <a:r>
              <a:rPr lang="hr-HR" sz="2400" dirty="0" smtClean="0"/>
              <a:t>protokol je vrlo siguran</a:t>
            </a:r>
            <a:endParaRPr lang="en-US" sz="2400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20487" name="Oval 7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20488" name="Rectangle 8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34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1506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6401AA76-1FFB-406B-A792-A87146B8589C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35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44475"/>
            <a:ext cx="8569325" cy="1203325"/>
          </a:xfrm>
          <a:ln/>
        </p:spPr>
        <p:txBody>
          <a:bodyPr rIns="132080" anchor="ctr"/>
          <a:lstStyle/>
          <a:p>
            <a:r>
              <a:rPr lang="en-US"/>
              <a:t>Spremanje Hasheva u NT i 2k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sz="2400" dirty="0"/>
              <a:t>NTLM </a:t>
            </a:r>
            <a:r>
              <a:rPr lang="en-US" sz="2400" dirty="0" err="1"/>
              <a:t>i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C00000"/>
                </a:solidFill>
              </a:rPr>
              <a:t>LM hash-</a:t>
            </a:r>
            <a:r>
              <a:rPr lang="en-US" sz="2400" dirty="0" err="1">
                <a:solidFill>
                  <a:srgbClr val="C00000"/>
                </a:solidFill>
              </a:rPr>
              <a:t>evi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od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svih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korisnika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su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spremljeni</a:t>
            </a:r>
            <a:r>
              <a:rPr lang="en-US" sz="2400" dirty="0">
                <a:solidFill>
                  <a:srgbClr val="C00000"/>
                </a:solidFill>
              </a:rPr>
              <a:t> u  </a:t>
            </a:r>
            <a:r>
              <a:rPr lang="en-US" sz="2400" dirty="0"/>
              <a:t>SAM file  </a:t>
            </a:r>
            <a:r>
              <a:rPr lang="en-US" sz="2400" dirty="0" err="1"/>
              <a:t>ili</a:t>
            </a:r>
            <a:r>
              <a:rPr lang="en-US" sz="2400" dirty="0"/>
              <a:t> u Active Directory (ntds.dit)</a:t>
            </a:r>
          </a:p>
          <a:p>
            <a:r>
              <a:rPr lang="en-US" sz="2400" dirty="0" err="1"/>
              <a:t>odkad</a:t>
            </a:r>
            <a:r>
              <a:rPr lang="en-US" sz="2400" dirty="0"/>
              <a:t> </a:t>
            </a:r>
            <a:r>
              <a:rPr lang="en-US" sz="2400" dirty="0" err="1"/>
              <a:t>imamo</a:t>
            </a:r>
            <a:r>
              <a:rPr lang="en-US" sz="2400" dirty="0"/>
              <a:t> W2k SP2 </a:t>
            </a:r>
            <a:r>
              <a:rPr lang="en-US" sz="2400" dirty="0" err="1" smtClean="0"/>
              <a:t>mogu</a:t>
            </a:r>
            <a:r>
              <a:rPr lang="hr-HR" sz="2400" dirty="0" smtClean="0"/>
              <a:t>ć</a:t>
            </a:r>
            <a:r>
              <a:rPr lang="en-US" sz="2400" dirty="0" smtClean="0"/>
              <a:t>e </a:t>
            </a:r>
            <a:r>
              <a:rPr lang="en-US" sz="2400" dirty="0"/>
              <a:t>je </a:t>
            </a:r>
            <a:r>
              <a:rPr lang="en-US" sz="2400" dirty="0" err="1"/>
              <a:t>deaktivirati</a:t>
            </a:r>
            <a:r>
              <a:rPr lang="en-US" sz="2400" dirty="0"/>
              <a:t> LM hash </a:t>
            </a:r>
            <a:r>
              <a:rPr lang="en-US" sz="2400" dirty="0" err="1"/>
              <a:t>generacije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File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 smtClean="0"/>
              <a:t>sadr</a:t>
            </a:r>
            <a:r>
              <a:rPr lang="hr-HR" sz="2400" dirty="0" smtClean="0"/>
              <a:t>ž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hash-eve je </a:t>
            </a:r>
            <a:r>
              <a:rPr lang="en-US" sz="2400" dirty="0" err="1" smtClean="0"/>
              <a:t>zaklju</a:t>
            </a:r>
            <a:r>
              <a:rPr lang="hr-HR" sz="2400" dirty="0" smtClean="0"/>
              <a:t>č</a:t>
            </a:r>
            <a:r>
              <a:rPr lang="en-US" sz="2400" dirty="0" smtClean="0"/>
              <a:t>an </a:t>
            </a:r>
            <a:r>
              <a:rPr lang="en-US" sz="2400" dirty="0" err="1" smtClean="0"/>
              <a:t>pomo</a:t>
            </a:r>
            <a:r>
              <a:rPr lang="hr-HR" sz="2400" dirty="0" smtClean="0"/>
              <a:t>ć</a:t>
            </a:r>
            <a:r>
              <a:rPr lang="en-US" sz="2400" dirty="0" smtClean="0"/>
              <a:t>u </a:t>
            </a:r>
            <a:r>
              <a:rPr lang="en-US" sz="2400" dirty="0" err="1"/>
              <a:t>kernela</a:t>
            </a:r>
            <a:r>
              <a:rPr lang="en-US" sz="2400" dirty="0"/>
              <a:t> u startup-u</a:t>
            </a:r>
          </a:p>
          <a:p>
            <a:pPr marL="587375" lvl="1"/>
            <a:r>
              <a:rPr lang="en-US" sz="2200" dirty="0" smtClean="0"/>
              <a:t>mo</a:t>
            </a:r>
            <a:r>
              <a:rPr lang="hr-HR" sz="2200" dirty="0" smtClean="0"/>
              <a:t>ž</a:t>
            </a:r>
            <a:r>
              <a:rPr lang="en-US" sz="2200" dirty="0" smtClean="0"/>
              <a:t>e </a:t>
            </a:r>
            <a:r>
              <a:rPr lang="en-US" sz="2200" dirty="0" err="1"/>
              <a:t>biti</a:t>
            </a:r>
            <a:r>
              <a:rPr lang="en-US" sz="2200" dirty="0"/>
              <a:t> </a:t>
            </a:r>
            <a:r>
              <a:rPr lang="en-US" sz="2200" dirty="0" err="1"/>
              <a:t>spremljen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endParaRPr lang="en-US" sz="2200" dirty="0"/>
          </a:p>
          <a:p>
            <a:pPr marL="587375" lvl="1">
              <a:buNone/>
            </a:pPr>
            <a:r>
              <a:rPr lang="hr-HR" sz="2200" dirty="0" smtClean="0"/>
              <a:t>	</a:t>
            </a:r>
            <a:r>
              <a:rPr lang="en-US" sz="2200" dirty="0" err="1" smtClean="0"/>
              <a:t>nekoliko</a:t>
            </a:r>
            <a:r>
              <a:rPr lang="en-US" sz="2200" dirty="0" smtClean="0"/>
              <a:t> </a:t>
            </a:r>
            <a:r>
              <a:rPr lang="en-US" sz="2200" dirty="0" err="1"/>
              <a:t>lokacija</a:t>
            </a:r>
            <a:r>
              <a:rPr lang="en-US" sz="2200" dirty="0"/>
              <a:t>!!!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21511" name="Oval 7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21512" name="Rectangle 8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35</a:t>
              </a:r>
            </a:p>
          </p:txBody>
        </p:sp>
      </p:grpSp>
      <p:pic>
        <p:nvPicPr>
          <p:cNvPr id="21513" name="Picture 9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7" y="5267325"/>
            <a:ext cx="3714776" cy="1304947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21514" name="Picture 10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143248"/>
            <a:ext cx="6003925" cy="1728788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21515" name="AutoShape 11"/>
          <p:cNvSpPr>
            <a:spLocks/>
          </p:cNvSpPr>
          <p:nvPr/>
        </p:nvSpPr>
        <p:spPr bwMode="auto">
          <a:xfrm>
            <a:off x="2779713" y="3622675"/>
            <a:ext cx="3311525" cy="215900"/>
          </a:xfrm>
          <a:prstGeom prst="roundRect">
            <a:avLst>
              <a:gd name="adj" fmla="val 16662"/>
            </a:avLst>
          </a:prstGeom>
          <a:noFill/>
          <a:ln w="1905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6781800" y="3213100"/>
            <a:ext cx="2290763" cy="63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WinXP Profess.</a:t>
            </a:r>
            <a:br>
              <a:rPr lang="en-US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(Win7 na slajdu 27)</a:t>
            </a: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7667625" y="2636838"/>
            <a:ext cx="73025" cy="936625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hr-H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1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  <p:bldP spid="21515" grpId="0" animBg="1"/>
      <p:bldP spid="21516" grpId="0" autoUpdateAnimBg="0"/>
      <p:bldP spid="215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2530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A694638F-5238-41BE-A41D-A986194D901B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36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44475"/>
            <a:ext cx="8569325" cy="1203325"/>
          </a:xfrm>
          <a:ln/>
        </p:spPr>
        <p:txBody>
          <a:bodyPr rIns="132080" anchor="ctr"/>
          <a:lstStyle/>
          <a:p>
            <a:r>
              <a:rPr lang="en-US"/>
              <a:t>Spremanje Hasheva u NT i 2k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sz="1800" dirty="0" err="1"/>
              <a:t>Odkad</a:t>
            </a:r>
            <a:r>
              <a:rPr lang="en-US" sz="1800" dirty="0"/>
              <a:t> </a:t>
            </a:r>
            <a:r>
              <a:rPr lang="en-US" sz="1800" dirty="0" err="1"/>
              <a:t>imamo</a:t>
            </a:r>
            <a:r>
              <a:rPr lang="en-US" sz="1800" dirty="0"/>
              <a:t> NT SP3, SAM </a:t>
            </a:r>
            <a:r>
              <a:rPr lang="en-US" sz="1800" dirty="0" err="1"/>
              <a:t>moze</a:t>
            </a:r>
            <a:r>
              <a:rPr lang="en-US" sz="1800" dirty="0"/>
              <a:t> </a:t>
            </a:r>
            <a:r>
              <a:rPr lang="en-US" sz="1800" dirty="0" err="1"/>
              <a:t>biti</a:t>
            </a:r>
            <a:r>
              <a:rPr lang="en-US" sz="1800" dirty="0"/>
              <a:t> </a:t>
            </a:r>
            <a:r>
              <a:rPr lang="hr-HR" sz="1800" dirty="0" smtClean="0"/>
              <a:t>š</a:t>
            </a:r>
            <a:r>
              <a:rPr lang="en-US" sz="1800" dirty="0" err="1" smtClean="0"/>
              <a:t>ifiriran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po</a:t>
            </a:r>
            <a:r>
              <a:rPr lang="en-US" sz="1800" dirty="0"/>
              <a:t> </a:t>
            </a:r>
            <a:r>
              <a:rPr lang="en-US" sz="1800" dirty="0" err="1"/>
              <a:t>defaultu</a:t>
            </a:r>
            <a:r>
              <a:rPr lang="en-US" sz="1800" dirty="0"/>
              <a:t> u W2k)</a:t>
            </a:r>
          </a:p>
          <a:p>
            <a:pPr marL="587375" lvl="1"/>
            <a:r>
              <a:rPr lang="en-US" sz="1800" dirty="0" err="1"/>
              <a:t>Microsoft©Syskey</a:t>
            </a:r>
            <a:r>
              <a:rPr lang="en-US" sz="1800" dirty="0"/>
              <a:t> </a:t>
            </a:r>
            <a:r>
              <a:rPr lang="en-US" sz="1800" dirty="0" err="1"/>
              <a:t>korisnost</a:t>
            </a:r>
            <a:endParaRPr lang="en-US" sz="1800" dirty="0"/>
          </a:p>
          <a:p>
            <a:pPr marL="587375" lvl="1"/>
            <a:r>
              <a:rPr lang="en-US" sz="1800" dirty="0" err="1"/>
              <a:t>ako</a:t>
            </a:r>
            <a:r>
              <a:rPr lang="en-US" sz="1800" dirty="0"/>
              <a:t> </a:t>
            </a:r>
            <a:r>
              <a:rPr lang="en-US" sz="1800" dirty="0" err="1"/>
              <a:t>nije</a:t>
            </a:r>
            <a:r>
              <a:rPr lang="en-US" sz="1800" dirty="0"/>
              <a:t> </a:t>
            </a:r>
            <a:r>
              <a:rPr lang="hr-HR" sz="1800" dirty="0" err="1" smtClean="0"/>
              <a:t>š</a:t>
            </a:r>
            <a:r>
              <a:rPr lang="en-US" sz="1800" dirty="0" err="1" smtClean="0"/>
              <a:t>ifiran</a:t>
            </a:r>
            <a:r>
              <a:rPr lang="en-US" sz="1800" dirty="0"/>
              <a:t>, </a:t>
            </a:r>
            <a:r>
              <a:rPr lang="en-US" sz="1800" dirty="0" err="1"/>
              <a:t>jedan</a:t>
            </a:r>
            <a:r>
              <a:rPr lang="en-US" sz="1800" dirty="0"/>
              <a:t> </a:t>
            </a:r>
            <a:r>
              <a:rPr lang="en-US" sz="1800" dirty="0" smtClean="0"/>
              <a:t>mo</a:t>
            </a:r>
            <a:r>
              <a:rPr lang="hr-HR" sz="1800" dirty="0" smtClean="0"/>
              <a:t>ž</a:t>
            </a:r>
            <a:r>
              <a:rPr lang="en-US" sz="1800" dirty="0" smtClean="0"/>
              <a:t>e </a:t>
            </a:r>
            <a:r>
              <a:rPr lang="en-US" sz="1800" dirty="0" err="1"/>
              <a:t>ukrasti</a:t>
            </a:r>
            <a:r>
              <a:rPr lang="en-US" sz="1800" dirty="0"/>
              <a:t> </a:t>
            </a:r>
            <a:r>
              <a:rPr lang="en-US" sz="1800" dirty="0" err="1"/>
              <a:t>hasheve</a:t>
            </a:r>
            <a:r>
              <a:rPr lang="en-US" sz="1800" dirty="0"/>
              <a:t> </a:t>
            </a:r>
            <a:r>
              <a:rPr lang="en-US" sz="1800" dirty="0" err="1"/>
              <a:t>tako</a:t>
            </a:r>
            <a:r>
              <a:rPr lang="en-US" sz="1800" dirty="0"/>
              <a:t> </a:t>
            </a:r>
            <a:r>
              <a:rPr lang="en-US" sz="1800" dirty="0" err="1"/>
              <a:t>da</a:t>
            </a:r>
            <a:r>
              <a:rPr lang="en-US" sz="1800" dirty="0"/>
              <a:t> </a:t>
            </a:r>
            <a:r>
              <a:rPr lang="en-US" sz="1800" dirty="0" err="1"/>
              <a:t>reboota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cd</a:t>
            </a:r>
            <a:r>
              <a:rPr lang="en-US" sz="1800" dirty="0"/>
              <a:t>-a</a:t>
            </a:r>
          </a:p>
          <a:p>
            <a:pPr marL="587375" lvl="1"/>
            <a:r>
              <a:rPr lang="en-US" sz="1800" dirty="0" err="1"/>
              <a:t>ako</a:t>
            </a:r>
            <a:r>
              <a:rPr lang="en-US" sz="1800" dirty="0"/>
              <a:t> je </a:t>
            </a:r>
            <a:r>
              <a:rPr lang="hr-HR" sz="1800" dirty="0" err="1" smtClean="0"/>
              <a:t>š</a:t>
            </a:r>
            <a:r>
              <a:rPr lang="en-US" sz="1800" dirty="0" err="1" smtClean="0"/>
              <a:t>ifriran</a:t>
            </a:r>
            <a:r>
              <a:rPr lang="en-US" sz="1800" dirty="0"/>
              <a:t>, </a:t>
            </a:r>
            <a:r>
              <a:rPr lang="en-US" sz="1800" dirty="0" err="1"/>
              <a:t>administratorska</a:t>
            </a:r>
            <a:r>
              <a:rPr lang="en-US" sz="1800" dirty="0"/>
              <a:t> </a:t>
            </a:r>
            <a:r>
              <a:rPr lang="en-US" sz="1800" dirty="0" err="1"/>
              <a:t>prava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potrebna</a:t>
            </a:r>
            <a:r>
              <a:rPr lang="en-US" sz="1800" dirty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ukrasti</a:t>
            </a:r>
            <a:r>
              <a:rPr lang="en-US" sz="1800" dirty="0"/>
              <a:t> hash-eve( </a:t>
            </a:r>
            <a:r>
              <a:rPr lang="en-US" sz="1800" dirty="0" err="1" smtClean="0"/>
              <a:t>koriste</a:t>
            </a:r>
            <a:r>
              <a:rPr lang="hr-HR" sz="1800" dirty="0" smtClean="0"/>
              <a:t>ć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/>
              <a:t>alat</a:t>
            </a:r>
            <a:r>
              <a:rPr lang="en-US" sz="1800" dirty="0"/>
              <a:t> </a:t>
            </a:r>
            <a:r>
              <a:rPr lang="en-US" sz="1800" dirty="0" err="1"/>
              <a:t>poput</a:t>
            </a:r>
            <a:r>
              <a:rPr lang="en-US" sz="1800" dirty="0"/>
              <a:t> </a:t>
            </a:r>
            <a:r>
              <a:rPr lang="en-US" sz="1800" dirty="0" err="1"/>
              <a:t>pwdump</a:t>
            </a:r>
            <a:r>
              <a:rPr lang="en-US" sz="1800" dirty="0"/>
              <a:t>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22535" name="Oval 7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22536" name="Rectangle 8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36</a:t>
              </a:r>
            </a:p>
          </p:txBody>
        </p:sp>
      </p:grpSp>
      <p:pic>
        <p:nvPicPr>
          <p:cNvPr id="22537" name="Picture 9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3284538"/>
            <a:ext cx="3933825" cy="159067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22538" name="Picture 10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4292600"/>
            <a:ext cx="3267075" cy="22193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22539" name="Picture 1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9700" y="3281363"/>
            <a:ext cx="3057525" cy="34385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7B81724F-854F-4B22-9CB5-28FEA26C5051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37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44475"/>
            <a:ext cx="8569325" cy="1203325"/>
          </a:xfrm>
          <a:ln/>
        </p:spPr>
        <p:txBody>
          <a:bodyPr rIns="132080" anchor="ctr"/>
          <a:lstStyle/>
          <a:p>
            <a:r>
              <a:rPr lang="en-US" dirty="0" err="1" smtClean="0"/>
              <a:t>Za</a:t>
            </a:r>
            <a:r>
              <a:rPr lang="hr-HR" dirty="0" smtClean="0"/>
              <a:t>š</a:t>
            </a:r>
            <a:r>
              <a:rPr lang="en-US" dirty="0" err="1" smtClean="0"/>
              <a:t>titne</a:t>
            </a:r>
            <a:r>
              <a:rPr lang="en-US" dirty="0" smtClean="0"/>
              <a:t> </a:t>
            </a:r>
            <a:r>
              <a:rPr lang="en-US" dirty="0" err="1" smtClean="0"/>
              <a:t>mjere</a:t>
            </a:r>
            <a:r>
              <a:rPr lang="hr-HR" dirty="0" smtClean="0"/>
              <a:t> </a:t>
            </a:r>
            <a:r>
              <a:rPr lang="en-US" dirty="0" smtClean="0"/>
              <a:t>(Administrator</a:t>
            </a:r>
            <a:r>
              <a:rPr lang="en-US" dirty="0"/>
              <a:t>)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sz="1800" dirty="0" err="1"/>
              <a:t>Koristiti</a:t>
            </a:r>
            <a:r>
              <a:rPr lang="en-US" sz="1800" dirty="0"/>
              <a:t> </a:t>
            </a:r>
            <a:r>
              <a:rPr lang="en-US" sz="1800" dirty="0" err="1"/>
              <a:t>samo</a:t>
            </a:r>
            <a:r>
              <a:rPr lang="en-US" sz="1800" dirty="0"/>
              <a:t> </a:t>
            </a:r>
            <a:r>
              <a:rPr lang="hr-HR" sz="1800" dirty="0" smtClean="0"/>
              <a:t>č</a:t>
            </a:r>
            <a:r>
              <a:rPr lang="en-US" sz="1800" dirty="0" err="1" smtClean="0"/>
              <a:t>ist</a:t>
            </a:r>
            <a:r>
              <a:rPr lang="hr-HR" sz="1800" dirty="0" smtClean="0"/>
              <a:t>i</a:t>
            </a:r>
            <a:r>
              <a:rPr lang="en-US" sz="1800" dirty="0" smtClean="0"/>
              <a:t> </a:t>
            </a:r>
            <a:r>
              <a:rPr lang="en-US" sz="1800" dirty="0"/>
              <a:t>Unix </a:t>
            </a:r>
            <a:r>
              <a:rPr lang="en-US" sz="1800" dirty="0" err="1"/>
              <a:t>ili</a:t>
            </a:r>
            <a:r>
              <a:rPr lang="en-US" sz="1800" dirty="0"/>
              <a:t> Win2k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smtClean="0"/>
              <a:t>vi</a:t>
            </a:r>
            <a:r>
              <a:rPr lang="hr-HR" sz="1800" dirty="0" smtClean="0"/>
              <a:t>š</a:t>
            </a:r>
            <a:r>
              <a:rPr lang="en-US" sz="1800" dirty="0" smtClean="0"/>
              <a:t>e </a:t>
            </a:r>
            <a:r>
              <a:rPr lang="en-US" sz="1800" dirty="0" err="1" smtClean="0"/>
              <a:t>mre</a:t>
            </a:r>
            <a:r>
              <a:rPr lang="hr-HR" sz="1800" dirty="0" smtClean="0"/>
              <a:t>ž</a:t>
            </a:r>
            <a:r>
              <a:rPr lang="en-US" sz="1800" dirty="0" smtClean="0"/>
              <a:t>e </a:t>
            </a:r>
            <a:endParaRPr lang="en-US" sz="1800" dirty="0"/>
          </a:p>
          <a:p>
            <a:r>
              <a:rPr lang="en-US" sz="1800" dirty="0" err="1"/>
              <a:t>Deaktivirati</a:t>
            </a:r>
            <a:r>
              <a:rPr lang="en-US" sz="1800" dirty="0"/>
              <a:t> LM hash </a:t>
            </a:r>
            <a:r>
              <a:rPr lang="en-US" sz="1800" dirty="0" err="1"/>
              <a:t>generaciju</a:t>
            </a:r>
            <a:r>
              <a:rPr lang="en-US" sz="1800" dirty="0"/>
              <a:t> (e.g., Win7)</a:t>
            </a:r>
          </a:p>
          <a:p>
            <a:r>
              <a:rPr lang="en-US" sz="1800" dirty="0" err="1"/>
              <a:t>Osigurati</a:t>
            </a:r>
            <a:r>
              <a:rPr lang="en-US" sz="1800" dirty="0"/>
              <a:t> </a:t>
            </a:r>
            <a:r>
              <a:rPr lang="en-US" sz="1800" dirty="0" err="1"/>
              <a:t>datoteke</a:t>
            </a:r>
            <a:r>
              <a:rPr lang="en-US" sz="1800" dirty="0"/>
              <a:t> </a:t>
            </a:r>
            <a:r>
              <a:rPr lang="en-US" sz="1800" dirty="0" err="1"/>
              <a:t>koje</a:t>
            </a:r>
            <a:r>
              <a:rPr lang="en-US" sz="1800" dirty="0"/>
              <a:t> </a:t>
            </a:r>
            <a:r>
              <a:rPr lang="en-US" sz="1800" dirty="0" err="1" smtClean="0"/>
              <a:t>sadr</a:t>
            </a:r>
            <a:r>
              <a:rPr lang="hr-HR" sz="1800" dirty="0" smtClean="0"/>
              <a:t>ž</a:t>
            </a:r>
            <a:r>
              <a:rPr lang="en-US" sz="1800" dirty="0" smtClean="0"/>
              <a:t>e </a:t>
            </a:r>
            <a:r>
              <a:rPr lang="en-US" sz="1800" dirty="0"/>
              <a:t>hash-eve</a:t>
            </a:r>
          </a:p>
          <a:p>
            <a:pPr marL="587375" lvl="1"/>
            <a:r>
              <a:rPr lang="en-US" sz="1800" dirty="0"/>
              <a:t>Windows: </a:t>
            </a:r>
            <a:r>
              <a:rPr lang="en-US" sz="1800" dirty="0" err="1"/>
              <a:t>koristi</a:t>
            </a:r>
            <a:r>
              <a:rPr lang="en-US" sz="1800" dirty="0"/>
              <a:t> </a:t>
            </a:r>
            <a:r>
              <a:rPr lang="en-US" sz="1800" dirty="0" err="1"/>
              <a:t>syskey</a:t>
            </a:r>
            <a:r>
              <a:rPr lang="en-US" sz="1800" dirty="0"/>
              <a:t> </a:t>
            </a:r>
            <a:r>
              <a:rPr lang="en-US" sz="1800" dirty="0" smtClean="0"/>
              <a:t>utility</a:t>
            </a:r>
            <a:endParaRPr lang="en-US" sz="1800" dirty="0"/>
          </a:p>
          <a:p>
            <a:pPr marL="587375" lvl="1"/>
            <a:r>
              <a:rPr lang="en-US" sz="1800" dirty="0"/>
              <a:t>Unix: </a:t>
            </a:r>
            <a:r>
              <a:rPr lang="hr-HR" sz="1800" dirty="0" smtClean="0"/>
              <a:t>koristi</a:t>
            </a:r>
            <a:r>
              <a:rPr lang="en-US" sz="1800" dirty="0" smtClean="0"/>
              <a:t> </a:t>
            </a:r>
            <a:r>
              <a:rPr lang="en-US" sz="1800" dirty="0"/>
              <a:t>/etc/shadow </a:t>
            </a:r>
          </a:p>
          <a:p>
            <a:r>
              <a:rPr lang="en-US" sz="1800" dirty="0" err="1"/>
              <a:t>Koristiti</a:t>
            </a:r>
            <a:r>
              <a:rPr lang="en-US" sz="1800" dirty="0"/>
              <a:t> Kerberos </a:t>
            </a:r>
            <a:r>
              <a:rPr lang="en-US" sz="1800" dirty="0" err="1"/>
              <a:t>protokol</a:t>
            </a:r>
            <a:r>
              <a:rPr lang="en-US" sz="1800" dirty="0"/>
              <a:t> </a:t>
            </a:r>
            <a:r>
              <a:rPr lang="en-US" sz="1800" dirty="0" err="1"/>
              <a:t>kad</a:t>
            </a:r>
            <a:r>
              <a:rPr lang="en-US" sz="1800" dirty="0"/>
              <a:t> god je </a:t>
            </a:r>
            <a:r>
              <a:rPr lang="en-US" sz="1800" dirty="0" err="1" smtClean="0"/>
              <a:t>moguc</a:t>
            </a:r>
            <a:r>
              <a:rPr lang="hr-HR" sz="1800" dirty="0" smtClean="0"/>
              <a:t>ć</a:t>
            </a:r>
            <a:endParaRPr lang="en-US" sz="1800" dirty="0"/>
          </a:p>
          <a:p>
            <a:r>
              <a:rPr lang="en-US" sz="1800" dirty="0" err="1" smtClean="0"/>
              <a:t>Ograni</a:t>
            </a:r>
            <a:r>
              <a:rPr lang="hr-HR" sz="1800" dirty="0" smtClean="0"/>
              <a:t>č</a:t>
            </a:r>
            <a:r>
              <a:rPr lang="en-US" sz="1800" dirty="0" err="1" smtClean="0"/>
              <a:t>iti</a:t>
            </a:r>
            <a:r>
              <a:rPr lang="en-US" sz="1800" dirty="0" smtClean="0"/>
              <a:t> </a:t>
            </a:r>
            <a:r>
              <a:rPr lang="en-US" sz="1800" dirty="0" err="1" smtClean="0"/>
              <a:t>fizi</a:t>
            </a:r>
            <a:r>
              <a:rPr lang="hr-HR" sz="1800" dirty="0" smtClean="0"/>
              <a:t>č</a:t>
            </a:r>
            <a:r>
              <a:rPr lang="en-US" sz="1800" dirty="0" err="1" smtClean="0"/>
              <a:t>ki</a:t>
            </a:r>
            <a:r>
              <a:rPr lang="en-US" sz="1800" dirty="0" smtClean="0"/>
              <a:t> </a:t>
            </a:r>
            <a:r>
              <a:rPr lang="en-US" sz="1800" dirty="0" err="1"/>
              <a:t>pristup</a:t>
            </a:r>
            <a:r>
              <a:rPr lang="en-US" sz="1800" dirty="0"/>
              <a:t> </a:t>
            </a:r>
            <a:r>
              <a:rPr lang="en-US" sz="1800" dirty="0" err="1"/>
              <a:t>serverima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</a:t>
            </a:r>
            <a:r>
              <a:rPr lang="en-US" sz="1800" dirty="0" err="1" smtClean="0"/>
              <a:t>sadr</a:t>
            </a:r>
            <a:r>
              <a:rPr lang="hr-HR" sz="1800" dirty="0" smtClean="0"/>
              <a:t>ž</a:t>
            </a:r>
            <a:r>
              <a:rPr lang="en-US" sz="1800" dirty="0" smtClean="0"/>
              <a:t>e </a:t>
            </a:r>
            <a:r>
              <a:rPr lang="en-US" sz="1800" dirty="0"/>
              <a:t>hash-eve</a:t>
            </a:r>
          </a:p>
          <a:p>
            <a:r>
              <a:rPr lang="en-US" sz="1800" dirty="0" err="1"/>
              <a:t>Primijeniti</a:t>
            </a:r>
            <a:r>
              <a:rPr lang="en-US" sz="1800" dirty="0"/>
              <a:t> </a:t>
            </a:r>
            <a:r>
              <a:rPr lang="en-US" sz="1800" dirty="0" err="1"/>
              <a:t>sve</a:t>
            </a:r>
            <a:r>
              <a:rPr lang="en-US" sz="1800" dirty="0"/>
              <a:t> </a:t>
            </a:r>
            <a:r>
              <a:rPr lang="en-US" sz="1800" dirty="0" err="1"/>
              <a:t>najnovije</a:t>
            </a:r>
            <a:r>
              <a:rPr lang="en-US" sz="1800" dirty="0"/>
              <a:t> </a:t>
            </a:r>
            <a:r>
              <a:rPr lang="en-US" sz="1800" dirty="0" err="1" smtClean="0"/>
              <a:t>za</a:t>
            </a:r>
            <a:r>
              <a:rPr lang="hr-HR" sz="1800" dirty="0" smtClean="0"/>
              <a:t>š</a:t>
            </a:r>
            <a:r>
              <a:rPr lang="en-US" sz="1800" dirty="0" err="1" smtClean="0"/>
              <a:t>titne</a:t>
            </a:r>
            <a:r>
              <a:rPr lang="en-US" sz="1800" dirty="0" smtClean="0"/>
              <a:t> </a:t>
            </a:r>
            <a:r>
              <a:rPr lang="en-US" sz="1800" dirty="0" err="1"/>
              <a:t>zakrpe</a:t>
            </a:r>
            <a:r>
              <a:rPr lang="en-US" sz="1800" dirty="0"/>
              <a:t>(patches)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sigurnosne</a:t>
            </a:r>
            <a:r>
              <a:rPr lang="en-US" sz="1800" dirty="0"/>
              <a:t> </a:t>
            </a:r>
            <a:r>
              <a:rPr lang="en-US" sz="1800" dirty="0" err="1"/>
              <a:t>pakete</a:t>
            </a:r>
            <a:endParaRPr lang="en-US" sz="1800" dirty="0"/>
          </a:p>
          <a:p>
            <a:r>
              <a:rPr lang="en-US" sz="1800" dirty="0" err="1"/>
              <a:t>Primijeniti</a:t>
            </a:r>
            <a:r>
              <a:rPr lang="en-US" sz="1800" dirty="0"/>
              <a:t> </a:t>
            </a:r>
            <a:r>
              <a:rPr lang="en-US" sz="1800" dirty="0" err="1"/>
              <a:t>alate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</a:t>
            </a:r>
            <a:r>
              <a:rPr lang="en-US" sz="1800" dirty="0" err="1"/>
              <a:t>prisiljavaju</a:t>
            </a:r>
            <a:r>
              <a:rPr lang="en-US" sz="1800" dirty="0"/>
              <a:t> </a:t>
            </a:r>
            <a:r>
              <a:rPr lang="en-US" sz="1800" dirty="0" err="1"/>
              <a:t>korisinke</a:t>
            </a:r>
            <a:r>
              <a:rPr lang="en-US" sz="1800" dirty="0"/>
              <a:t> </a:t>
            </a:r>
            <a:r>
              <a:rPr lang="en-US" sz="1800" dirty="0" err="1"/>
              <a:t>da</a:t>
            </a:r>
            <a:r>
              <a:rPr lang="en-US" sz="1800" dirty="0"/>
              <a:t> </a:t>
            </a:r>
            <a:r>
              <a:rPr lang="en-US" sz="1800" dirty="0" err="1"/>
              <a:t>odaberu</a:t>
            </a:r>
            <a:r>
              <a:rPr lang="en-US" sz="1800" dirty="0"/>
              <a:t> </a:t>
            </a:r>
            <a:r>
              <a:rPr lang="en-US" sz="1800" dirty="0" err="1"/>
              <a:t>jake</a:t>
            </a:r>
            <a:r>
              <a:rPr lang="en-US" sz="1800" dirty="0"/>
              <a:t> </a:t>
            </a:r>
            <a:r>
              <a:rPr lang="hr-HR" sz="1800" dirty="0" err="1" smtClean="0"/>
              <a:t>š</a:t>
            </a:r>
            <a:r>
              <a:rPr lang="en-US" sz="1800" dirty="0" err="1" smtClean="0"/>
              <a:t>ifre</a:t>
            </a:r>
            <a:endParaRPr lang="en-US" sz="1800" dirty="0"/>
          </a:p>
          <a:p>
            <a:r>
              <a:rPr lang="en-US" sz="1800" dirty="0" err="1"/>
              <a:t>Redovita</a:t>
            </a:r>
            <a:r>
              <a:rPr lang="en-US" sz="1800" dirty="0"/>
              <a:t> </a:t>
            </a:r>
            <a:r>
              <a:rPr lang="en-US" sz="1800" dirty="0" err="1"/>
              <a:t>revizija</a:t>
            </a:r>
            <a:r>
              <a:rPr lang="en-US" sz="1800" dirty="0"/>
              <a:t>( </a:t>
            </a:r>
            <a:r>
              <a:rPr lang="en-US" sz="1800" dirty="0" err="1"/>
              <a:t>promjena</a:t>
            </a:r>
            <a:r>
              <a:rPr lang="en-US" sz="1800" dirty="0"/>
              <a:t>) </a:t>
            </a:r>
            <a:r>
              <a:rPr lang="en-US" sz="1800" dirty="0" err="1"/>
              <a:t>lozinke</a:t>
            </a:r>
            <a:endParaRPr lang="en-US" sz="1800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23559" name="Oval 7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23560" name="Rectangle 8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37</a:t>
              </a:r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4578" name="AutoShape 2"/>
          <p:cNvSpPr>
            <a:spLocks/>
          </p:cNvSpPr>
          <p:nvPr/>
        </p:nvSpPr>
        <p:spPr bwMode="auto">
          <a:xfrm>
            <a:off x="65088" y="69850"/>
            <a:ext cx="9013825" cy="6691313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4579" name="Rectangle 3"/>
          <p:cNvSpPr>
            <a:spLocks/>
          </p:cNvSpPr>
          <p:nvPr/>
        </p:nvSpPr>
        <p:spPr bwMode="auto">
          <a:xfrm rot="10800000" flipH="1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69850" y="2341563"/>
            <a:ext cx="9013825" cy="46037"/>
          </a:xfrm>
          <a:prstGeom prst="rect">
            <a:avLst/>
          </a:prstGeom>
          <a:solidFill>
            <a:srgbClr val="B2C1DB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68263" y="2468563"/>
            <a:ext cx="9015412" cy="46037"/>
          </a:xfrm>
          <a:prstGeom prst="rect">
            <a:avLst/>
          </a:prstGeom>
          <a:solidFill>
            <a:srgbClr val="4BACC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DDFA2390-F219-4592-80C9-DEA2526268D7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38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title"/>
          </p:nvPr>
        </p:nvSpPr>
        <p:spPr>
          <a:xfrm>
            <a:off x="722313" y="0"/>
            <a:ext cx="7772400" cy="2314575"/>
          </a:xfrm>
          <a:ln/>
        </p:spPr>
        <p:txBody>
          <a:bodyPr rIns="132080"/>
          <a:lstStyle/>
          <a:p>
            <a:r>
              <a:rPr lang="en-US"/>
              <a:t>Sigurnosi Tokeni</a:t>
            </a:r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22313" y="2547938"/>
            <a:ext cx="7772400" cy="3052762"/>
          </a:xfrm>
          <a:ln/>
        </p:spPr>
        <p:txBody>
          <a:bodyPr rIns="132080"/>
          <a:lstStyle/>
          <a:p>
            <a:pPr marL="39688" indent="0">
              <a:buFont typeface="Wingdings 2" charset="2"/>
              <a:buNone/>
            </a:pPr>
            <a:r>
              <a:rPr lang="en-US" sz="2400">
                <a:solidFill>
                  <a:srgbClr val="898989"/>
                </a:solidFill>
              </a:rPr>
              <a:t>9.11.2010.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5602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2E16079E-8568-46BC-9951-D6E0FED5A2C9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39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44475"/>
            <a:ext cx="8569325" cy="1203325"/>
          </a:xfrm>
          <a:ln/>
        </p:spPr>
        <p:txBody>
          <a:bodyPr rIns="132080" anchor="ctr"/>
          <a:lstStyle/>
          <a:p>
            <a:r>
              <a:rPr lang="en-US" dirty="0" err="1"/>
              <a:t>Sigurnosni</a:t>
            </a:r>
            <a:r>
              <a:rPr lang="en-US" dirty="0"/>
              <a:t> </a:t>
            </a:r>
            <a:r>
              <a:rPr lang="en-US" dirty="0" err="1"/>
              <a:t>Tokeni</a:t>
            </a:r>
            <a:r>
              <a:rPr lang="en-US" dirty="0"/>
              <a:t> (</a:t>
            </a:r>
            <a:r>
              <a:rPr lang="en-US" dirty="0" smtClean="0"/>
              <a:t>ne</a:t>
            </a:r>
            <a:r>
              <a:rPr lang="hr-HR" dirty="0" smtClean="0"/>
              <a:t>š</a:t>
            </a:r>
            <a:r>
              <a:rPr lang="en-US" dirty="0" smtClean="0"/>
              <a:t>to </a:t>
            </a:r>
            <a:r>
              <a:rPr lang="hr-HR" dirty="0" err="1" smtClean="0"/>
              <a:t>š</a:t>
            </a:r>
            <a:r>
              <a:rPr lang="en-US" dirty="0" smtClean="0"/>
              <a:t>to </a:t>
            </a:r>
            <a:r>
              <a:rPr lang="en-US" dirty="0" err="1"/>
              <a:t>imate</a:t>
            </a:r>
            <a:r>
              <a:rPr lang="en-US" dirty="0"/>
              <a:t>)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Font typeface="Wingdings 2" charset="2"/>
              <a:buNone/>
            </a:pPr>
            <a:endParaRPr lang="en-US" sz="1200" dirty="0">
              <a:latin typeface="Times" charset="0"/>
              <a:ea typeface="ヒラギノ明朝 ProN W3" charset="0"/>
              <a:cs typeface="ヒラギノ明朝 ProN W3" charset="0"/>
              <a:sym typeface="Times" charset="0"/>
            </a:endParaRPr>
          </a:p>
          <a:p>
            <a:pPr marL="0" indent="0"/>
            <a:r>
              <a:rPr lang="en-US" sz="2400" dirty="0" err="1"/>
              <a:t>Predmeti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korisnik</a:t>
            </a:r>
            <a:r>
              <a:rPr lang="en-US" sz="2400" dirty="0"/>
              <a:t> </a:t>
            </a:r>
            <a:r>
              <a:rPr lang="en-US" sz="2400" dirty="0" err="1"/>
              <a:t>posjeduje</a:t>
            </a:r>
            <a:r>
              <a:rPr lang="en-US" sz="2400" dirty="0"/>
              <a:t> u </a:t>
            </a:r>
            <a:r>
              <a:rPr lang="en-US" sz="2400" dirty="0" err="1"/>
              <a:t>svrhu</a:t>
            </a:r>
            <a:r>
              <a:rPr lang="en-US" sz="2400" dirty="0"/>
              <a:t> </a:t>
            </a:r>
            <a:r>
              <a:rPr lang="en-US" sz="2400" dirty="0" err="1"/>
              <a:t>provjere</a:t>
            </a:r>
            <a:r>
              <a:rPr lang="en-US" sz="2400" dirty="0"/>
              <a:t> </a:t>
            </a:r>
            <a:r>
              <a:rPr lang="en-US" sz="2400" dirty="0" err="1"/>
              <a:t>identiteta</a:t>
            </a:r>
            <a:r>
              <a:rPr lang="en-US" sz="2400" dirty="0"/>
              <a:t> </a:t>
            </a:r>
            <a:r>
              <a:rPr lang="en-US" sz="2400" dirty="0" err="1"/>
              <a:t>korisnika</a:t>
            </a:r>
            <a:r>
              <a:rPr lang="en-US" sz="2400" dirty="0"/>
              <a:t> </a:t>
            </a:r>
            <a:r>
              <a:rPr lang="en-US" sz="2400" dirty="0" err="1"/>
              <a:t>zovu</a:t>
            </a:r>
            <a:r>
              <a:rPr lang="en-US" sz="2400" dirty="0"/>
              <a:t> se </a:t>
            </a:r>
            <a:r>
              <a:rPr lang="en-US" sz="2400" dirty="0" err="1"/>
              <a:t>identifikacijski</a:t>
            </a:r>
            <a:r>
              <a:rPr lang="en-US" sz="2400" dirty="0"/>
              <a:t>  (authentication) </a:t>
            </a:r>
            <a:r>
              <a:rPr lang="en-US" sz="2400" dirty="0" err="1"/>
              <a:t>tokeni</a:t>
            </a:r>
            <a:endParaRPr lang="en-US" sz="2400" dirty="0"/>
          </a:p>
          <a:p>
            <a:pPr marL="0" indent="0"/>
            <a:r>
              <a:rPr lang="en-US" sz="2400" dirty="0" err="1"/>
              <a:t>sustav</a:t>
            </a:r>
            <a:r>
              <a:rPr lang="en-US" sz="2400" dirty="0"/>
              <a:t> </a:t>
            </a:r>
            <a:r>
              <a:rPr lang="en-US" sz="2400" dirty="0" smtClean="0"/>
              <a:t>mo</a:t>
            </a:r>
            <a:r>
              <a:rPr lang="hr-HR" sz="2400" dirty="0" smtClean="0"/>
              <a:t>ž</a:t>
            </a:r>
            <a:r>
              <a:rPr lang="en-US" sz="2400" dirty="0" smtClean="0"/>
              <a:t>e </a:t>
            </a:r>
            <a:r>
              <a:rPr lang="en-US" sz="2400" dirty="0" err="1"/>
              <a:t>potvrditi</a:t>
            </a:r>
            <a:r>
              <a:rPr lang="en-US" sz="2400" dirty="0"/>
              <a:t> </a:t>
            </a:r>
            <a:r>
              <a:rPr lang="en-US" sz="2400" dirty="0" err="1"/>
              <a:t>da</a:t>
            </a:r>
            <a:r>
              <a:rPr lang="en-US" sz="2400" dirty="0"/>
              <a:t> </a:t>
            </a:r>
            <a:r>
              <a:rPr lang="en-US" sz="2400" dirty="0" err="1"/>
              <a:t>korisnik</a:t>
            </a:r>
            <a:r>
              <a:rPr lang="en-US" sz="2400" dirty="0"/>
              <a:t> </a:t>
            </a:r>
            <a:r>
              <a:rPr lang="en-US" sz="2400" dirty="0" err="1"/>
              <a:t>posjeduje</a:t>
            </a:r>
            <a:r>
              <a:rPr lang="en-US" sz="2400" dirty="0"/>
              <a:t> </a:t>
            </a:r>
            <a:r>
              <a:rPr lang="en-US" sz="2400" dirty="0" err="1"/>
              <a:t>jedinstven</a:t>
            </a:r>
            <a:r>
              <a:rPr lang="en-US" sz="2400" dirty="0"/>
              <a:t> token</a:t>
            </a:r>
          </a:p>
          <a:p>
            <a:pPr marL="0" indent="0"/>
            <a:r>
              <a:rPr lang="en-US" sz="2400" dirty="0" err="1">
                <a:solidFill>
                  <a:srgbClr val="002060"/>
                </a:solidFill>
              </a:rPr>
              <a:t>Dvo-faktorska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provjera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autenticnosti</a:t>
            </a:r>
            <a:endParaRPr lang="en-US" sz="2400" dirty="0">
              <a:solidFill>
                <a:srgbClr val="002060"/>
              </a:solidFill>
            </a:endParaRPr>
          </a:p>
          <a:p>
            <a:pPr marL="587375" lvl="1"/>
            <a:r>
              <a:rPr lang="en-US" sz="2200" dirty="0"/>
              <a:t>Npr. </a:t>
            </a:r>
            <a:r>
              <a:rPr lang="en-US" sz="2200" dirty="0" err="1"/>
              <a:t>kombinacija</a:t>
            </a:r>
            <a:r>
              <a:rPr lang="en-US" sz="2200" dirty="0"/>
              <a:t> </a:t>
            </a:r>
            <a:r>
              <a:rPr lang="en-US" sz="2200" dirty="0" err="1" smtClean="0"/>
              <a:t>lozinke</a:t>
            </a:r>
            <a:r>
              <a:rPr lang="en-US" sz="2200" dirty="0" smtClean="0"/>
              <a:t>(ne</a:t>
            </a:r>
            <a:r>
              <a:rPr lang="hr-HR" sz="2200" dirty="0" smtClean="0"/>
              <a:t>š</a:t>
            </a:r>
            <a:r>
              <a:rPr lang="en-US" sz="2200" dirty="0" smtClean="0"/>
              <a:t>to </a:t>
            </a:r>
            <a:r>
              <a:rPr lang="hr-HR" sz="2200" dirty="0" err="1" smtClean="0"/>
              <a:t>š</a:t>
            </a:r>
            <a:r>
              <a:rPr lang="en-US" sz="2200" dirty="0" smtClean="0"/>
              <a:t>to </a:t>
            </a:r>
            <a:r>
              <a:rPr lang="en-US" sz="2200" dirty="0" err="1"/>
              <a:t>znate</a:t>
            </a:r>
            <a:r>
              <a:rPr lang="en-US" sz="2200" dirty="0"/>
              <a:t>)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 smtClean="0"/>
              <a:t>tokena</a:t>
            </a:r>
            <a:r>
              <a:rPr lang="en-US" sz="2200" dirty="0" smtClean="0"/>
              <a:t>(ne</a:t>
            </a:r>
            <a:r>
              <a:rPr lang="hr-HR" sz="2200" dirty="0" smtClean="0"/>
              <a:t>š</a:t>
            </a:r>
            <a:r>
              <a:rPr lang="en-US" sz="2200" dirty="0" smtClean="0"/>
              <a:t>to </a:t>
            </a:r>
            <a:r>
              <a:rPr lang="hr-HR" sz="2200" dirty="0" err="1" smtClean="0"/>
              <a:t>š</a:t>
            </a:r>
            <a:r>
              <a:rPr lang="en-US" sz="2200" dirty="0" smtClean="0"/>
              <a:t>to </a:t>
            </a:r>
            <a:r>
              <a:rPr lang="en-US" sz="2200" dirty="0" err="1"/>
              <a:t>imate</a:t>
            </a:r>
            <a:r>
              <a:rPr lang="en-US" sz="2200" dirty="0"/>
              <a:t>) </a:t>
            </a:r>
            <a:r>
              <a:rPr lang="en-US" sz="2200" dirty="0" err="1"/>
              <a:t>znatno</a:t>
            </a:r>
            <a:r>
              <a:rPr lang="en-US" sz="2200" dirty="0"/>
              <a:t> </a:t>
            </a:r>
            <a:r>
              <a:rPr lang="en-US" sz="2200" dirty="0" err="1" smtClean="0"/>
              <a:t>pove</a:t>
            </a:r>
            <a:r>
              <a:rPr lang="hr-HR" sz="2200" dirty="0" smtClean="0"/>
              <a:t>ć</a:t>
            </a:r>
            <a:r>
              <a:rPr lang="en-US" sz="2200" dirty="0" err="1" smtClean="0"/>
              <a:t>ava</a:t>
            </a:r>
            <a:r>
              <a:rPr lang="en-US" sz="2200" dirty="0" smtClean="0"/>
              <a:t> </a:t>
            </a:r>
            <a:r>
              <a:rPr lang="en-US" sz="2200" dirty="0" err="1"/>
              <a:t>sigurnost</a:t>
            </a:r>
            <a:endParaRPr lang="en-US" sz="2200" dirty="0"/>
          </a:p>
          <a:p>
            <a:pPr marL="587375" lvl="1"/>
            <a:r>
              <a:rPr lang="en-US" sz="2200" dirty="0" err="1"/>
              <a:t>Primjeri</a:t>
            </a:r>
            <a:r>
              <a:rPr lang="en-US" sz="2200" dirty="0"/>
              <a:t>:</a:t>
            </a:r>
          </a:p>
          <a:p>
            <a:pPr marL="587375" lvl="1"/>
            <a:r>
              <a:rPr lang="en-US" sz="1800" dirty="0"/>
              <a:t>Scratch </a:t>
            </a:r>
            <a:r>
              <a:rPr lang="en-US" sz="1800" dirty="0" err="1"/>
              <a:t>liste</a:t>
            </a:r>
            <a:endParaRPr lang="en-US" sz="1800" dirty="0"/>
          </a:p>
          <a:p>
            <a:pPr marL="587375" lvl="1"/>
            <a:r>
              <a:rPr lang="en-US" sz="1800" dirty="0" err="1"/>
              <a:t>SecureID</a:t>
            </a:r>
            <a:r>
              <a:rPr lang="en-US" sz="1800" dirty="0"/>
              <a:t> </a:t>
            </a:r>
            <a:r>
              <a:rPr lang="en-US" sz="1800" dirty="0" err="1"/>
              <a:t>tokeni</a:t>
            </a:r>
            <a:r>
              <a:rPr lang="en-US" sz="1800" dirty="0"/>
              <a:t> (</a:t>
            </a:r>
            <a:r>
              <a:rPr lang="en-US" sz="1800" dirty="0" err="1"/>
              <a:t>prikazuju</a:t>
            </a:r>
            <a:r>
              <a:rPr lang="en-US" sz="1800" dirty="0"/>
              <a:t> </a:t>
            </a:r>
            <a:r>
              <a:rPr lang="en-US" sz="1800" dirty="0" err="1" smtClean="0"/>
              <a:t>novi</a:t>
            </a:r>
            <a:r>
              <a:rPr lang="hr-HR" sz="1800" dirty="0" smtClean="0"/>
              <a:t> </a:t>
            </a:r>
            <a:r>
              <a:rPr lang="en-US" sz="1800" dirty="0" smtClean="0"/>
              <a:t>6 </a:t>
            </a:r>
            <a:r>
              <a:rPr lang="en-US" sz="1800" dirty="0" err="1"/>
              <a:t>znamenkasti</a:t>
            </a:r>
            <a:r>
              <a:rPr lang="en-US" sz="1800" dirty="0"/>
              <a:t> </a:t>
            </a:r>
            <a:r>
              <a:rPr lang="en-US" sz="1800" dirty="0" err="1"/>
              <a:t>broj</a:t>
            </a:r>
            <a:r>
              <a:rPr lang="en-US" sz="1800" dirty="0"/>
              <a:t> </a:t>
            </a:r>
            <a:r>
              <a:rPr lang="en-US" sz="1800" dirty="0" err="1"/>
              <a:t>svake</a:t>
            </a:r>
            <a:r>
              <a:rPr lang="en-US" sz="1800" dirty="0"/>
              <a:t> minute</a:t>
            </a:r>
          </a:p>
          <a:p>
            <a:pPr marL="587375" lvl="1"/>
            <a:r>
              <a:rPr lang="en-US" sz="1800" dirty="0" err="1"/>
              <a:t>Kalkulatori</a:t>
            </a:r>
            <a:endParaRPr lang="en-US" sz="1800" dirty="0"/>
          </a:p>
          <a:p>
            <a:pPr marL="587375" lvl="1"/>
            <a:r>
              <a:rPr lang="en-US" sz="1800" dirty="0" err="1"/>
              <a:t>Magnetske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smart </a:t>
            </a:r>
            <a:r>
              <a:rPr lang="en-US" sz="1800" dirty="0" err="1"/>
              <a:t>kartice</a:t>
            </a:r>
            <a:endParaRPr lang="en-US" sz="1800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25607" name="Oval 7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25608" name="Rectangle 8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39</a:t>
              </a:r>
            </a:p>
          </p:txBody>
        </p:sp>
      </p:grpSp>
      <p:pic>
        <p:nvPicPr>
          <p:cNvPr id="25609" name="Picture 9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5286388"/>
            <a:ext cx="1714500" cy="97155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Postoje četiri opća sredstva autorizacije korisnika identiteta</a:t>
            </a:r>
          </a:p>
          <a:p>
            <a:pPr lvl="1" eaLnBrk="1" hangingPunct="1"/>
            <a:r>
              <a:rPr lang="hr-HR" dirty="0" smtClean="0"/>
              <a:t>Nekakvo korisnikovo </a:t>
            </a:r>
            <a:r>
              <a:rPr lang="hr-HR" dirty="0" smtClean="0">
                <a:solidFill>
                  <a:schemeClr val="tx2"/>
                </a:solidFill>
              </a:rPr>
              <a:t>znanje</a:t>
            </a:r>
          </a:p>
          <a:p>
            <a:pPr lvl="2" eaLnBrk="1" hangingPunct="1"/>
            <a:r>
              <a:rPr lang="hr-HR" dirty="0" smtClean="0"/>
              <a:t>Lozinka, osobni identifikacijski broj (PIN)</a:t>
            </a:r>
          </a:p>
          <a:p>
            <a:pPr lvl="1" eaLnBrk="1" hangingPunct="1"/>
            <a:r>
              <a:rPr lang="hr-HR" dirty="0" smtClean="0"/>
              <a:t>Nešto što korisnik </a:t>
            </a:r>
            <a:r>
              <a:rPr lang="hr-HR" dirty="0" smtClean="0">
                <a:solidFill>
                  <a:schemeClr val="tx2"/>
                </a:solidFill>
              </a:rPr>
              <a:t>posjeduje</a:t>
            </a:r>
          </a:p>
          <a:p>
            <a:pPr lvl="2" eaLnBrk="1" hangingPunct="1"/>
            <a:r>
              <a:rPr lang="hr-HR" dirty="0" err="1" smtClean="0"/>
              <a:t>Smart</a:t>
            </a:r>
            <a:r>
              <a:rPr lang="hr-HR" dirty="0" smtClean="0"/>
              <a:t> kartice, fizički ključevi, </a:t>
            </a:r>
            <a:r>
              <a:rPr lang="hr-HR" dirty="0" err="1" smtClean="0"/>
              <a:t>tokeni</a:t>
            </a:r>
            <a:endParaRPr lang="hr-HR" dirty="0" smtClean="0"/>
          </a:p>
          <a:p>
            <a:pPr lvl="1" eaLnBrk="1" hangingPunct="1"/>
            <a:r>
              <a:rPr lang="hr-HR" dirty="0" smtClean="0"/>
              <a:t>Nešto što korisnik </a:t>
            </a:r>
            <a:r>
              <a:rPr lang="hr-HR" dirty="0" smtClean="0">
                <a:solidFill>
                  <a:srgbClr val="002060"/>
                </a:solidFill>
              </a:rPr>
              <a:t>jest (statička biometrija)</a:t>
            </a:r>
          </a:p>
          <a:p>
            <a:pPr lvl="2" eaLnBrk="1" hangingPunct="1"/>
            <a:r>
              <a:rPr lang="hr-HR" dirty="0" smtClean="0"/>
              <a:t>Prepoznavanje otiskom prsta, lica, mrežnice, iris-om</a:t>
            </a:r>
          </a:p>
          <a:p>
            <a:pPr lvl="1" eaLnBrk="1" hangingPunct="1"/>
            <a:r>
              <a:rPr lang="hr-HR" dirty="0" smtClean="0"/>
              <a:t>Nešto što korisnik </a:t>
            </a:r>
            <a:r>
              <a:rPr lang="hr-HR" dirty="0" smtClean="0">
                <a:solidFill>
                  <a:srgbClr val="002060"/>
                </a:solidFill>
              </a:rPr>
              <a:t>čini (dinamička biometrija)</a:t>
            </a:r>
            <a:r>
              <a:rPr lang="hr-HR" dirty="0" smtClean="0"/>
              <a:t> </a:t>
            </a:r>
          </a:p>
          <a:p>
            <a:pPr lvl="2" eaLnBrk="1" hangingPunct="1"/>
            <a:r>
              <a:rPr lang="hr-HR" dirty="0" smtClean="0"/>
              <a:t>Prepoznavanje glasa, rukopisa, ritam tipkanja</a:t>
            </a:r>
          </a:p>
          <a:p>
            <a:pPr eaLnBrk="1" hangingPunct="1"/>
            <a:r>
              <a:rPr lang="hr-HR" dirty="0" smtClean="0"/>
              <a:t>Može se koristiti u kombinaciji</a:t>
            </a:r>
          </a:p>
          <a:p>
            <a:pPr eaLnBrk="1" hangingPunct="1"/>
            <a:r>
              <a:rPr lang="hr-HR" dirty="0" smtClean="0"/>
              <a:t>Svi oni imaju i prednosti i mane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Značenje Autentičnosti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7A9ED5-7E62-4187-9639-683715B16570}" type="slidenum">
              <a:rPr lang="hr-HR"/>
              <a:pPr>
                <a:defRPr/>
              </a:pPr>
              <a:t>4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6626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596D801D-C812-4F6A-809A-D5EE3E0C92DF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40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44475"/>
            <a:ext cx="8569325" cy="1203325"/>
          </a:xfrm>
          <a:ln/>
        </p:spPr>
        <p:txBody>
          <a:bodyPr rIns="132080" anchor="ctr"/>
          <a:lstStyle/>
          <a:p>
            <a:r>
              <a:rPr lang="en-US"/>
              <a:t>Primjer: Sigurno Internet Bankarstvo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26630" name="Oval 6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26631" name="Rectangle 7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40</a:t>
              </a:r>
            </a:p>
          </p:txBody>
        </p:sp>
      </p:grpSp>
      <p:sp>
        <p:nvSpPr>
          <p:cNvPr id="26632" name="Rectangle 8"/>
          <p:cNvSpPr>
            <a:spLocks/>
          </p:cNvSpPr>
          <p:nvPr/>
        </p:nvSpPr>
        <p:spPr bwMode="auto">
          <a:xfrm>
            <a:off x="323850" y="1447800"/>
            <a:ext cx="8585200" cy="5080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12738" indent="-273050">
              <a:spcBef>
                <a:spcPts val="575"/>
              </a:spcBef>
            </a:pPr>
            <a:endParaRPr lang="en-US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12738" indent="-273050">
              <a:spcBef>
                <a:spcPts val="575"/>
              </a:spcBef>
            </a:pPr>
            <a:endParaRPr lang="en-US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12738" indent="-273050">
              <a:spcBef>
                <a:spcPts val="575"/>
              </a:spcBef>
            </a:pPr>
            <a:endParaRPr lang="en-US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12738" indent="-273050">
              <a:spcBef>
                <a:spcPts val="575"/>
              </a:spcBef>
            </a:pPr>
            <a:endParaRPr lang="en-US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12738" indent="-273050">
              <a:spcBef>
                <a:spcPts val="575"/>
              </a:spcBef>
            </a:pPr>
            <a:endParaRPr lang="en-US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12738" indent="-273050">
              <a:spcBef>
                <a:spcPts val="575"/>
              </a:spcBef>
            </a:pPr>
            <a:endParaRPr lang="en-US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12738" indent="-273050">
              <a:spcBef>
                <a:spcPts val="575"/>
              </a:spcBef>
            </a:pPr>
            <a:endParaRPr lang="en-US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12738" indent="-273050">
              <a:spcBef>
                <a:spcPts val="575"/>
              </a:spcBef>
            </a:pPr>
            <a:endParaRPr lang="en-US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12738" indent="-273050">
              <a:spcBef>
                <a:spcPts val="575"/>
              </a:spcBef>
            </a:pPr>
            <a:endParaRPr lang="en-US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12738" indent="-273050">
              <a:spcBef>
                <a:spcPts val="575"/>
              </a:spcBef>
            </a:pPr>
            <a:endParaRPr lang="en-US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12738" indent="-273050">
              <a:spcBef>
                <a:spcPts val="575"/>
              </a:spcBef>
            </a:pPr>
            <a:endParaRPr lang="en-US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12738" indent="-273050">
              <a:spcBef>
                <a:spcPts val="575"/>
              </a:spcBef>
            </a:pPr>
            <a:endParaRPr lang="en-US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12738" indent="-273050">
              <a:spcBef>
                <a:spcPts val="575"/>
              </a:spcBef>
            </a:pPr>
            <a:endParaRPr lang="en-US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12738" indent="-273050">
              <a:spcBef>
                <a:spcPts val="575"/>
              </a:spcBef>
            </a:pPr>
            <a:endParaRPr lang="en-US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12738" indent="-273050">
              <a:spcBef>
                <a:spcPts val="575"/>
              </a:spcBef>
            </a:pPr>
            <a:r>
              <a:rPr lang="en-US" sz="14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Hiltgen et al. “Secure Internet Banking Authentication”, IEEE Security &amp; Privacy, 2006</a:t>
            </a:r>
          </a:p>
        </p:txBody>
      </p:sp>
      <p:pic>
        <p:nvPicPr>
          <p:cNvPr id="26633" name="Picture 9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412875"/>
            <a:ext cx="7056438" cy="43656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26634" name="Rectangle 10"/>
          <p:cNvSpPr>
            <a:spLocks/>
          </p:cNvSpPr>
          <p:nvPr/>
        </p:nvSpPr>
        <p:spPr bwMode="auto">
          <a:xfrm>
            <a:off x="1547813" y="5732463"/>
            <a:ext cx="1536700" cy="292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Offline card reader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4643438" y="4724400"/>
            <a:ext cx="598487" cy="1081088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>
            <a:off x="6648450" y="5445125"/>
            <a:ext cx="84138" cy="360363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6637" name="Rectangle 13"/>
          <p:cNvSpPr>
            <a:spLocks/>
          </p:cNvSpPr>
          <p:nvPr/>
        </p:nvSpPr>
        <p:spPr bwMode="auto">
          <a:xfrm>
            <a:off x="4714875" y="5805488"/>
            <a:ext cx="1066800" cy="533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1400" b="1">
                <a:solidFill>
                  <a:srgbClr val="C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User knows</a:t>
            </a:r>
          </a:p>
        </p:txBody>
      </p:sp>
      <p:sp>
        <p:nvSpPr>
          <p:cNvPr id="26638" name="Rectangle 14"/>
          <p:cNvSpPr>
            <a:spLocks/>
          </p:cNvSpPr>
          <p:nvPr/>
        </p:nvSpPr>
        <p:spPr bwMode="auto">
          <a:xfrm>
            <a:off x="6083300" y="5805488"/>
            <a:ext cx="1143000" cy="317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1400" b="1">
                <a:solidFill>
                  <a:srgbClr val="C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User owns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6" grpId="0" animBg="1"/>
      <p:bldP spid="26637" grpId="0" autoUpdateAnimBg="0"/>
      <p:bldP spid="2663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7650" name="AutoShape 2"/>
          <p:cNvSpPr>
            <a:spLocks/>
          </p:cNvSpPr>
          <p:nvPr/>
        </p:nvSpPr>
        <p:spPr bwMode="auto">
          <a:xfrm>
            <a:off x="65088" y="69850"/>
            <a:ext cx="9013825" cy="6691313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 rot="10800000" flipH="1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69850" y="2341563"/>
            <a:ext cx="9013825" cy="46037"/>
          </a:xfrm>
          <a:prstGeom prst="rect">
            <a:avLst/>
          </a:prstGeom>
          <a:solidFill>
            <a:srgbClr val="B2C1DB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68263" y="2468563"/>
            <a:ext cx="9015412" cy="46037"/>
          </a:xfrm>
          <a:prstGeom prst="rect">
            <a:avLst/>
          </a:prstGeom>
          <a:solidFill>
            <a:srgbClr val="4BACC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AB9DB2B8-731B-4C6C-9127-FDAD9ECD8DD0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41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title"/>
          </p:nvPr>
        </p:nvSpPr>
        <p:spPr>
          <a:xfrm>
            <a:off x="722313" y="0"/>
            <a:ext cx="7772400" cy="2314575"/>
          </a:xfrm>
          <a:ln/>
        </p:spPr>
        <p:txBody>
          <a:bodyPr rIns="132080"/>
          <a:lstStyle/>
          <a:p>
            <a:r>
              <a:rPr lang="en-US" dirty="0" err="1"/>
              <a:t>Biometrijska</a:t>
            </a:r>
            <a:r>
              <a:rPr lang="en-US" dirty="0"/>
              <a:t> </a:t>
            </a:r>
            <a:r>
              <a:rPr lang="en-US" dirty="0" err="1" smtClean="0"/>
              <a:t>autenti</a:t>
            </a:r>
            <a:r>
              <a:rPr lang="hr-HR" dirty="0" smtClean="0"/>
              <a:t>č</a:t>
            </a:r>
            <a:r>
              <a:rPr lang="en-US" dirty="0" err="1" smtClean="0"/>
              <a:t>nost</a:t>
            </a:r>
            <a:endParaRPr lang="en-US" dirty="0"/>
          </a:p>
        </p:txBody>
      </p:sp>
      <p:sp>
        <p:nvSpPr>
          <p:cNvPr id="276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22313" y="2547938"/>
            <a:ext cx="7772400" cy="3052762"/>
          </a:xfrm>
          <a:ln/>
        </p:spPr>
        <p:txBody>
          <a:bodyPr rIns="132080"/>
          <a:lstStyle/>
          <a:p>
            <a:pPr marL="39688" indent="0">
              <a:buFont typeface="Wingdings 2" charset="2"/>
              <a:buNone/>
            </a:pPr>
            <a:r>
              <a:rPr lang="en-US" sz="2400">
                <a:solidFill>
                  <a:srgbClr val="898989"/>
                </a:solidFill>
              </a:rPr>
              <a:t>9.11.2010.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8674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651C6962-4CAD-4280-AFDD-1C6100C0E08A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42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44475"/>
            <a:ext cx="8569325" cy="1203325"/>
          </a:xfrm>
          <a:ln/>
        </p:spPr>
        <p:txBody>
          <a:bodyPr rIns="132080" anchor="ctr"/>
          <a:lstStyle/>
          <a:p>
            <a:r>
              <a:rPr lang="en-US" dirty="0" err="1"/>
              <a:t>Biometrija</a:t>
            </a:r>
            <a:r>
              <a:rPr lang="en-US" dirty="0"/>
              <a:t> (</a:t>
            </a:r>
            <a:r>
              <a:rPr lang="en-US" dirty="0" smtClean="0"/>
              <a:t>ne</a:t>
            </a:r>
            <a:r>
              <a:rPr lang="hr-HR" dirty="0" smtClean="0"/>
              <a:t>š</a:t>
            </a:r>
            <a:r>
              <a:rPr lang="en-US" dirty="0" smtClean="0"/>
              <a:t>to </a:t>
            </a:r>
            <a:r>
              <a:rPr lang="hr-HR" dirty="0" err="1" smtClean="0"/>
              <a:t>š</a:t>
            </a:r>
            <a:r>
              <a:rPr lang="en-US" dirty="0" smtClean="0"/>
              <a:t>to </a:t>
            </a:r>
            <a:r>
              <a:rPr lang="en-US" dirty="0" err="1"/>
              <a:t>jesi</a:t>
            </a:r>
            <a:r>
              <a:rPr lang="en-US" dirty="0"/>
              <a:t>)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Znanost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mjerenja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fizikalnih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svojstava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ljudskog</a:t>
            </a:r>
            <a:r>
              <a:rPr lang="en-US" sz="1800" dirty="0"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1800" dirty="0" err="1">
                <a:latin typeface="Times" charset="0"/>
                <a:cs typeface="Times" charset="0"/>
                <a:sym typeface="Times" charset="0"/>
              </a:rPr>
              <a:t>bića</a:t>
            </a:r>
            <a:endParaRPr lang="en-US" sz="1800" dirty="0"/>
          </a:p>
          <a:p>
            <a:r>
              <a:rPr lang="en-US" sz="2200" dirty="0" err="1" smtClean="0">
                <a:solidFill>
                  <a:srgbClr val="002060"/>
                </a:solidFill>
              </a:rPr>
              <a:t>Biometr</a:t>
            </a:r>
            <a:r>
              <a:rPr lang="hr-HR" sz="2200" dirty="0" smtClean="0">
                <a:solidFill>
                  <a:srgbClr val="002060"/>
                </a:solidFill>
              </a:rPr>
              <a:t>č</a:t>
            </a:r>
            <a:r>
              <a:rPr lang="en-US" sz="2200" dirty="0" err="1" smtClean="0">
                <a:solidFill>
                  <a:srgbClr val="002060"/>
                </a:solidFill>
              </a:rPr>
              <a:t>ki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sistem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za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provjeru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autenti</a:t>
            </a:r>
            <a:r>
              <a:rPr lang="hr-HR" sz="2200" dirty="0" smtClean="0">
                <a:solidFill>
                  <a:srgbClr val="002060"/>
                </a:solidFill>
              </a:rPr>
              <a:t>č</a:t>
            </a:r>
            <a:r>
              <a:rPr lang="en-US" sz="2200" dirty="0" err="1" smtClean="0">
                <a:solidFill>
                  <a:srgbClr val="002060"/>
                </a:solidFill>
              </a:rPr>
              <a:t>nost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/>
              <a:t>poku</a:t>
            </a:r>
            <a:r>
              <a:rPr lang="hr-HR" sz="2200" dirty="0" smtClean="0"/>
              <a:t>š</a:t>
            </a:r>
            <a:r>
              <a:rPr lang="en-US" sz="2200" dirty="0" err="1" smtClean="0"/>
              <a:t>ava</a:t>
            </a:r>
            <a:r>
              <a:rPr lang="en-US" sz="2200" dirty="0" smtClean="0"/>
              <a:t> </a:t>
            </a:r>
            <a:r>
              <a:rPr lang="en-US" sz="2200" dirty="0" err="1"/>
              <a:t>identificirati</a:t>
            </a:r>
            <a:r>
              <a:rPr lang="en-US" sz="2200" dirty="0"/>
              <a:t> </a:t>
            </a:r>
            <a:r>
              <a:rPr lang="en-US" sz="2200" dirty="0" err="1"/>
              <a:t>pojedinca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temelju</a:t>
            </a:r>
            <a:r>
              <a:rPr lang="en-US" sz="2200" dirty="0"/>
              <a:t> </a:t>
            </a:r>
            <a:r>
              <a:rPr lang="en-US" sz="2200" dirty="0" err="1"/>
              <a:t>jedistvene</a:t>
            </a:r>
            <a:r>
              <a:rPr lang="en-US" sz="2200" dirty="0"/>
              <a:t> </a:t>
            </a:r>
            <a:r>
              <a:rPr lang="en-US" sz="2200" dirty="0" err="1" smtClean="0"/>
              <a:t>fizi</a:t>
            </a:r>
            <a:r>
              <a:rPr lang="hr-HR" sz="2200" dirty="0" smtClean="0"/>
              <a:t>č</a:t>
            </a:r>
            <a:r>
              <a:rPr lang="en-US" sz="2200" dirty="0" err="1" smtClean="0"/>
              <a:t>ke</a:t>
            </a:r>
            <a:r>
              <a:rPr lang="en-US" sz="2200" dirty="0" smtClean="0"/>
              <a:t> </a:t>
            </a:r>
            <a:r>
              <a:rPr lang="en-US" sz="2200" dirty="0" err="1"/>
              <a:t>karakteristike</a:t>
            </a:r>
            <a:endParaRPr lang="en-US" sz="2200" dirty="0"/>
          </a:p>
          <a:p>
            <a:r>
              <a:rPr lang="en-US" sz="2200" dirty="0" err="1" smtClean="0"/>
              <a:t>Ljudsk</a:t>
            </a:r>
            <a:r>
              <a:rPr lang="hr-HR" sz="2200" dirty="0" smtClean="0"/>
              <a:t>e</a:t>
            </a:r>
            <a:r>
              <a:rPr lang="en-US" sz="2200" dirty="0" smtClean="0"/>
              <a:t> </a:t>
            </a:r>
            <a:r>
              <a:rPr lang="en-US" sz="2200" dirty="0" err="1" smtClean="0"/>
              <a:t>fizi</a:t>
            </a:r>
            <a:r>
              <a:rPr lang="hr-HR" sz="2200" dirty="0" smtClean="0"/>
              <a:t>č</a:t>
            </a:r>
            <a:r>
              <a:rPr lang="en-US" sz="2200" dirty="0" err="1" smtClean="0"/>
              <a:t>ke</a:t>
            </a:r>
            <a:r>
              <a:rPr lang="en-US" sz="2200" dirty="0" smtClean="0"/>
              <a:t> </a:t>
            </a:r>
            <a:r>
              <a:rPr lang="en-US" sz="2200" dirty="0" err="1"/>
              <a:t>karakteristike</a:t>
            </a:r>
            <a:r>
              <a:rPr lang="en-US" sz="2200" dirty="0"/>
              <a:t>:</a:t>
            </a:r>
          </a:p>
          <a:p>
            <a:pPr marL="587375" lvl="1"/>
            <a:r>
              <a:rPr lang="en-US" sz="2000" dirty="0" err="1"/>
              <a:t>Otisak</a:t>
            </a:r>
            <a:r>
              <a:rPr lang="en-US" sz="2000" dirty="0"/>
              <a:t> </a:t>
            </a:r>
            <a:r>
              <a:rPr lang="en-US" sz="2000" dirty="0" err="1"/>
              <a:t>prsta</a:t>
            </a:r>
            <a:endParaRPr lang="en-US" sz="2000" dirty="0"/>
          </a:p>
          <a:p>
            <a:pPr marL="587375" lvl="1"/>
            <a:r>
              <a:rPr lang="en-US" sz="2000" dirty="0" err="1"/>
              <a:t>Oblik</a:t>
            </a:r>
            <a:r>
              <a:rPr lang="en-US" sz="2000" dirty="0"/>
              <a:t> </a:t>
            </a:r>
            <a:r>
              <a:rPr lang="en-US" sz="2000" dirty="0" err="1"/>
              <a:t>ruke</a:t>
            </a:r>
            <a:endParaRPr lang="en-US" sz="2000" dirty="0"/>
          </a:p>
          <a:p>
            <a:pPr marL="587375" lvl="1"/>
            <a:r>
              <a:rPr lang="en-US" sz="2000" dirty="0"/>
              <a:t>Iris</a:t>
            </a:r>
          </a:p>
          <a:p>
            <a:pPr marL="587375" lvl="1"/>
            <a:r>
              <a:rPr lang="en-US" sz="2000" dirty="0"/>
              <a:t>Retina</a:t>
            </a:r>
          </a:p>
          <a:p>
            <a:pPr marL="587375" lvl="1"/>
            <a:r>
              <a:rPr lang="en-US" sz="2000" dirty="0"/>
              <a:t>DNA</a:t>
            </a:r>
          </a:p>
          <a:p>
            <a:pPr marL="587375" lvl="1"/>
            <a:r>
              <a:rPr lang="en-US" sz="2000" dirty="0"/>
              <a:t>Lice...</a:t>
            </a:r>
          </a:p>
          <a:p>
            <a:r>
              <a:rPr lang="en-US" sz="2200" dirty="0" err="1"/>
              <a:t>Ljudsko</a:t>
            </a:r>
            <a:r>
              <a:rPr lang="en-US" sz="2200" dirty="0"/>
              <a:t> </a:t>
            </a:r>
            <a:r>
              <a:rPr lang="en-US" sz="2200" dirty="0" err="1" smtClean="0"/>
              <a:t>pona</a:t>
            </a:r>
            <a:r>
              <a:rPr lang="hr-HR" sz="2200" dirty="0" smtClean="0"/>
              <a:t>š</a:t>
            </a:r>
            <a:r>
              <a:rPr lang="en-US" sz="2200" dirty="0" err="1" smtClean="0"/>
              <a:t>anje</a:t>
            </a:r>
            <a:endParaRPr lang="en-US" sz="2200" dirty="0"/>
          </a:p>
          <a:p>
            <a:pPr marL="587375" lvl="1"/>
            <a:r>
              <a:rPr lang="en-US" sz="1800" dirty="0" err="1"/>
              <a:t>dinamika</a:t>
            </a:r>
            <a:r>
              <a:rPr lang="en-US" sz="1800" dirty="0"/>
              <a:t> </a:t>
            </a:r>
            <a:r>
              <a:rPr lang="en-US" sz="1800" dirty="0" err="1" smtClean="0"/>
              <a:t>potpisa</a:t>
            </a:r>
            <a:r>
              <a:rPr lang="en-US" sz="1800" dirty="0" smtClean="0"/>
              <a:t>(</a:t>
            </a:r>
            <a:r>
              <a:rPr lang="en-US" sz="1800" dirty="0" err="1" smtClean="0"/>
              <a:t>brzina,smjer,pr</a:t>
            </a:r>
            <a:r>
              <a:rPr lang="hr-HR" sz="1800" dirty="0" err="1" smtClean="0"/>
              <a:t>itisak</a:t>
            </a:r>
            <a:r>
              <a:rPr lang="en-US" sz="1800" dirty="0" smtClean="0"/>
              <a:t>,)</a:t>
            </a:r>
            <a:endParaRPr lang="en-US" sz="1800" dirty="0"/>
          </a:p>
          <a:p>
            <a:pPr marL="587375" lvl="1"/>
            <a:r>
              <a:rPr lang="en-US" sz="1800" dirty="0" err="1"/>
              <a:t>glas</a:t>
            </a:r>
            <a:endParaRPr lang="en-US" sz="1800" dirty="0"/>
          </a:p>
          <a:p>
            <a:pPr marL="587375" lvl="1"/>
            <a:r>
              <a:rPr lang="en-US" sz="1800" dirty="0" err="1" smtClean="0"/>
              <a:t>Kori</a:t>
            </a:r>
            <a:r>
              <a:rPr lang="hr-HR" sz="1800" dirty="0" smtClean="0"/>
              <a:t>š</a:t>
            </a:r>
            <a:r>
              <a:rPr lang="en-US" sz="1800" dirty="0" err="1" smtClean="0"/>
              <a:t>tenje</a:t>
            </a:r>
            <a:r>
              <a:rPr lang="en-US" sz="1800" dirty="0" smtClean="0"/>
              <a:t> </a:t>
            </a:r>
            <a:r>
              <a:rPr lang="en-US" sz="1800" dirty="0" err="1"/>
              <a:t>tipkovnice</a:t>
            </a:r>
            <a:r>
              <a:rPr lang="en-US" sz="1800" dirty="0"/>
              <a:t> (Keyboard usage)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28679" name="Oval 7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28680" name="Rectangle 8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42</a:t>
              </a:r>
            </a:p>
          </p:txBody>
        </p:sp>
      </p:grpSp>
      <p:pic>
        <p:nvPicPr>
          <p:cNvPr id="28681" name="Picture 9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113" y="3213100"/>
            <a:ext cx="2390775" cy="19145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28682" name="Picture 10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425" y="3138488"/>
            <a:ext cx="2938463" cy="194627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9698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990AC170-E81A-49B4-9543-485055C2E0D0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43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44475"/>
            <a:ext cx="8569325" cy="1203325"/>
          </a:xfrm>
          <a:ln/>
        </p:spPr>
        <p:txBody>
          <a:bodyPr rIns="132080" anchor="ctr"/>
          <a:lstStyle/>
          <a:p>
            <a:r>
              <a:rPr lang="en-US"/>
              <a:t>Rad biometrijskog sustava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pPr marL="673100"/>
            <a:endParaRPr lang="en-US" sz="200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29703" name="Oval 7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29704" name="Rectangle 8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43</a:t>
              </a:r>
            </a:p>
          </p:txBody>
        </p:sp>
      </p:grpSp>
      <p:pic>
        <p:nvPicPr>
          <p:cNvPr id="29705" name="Picture 9"/>
          <p:cNvPicPr>
            <a:picLocks noChangeArrowheads="1"/>
          </p:cNvPicPr>
          <p:nvPr/>
        </p:nvPicPr>
        <p:blipFill>
          <a:blip r:embed="rId2"/>
          <a:srcRect l="4633" t="1790" r="4631" b="17896"/>
          <a:stretch>
            <a:fillRect/>
          </a:stretch>
        </p:blipFill>
        <p:spPr bwMode="auto">
          <a:xfrm>
            <a:off x="2051050" y="1308100"/>
            <a:ext cx="4681538" cy="5360988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30722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F5966EB0-F0AB-4019-BE74-962168E89682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44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133350" y="244475"/>
            <a:ext cx="8569325" cy="1203325"/>
          </a:xfrm>
          <a:ln/>
        </p:spPr>
        <p:txBody>
          <a:bodyPr rIns="132080" anchor="ctr"/>
          <a:lstStyle/>
          <a:p>
            <a:r>
              <a:rPr lang="en-US" dirty="0" err="1"/>
              <a:t>Biometrijska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hr-HR" dirty="0" smtClean="0"/>
              <a:t>č</a:t>
            </a:r>
            <a:r>
              <a:rPr lang="en-US" dirty="0" err="1" smtClean="0"/>
              <a:t>nost</a:t>
            </a:r>
            <a:endParaRPr lang="en-US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sz="2400" dirty="0" err="1"/>
              <a:t>Biometrijski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endParaRPr lang="en-US" sz="2400" dirty="0"/>
          </a:p>
          <a:p>
            <a:pPr marL="587375" lvl="1"/>
            <a:r>
              <a:rPr lang="en-US" sz="1800" dirty="0" err="1" smtClean="0"/>
              <a:t>Fizi</a:t>
            </a:r>
            <a:r>
              <a:rPr lang="hr-HR" sz="1800" dirty="0" smtClean="0"/>
              <a:t>č</a:t>
            </a:r>
            <a:r>
              <a:rPr lang="en-US" sz="1800" dirty="0" smtClean="0"/>
              <a:t>ka </a:t>
            </a:r>
            <a:r>
              <a:rPr lang="en-US" sz="1800" dirty="0" err="1"/>
              <a:t>svojstva</a:t>
            </a:r>
            <a:r>
              <a:rPr lang="en-US" sz="1800" dirty="0"/>
              <a:t> </a:t>
            </a:r>
            <a:r>
              <a:rPr lang="en-US" sz="1800" dirty="0" err="1"/>
              <a:t>korisnika</a:t>
            </a:r>
            <a:r>
              <a:rPr lang="en-US" sz="1800" dirty="0"/>
              <a:t> </a:t>
            </a:r>
            <a:r>
              <a:rPr lang="en-US" sz="1800" dirty="0" err="1"/>
              <a:t>mapirana</a:t>
            </a:r>
            <a:r>
              <a:rPr lang="en-US" sz="1800" dirty="0"/>
              <a:t> u </a:t>
            </a:r>
            <a:r>
              <a:rPr lang="en-US" sz="1800" dirty="0" err="1"/>
              <a:t>digitalni</a:t>
            </a:r>
            <a:r>
              <a:rPr lang="en-US" sz="1800" dirty="0"/>
              <a:t> </a:t>
            </a:r>
            <a:r>
              <a:rPr lang="en-US" sz="1800" dirty="0" err="1"/>
              <a:t>prikaz</a:t>
            </a:r>
            <a:r>
              <a:rPr lang="en-US" sz="1800" dirty="0"/>
              <a:t> </a:t>
            </a:r>
          </a:p>
          <a:p>
            <a:pPr marL="587375" lvl="1"/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svakog</a:t>
            </a:r>
            <a:r>
              <a:rPr lang="en-US" sz="1800" dirty="0"/>
              <a:t> </a:t>
            </a:r>
            <a:r>
              <a:rPr lang="en-US" sz="1800" dirty="0" err="1"/>
              <a:t>korisnika</a:t>
            </a:r>
            <a:r>
              <a:rPr lang="en-US" sz="1800" dirty="0"/>
              <a:t> </a:t>
            </a:r>
            <a:r>
              <a:rPr lang="en-US" sz="1800" dirty="0" err="1"/>
              <a:t>jedan</a:t>
            </a:r>
            <a:r>
              <a:rPr lang="en-US" sz="1800" dirty="0"/>
              <a:t> </a:t>
            </a:r>
            <a:r>
              <a:rPr lang="en-US" sz="1800" dirty="0" err="1"/>
              <a:t>digitalni</a:t>
            </a:r>
            <a:r>
              <a:rPr lang="en-US" sz="1800" dirty="0"/>
              <a:t> </a:t>
            </a:r>
            <a:r>
              <a:rPr lang="en-US" sz="1800" dirty="0" err="1"/>
              <a:t>prikaz</a:t>
            </a:r>
            <a:r>
              <a:rPr lang="en-US" sz="1800" dirty="0"/>
              <a:t>(</a:t>
            </a:r>
            <a:r>
              <a:rPr lang="en-US" sz="1800" dirty="0" err="1"/>
              <a:t>predlozak</a:t>
            </a:r>
            <a:r>
              <a:rPr lang="en-US" sz="1800" dirty="0"/>
              <a:t>) </a:t>
            </a:r>
            <a:r>
              <a:rPr lang="en-US" sz="1800" dirty="0" err="1"/>
              <a:t>pohranjen</a:t>
            </a:r>
            <a:r>
              <a:rPr lang="en-US" sz="1800" dirty="0"/>
              <a:t> u </a:t>
            </a:r>
            <a:r>
              <a:rPr lang="en-US" sz="1800" dirty="0" err="1" smtClean="0"/>
              <a:t>ra</a:t>
            </a:r>
            <a:r>
              <a:rPr lang="hr-HR" sz="1800" dirty="0" smtClean="0"/>
              <a:t>č</a:t>
            </a:r>
            <a:r>
              <a:rPr lang="en-US" sz="1800" dirty="0" err="1" smtClean="0"/>
              <a:t>unalu</a:t>
            </a:r>
            <a:endParaRPr lang="en-US" sz="1800" dirty="0"/>
          </a:p>
          <a:p>
            <a:pPr marL="587375" lvl="1">
              <a:buNone/>
            </a:pPr>
            <a:r>
              <a:rPr lang="hr-HR" sz="1800" dirty="0" smtClean="0"/>
              <a:t>	</a:t>
            </a:r>
            <a:r>
              <a:rPr lang="en-US" sz="1800" dirty="0" err="1" smtClean="0"/>
              <a:t>kada</a:t>
            </a:r>
            <a:r>
              <a:rPr lang="en-US" sz="1800" dirty="0" smtClean="0"/>
              <a:t> </a:t>
            </a:r>
            <a:r>
              <a:rPr lang="en-US" sz="1800" dirty="0"/>
              <a:t>se </a:t>
            </a:r>
            <a:r>
              <a:rPr lang="en-US" sz="1800" dirty="0" err="1"/>
              <a:t>korisnik</a:t>
            </a:r>
            <a:r>
              <a:rPr lang="en-US" sz="1800" dirty="0"/>
              <a:t> </a:t>
            </a:r>
            <a:r>
              <a:rPr lang="en-US" sz="1800" dirty="0" err="1"/>
              <a:t>identificira</a:t>
            </a:r>
            <a:r>
              <a:rPr lang="en-US" sz="1800" dirty="0"/>
              <a:t>,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 smtClean="0"/>
              <a:t>uspore</a:t>
            </a:r>
            <a:r>
              <a:rPr lang="hr-HR" sz="1800" dirty="0" smtClean="0"/>
              <a:t>đ</a:t>
            </a:r>
            <a:r>
              <a:rPr lang="en-US" sz="1800" dirty="0" err="1" smtClean="0"/>
              <a:t>uje</a:t>
            </a:r>
            <a:r>
              <a:rPr lang="en-US" sz="1800" dirty="0" smtClean="0"/>
              <a:t> </a:t>
            </a:r>
            <a:r>
              <a:rPr lang="en-US" sz="1800" dirty="0" err="1"/>
              <a:t>pohranjeni</a:t>
            </a:r>
            <a:r>
              <a:rPr lang="en-US" sz="1800" dirty="0"/>
              <a:t> </a:t>
            </a:r>
            <a:r>
              <a:rPr lang="en-US" sz="1800" dirty="0" err="1" smtClean="0"/>
              <a:t>predlo</a:t>
            </a:r>
            <a:r>
              <a:rPr lang="hr-HR" sz="1800" dirty="0" smtClean="0"/>
              <a:t>ž</a:t>
            </a:r>
            <a:r>
              <a:rPr lang="en-US" sz="1800" dirty="0" err="1" smtClean="0"/>
              <a:t>ak</a:t>
            </a:r>
            <a:r>
              <a:rPr lang="en-US" sz="1800" dirty="0" smtClean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predstavljenim</a:t>
            </a:r>
            <a:r>
              <a:rPr lang="en-US" sz="1800" dirty="0"/>
              <a:t> </a:t>
            </a:r>
            <a:r>
              <a:rPr lang="en-US" sz="1800" dirty="0" err="1" smtClean="0"/>
              <a:t>predlo</a:t>
            </a:r>
            <a:r>
              <a:rPr lang="hr-HR" sz="1800" dirty="0" smtClean="0"/>
              <a:t>š</a:t>
            </a:r>
            <a:r>
              <a:rPr lang="en-US" sz="1800" dirty="0" err="1" smtClean="0"/>
              <a:t>kom</a:t>
            </a:r>
            <a:endParaRPr lang="en-US" sz="1800" dirty="0"/>
          </a:p>
          <a:p>
            <a:pPr marL="587375" lvl="1"/>
            <a:r>
              <a:rPr lang="en-US" sz="1800" dirty="0"/>
              <a:t>S </a:t>
            </a:r>
            <a:r>
              <a:rPr lang="en-US" sz="1800" dirty="0" err="1"/>
              <a:t>obzirom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kompleksnost</a:t>
            </a:r>
            <a:r>
              <a:rPr lang="en-US" sz="1800" dirty="0"/>
              <a:t> </a:t>
            </a:r>
            <a:r>
              <a:rPr lang="en-US" sz="1800" dirty="0" err="1" smtClean="0"/>
              <a:t>fizi</a:t>
            </a:r>
            <a:r>
              <a:rPr lang="hr-HR" sz="1800" dirty="0" smtClean="0"/>
              <a:t>č</a:t>
            </a:r>
            <a:r>
              <a:rPr lang="en-US" sz="1800" dirty="0" err="1" smtClean="0"/>
              <a:t>kih</a:t>
            </a:r>
            <a:r>
              <a:rPr lang="en-US" sz="1800" dirty="0" smtClean="0"/>
              <a:t> </a:t>
            </a:r>
            <a:r>
              <a:rPr lang="en-US" sz="1800" dirty="0" err="1"/>
              <a:t>karakteristika</a:t>
            </a:r>
            <a:r>
              <a:rPr lang="en-US" sz="1800" dirty="0"/>
              <a:t>, </a:t>
            </a:r>
            <a:r>
              <a:rPr lang="en-US" sz="1800" dirty="0" err="1" smtClean="0"/>
              <a:t>nemo</a:t>
            </a:r>
            <a:r>
              <a:rPr lang="hr-HR" sz="1800" dirty="0" smtClean="0"/>
              <a:t>ž</a:t>
            </a:r>
            <a:r>
              <a:rPr lang="en-US" sz="1800" dirty="0" err="1" smtClean="0"/>
              <a:t>emo</a:t>
            </a:r>
            <a:r>
              <a:rPr lang="en-US" sz="1800" dirty="0" smtClean="0"/>
              <a:t> </a:t>
            </a:r>
            <a:r>
              <a:rPr lang="en-US" sz="1800" dirty="0" err="1"/>
              <a:t>ocekivati</a:t>
            </a:r>
            <a:r>
              <a:rPr lang="en-US" sz="1800" dirty="0"/>
              <a:t> </a:t>
            </a:r>
            <a:r>
              <a:rPr lang="en-US" sz="1800" dirty="0" smtClean="0"/>
              <a:t>to</a:t>
            </a:r>
            <a:r>
              <a:rPr lang="hr-HR" sz="1800" dirty="0" smtClean="0"/>
              <a:t>č</a:t>
            </a:r>
            <a:r>
              <a:rPr lang="en-US" sz="1800" dirty="0" smtClean="0"/>
              <a:t>no </a:t>
            </a:r>
            <a:r>
              <a:rPr lang="en-US" sz="1800" dirty="0" err="1"/>
              <a:t>podudaranje</a:t>
            </a:r>
            <a:r>
              <a:rPr lang="en-US" sz="1800" dirty="0"/>
              <a:t> </a:t>
            </a:r>
            <a:r>
              <a:rPr lang="en-US" sz="1800" dirty="0" err="1" smtClean="0"/>
              <a:t>izme</a:t>
            </a:r>
            <a:r>
              <a:rPr lang="hr-HR" sz="1800" dirty="0" err="1" smtClean="0"/>
              <a:t>đu</a:t>
            </a:r>
            <a:r>
              <a:rPr lang="en-US" sz="1800" dirty="0" smtClean="0"/>
              <a:t> </a:t>
            </a:r>
            <a:r>
              <a:rPr lang="en-US" sz="1800" dirty="0" err="1"/>
              <a:t>dva</a:t>
            </a:r>
            <a:r>
              <a:rPr lang="en-US" sz="1800" dirty="0"/>
              <a:t> </a:t>
            </a:r>
            <a:r>
              <a:rPr lang="en-US" sz="1800" dirty="0" err="1" smtClean="0"/>
              <a:t>predlo</a:t>
            </a:r>
            <a:r>
              <a:rPr lang="hr-HR" sz="1800" dirty="0" smtClean="0"/>
              <a:t>š</a:t>
            </a:r>
            <a:r>
              <a:rPr lang="en-US" sz="1800" dirty="0" smtClean="0"/>
              <a:t>ka</a:t>
            </a:r>
            <a:endParaRPr lang="en-US" dirty="0"/>
          </a:p>
          <a:p>
            <a:pPr marL="587375" lvl="1"/>
            <a:r>
              <a:rPr lang="en-US" sz="1800" dirty="0" err="1"/>
              <a:t>Stoga</a:t>
            </a:r>
            <a:r>
              <a:rPr lang="en-US" sz="1800" dirty="0"/>
              <a:t>,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koristi</a:t>
            </a:r>
            <a:r>
              <a:rPr lang="en-US" sz="1800" dirty="0"/>
              <a:t> </a:t>
            </a:r>
            <a:r>
              <a:rPr lang="en-US" sz="1800" dirty="0" err="1"/>
              <a:t>algoritme</a:t>
            </a:r>
            <a:r>
              <a:rPr lang="en-US" sz="1800" dirty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procjenu</a:t>
            </a:r>
            <a:r>
              <a:rPr lang="en-US" sz="1800" dirty="0"/>
              <a:t> </a:t>
            </a:r>
            <a:r>
              <a:rPr lang="en-US" sz="1800" dirty="0" err="1" smtClean="0"/>
              <a:t>odgovara</a:t>
            </a:r>
            <a:r>
              <a:rPr lang="hr-HR" sz="1800" dirty="0" err="1" smtClean="0"/>
              <a:t>ju</a:t>
            </a:r>
            <a:r>
              <a:rPr lang="hr-HR" sz="1800" dirty="0" err="1"/>
              <a:t>ć</a:t>
            </a:r>
            <a:r>
              <a:rPr lang="en-US" sz="1800" dirty="0" err="1" smtClean="0"/>
              <a:t>eg</a:t>
            </a:r>
            <a:r>
              <a:rPr lang="en-US" sz="1800" dirty="0" smtClean="0"/>
              <a:t> </a:t>
            </a:r>
            <a:r>
              <a:rPr lang="en-US" sz="1800" dirty="0" err="1"/>
              <a:t>rezultata</a:t>
            </a:r>
            <a:r>
              <a:rPr lang="en-US" sz="1800" dirty="0"/>
              <a:t> </a:t>
            </a:r>
            <a:r>
              <a:rPr lang="en-US" sz="1800" dirty="0" err="1"/>
              <a:t>podudaranja</a:t>
            </a:r>
            <a:r>
              <a:rPr lang="en-US" sz="1800" dirty="0"/>
              <a:t> (npr. </a:t>
            </a:r>
            <a:r>
              <a:rPr lang="en-US" sz="1800" dirty="0" err="1" smtClean="0"/>
              <a:t>izra</a:t>
            </a:r>
            <a:r>
              <a:rPr lang="hr-HR" sz="1800" dirty="0" smtClean="0"/>
              <a:t>ž</a:t>
            </a:r>
            <a:r>
              <a:rPr lang="en-US" sz="1800" dirty="0" err="1" smtClean="0"/>
              <a:t>ava</a:t>
            </a:r>
            <a:r>
              <a:rPr lang="en-US" sz="1800" dirty="0" smtClean="0"/>
              <a:t> </a:t>
            </a:r>
            <a:r>
              <a:rPr lang="en-US" sz="1800" dirty="0" err="1"/>
              <a:t>kao</a:t>
            </a:r>
            <a:r>
              <a:rPr lang="en-US" sz="1800" dirty="0"/>
              <a:t> </a:t>
            </a:r>
            <a:r>
              <a:rPr lang="en-US" sz="1800" dirty="0" err="1"/>
              <a:t>jedan</a:t>
            </a:r>
            <a:r>
              <a:rPr lang="en-US" sz="1800" dirty="0"/>
              <a:t> </a:t>
            </a:r>
            <a:r>
              <a:rPr lang="en-US" sz="1800" dirty="0" err="1"/>
              <a:t>broj</a:t>
            </a:r>
            <a:r>
              <a:rPr lang="en-US" sz="1800" dirty="0"/>
              <a:t>)</a:t>
            </a:r>
          </a:p>
          <a:p>
            <a:r>
              <a:rPr lang="en-US" sz="2400" dirty="0" smtClean="0"/>
              <a:t>Te</a:t>
            </a:r>
            <a:r>
              <a:rPr lang="hr-HR" sz="2400" dirty="0" smtClean="0"/>
              <a:t>š</a:t>
            </a:r>
            <a:r>
              <a:rPr lang="en-US" sz="2400" dirty="0" err="1" smtClean="0"/>
              <a:t>ko</a:t>
            </a:r>
            <a:r>
              <a:rPr lang="en-US" sz="2400" dirty="0" smtClean="0"/>
              <a:t> </a:t>
            </a:r>
            <a:r>
              <a:rPr lang="en-US" sz="2400" dirty="0"/>
              <a:t>je </a:t>
            </a:r>
            <a:r>
              <a:rPr lang="en-US" sz="2400" dirty="0" err="1"/>
              <a:t>stvoriti</a:t>
            </a:r>
            <a:r>
              <a:rPr lang="en-US" sz="2400" dirty="0"/>
              <a:t> </a:t>
            </a:r>
            <a:r>
              <a:rPr lang="en-US" sz="2400" dirty="0" err="1" smtClean="0"/>
              <a:t>savr</a:t>
            </a:r>
            <a:r>
              <a:rPr lang="hr-HR" sz="2400" dirty="0" smtClean="0"/>
              <a:t>š</a:t>
            </a:r>
            <a:r>
              <a:rPr lang="en-US" sz="2400" dirty="0" smtClean="0"/>
              <a:t>en </a:t>
            </a:r>
            <a:r>
              <a:rPr lang="en-US" sz="2400" dirty="0" err="1"/>
              <a:t>biometrijski</a:t>
            </a:r>
            <a:r>
              <a:rPr lang="en-US" sz="2400" dirty="0"/>
              <a:t> </a:t>
            </a:r>
            <a:r>
              <a:rPr lang="en-US" sz="2400" dirty="0" err="1"/>
              <a:t>sustav</a:t>
            </a:r>
            <a:endParaRPr lang="en-US" sz="2400" dirty="0"/>
          </a:p>
          <a:p>
            <a:r>
              <a:rPr lang="en-US" sz="1800" dirty="0" err="1"/>
              <a:t>Preosjetljiv</a:t>
            </a:r>
            <a:r>
              <a:rPr lang="en-US" sz="1800" dirty="0">
                <a:latin typeface="Wingdings" charset="2"/>
                <a:ea typeface="Wingdings" charset="2"/>
                <a:cs typeface="Wingdings" charset="2"/>
                <a:sym typeface="Wingdings" charset="2"/>
              </a:rPr>
              <a:t></a:t>
            </a:r>
            <a:r>
              <a:rPr lang="en-US" sz="1800" dirty="0"/>
              <a:t>  </a:t>
            </a:r>
            <a:r>
              <a:rPr lang="en-US" sz="1800" dirty="0" err="1" smtClean="0"/>
              <a:t>previ</a:t>
            </a:r>
            <a:r>
              <a:rPr lang="hr-HR" sz="1800" dirty="0" smtClean="0"/>
              <a:t>š</a:t>
            </a:r>
            <a:r>
              <a:rPr lang="en-US" sz="1800" dirty="0" smtClean="0"/>
              <a:t>e la</a:t>
            </a:r>
            <a:r>
              <a:rPr lang="hr-HR" sz="1800" dirty="0" smtClean="0"/>
              <a:t>ž</a:t>
            </a:r>
            <a:r>
              <a:rPr lang="en-US" sz="1800" dirty="0" err="1" smtClean="0"/>
              <a:t>nih</a:t>
            </a:r>
            <a:r>
              <a:rPr lang="en-US" sz="1800" dirty="0" smtClean="0"/>
              <a:t> </a:t>
            </a:r>
            <a:r>
              <a:rPr lang="en-US" sz="1800" dirty="0" err="1">
                <a:solidFill>
                  <a:srgbClr val="002060"/>
                </a:solidFill>
              </a:rPr>
              <a:t>negativa</a:t>
            </a:r>
            <a:r>
              <a:rPr lang="en-US" sz="1800" dirty="0">
                <a:solidFill>
                  <a:srgbClr val="002060"/>
                </a:solidFill>
              </a:rPr>
              <a:t>( </a:t>
            </a:r>
            <a:r>
              <a:rPr lang="en-US" sz="1800" dirty="0" smtClean="0">
                <a:solidFill>
                  <a:srgbClr val="002060"/>
                </a:solidFill>
              </a:rPr>
              <a:t>la</a:t>
            </a:r>
            <a:r>
              <a:rPr lang="hr-HR" sz="1800" dirty="0" smtClean="0">
                <a:solidFill>
                  <a:srgbClr val="002060"/>
                </a:solidFill>
              </a:rPr>
              <a:t>ž</a:t>
            </a:r>
            <a:r>
              <a:rPr lang="en-US" sz="1800" dirty="0" err="1" smtClean="0">
                <a:solidFill>
                  <a:srgbClr val="002060"/>
                </a:solidFill>
              </a:rPr>
              <a:t>ni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koji</a:t>
            </a:r>
            <a:r>
              <a:rPr lang="en-US" sz="1800" dirty="0">
                <a:solidFill>
                  <a:srgbClr val="002060"/>
                </a:solidFill>
              </a:rPr>
              <a:t> se ne </a:t>
            </a:r>
            <a:r>
              <a:rPr lang="en-US" sz="1800" dirty="0" err="1">
                <a:solidFill>
                  <a:srgbClr val="002060"/>
                </a:solidFill>
              </a:rPr>
              <a:t>podudaraju</a:t>
            </a:r>
            <a:r>
              <a:rPr lang="en-US" sz="1800" dirty="0">
                <a:solidFill>
                  <a:srgbClr val="002060"/>
                </a:solidFill>
              </a:rPr>
              <a:t>)</a:t>
            </a:r>
          </a:p>
          <a:p>
            <a:pPr marL="587375" lvl="1"/>
            <a:r>
              <a:rPr lang="en-US" sz="1800" dirty="0" err="1"/>
              <a:t>Neosjetljiv</a:t>
            </a:r>
            <a:r>
              <a:rPr lang="en-US" sz="1800" dirty="0"/>
              <a:t> </a:t>
            </a:r>
            <a:r>
              <a:rPr lang="en-US" sz="1800" dirty="0">
                <a:latin typeface="Wingdings" charset="2"/>
                <a:ea typeface="Wingdings" charset="2"/>
                <a:cs typeface="Wingdings" charset="2"/>
                <a:sym typeface="Wingdings" charset="2"/>
              </a:rPr>
              <a:t></a:t>
            </a:r>
            <a:r>
              <a:rPr lang="en-US" sz="1800" dirty="0"/>
              <a:t> </a:t>
            </a:r>
            <a:r>
              <a:rPr lang="en-US" sz="1800" dirty="0" err="1" smtClean="0"/>
              <a:t>previ</a:t>
            </a:r>
            <a:r>
              <a:rPr lang="hr-HR" sz="1800" dirty="0" smtClean="0"/>
              <a:t>š</a:t>
            </a: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002060"/>
                </a:solidFill>
              </a:rPr>
              <a:t>la</a:t>
            </a:r>
            <a:r>
              <a:rPr lang="hr-HR" sz="1800" dirty="0" smtClean="0">
                <a:solidFill>
                  <a:srgbClr val="002060"/>
                </a:solidFill>
              </a:rPr>
              <a:t>ž</a:t>
            </a:r>
            <a:r>
              <a:rPr lang="en-US" sz="1800" dirty="0" err="1" smtClean="0">
                <a:solidFill>
                  <a:srgbClr val="002060"/>
                </a:solidFill>
              </a:rPr>
              <a:t>nih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pozitiva</a:t>
            </a:r>
            <a:r>
              <a:rPr lang="en-US" sz="1800" dirty="0">
                <a:solidFill>
                  <a:srgbClr val="002060"/>
                </a:solidFill>
              </a:rPr>
              <a:t> (</a:t>
            </a:r>
            <a:r>
              <a:rPr lang="en-US" sz="1800" dirty="0" smtClean="0">
                <a:solidFill>
                  <a:srgbClr val="002060"/>
                </a:solidFill>
              </a:rPr>
              <a:t>la</a:t>
            </a:r>
            <a:r>
              <a:rPr lang="hr-HR" sz="1800" dirty="0" err="1" smtClean="0">
                <a:solidFill>
                  <a:srgbClr val="002060"/>
                </a:solidFill>
              </a:rPr>
              <a:t>žn</a:t>
            </a:r>
            <a:r>
              <a:rPr lang="en-US" sz="1800" dirty="0" smtClean="0">
                <a:solidFill>
                  <a:srgbClr val="002060"/>
                </a:solidFill>
              </a:rPr>
              <a:t>o </a:t>
            </a:r>
            <a:r>
              <a:rPr lang="en-US" sz="1800" dirty="0" err="1">
                <a:solidFill>
                  <a:srgbClr val="002060"/>
                </a:solidFill>
              </a:rPr>
              <a:t>podudranje</a:t>
            </a:r>
            <a:r>
              <a:rPr lang="en-US" sz="1800" dirty="0">
                <a:solidFill>
                  <a:srgbClr val="002060"/>
                </a:solidFill>
              </a:rPr>
              <a:t>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30727" name="Oval 7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30728" name="Rectangle 8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44</a:t>
              </a:r>
            </a:p>
          </p:txBody>
        </p:sp>
      </p:grp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31746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8BADFD8A-FB2F-41AD-8A7C-767CB7A9FD05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45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44475"/>
            <a:ext cx="8569325" cy="1203325"/>
          </a:xfrm>
          <a:ln/>
        </p:spPr>
        <p:txBody>
          <a:bodyPr rIns="132080" anchor="ctr"/>
          <a:lstStyle/>
          <a:p>
            <a:r>
              <a:rPr lang="en-US" dirty="0" err="1"/>
              <a:t>Biometrijska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hr-HR" dirty="0" smtClean="0"/>
              <a:t>č</a:t>
            </a:r>
            <a:r>
              <a:rPr lang="en-US" dirty="0" err="1" smtClean="0"/>
              <a:t>nost</a:t>
            </a: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sz="2400" dirty="0" err="1"/>
              <a:t>Biometrijski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endParaRPr lang="en-US" sz="2400" dirty="0"/>
          </a:p>
          <a:p>
            <a:pPr marL="587375" lvl="1"/>
            <a:r>
              <a:rPr lang="en-US" sz="1800" dirty="0" err="1" smtClean="0"/>
              <a:t>Fizi</a:t>
            </a:r>
            <a:r>
              <a:rPr lang="hr-HR" sz="1800" dirty="0" smtClean="0"/>
              <a:t>č</a:t>
            </a:r>
            <a:r>
              <a:rPr lang="en-US" sz="1800" dirty="0" smtClean="0"/>
              <a:t>ka </a:t>
            </a:r>
            <a:r>
              <a:rPr lang="en-US" sz="1800" dirty="0" err="1"/>
              <a:t>svojstva</a:t>
            </a:r>
            <a:r>
              <a:rPr lang="en-US" sz="1800" dirty="0"/>
              <a:t> </a:t>
            </a:r>
            <a:r>
              <a:rPr lang="en-US" sz="1800" dirty="0" err="1"/>
              <a:t>korisnika</a:t>
            </a:r>
            <a:r>
              <a:rPr lang="en-US" sz="1800" dirty="0"/>
              <a:t> </a:t>
            </a:r>
            <a:r>
              <a:rPr lang="en-US" sz="1800" dirty="0" err="1"/>
              <a:t>mapirana</a:t>
            </a:r>
            <a:r>
              <a:rPr lang="en-US" sz="1800" dirty="0"/>
              <a:t> u </a:t>
            </a:r>
            <a:r>
              <a:rPr lang="en-US" sz="1800" dirty="0" err="1"/>
              <a:t>digitalni</a:t>
            </a:r>
            <a:r>
              <a:rPr lang="en-US" sz="1800" dirty="0"/>
              <a:t> </a:t>
            </a:r>
            <a:r>
              <a:rPr lang="en-US" sz="1800" dirty="0" err="1"/>
              <a:t>prikaz</a:t>
            </a:r>
            <a:r>
              <a:rPr lang="en-US" sz="1800" dirty="0"/>
              <a:t> </a:t>
            </a:r>
          </a:p>
          <a:p>
            <a:pPr marL="587375" lvl="1"/>
            <a:r>
              <a:rPr lang="en-US" sz="1800" dirty="0" err="1" smtClean="0"/>
              <a:t>Za</a:t>
            </a:r>
            <a:r>
              <a:rPr lang="en-US" sz="1800" dirty="0" smtClean="0"/>
              <a:t> </a:t>
            </a:r>
            <a:r>
              <a:rPr lang="en-US" sz="1800" dirty="0" err="1"/>
              <a:t>svakog</a:t>
            </a:r>
            <a:r>
              <a:rPr lang="en-US" sz="1800" dirty="0"/>
              <a:t> </a:t>
            </a:r>
            <a:r>
              <a:rPr lang="en-US" sz="1800" dirty="0" err="1"/>
              <a:t>korisnika</a:t>
            </a:r>
            <a:r>
              <a:rPr lang="en-US" sz="1800" dirty="0"/>
              <a:t> </a:t>
            </a:r>
            <a:r>
              <a:rPr lang="en-US" sz="1800" dirty="0" err="1"/>
              <a:t>jedan</a:t>
            </a:r>
            <a:r>
              <a:rPr lang="en-US" sz="1800" dirty="0"/>
              <a:t> </a:t>
            </a:r>
            <a:r>
              <a:rPr lang="en-US" sz="1800" dirty="0" err="1"/>
              <a:t>digitalni</a:t>
            </a:r>
            <a:r>
              <a:rPr lang="en-US" sz="1800" dirty="0"/>
              <a:t> </a:t>
            </a:r>
            <a:r>
              <a:rPr lang="en-US" sz="1800" dirty="0" err="1" smtClean="0"/>
              <a:t>prikaz</a:t>
            </a:r>
            <a:r>
              <a:rPr lang="en-US" sz="1800" dirty="0" smtClean="0"/>
              <a:t>(</a:t>
            </a:r>
            <a:r>
              <a:rPr lang="en-US" sz="1800" dirty="0" err="1" smtClean="0"/>
              <a:t>predlo</a:t>
            </a:r>
            <a:r>
              <a:rPr lang="hr-HR" sz="1800" dirty="0" smtClean="0"/>
              <a:t>ž</a:t>
            </a:r>
            <a:r>
              <a:rPr lang="en-US" sz="1800" dirty="0" err="1" smtClean="0"/>
              <a:t>ak</a:t>
            </a:r>
            <a:r>
              <a:rPr lang="en-US" sz="1800" dirty="0"/>
              <a:t>) </a:t>
            </a:r>
            <a:r>
              <a:rPr lang="en-US" sz="1800" dirty="0" err="1"/>
              <a:t>pohranjen</a:t>
            </a:r>
            <a:r>
              <a:rPr lang="en-US" sz="1800" dirty="0"/>
              <a:t> u </a:t>
            </a:r>
            <a:r>
              <a:rPr lang="en-US" sz="1800" dirty="0" err="1" smtClean="0"/>
              <a:t>ra</a:t>
            </a:r>
            <a:r>
              <a:rPr lang="hr-HR" sz="1800" dirty="0" smtClean="0"/>
              <a:t>č</a:t>
            </a:r>
            <a:r>
              <a:rPr lang="en-US" sz="1800" dirty="0" err="1" smtClean="0"/>
              <a:t>unalu</a:t>
            </a:r>
            <a:endParaRPr lang="en-US" sz="1800" dirty="0"/>
          </a:p>
          <a:p>
            <a:pPr marL="587375" lvl="1">
              <a:buNone/>
            </a:pPr>
            <a:r>
              <a:rPr lang="hr-HR" sz="1800" dirty="0" smtClean="0"/>
              <a:t>	</a:t>
            </a:r>
            <a:r>
              <a:rPr lang="en-US" sz="1800" dirty="0" err="1" smtClean="0"/>
              <a:t>kada</a:t>
            </a:r>
            <a:r>
              <a:rPr lang="en-US" sz="1800" dirty="0" smtClean="0"/>
              <a:t> </a:t>
            </a:r>
            <a:r>
              <a:rPr lang="en-US" sz="1800" dirty="0"/>
              <a:t>se </a:t>
            </a:r>
            <a:r>
              <a:rPr lang="en-US" sz="1800" dirty="0" err="1"/>
              <a:t>korisnik</a:t>
            </a:r>
            <a:r>
              <a:rPr lang="en-US" sz="1800" dirty="0"/>
              <a:t> </a:t>
            </a:r>
            <a:r>
              <a:rPr lang="en-US" sz="1800" dirty="0" err="1"/>
              <a:t>identificira</a:t>
            </a:r>
            <a:r>
              <a:rPr lang="en-US" sz="1800" dirty="0"/>
              <a:t>,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 smtClean="0"/>
              <a:t>uspore</a:t>
            </a:r>
            <a:r>
              <a:rPr lang="hr-HR" sz="1800" dirty="0" smtClean="0"/>
              <a:t>đ</a:t>
            </a:r>
            <a:r>
              <a:rPr lang="en-US" sz="1800" dirty="0" err="1" smtClean="0"/>
              <a:t>uje</a:t>
            </a:r>
            <a:r>
              <a:rPr lang="en-US" sz="1800" dirty="0" smtClean="0"/>
              <a:t> </a:t>
            </a:r>
            <a:r>
              <a:rPr lang="en-US" sz="1800" dirty="0" err="1"/>
              <a:t>pohranjeni</a:t>
            </a:r>
            <a:r>
              <a:rPr lang="en-US" sz="1800" dirty="0"/>
              <a:t> </a:t>
            </a:r>
            <a:r>
              <a:rPr lang="en-US" sz="1800" dirty="0" err="1" smtClean="0"/>
              <a:t>predlo</a:t>
            </a:r>
            <a:r>
              <a:rPr lang="hr-HR" sz="1800" dirty="0" smtClean="0"/>
              <a:t>ž</a:t>
            </a:r>
            <a:r>
              <a:rPr lang="en-US" sz="1800" dirty="0" err="1" smtClean="0"/>
              <a:t>ak</a:t>
            </a:r>
            <a:r>
              <a:rPr lang="en-US" sz="1800" dirty="0" smtClean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predstavljenim</a:t>
            </a:r>
            <a:r>
              <a:rPr lang="en-US" sz="1800" dirty="0"/>
              <a:t> </a:t>
            </a:r>
            <a:r>
              <a:rPr lang="en-US" sz="1800" dirty="0" err="1" smtClean="0"/>
              <a:t>predlo</a:t>
            </a:r>
            <a:r>
              <a:rPr lang="hr-HR" sz="1800" dirty="0" smtClean="0"/>
              <a:t>š</a:t>
            </a:r>
            <a:r>
              <a:rPr lang="en-US" sz="1800" dirty="0" err="1" smtClean="0"/>
              <a:t>kom</a:t>
            </a:r>
            <a:endParaRPr lang="en-US" sz="1800" dirty="0"/>
          </a:p>
          <a:p>
            <a:pPr marL="587375" lvl="1"/>
            <a:r>
              <a:rPr lang="en-US" sz="1800" dirty="0"/>
              <a:t>S </a:t>
            </a:r>
            <a:r>
              <a:rPr lang="en-US" sz="1800" dirty="0" err="1"/>
              <a:t>obzirom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kompleksnost</a:t>
            </a:r>
            <a:r>
              <a:rPr lang="en-US" sz="1800" dirty="0"/>
              <a:t> </a:t>
            </a:r>
            <a:r>
              <a:rPr lang="en-US" sz="1800" dirty="0" err="1" smtClean="0"/>
              <a:t>fizi</a:t>
            </a:r>
            <a:r>
              <a:rPr lang="hr-HR" sz="1800" dirty="0" smtClean="0"/>
              <a:t>č</a:t>
            </a:r>
            <a:r>
              <a:rPr lang="en-US" sz="1800" dirty="0" err="1" smtClean="0"/>
              <a:t>kih</a:t>
            </a:r>
            <a:r>
              <a:rPr lang="en-US" sz="1800" dirty="0" smtClean="0"/>
              <a:t> </a:t>
            </a:r>
            <a:r>
              <a:rPr lang="en-US" sz="1800" dirty="0" err="1"/>
              <a:t>karakteristika</a:t>
            </a:r>
            <a:r>
              <a:rPr lang="en-US" sz="1800" dirty="0"/>
              <a:t>, </a:t>
            </a:r>
            <a:r>
              <a:rPr lang="en-US" sz="1800" dirty="0" err="1" smtClean="0"/>
              <a:t>nemo</a:t>
            </a:r>
            <a:r>
              <a:rPr lang="hr-HR" sz="1800" dirty="0" smtClean="0"/>
              <a:t>ž</a:t>
            </a:r>
            <a:r>
              <a:rPr lang="en-US" sz="1800" dirty="0" err="1" smtClean="0"/>
              <a:t>emo</a:t>
            </a:r>
            <a:r>
              <a:rPr lang="en-US" sz="1800" dirty="0" smtClean="0"/>
              <a:t> o</a:t>
            </a:r>
            <a:r>
              <a:rPr lang="hr-HR" sz="1800" dirty="0" smtClean="0"/>
              <a:t>č</a:t>
            </a:r>
            <a:r>
              <a:rPr lang="en-US" sz="1800" dirty="0" err="1" smtClean="0"/>
              <a:t>ekivati</a:t>
            </a:r>
            <a:r>
              <a:rPr lang="en-US" sz="1800" dirty="0" smtClean="0"/>
              <a:t> to</a:t>
            </a:r>
            <a:r>
              <a:rPr lang="hr-HR" sz="1800" dirty="0" smtClean="0"/>
              <a:t>č</a:t>
            </a:r>
            <a:r>
              <a:rPr lang="en-US" sz="1800" dirty="0" smtClean="0"/>
              <a:t>no </a:t>
            </a:r>
            <a:r>
              <a:rPr lang="en-US" sz="1800" dirty="0" err="1"/>
              <a:t>podudaranje</a:t>
            </a:r>
            <a:r>
              <a:rPr lang="en-US" sz="1800" dirty="0"/>
              <a:t> </a:t>
            </a:r>
            <a:r>
              <a:rPr lang="en-US" sz="1800" dirty="0" err="1" smtClean="0"/>
              <a:t>izme</a:t>
            </a:r>
            <a:r>
              <a:rPr lang="hr-HR" sz="1800" dirty="0" smtClean="0"/>
              <a:t>đ</a:t>
            </a:r>
            <a:r>
              <a:rPr lang="en-US" sz="1800" dirty="0" smtClean="0"/>
              <a:t>u </a:t>
            </a:r>
            <a:r>
              <a:rPr lang="en-US" sz="1800" dirty="0" err="1"/>
              <a:t>dva</a:t>
            </a:r>
            <a:r>
              <a:rPr lang="en-US" sz="1800" dirty="0"/>
              <a:t> </a:t>
            </a:r>
            <a:r>
              <a:rPr lang="en-US" sz="1800" dirty="0" err="1" smtClean="0"/>
              <a:t>predlo</a:t>
            </a:r>
            <a:r>
              <a:rPr lang="hr-HR" sz="1800" dirty="0" smtClean="0"/>
              <a:t>š</a:t>
            </a:r>
            <a:r>
              <a:rPr lang="en-US" sz="1800" dirty="0" smtClean="0"/>
              <a:t>ka(</a:t>
            </a:r>
            <a:r>
              <a:rPr lang="en-US" sz="1800" dirty="0" err="1" smtClean="0">
                <a:solidFill>
                  <a:srgbClr val="C00000"/>
                </a:solidFill>
              </a:rPr>
              <a:t>nije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</a:rPr>
              <a:t>mogu</a:t>
            </a:r>
            <a:r>
              <a:rPr lang="hr-HR" sz="1800" dirty="0" smtClean="0">
                <a:solidFill>
                  <a:srgbClr val="C00000"/>
                </a:solidFill>
              </a:rPr>
              <a:t>ć</a:t>
            </a:r>
            <a:r>
              <a:rPr lang="en-US" sz="1800" dirty="0" smtClean="0">
                <a:solidFill>
                  <a:srgbClr val="C00000"/>
                </a:solidFill>
              </a:rPr>
              <a:t>e </a:t>
            </a:r>
            <a:r>
              <a:rPr lang="en-US" sz="1800" dirty="0">
                <a:solidFill>
                  <a:srgbClr val="C00000"/>
                </a:solidFill>
              </a:rPr>
              <a:t>hash-</a:t>
            </a:r>
            <a:r>
              <a:rPr lang="en-US" sz="1800" dirty="0" err="1">
                <a:solidFill>
                  <a:srgbClr val="C00000"/>
                </a:solidFill>
              </a:rPr>
              <a:t>irati</a:t>
            </a:r>
            <a:r>
              <a:rPr lang="en-US" sz="1800" dirty="0"/>
              <a:t>)</a:t>
            </a:r>
          </a:p>
          <a:p>
            <a:pPr marL="587375" lvl="1"/>
            <a:r>
              <a:rPr lang="en-US" sz="1800" dirty="0" err="1"/>
              <a:t>Stoga</a:t>
            </a:r>
            <a:r>
              <a:rPr lang="en-US" sz="1800" dirty="0"/>
              <a:t>,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koristi</a:t>
            </a:r>
            <a:r>
              <a:rPr lang="en-US" sz="1800" dirty="0"/>
              <a:t> </a:t>
            </a:r>
            <a:r>
              <a:rPr lang="en-US" sz="1800" dirty="0" err="1"/>
              <a:t>algoritme</a:t>
            </a:r>
            <a:r>
              <a:rPr lang="en-US" sz="1800" dirty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procjenu</a:t>
            </a:r>
            <a:r>
              <a:rPr lang="en-US" sz="1800" dirty="0"/>
              <a:t> </a:t>
            </a:r>
            <a:r>
              <a:rPr lang="en-US" sz="1800" dirty="0" err="1" smtClean="0"/>
              <a:t>odgovara</a:t>
            </a:r>
            <a:r>
              <a:rPr lang="hr-HR" sz="1800" dirty="0" err="1" smtClean="0"/>
              <a:t>ju</a:t>
            </a:r>
            <a:r>
              <a:rPr lang="hr-HR" sz="1800" dirty="0" err="1"/>
              <a:t>ć</a:t>
            </a:r>
            <a:r>
              <a:rPr lang="en-US" sz="1800" dirty="0" err="1" smtClean="0"/>
              <a:t>eg</a:t>
            </a:r>
            <a:r>
              <a:rPr lang="en-US" sz="1800" dirty="0" smtClean="0"/>
              <a:t> </a:t>
            </a:r>
            <a:r>
              <a:rPr lang="en-US" sz="1800" dirty="0" err="1"/>
              <a:t>rezultata</a:t>
            </a:r>
            <a:r>
              <a:rPr lang="en-US" sz="1800" dirty="0"/>
              <a:t> </a:t>
            </a:r>
            <a:r>
              <a:rPr lang="en-US" sz="1800" dirty="0" err="1"/>
              <a:t>podudaranja</a:t>
            </a:r>
            <a:r>
              <a:rPr lang="en-US" sz="1800" dirty="0"/>
              <a:t> (npr. </a:t>
            </a:r>
            <a:r>
              <a:rPr lang="en-US" sz="1800" dirty="0" err="1" smtClean="0"/>
              <a:t>izra</a:t>
            </a:r>
            <a:r>
              <a:rPr lang="hr-HR" sz="1800" dirty="0" smtClean="0"/>
              <a:t>ž</a:t>
            </a:r>
            <a:r>
              <a:rPr lang="en-US" sz="1800" dirty="0" err="1" smtClean="0"/>
              <a:t>ava</a:t>
            </a:r>
            <a:r>
              <a:rPr lang="en-US" sz="1800" dirty="0" smtClean="0"/>
              <a:t> </a:t>
            </a:r>
            <a:r>
              <a:rPr lang="en-US" sz="1800" dirty="0" err="1"/>
              <a:t>kao</a:t>
            </a:r>
            <a:r>
              <a:rPr lang="en-US" sz="1800" dirty="0"/>
              <a:t> </a:t>
            </a:r>
            <a:r>
              <a:rPr lang="en-US" sz="1800" dirty="0" err="1"/>
              <a:t>jedan</a:t>
            </a:r>
            <a:r>
              <a:rPr lang="en-US" sz="1800" dirty="0"/>
              <a:t> </a:t>
            </a:r>
            <a:r>
              <a:rPr lang="en-US" sz="1800" dirty="0" err="1"/>
              <a:t>broj</a:t>
            </a:r>
            <a:r>
              <a:rPr lang="en-US" sz="1800" dirty="0"/>
              <a:t>) </a:t>
            </a:r>
            <a:r>
              <a:rPr lang="en-US" sz="1800" dirty="0" err="1" smtClean="0"/>
              <a:t>izme</a:t>
            </a:r>
            <a:r>
              <a:rPr lang="hr-HR" sz="1800" dirty="0" smtClean="0"/>
              <a:t>đ</a:t>
            </a:r>
            <a:r>
              <a:rPr lang="en-US" sz="1800" dirty="0" smtClean="0"/>
              <a:t>u </a:t>
            </a:r>
            <a:r>
              <a:rPr lang="en-US" sz="1800" dirty="0" err="1"/>
              <a:t>dva</a:t>
            </a:r>
            <a:r>
              <a:rPr lang="en-US" sz="1800" dirty="0"/>
              <a:t> </a:t>
            </a:r>
            <a:r>
              <a:rPr lang="en-US" sz="1800" dirty="0" err="1" smtClean="0"/>
              <a:t>predlo</a:t>
            </a:r>
            <a:r>
              <a:rPr lang="hr-HR" sz="1800" dirty="0" smtClean="0"/>
              <a:t>š</a:t>
            </a:r>
            <a:r>
              <a:rPr lang="en-US" sz="1800" dirty="0" smtClean="0"/>
              <a:t>ka</a:t>
            </a:r>
            <a:endParaRPr lang="en-US" sz="1800" dirty="0"/>
          </a:p>
          <a:p>
            <a:r>
              <a:rPr lang="en-US" sz="1800" dirty="0">
                <a:solidFill>
                  <a:srgbClr val="002060"/>
                </a:solidFill>
              </a:rPr>
              <a:t>PROBLEM: </a:t>
            </a:r>
            <a:r>
              <a:rPr lang="en-US" sz="1800" dirty="0" err="1" smtClean="0"/>
              <a:t>sli</a:t>
            </a:r>
            <a:r>
              <a:rPr lang="hr-HR" sz="1800" dirty="0" smtClean="0"/>
              <a:t>č</a:t>
            </a:r>
            <a:r>
              <a:rPr lang="en-US" sz="1800" dirty="0" err="1" smtClean="0"/>
              <a:t>nost</a:t>
            </a:r>
            <a:r>
              <a:rPr lang="en-US" sz="1800" dirty="0" smtClean="0"/>
              <a:t> </a:t>
            </a:r>
            <a:r>
              <a:rPr lang="en-US" sz="1800" dirty="0" err="1"/>
              <a:t>rezultata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varirati</a:t>
            </a:r>
            <a:r>
              <a:rPr lang="en-US" sz="1800" dirty="0"/>
              <a:t> </a:t>
            </a:r>
            <a:r>
              <a:rPr lang="en-US" sz="1800" dirty="0" err="1"/>
              <a:t>kod</a:t>
            </a:r>
            <a:r>
              <a:rPr lang="en-US" sz="1800" dirty="0"/>
              <a:t> </a:t>
            </a:r>
            <a:r>
              <a:rPr lang="en-US" sz="1800" dirty="0" err="1" smtClean="0"/>
              <a:t>razli</a:t>
            </a:r>
            <a:r>
              <a:rPr lang="hr-HR" sz="1800" dirty="0" smtClean="0"/>
              <a:t>č</a:t>
            </a:r>
            <a:r>
              <a:rPr lang="en-US" sz="1800" dirty="0" err="1" smtClean="0"/>
              <a:t>itih</a:t>
            </a:r>
            <a:r>
              <a:rPr lang="en-US" sz="1800" dirty="0" smtClean="0"/>
              <a:t> </a:t>
            </a:r>
            <a:r>
              <a:rPr lang="en-US" sz="1800" dirty="0" err="1"/>
              <a:t>provjera</a:t>
            </a:r>
            <a:r>
              <a:rPr lang="en-US" sz="1800" dirty="0"/>
              <a:t> </a:t>
            </a:r>
            <a:r>
              <a:rPr lang="en-US" sz="1800" dirty="0" err="1" smtClean="0"/>
              <a:t>autenti</a:t>
            </a:r>
            <a:r>
              <a:rPr lang="hr-HR" sz="1800" dirty="0" smtClean="0"/>
              <a:t>č</a:t>
            </a:r>
            <a:r>
              <a:rPr lang="en-US" sz="1800" dirty="0" err="1" smtClean="0"/>
              <a:t>nosti</a:t>
            </a:r>
            <a:r>
              <a:rPr lang="en-US" sz="1800" dirty="0" smtClean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 smtClean="0"/>
              <a:t>odre</a:t>
            </a:r>
            <a:r>
              <a:rPr lang="hr-HR" sz="1800" dirty="0" smtClean="0"/>
              <a:t>đ</a:t>
            </a:r>
            <a:r>
              <a:rPr lang="en-US" sz="1800" dirty="0" err="1" smtClean="0"/>
              <a:t>enog</a:t>
            </a:r>
            <a:r>
              <a:rPr lang="en-US" sz="1800" dirty="0" smtClean="0"/>
              <a:t> </a:t>
            </a:r>
            <a:r>
              <a:rPr lang="en-US" sz="1800" dirty="0" err="1"/>
              <a:t>korisnika</a:t>
            </a:r>
            <a:endParaRPr lang="en-US" sz="1800" dirty="0"/>
          </a:p>
          <a:p>
            <a:r>
              <a:rPr lang="en-US" sz="1800" dirty="0" err="1"/>
              <a:t>Osnovno</a:t>
            </a:r>
            <a:r>
              <a:rPr lang="en-US" sz="1800" dirty="0"/>
              <a:t> </a:t>
            </a:r>
            <a:r>
              <a:rPr lang="en-US" sz="1800" dirty="0" err="1"/>
              <a:t>pitanje:</a:t>
            </a:r>
            <a:r>
              <a:rPr lang="en-US" sz="1800" dirty="0" err="1">
                <a:solidFill>
                  <a:srgbClr val="C00000"/>
                </a:solidFill>
              </a:rPr>
              <a:t>kako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postaviti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osjetljivost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sistema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</a:p>
          <a:p>
            <a:r>
              <a:rPr lang="en-US" sz="1800" dirty="0"/>
              <a:t>npr.  </a:t>
            </a:r>
            <a:r>
              <a:rPr lang="en-US" sz="1800" dirty="0" err="1"/>
              <a:t>koji</a:t>
            </a:r>
            <a:r>
              <a:rPr lang="en-US" sz="1800" dirty="0"/>
              <a:t> bi </a:t>
            </a:r>
            <a:r>
              <a:rPr lang="en-US" sz="1800" dirty="0" err="1"/>
              <a:t>prag</a:t>
            </a:r>
            <a:r>
              <a:rPr lang="en-US" sz="1800" dirty="0"/>
              <a:t> </a:t>
            </a:r>
            <a:r>
              <a:rPr lang="en-US" sz="1800" dirty="0" err="1" smtClean="0"/>
              <a:t>sli</a:t>
            </a:r>
            <a:r>
              <a:rPr lang="hr-HR" sz="1800" dirty="0" smtClean="0"/>
              <a:t>č</a:t>
            </a:r>
            <a:r>
              <a:rPr lang="en-US" sz="1800" dirty="0" err="1" smtClean="0"/>
              <a:t>nosti</a:t>
            </a:r>
            <a:r>
              <a:rPr lang="en-US" sz="1800" dirty="0" smtClean="0"/>
              <a:t> </a:t>
            </a:r>
            <a:r>
              <a:rPr lang="en-US" sz="1800" dirty="0" err="1"/>
              <a:t>rezulata</a:t>
            </a:r>
            <a:r>
              <a:rPr lang="en-US" sz="1800" dirty="0"/>
              <a:t> </a:t>
            </a:r>
            <a:r>
              <a:rPr lang="en-US" sz="1800" dirty="0" err="1"/>
              <a:t>trebao</a:t>
            </a:r>
            <a:r>
              <a:rPr lang="en-US" sz="1800" dirty="0"/>
              <a:t> </a:t>
            </a:r>
            <a:r>
              <a:rPr lang="en-US" sz="1800" dirty="0" err="1"/>
              <a:t>biti</a:t>
            </a:r>
            <a:r>
              <a:rPr lang="en-US" sz="1800" dirty="0"/>
              <a:t> </a:t>
            </a:r>
            <a:r>
              <a:rPr lang="en-US" sz="1800" dirty="0" err="1"/>
              <a:t>da</a:t>
            </a:r>
            <a:r>
              <a:rPr lang="en-US" sz="1800" dirty="0"/>
              <a:t> bi se </a:t>
            </a:r>
            <a:r>
              <a:rPr lang="en-US" sz="1800" dirty="0" err="1"/>
              <a:t>odobrio</a:t>
            </a:r>
            <a:r>
              <a:rPr lang="en-US" sz="1800" dirty="0"/>
              <a:t> </a:t>
            </a:r>
            <a:r>
              <a:rPr lang="en-US" sz="1800" dirty="0" err="1"/>
              <a:t>korisniku</a:t>
            </a:r>
            <a:r>
              <a:rPr lang="en-US" sz="1800" dirty="0"/>
              <a:t> </a:t>
            </a:r>
            <a:r>
              <a:rPr lang="en-US" sz="1800" dirty="0" err="1"/>
              <a:t>pristup</a:t>
            </a:r>
            <a:r>
              <a:rPr lang="en-US" sz="1800" dirty="0"/>
              <a:t> </a:t>
            </a:r>
            <a:r>
              <a:rPr lang="en-US" sz="1800" dirty="0" err="1"/>
              <a:t>sistemu</a:t>
            </a:r>
            <a:r>
              <a:rPr lang="en-US" sz="1800" dirty="0"/>
              <a:t>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31751" name="Oval 7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31752" name="Rectangle 8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45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 bldLvl="5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32770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8382115B-CD0F-46E4-B465-CC6D9738534D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46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pic>
        <p:nvPicPr>
          <p:cNvPr id="32772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750" y="4292600"/>
            <a:ext cx="3382963" cy="2370138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063" y="2420938"/>
            <a:ext cx="3086100" cy="2160587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xfrm>
            <a:off x="323850" y="244475"/>
            <a:ext cx="8569325" cy="1203325"/>
          </a:xfrm>
          <a:ln/>
        </p:spPr>
        <p:txBody>
          <a:bodyPr rIns="132080" anchor="ctr"/>
          <a:lstStyle/>
          <a:p>
            <a:r>
              <a:rPr lang="en-US" dirty="0" err="1"/>
              <a:t>Biometrijska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hr-HR" dirty="0" smtClean="0"/>
              <a:t>č</a:t>
            </a:r>
            <a:r>
              <a:rPr lang="en-US" dirty="0" err="1" smtClean="0"/>
              <a:t>nost</a:t>
            </a:r>
            <a:endParaRPr lang="en-US" dirty="0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sz="1400" dirty="0" err="1"/>
              <a:t>Preosjetljiv</a:t>
            </a:r>
            <a:r>
              <a:rPr lang="en-US" sz="1400" dirty="0"/>
              <a:t>(Too sensitive) </a:t>
            </a:r>
            <a:r>
              <a:rPr lang="en-US" sz="1400" dirty="0">
                <a:latin typeface="Wingdings" charset="2"/>
                <a:ea typeface="Wingdings" charset="2"/>
                <a:cs typeface="Wingdings" charset="2"/>
                <a:sym typeface="Wingdings" charset="2"/>
              </a:rPr>
              <a:t></a:t>
            </a:r>
            <a:r>
              <a:rPr lang="en-US" sz="1400" dirty="0"/>
              <a:t> </a:t>
            </a:r>
            <a:r>
              <a:rPr lang="en-US" sz="1400" dirty="0" smtClean="0"/>
              <a:t>p</a:t>
            </a:r>
            <a:r>
              <a:rPr lang="hr-HR" sz="1400" dirty="0" smtClean="0"/>
              <a:t>re</a:t>
            </a:r>
            <a:r>
              <a:rPr lang="en-US" sz="1400" dirty="0" smtClean="0"/>
              <a:t>vise la</a:t>
            </a:r>
            <a:r>
              <a:rPr lang="hr-HR" sz="1400" dirty="0" smtClean="0"/>
              <a:t>ž</a:t>
            </a:r>
            <a:r>
              <a:rPr lang="en-US" sz="1400" dirty="0" err="1" smtClean="0"/>
              <a:t>nih</a:t>
            </a:r>
            <a:r>
              <a:rPr lang="en-US" sz="1400" dirty="0" smtClean="0"/>
              <a:t> </a:t>
            </a:r>
            <a:r>
              <a:rPr lang="en-US" sz="1400" dirty="0" err="1"/>
              <a:t>negativa</a:t>
            </a:r>
            <a:r>
              <a:rPr lang="en-US" sz="1400" dirty="0"/>
              <a:t> (false negatives) ;(false </a:t>
            </a:r>
            <a:r>
              <a:rPr lang="en-US" sz="1400" dirty="0" err="1"/>
              <a:t>nonmatch</a:t>
            </a:r>
            <a:r>
              <a:rPr lang="en-US" sz="1400" dirty="0"/>
              <a:t>- </a:t>
            </a:r>
            <a:r>
              <a:rPr lang="en-US" sz="1400" dirty="0" smtClean="0"/>
              <a:t>la</a:t>
            </a:r>
            <a:r>
              <a:rPr lang="hr-HR" sz="1400" dirty="0" smtClean="0"/>
              <a:t>ž</a:t>
            </a:r>
            <a:r>
              <a:rPr lang="en-US" sz="1400" dirty="0" err="1" smtClean="0"/>
              <a:t>ni</a:t>
            </a:r>
            <a:r>
              <a:rPr lang="en-US" sz="1400" dirty="0" smtClean="0"/>
              <a:t> </a:t>
            </a:r>
            <a:r>
              <a:rPr lang="en-US" sz="1400" dirty="0" err="1"/>
              <a:t>koji</a:t>
            </a:r>
            <a:r>
              <a:rPr lang="en-US" sz="1400" dirty="0"/>
              <a:t> se ne </a:t>
            </a:r>
            <a:r>
              <a:rPr lang="en-US" sz="1400" dirty="0" err="1"/>
              <a:t>podudaraju</a:t>
            </a:r>
            <a:r>
              <a:rPr lang="en-US" sz="1400" dirty="0"/>
              <a:t>, </a:t>
            </a:r>
            <a:r>
              <a:rPr lang="en-US" sz="1400" dirty="0" smtClean="0"/>
              <a:t>reject-</a:t>
            </a:r>
            <a:r>
              <a:rPr lang="en-US" sz="1400" dirty="0" err="1" smtClean="0"/>
              <a:t>odba</a:t>
            </a:r>
            <a:r>
              <a:rPr lang="hr-HR" sz="1400" dirty="0" smtClean="0"/>
              <a:t>č</a:t>
            </a:r>
            <a:r>
              <a:rPr lang="en-US" sz="1400" dirty="0" err="1" smtClean="0"/>
              <a:t>eni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Neosjetljivi</a:t>
            </a:r>
            <a:r>
              <a:rPr lang="en-US" sz="1400" dirty="0"/>
              <a:t>(</a:t>
            </a:r>
            <a:r>
              <a:rPr lang="en-US" sz="1400" dirty="0" err="1"/>
              <a:t>Unsensitive</a:t>
            </a:r>
            <a:r>
              <a:rPr lang="en-US" sz="1400" dirty="0"/>
              <a:t>) </a:t>
            </a:r>
            <a:r>
              <a:rPr lang="en-US" sz="1400" dirty="0">
                <a:latin typeface="Wingdings" charset="2"/>
                <a:ea typeface="Wingdings" charset="2"/>
                <a:cs typeface="Wingdings" charset="2"/>
                <a:sym typeface="Wingdings" charset="2"/>
              </a:rPr>
              <a:t></a:t>
            </a:r>
            <a:r>
              <a:rPr lang="en-US" sz="1400" dirty="0"/>
              <a:t> </a:t>
            </a:r>
            <a:r>
              <a:rPr lang="en-US" sz="1400" dirty="0" err="1" smtClean="0"/>
              <a:t>previ</a:t>
            </a:r>
            <a:r>
              <a:rPr lang="hr-HR" sz="1400" dirty="0" smtClean="0"/>
              <a:t>š</a:t>
            </a:r>
            <a:r>
              <a:rPr lang="en-US" sz="1400" dirty="0" smtClean="0"/>
              <a:t>e la</a:t>
            </a:r>
            <a:r>
              <a:rPr lang="hr-HR" sz="1400" dirty="0" smtClean="0"/>
              <a:t>ž</a:t>
            </a:r>
            <a:r>
              <a:rPr lang="en-US" sz="1400" dirty="0" err="1" smtClean="0"/>
              <a:t>nih</a:t>
            </a:r>
            <a:r>
              <a:rPr lang="en-US" sz="1400" dirty="0" smtClean="0"/>
              <a:t> </a:t>
            </a:r>
            <a:r>
              <a:rPr lang="en-US" sz="1400" dirty="0" err="1"/>
              <a:t>pozitivnih</a:t>
            </a:r>
            <a:r>
              <a:rPr lang="en-US" sz="1400" dirty="0"/>
              <a:t> (too many false positives); (false </a:t>
            </a:r>
            <a:r>
              <a:rPr lang="en-US" sz="1400" dirty="0" smtClean="0"/>
              <a:t>match-la</a:t>
            </a:r>
            <a:r>
              <a:rPr lang="hr-HR" sz="1400" dirty="0" smtClean="0"/>
              <a:t>ž</a:t>
            </a:r>
            <a:r>
              <a:rPr lang="en-US" sz="1400" dirty="0" err="1" smtClean="0"/>
              <a:t>ni</a:t>
            </a:r>
            <a:r>
              <a:rPr lang="en-US" sz="1400" dirty="0" smtClean="0"/>
              <a:t> </a:t>
            </a:r>
            <a:r>
              <a:rPr lang="en-US" sz="1400" dirty="0" err="1"/>
              <a:t>koji</a:t>
            </a:r>
            <a:r>
              <a:rPr lang="en-US" sz="1400" dirty="0"/>
              <a:t> se </a:t>
            </a:r>
            <a:r>
              <a:rPr lang="en-US" sz="1400" dirty="0" err="1"/>
              <a:t>podudaraju</a:t>
            </a:r>
            <a:r>
              <a:rPr lang="en-US" sz="1400" dirty="0"/>
              <a:t>, </a:t>
            </a:r>
            <a:r>
              <a:rPr lang="en-US" sz="1400" dirty="0" smtClean="0"/>
              <a:t>accept-</a:t>
            </a:r>
            <a:r>
              <a:rPr lang="en-US" sz="1400" dirty="0" err="1" smtClean="0"/>
              <a:t>prihva</a:t>
            </a:r>
            <a:r>
              <a:rPr lang="hr-HR" sz="1400" dirty="0" smtClean="0"/>
              <a:t>ć</a:t>
            </a:r>
            <a:r>
              <a:rPr lang="en-US" sz="1400" dirty="0" err="1" smtClean="0"/>
              <a:t>eni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Smanjivanjem</a:t>
            </a:r>
            <a:r>
              <a:rPr lang="en-US" sz="1400" dirty="0"/>
              <a:t> </a:t>
            </a:r>
            <a:r>
              <a:rPr lang="en-US" sz="1400" dirty="0" err="1"/>
              <a:t>jednog</a:t>
            </a:r>
            <a:r>
              <a:rPr lang="en-US" sz="1400" dirty="0"/>
              <a:t>, </a:t>
            </a:r>
            <a:r>
              <a:rPr lang="en-US" sz="1400" dirty="0" err="1"/>
              <a:t>drugi</a:t>
            </a:r>
            <a:r>
              <a:rPr lang="en-US" sz="1400" dirty="0"/>
              <a:t> se </a:t>
            </a:r>
            <a:r>
              <a:rPr lang="en-US" sz="1400" dirty="0" err="1" smtClean="0"/>
              <a:t>pove</a:t>
            </a:r>
            <a:r>
              <a:rPr lang="hr-HR" sz="1400" dirty="0" smtClean="0"/>
              <a:t>ć</a:t>
            </a:r>
            <a:r>
              <a:rPr lang="en-US" sz="1400" dirty="0" err="1" smtClean="0"/>
              <a:t>ava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obratno</a:t>
            </a:r>
            <a:r>
              <a:rPr lang="en-US" sz="1400" dirty="0"/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32777" name="Oval 9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32778" name="Rectangle 10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46</a:t>
              </a:r>
            </a:p>
          </p:txBody>
        </p:sp>
      </p:grpSp>
      <p:pic>
        <p:nvPicPr>
          <p:cNvPr id="32779" name="Picture 11"/>
          <p:cNvPicPr>
            <a:picLocks noChangeArrowheads="1"/>
          </p:cNvPicPr>
          <p:nvPr/>
        </p:nvPicPr>
        <p:blipFill>
          <a:blip r:embed="rId4"/>
          <a:srcRect l="7158" t="2312" r="7159" b="18498"/>
          <a:stretch>
            <a:fillRect/>
          </a:stretch>
        </p:blipFill>
        <p:spPr bwMode="auto">
          <a:xfrm>
            <a:off x="468313" y="2827338"/>
            <a:ext cx="5167312" cy="3697287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32780" name="Rectangle 12"/>
          <p:cNvSpPr>
            <a:spLocks/>
          </p:cNvSpPr>
          <p:nvPr/>
        </p:nvSpPr>
        <p:spPr bwMode="auto">
          <a:xfrm>
            <a:off x="5507038" y="6462713"/>
            <a:ext cx="3455987" cy="292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200" b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http://www.bromba.com/faq/biofaqe.htm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1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33794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A08892E4-2F1D-4475-AE8C-FCD01FA2D52B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47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44475"/>
            <a:ext cx="8569325" cy="1203325"/>
          </a:xfrm>
          <a:ln/>
        </p:spPr>
        <p:txBody>
          <a:bodyPr rIns="132080" anchor="ctr"/>
          <a:lstStyle/>
          <a:p>
            <a:r>
              <a:rPr lang="en-US" dirty="0" err="1"/>
              <a:t>Biometrijska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hr-HR" dirty="0" smtClean="0"/>
              <a:t>č</a:t>
            </a:r>
            <a:r>
              <a:rPr lang="en-US" dirty="0" err="1" smtClean="0"/>
              <a:t>nost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danu</a:t>
            </a:r>
            <a:r>
              <a:rPr lang="en-US" sz="1800" dirty="0"/>
              <a:t> </a:t>
            </a:r>
            <a:r>
              <a:rPr lang="en-US" sz="1800" dirty="0" err="1"/>
              <a:t>biometrijsku</a:t>
            </a:r>
            <a:r>
              <a:rPr lang="en-US" sz="1800" dirty="0"/>
              <a:t> </a:t>
            </a:r>
            <a:r>
              <a:rPr lang="en-US" sz="1800" dirty="0" err="1"/>
              <a:t>shemu</a:t>
            </a:r>
            <a:r>
              <a:rPr lang="en-US" sz="1800" dirty="0"/>
              <a:t>, </a:t>
            </a:r>
            <a:r>
              <a:rPr lang="en-US" sz="1800" dirty="0" smtClean="0"/>
              <a:t>mo</a:t>
            </a:r>
            <a:r>
              <a:rPr lang="hr-HR" sz="1800" dirty="0" smtClean="0"/>
              <a:t>ž</a:t>
            </a:r>
            <a:r>
              <a:rPr lang="en-US" sz="1800" dirty="0" err="1" smtClean="0"/>
              <a:t>emo</a:t>
            </a:r>
            <a:r>
              <a:rPr lang="en-US" sz="1800" dirty="0" smtClean="0"/>
              <a:t> </a:t>
            </a:r>
            <a:r>
              <a:rPr lang="en-US" sz="1800" dirty="0" err="1"/>
              <a:t>iscrtati</a:t>
            </a:r>
            <a:r>
              <a:rPr lang="en-US" sz="1800" dirty="0"/>
              <a:t>(plot) </a:t>
            </a:r>
            <a:r>
              <a:rPr lang="en-US" sz="1800" dirty="0" smtClean="0"/>
              <a:t>la</a:t>
            </a:r>
            <a:r>
              <a:rPr lang="hr-HR" sz="1800" dirty="0" smtClean="0"/>
              <a:t>ž</a:t>
            </a:r>
            <a:r>
              <a:rPr lang="en-US" sz="1800" dirty="0" smtClean="0"/>
              <a:t>nu </a:t>
            </a:r>
            <a:r>
              <a:rPr lang="en-US" sz="1800" dirty="0" err="1" smtClean="0"/>
              <a:t>podudaraju</a:t>
            </a:r>
            <a:r>
              <a:rPr lang="hr-HR" sz="1800" dirty="0" smtClean="0"/>
              <a:t>ć</a:t>
            </a:r>
            <a:r>
              <a:rPr lang="en-US" sz="1800" dirty="0" smtClean="0"/>
              <a:t>u </a:t>
            </a:r>
            <a:r>
              <a:rPr lang="en-US" sz="1800" dirty="0" err="1"/>
              <a:t>verziju</a:t>
            </a:r>
            <a:r>
              <a:rPr lang="en-US" sz="1800" dirty="0"/>
              <a:t> </a:t>
            </a:r>
            <a:r>
              <a:rPr lang="en-US" sz="1800" dirty="0" smtClean="0"/>
              <a:t>la</a:t>
            </a:r>
            <a:r>
              <a:rPr lang="hr-HR" sz="1800" dirty="0" smtClean="0"/>
              <a:t>ž</a:t>
            </a:r>
            <a:r>
              <a:rPr lang="en-US" sz="1800" dirty="0" smtClean="0"/>
              <a:t>ne </a:t>
            </a:r>
            <a:r>
              <a:rPr lang="en-US" sz="1800" dirty="0" err="1" smtClean="0"/>
              <a:t>ne</a:t>
            </a:r>
            <a:r>
              <a:rPr lang="en-US" sz="1800" dirty="0" smtClean="0"/>
              <a:t>-</a:t>
            </a:r>
            <a:r>
              <a:rPr lang="en-US" sz="1800" dirty="0" err="1" smtClean="0"/>
              <a:t>podudaraju</a:t>
            </a:r>
            <a:r>
              <a:rPr lang="hr-HR" sz="1800" dirty="0" smtClean="0"/>
              <a:t>ć</a:t>
            </a:r>
            <a:r>
              <a:rPr lang="en-US" sz="1800" dirty="0" smtClean="0"/>
              <a:t>e </a:t>
            </a:r>
            <a:r>
              <a:rPr lang="en-US" sz="1800" dirty="0" err="1"/>
              <a:t>stope</a:t>
            </a:r>
            <a:r>
              <a:rPr lang="en-US" sz="1800" dirty="0"/>
              <a:t>( non-match rate), </a:t>
            </a:r>
            <a:r>
              <a:rPr lang="en-US" sz="1800" dirty="0" err="1"/>
              <a:t>poznate</a:t>
            </a:r>
            <a:r>
              <a:rPr lang="en-US" sz="1800" dirty="0"/>
              <a:t> </a:t>
            </a:r>
            <a:r>
              <a:rPr lang="en-US" sz="1800" dirty="0" err="1"/>
              <a:t>kao</a:t>
            </a:r>
            <a:r>
              <a:rPr lang="en-US" sz="1800" dirty="0"/>
              <a:t> </a:t>
            </a:r>
            <a:r>
              <a:rPr lang="en-US" sz="1800" dirty="0" err="1"/>
              <a:t>operacijska</a:t>
            </a:r>
            <a:r>
              <a:rPr lang="en-US" sz="1800" dirty="0"/>
              <a:t> </a:t>
            </a:r>
            <a:r>
              <a:rPr lang="en-US" sz="1800" dirty="0" err="1" smtClean="0"/>
              <a:t>karakteristi</a:t>
            </a:r>
            <a:r>
              <a:rPr lang="hr-HR" sz="1800" dirty="0" smtClean="0"/>
              <a:t>č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/>
              <a:t>krivulja</a:t>
            </a:r>
            <a:endParaRPr lang="en-US" sz="22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pPr>
              <a:buFont typeface="Wingdings 2" charset="2"/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/>
          </a:p>
          <a:p>
            <a:r>
              <a:rPr lang="en-US" sz="1800" dirty="0" err="1"/>
              <a:t>Kako</a:t>
            </a:r>
            <a:r>
              <a:rPr lang="en-US" sz="1800" dirty="0"/>
              <a:t> </a:t>
            </a:r>
            <a:r>
              <a:rPr lang="en-US" sz="1800" dirty="0" err="1"/>
              <a:t>odabrati</a:t>
            </a:r>
            <a:r>
              <a:rPr lang="en-US" sz="1800" dirty="0"/>
              <a:t> </a:t>
            </a:r>
            <a:r>
              <a:rPr lang="en-US" sz="1800" dirty="0" err="1" smtClean="0"/>
              <a:t>odgovarajuc</a:t>
            </a:r>
            <a:r>
              <a:rPr lang="hr-HR" sz="1800" dirty="0" smtClean="0"/>
              <a:t>ć</a:t>
            </a:r>
            <a:r>
              <a:rPr lang="en-US" sz="1800" dirty="0" smtClean="0"/>
              <a:t> </a:t>
            </a:r>
            <a:r>
              <a:rPr lang="en-US" sz="1800" dirty="0" err="1"/>
              <a:t>prag</a:t>
            </a:r>
            <a:r>
              <a:rPr lang="en-US" sz="1800" dirty="0"/>
              <a:t> </a:t>
            </a:r>
            <a:r>
              <a:rPr lang="en-US" sz="1800" dirty="0" err="1"/>
              <a:t>podudaranja</a:t>
            </a:r>
            <a:r>
              <a:rPr lang="en-US" sz="1800" dirty="0"/>
              <a:t> </a:t>
            </a:r>
            <a:r>
              <a:rPr lang="en-US" sz="1800" dirty="0" err="1" smtClean="0"/>
              <a:t>rezul</a:t>
            </a:r>
            <a:r>
              <a:rPr lang="hr-HR" sz="1800" dirty="0" smtClean="0"/>
              <a:t>t</a:t>
            </a:r>
            <a:r>
              <a:rPr lang="en-US" sz="1800" dirty="0" err="1" smtClean="0"/>
              <a:t>ata</a:t>
            </a:r>
            <a:r>
              <a:rPr lang="en-US" sz="1800" dirty="0" smtClean="0"/>
              <a:t> </a:t>
            </a:r>
            <a:r>
              <a:rPr lang="en-US" sz="1800" dirty="0" err="1"/>
              <a:t>ovisi</a:t>
            </a:r>
            <a:r>
              <a:rPr lang="en-US" sz="1800" dirty="0"/>
              <a:t> o </a:t>
            </a:r>
            <a:r>
              <a:rPr lang="en-US" sz="1800" dirty="0" err="1"/>
              <a:t>primjeni</a:t>
            </a:r>
            <a:endParaRPr lang="en-US" sz="1800" dirty="0"/>
          </a:p>
          <a:p>
            <a:pPr marL="587375" lvl="1"/>
            <a:r>
              <a:rPr lang="en-US" sz="1800" dirty="0"/>
              <a:t>npr., </a:t>
            </a:r>
            <a:r>
              <a:rPr lang="en-US" sz="1800" dirty="0" err="1"/>
              <a:t>odaberite</a:t>
            </a:r>
            <a:r>
              <a:rPr lang="en-US" sz="1800" dirty="0"/>
              <a:t> </a:t>
            </a:r>
            <a:r>
              <a:rPr lang="en-US" sz="1800" dirty="0" err="1"/>
              <a:t>prag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</a:t>
            </a:r>
            <a:r>
              <a:rPr lang="en-US" sz="1800" dirty="0" err="1"/>
              <a:t>odgovara</a:t>
            </a:r>
            <a:r>
              <a:rPr lang="en-US" sz="1800" dirty="0"/>
              <a:t> </a:t>
            </a:r>
            <a:r>
              <a:rPr lang="en-US" sz="1800" dirty="0" err="1" smtClean="0"/>
              <a:t>prema</a:t>
            </a:r>
            <a:r>
              <a:rPr lang="hr-HR" sz="1800" dirty="0" smtClean="0"/>
              <a:t> </a:t>
            </a:r>
            <a:r>
              <a:rPr lang="en-US" sz="1800" dirty="0" smtClean="0"/>
              <a:t> </a:t>
            </a:r>
            <a:r>
              <a:rPr lang="en-US" sz="1800" dirty="0" err="1"/>
              <a:t>tocki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krivulji</a:t>
            </a:r>
            <a:r>
              <a:rPr lang="en-US" sz="1800" dirty="0"/>
              <a:t> </a:t>
            </a:r>
            <a:r>
              <a:rPr lang="en-US" sz="1800" dirty="0" err="1"/>
              <a:t>gdje</a:t>
            </a:r>
            <a:r>
              <a:rPr lang="en-US" sz="1800" dirty="0"/>
              <a:t> je </a:t>
            </a:r>
            <a:r>
              <a:rPr lang="en-US" sz="1800" dirty="0" smtClean="0"/>
              <a:t>la</a:t>
            </a:r>
            <a:r>
              <a:rPr lang="hr-HR" sz="1800" dirty="0" smtClean="0"/>
              <a:t>ž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/>
              <a:t>pozitivna</a:t>
            </a:r>
            <a:r>
              <a:rPr lang="en-US" sz="1800" dirty="0"/>
              <a:t> </a:t>
            </a:r>
            <a:r>
              <a:rPr lang="en-US" sz="1800" dirty="0" err="1"/>
              <a:t>stopa</a:t>
            </a:r>
            <a:r>
              <a:rPr lang="en-US" sz="18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false positive rate = false negative rate (</a:t>
            </a:r>
            <a:r>
              <a:rPr lang="en-US" sz="1400" dirty="0" smtClean="0">
                <a:solidFill>
                  <a:srgbClr val="C00000"/>
                </a:solidFill>
              </a:rPr>
              <a:t>la</a:t>
            </a:r>
            <a:r>
              <a:rPr lang="hr-HR" sz="1400" dirty="0" smtClean="0">
                <a:solidFill>
                  <a:srgbClr val="C00000"/>
                </a:solidFill>
              </a:rPr>
              <a:t>ž</a:t>
            </a:r>
            <a:r>
              <a:rPr lang="en-US" sz="1400" dirty="0" err="1" smtClean="0">
                <a:solidFill>
                  <a:srgbClr val="C00000"/>
                </a:solidFill>
              </a:rPr>
              <a:t>na</a:t>
            </a:r>
            <a:r>
              <a:rPr lang="en-US" sz="1400" dirty="0" smtClean="0">
                <a:solidFill>
                  <a:srgbClr val="C00000"/>
                </a:solidFill>
              </a:rPr>
              <a:t>  </a:t>
            </a:r>
            <a:r>
              <a:rPr lang="en-US" sz="1400" dirty="0" err="1">
                <a:solidFill>
                  <a:srgbClr val="C00000"/>
                </a:solidFill>
              </a:rPr>
              <a:t>negativna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stopa</a:t>
            </a:r>
            <a:r>
              <a:rPr lang="en-US" sz="1400" dirty="0">
                <a:solidFill>
                  <a:srgbClr val="C00000"/>
                </a:solidFill>
              </a:rPr>
              <a:t>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33799" name="Oval 7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33800" name="Rectangle 8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47</a:t>
              </a:r>
            </a:p>
          </p:txBody>
        </p:sp>
      </p:grpSp>
      <p:pic>
        <p:nvPicPr>
          <p:cNvPr id="33801" name="Picture 9"/>
          <p:cNvPicPr>
            <a:picLocks noChangeArrowheads="1"/>
          </p:cNvPicPr>
          <p:nvPr/>
        </p:nvPicPr>
        <p:blipFill>
          <a:blip r:embed="rId2"/>
          <a:srcRect l="3580" t="4625" r="3578" b="23123"/>
          <a:stretch>
            <a:fillRect/>
          </a:stretch>
        </p:blipFill>
        <p:spPr bwMode="auto">
          <a:xfrm>
            <a:off x="1670050" y="2305050"/>
            <a:ext cx="5599113" cy="3373438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33802" name="Rectangle 10"/>
          <p:cNvSpPr>
            <a:spLocks/>
          </p:cNvSpPr>
          <p:nvPr/>
        </p:nvSpPr>
        <p:spPr bwMode="auto">
          <a:xfrm>
            <a:off x="7164388" y="2565400"/>
            <a:ext cx="1739900" cy="749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/>
            <a:r>
              <a:rPr lang="en-US" sz="14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NOTE: Logarithmic scale is used.</a:t>
            </a: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rot="10800000" flipH="1">
            <a:off x="4716463" y="2636838"/>
            <a:ext cx="2232025" cy="2447925"/>
          </a:xfrm>
          <a:prstGeom prst="line">
            <a:avLst/>
          </a:prstGeom>
          <a:noFill/>
          <a:ln w="12700" cap="flat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3708400" y="4540250"/>
            <a:ext cx="1524000" cy="533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/>
            <a:r>
              <a:rPr lang="en-US" sz="1400" b="1">
                <a:solidFill>
                  <a:srgbClr val="C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Equal Error Rate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 autoUpdateAnimBg="0"/>
      <p:bldP spid="33803" grpId="0" animBg="1"/>
      <p:bldP spid="3380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34818" name="AutoShape 2"/>
          <p:cNvSpPr>
            <a:spLocks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350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hr-HR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642350" y="6330950"/>
            <a:ext cx="236538" cy="215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0E20931D-71FF-49D6-B031-35583C0BDBB3}" type="slidenum">
              <a:rPr lang="en-US" sz="14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ctr"/>
              <a:t>48</a:t>
            </a:fld>
            <a:endParaRPr lang="en-US" sz="14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44475"/>
            <a:ext cx="8569325" cy="1203325"/>
          </a:xfrm>
          <a:ln/>
        </p:spPr>
        <p:txBody>
          <a:bodyPr rIns="132080" anchor="ctr"/>
          <a:lstStyle/>
          <a:p>
            <a:r>
              <a:rPr lang="en-US"/>
              <a:t>Biometrijska rasprava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 sz="2800" dirty="0"/>
              <a:t>Mane</a:t>
            </a:r>
          </a:p>
          <a:p>
            <a:pPr marL="587375" lvl="1"/>
            <a:r>
              <a:rPr lang="en-US" dirty="0" err="1"/>
              <a:t>Informacija</a:t>
            </a:r>
            <a:r>
              <a:rPr lang="en-US" dirty="0"/>
              <a:t> </a:t>
            </a:r>
            <a:r>
              <a:rPr lang="en-US" dirty="0" err="1"/>
              <a:t>nikad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 smtClean="0"/>
              <a:t>identi</a:t>
            </a:r>
            <a:r>
              <a:rPr lang="hr-HR" dirty="0" smtClean="0"/>
              <a:t>č</a:t>
            </a:r>
            <a:r>
              <a:rPr lang="en-US" dirty="0" err="1" smtClean="0"/>
              <a:t>na</a:t>
            </a:r>
            <a:r>
              <a:rPr lang="en-US" dirty="0">
                <a:latin typeface="Wingdings" charset="2"/>
                <a:ea typeface="Wingdings" charset="2"/>
                <a:cs typeface="Wingdings" charset="2"/>
                <a:sym typeface="Wingdings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 smtClean="0"/>
              <a:t>mogu</a:t>
            </a:r>
            <a:r>
              <a:rPr lang="hr-HR" dirty="0" smtClean="0"/>
              <a:t>ć</a:t>
            </a:r>
            <a:r>
              <a:rPr lang="en-US" dirty="0" smtClean="0"/>
              <a:t>e </a:t>
            </a:r>
            <a:r>
              <a:rPr lang="en-US" dirty="0"/>
              <a:t>has-</a:t>
            </a:r>
            <a:r>
              <a:rPr lang="en-US" dirty="0" err="1"/>
              <a:t>iranje</a:t>
            </a:r>
            <a:r>
              <a:rPr lang="en-US" dirty="0"/>
              <a:t>(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pohranu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spremanje</a:t>
            </a:r>
            <a:r>
              <a:rPr lang="en-US" dirty="0"/>
              <a:t>(storage))</a:t>
            </a:r>
          </a:p>
          <a:p>
            <a:pPr marL="587375" lvl="1"/>
            <a:r>
              <a:rPr lang="en-US" dirty="0" err="1"/>
              <a:t>Rizik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kra</a:t>
            </a:r>
            <a:r>
              <a:rPr lang="en-US" dirty="0" err="1">
                <a:latin typeface="Times" charset="0"/>
                <a:cs typeface="Times" charset="0"/>
                <a:sym typeface="Times" charset="0"/>
              </a:rPr>
              <a:t>đe</a:t>
            </a:r>
            <a:endParaRPr lang="en-US" dirty="0"/>
          </a:p>
          <a:p>
            <a:pPr marL="587375" lvl="1"/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 smtClean="0"/>
              <a:t>mogu</a:t>
            </a:r>
            <a:r>
              <a:rPr lang="hr-HR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promijeniti</a:t>
            </a:r>
            <a:r>
              <a:rPr lang="en-US" dirty="0"/>
              <a:t> </a:t>
            </a:r>
            <a:r>
              <a:rPr lang="en-US" dirty="0" err="1"/>
              <a:t>ukraden</a:t>
            </a:r>
            <a:r>
              <a:rPr lang="en-US" dirty="0"/>
              <a:t> </a:t>
            </a:r>
            <a:r>
              <a:rPr lang="en-US" dirty="0" err="1"/>
              <a:t>prst</a:t>
            </a:r>
            <a:endParaRPr lang="en-US" dirty="0"/>
          </a:p>
          <a:p>
            <a:pPr marL="587375" lvl="1"/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skeneri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prevareni</a:t>
            </a:r>
            <a:r>
              <a:rPr lang="en-US" dirty="0"/>
              <a:t> </a:t>
            </a:r>
            <a:r>
              <a:rPr lang="en-US" dirty="0" err="1"/>
              <a:t>ili</a:t>
            </a:r>
            <a:endParaRPr lang="en-US" dirty="0"/>
          </a:p>
          <a:p>
            <a:pPr marL="587375" lvl="1">
              <a:buNone/>
            </a:pPr>
            <a:r>
              <a:rPr lang="hr-HR" dirty="0" smtClean="0"/>
              <a:t>	</a:t>
            </a:r>
            <a:r>
              <a:rPr lang="en-US" dirty="0" err="1" smtClean="0"/>
              <a:t>zamijenjeni</a:t>
            </a:r>
            <a:endParaRPr lang="en-US" dirty="0"/>
          </a:p>
          <a:p>
            <a:r>
              <a:rPr lang="en-US" sz="2800" dirty="0" err="1"/>
              <a:t>Idealne</a:t>
            </a:r>
            <a:r>
              <a:rPr lang="en-US" sz="2800" dirty="0"/>
              <a:t> </a:t>
            </a:r>
            <a:r>
              <a:rPr lang="en-US" sz="2800" dirty="0" err="1"/>
              <a:t>aplikacije</a:t>
            </a:r>
            <a:endParaRPr lang="en-US" sz="2800" dirty="0"/>
          </a:p>
          <a:p>
            <a:pPr marL="587375" lvl="1"/>
            <a:r>
              <a:rPr lang="en-US" dirty="0"/>
              <a:t> </a:t>
            </a:r>
            <a:r>
              <a:rPr lang="en-US" dirty="0" err="1"/>
              <a:t>Kontrolirani</a:t>
            </a:r>
            <a:r>
              <a:rPr lang="en-US" dirty="0"/>
              <a:t> </a:t>
            </a:r>
            <a:r>
              <a:rPr lang="en-US" dirty="0" err="1" smtClean="0"/>
              <a:t>fizi</a:t>
            </a:r>
            <a:r>
              <a:rPr lang="hr-HR" dirty="0" smtClean="0"/>
              <a:t>č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/>
              <a:t>pristup</a:t>
            </a:r>
            <a:endParaRPr lang="en-US" dirty="0"/>
          </a:p>
          <a:p>
            <a:pPr marL="587375" lvl="1"/>
            <a:r>
              <a:rPr lang="en-US" dirty="0"/>
              <a:t>Autentifikacija(</a:t>
            </a:r>
            <a:r>
              <a:rPr lang="en-US" dirty="0" err="1"/>
              <a:t>provjera</a:t>
            </a:r>
            <a:r>
              <a:rPr lang="en-US" dirty="0"/>
              <a:t>)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pla</a:t>
            </a:r>
            <a:r>
              <a:rPr lang="hr-HR" dirty="0" smtClean="0"/>
              <a:t>ć</a:t>
            </a:r>
            <a:r>
              <a:rPr lang="en-US" dirty="0" err="1" smtClean="0"/>
              <a:t>anja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blagajni</a:t>
            </a:r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32813" y="6210300"/>
            <a:ext cx="457200" cy="457200"/>
            <a:chOff x="0" y="0"/>
            <a:chExt cx="288" cy="288"/>
          </a:xfrm>
        </p:grpSpPr>
        <p:sp>
          <p:nvSpPr>
            <p:cNvPr id="34823" name="Oval 7"/>
            <p:cNvSpPr>
              <a:spLocks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hr-HR"/>
            </a:p>
          </p:txBody>
        </p:sp>
        <p:sp>
          <p:nvSpPr>
            <p:cNvPr id="34824" name="Rectangle 8"/>
            <p:cNvSpPr>
              <a:spLocks/>
            </p:cNvSpPr>
            <p:nvPr/>
          </p:nvSpPr>
          <p:spPr bwMode="auto">
            <a:xfrm>
              <a:off x="69" y="76"/>
              <a:ext cx="1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FFFFFF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48</a:t>
              </a:r>
            </a:p>
          </p:txBody>
        </p:sp>
      </p:grpSp>
      <p:pic>
        <p:nvPicPr>
          <p:cNvPr id="34825" name="Picture 9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6763" y="2708275"/>
            <a:ext cx="2376487" cy="16859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34826" name="Picture 10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8488" y="765175"/>
            <a:ext cx="1803400" cy="1106488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34827" name="Picture 1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54863" y="5649913"/>
            <a:ext cx="1390650" cy="10001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‘Password-</a:t>
            </a:r>
            <a:r>
              <a:rPr lang="hr-HR" dirty="0" err="1" smtClean="0"/>
              <a:t>Based</a:t>
            </a:r>
            <a:r>
              <a:rPr lang="hr-HR" dirty="0" smtClean="0"/>
              <a:t>’ Autentikacija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Autentičnost lozinke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r>
              <a:rPr lang="hr-HR" dirty="0" smtClean="0"/>
              <a:t>Naširoko se koristi metoda Autentikacija korisnika:</a:t>
            </a:r>
            <a:endParaRPr lang="en-US" dirty="0" smtClean="0"/>
          </a:p>
          <a:p>
            <a:pPr lvl="1"/>
            <a:r>
              <a:rPr lang="hr-HR" dirty="0" smtClean="0"/>
              <a:t>Korisnik daje</a:t>
            </a:r>
            <a:r>
              <a:rPr lang="en-US" dirty="0" smtClean="0"/>
              <a:t> </a:t>
            </a:r>
            <a:r>
              <a:rPr lang="hr-HR" dirty="0" smtClean="0"/>
              <a:t>ime</a:t>
            </a:r>
            <a:r>
              <a:rPr lang="en-US" dirty="0" smtClean="0"/>
              <a:t>/login</a:t>
            </a:r>
            <a:r>
              <a:rPr lang="hr-HR" dirty="0" smtClean="0"/>
              <a:t> (korisničko ime)</a:t>
            </a:r>
            <a:r>
              <a:rPr lang="en-US" dirty="0" smtClean="0"/>
              <a:t> </a:t>
            </a:r>
            <a:r>
              <a:rPr lang="hr-HR" dirty="0" smtClean="0"/>
              <a:t>i lozinka</a:t>
            </a:r>
            <a:endParaRPr lang="en-US" dirty="0" smtClean="0"/>
          </a:p>
          <a:p>
            <a:pPr lvl="1"/>
            <a:r>
              <a:rPr lang="hr-HR" dirty="0" smtClean="0"/>
              <a:t>Sustav uspoređuje lozinku sa spremljenom za određenu prijavu</a:t>
            </a:r>
            <a:endParaRPr lang="en-US" dirty="0" smtClean="0"/>
          </a:p>
          <a:p>
            <a:r>
              <a:rPr lang="hr-HR" dirty="0" smtClean="0"/>
              <a:t>Autentificira </a:t>
            </a:r>
            <a:r>
              <a:rPr lang="en-US" dirty="0" smtClean="0"/>
              <a:t>ID </a:t>
            </a:r>
            <a:r>
              <a:rPr lang="hr-HR" dirty="0" smtClean="0"/>
              <a:t>korisnika prijavom i daje sigurnost</a:t>
            </a:r>
            <a:endParaRPr lang="en-US" dirty="0" smtClean="0"/>
          </a:p>
          <a:p>
            <a:pPr lvl="1"/>
            <a:r>
              <a:rPr lang="hr-HR" dirty="0" smtClean="0"/>
              <a:t>Utvrđivanje da korisnički ID</a:t>
            </a:r>
            <a:r>
              <a:rPr lang="en-US" dirty="0" smtClean="0"/>
              <a:t> </a:t>
            </a:r>
            <a:r>
              <a:rPr lang="hr-HR" dirty="0" smtClean="0"/>
              <a:t>je ovlašten za pristup sustavu</a:t>
            </a:r>
            <a:endParaRPr lang="en-US" dirty="0" smtClean="0"/>
          </a:p>
          <a:p>
            <a:pPr lvl="1"/>
            <a:r>
              <a:rPr lang="hr-HR" dirty="0" smtClean="0"/>
              <a:t>Određuje korisnikove povlastice (npr. admin ili ne)</a:t>
            </a:r>
            <a:endParaRPr lang="en-US" dirty="0" smtClean="0"/>
          </a:p>
          <a:p>
            <a:pPr lvl="1"/>
            <a:r>
              <a:rPr lang="hr-HR" dirty="0" smtClean="0"/>
              <a:t>Koristi se u diskrecijskoj kontroli pristupa (npr. korisnik koji posjeduje datoteku može omogućiti drugom subjektu za pristup ovoj datoteci – sljedeća lekcija)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AA9CDF-A588-4199-AC59-3D6E99E5B0BB}" type="slidenum">
              <a:rPr lang="hr-HR"/>
              <a:pPr>
                <a:defRPr/>
              </a:pPr>
              <a:t>6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Ranjivosti lozinke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r-HR" sz="2800" dirty="0" smtClean="0"/>
              <a:t>O</a:t>
            </a:r>
            <a:r>
              <a:rPr lang="en-US" sz="2800" dirty="0" smtClean="0"/>
              <a:t>FFLINE DICTIONARY </a:t>
            </a:r>
            <a:r>
              <a:rPr lang="hr-HR" sz="2800" dirty="0" smtClean="0"/>
              <a:t>ATTACK </a:t>
            </a:r>
          </a:p>
          <a:p>
            <a:pPr lvl="1">
              <a:lnSpc>
                <a:spcPct val="90000"/>
              </a:lnSpc>
            </a:pPr>
            <a:r>
              <a:rPr lang="hr-HR" dirty="0" smtClean="0"/>
              <a:t>Napadač dobavlja lozinku datotečnog sustava (sa hash lozinkom) i uspoređuje hash lozinku sa hash lozinkom iz ‘</a:t>
            </a:r>
            <a:r>
              <a:rPr lang="en-US" dirty="0" smtClean="0"/>
              <a:t>dictionary</a:t>
            </a:r>
            <a:r>
              <a:rPr lang="hr-HR" dirty="0" smtClean="0"/>
              <a:t>’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hr-HR" sz="2800" dirty="0" smtClean="0"/>
              <a:t>S</a:t>
            </a:r>
            <a:r>
              <a:rPr lang="en-US" sz="2800" dirty="0" smtClean="0"/>
              <a:t>PECIFIC ACCOUNT ATTACK</a:t>
            </a:r>
            <a:r>
              <a:rPr lang="hr-HR" sz="28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hr-HR" dirty="0" smtClean="0"/>
              <a:t>Slanje kandidata lozinke sve dok točna lozinka nije otkrivena ili dok korisnički račun je zaključan (npr nakon 3 neuspjela pokušaja)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hr-HR" sz="2800" dirty="0" smtClean="0"/>
              <a:t>P</a:t>
            </a:r>
            <a:r>
              <a:rPr lang="en-US" sz="2800" dirty="0" smtClean="0"/>
              <a:t>OPULAR PASSWORD ATTACK</a:t>
            </a:r>
            <a:r>
              <a:rPr lang="hr-HR" sz="28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hr-HR" dirty="0" smtClean="0"/>
              <a:t>Pokušaj ‘popularne’ lozinke protiv raspona korisničkih ID-a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hr-HR" sz="2800" dirty="0" smtClean="0"/>
              <a:t>Pogađanje lozinki protiv jednog korisnika </a:t>
            </a:r>
          </a:p>
          <a:p>
            <a:pPr lvl="1">
              <a:lnSpc>
                <a:spcPct val="90000"/>
              </a:lnSpc>
            </a:pPr>
            <a:r>
              <a:rPr lang="hr-HR" dirty="0" smtClean="0"/>
              <a:t>Napraviti ‘obrazovane pogađaje’ temeljene na znanju o korisniku (dob, spol, bračni status </a:t>
            </a:r>
            <a:r>
              <a:rPr lang="hr-HR" dirty="0" err="1" smtClean="0"/>
              <a:t>..</a:t>
            </a:r>
            <a:r>
              <a:rPr lang="hr-HR" dirty="0" smtClean="0"/>
              <a:t>.)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D45C75-05D2-44BB-BE81-963E6FDED440}" type="slidenum">
              <a:rPr lang="hr-HR"/>
              <a:pPr>
                <a:defRPr/>
              </a:pPr>
              <a:t>7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Ranjivost lozinke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r-HR" sz="2800" dirty="0" smtClean="0"/>
              <a:t>W</a:t>
            </a:r>
            <a:r>
              <a:rPr lang="en-US" sz="2800" dirty="0" smtClean="0"/>
              <a:t>ORKSTATION </a:t>
            </a:r>
            <a:r>
              <a:rPr lang="hr-HR" sz="2800" dirty="0" smtClean="0"/>
              <a:t>OTMICE (</a:t>
            </a:r>
            <a:r>
              <a:rPr lang="en-US" sz="2800" dirty="0" smtClean="0"/>
              <a:t>hijacking</a:t>
            </a:r>
            <a:r>
              <a:rPr lang="hr-HR" sz="2800" dirty="0" smtClean="0"/>
              <a:t>) </a:t>
            </a:r>
          </a:p>
          <a:p>
            <a:pPr lvl="1">
              <a:lnSpc>
                <a:spcPct val="90000"/>
              </a:lnSpc>
            </a:pPr>
            <a:r>
              <a:rPr lang="hr-HR" dirty="0" smtClean="0"/>
              <a:t>Ukrasti ključ ‘radne stanice’ i koristiti npr. </a:t>
            </a:r>
            <a:r>
              <a:rPr lang="hr-HR" dirty="0" err="1" smtClean="0"/>
              <a:t>Cain</a:t>
            </a:r>
            <a:r>
              <a:rPr lang="hr-HR" dirty="0" smtClean="0"/>
              <a:t>&amp;</a:t>
            </a:r>
            <a:r>
              <a:rPr lang="hr-HR" dirty="0" err="1" smtClean="0"/>
              <a:t>Abel</a:t>
            </a:r>
            <a:r>
              <a:rPr lang="hr-HR" dirty="0" smtClean="0"/>
              <a:t>  za otkrivanje lozinke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hr-HR" sz="2800" dirty="0" smtClean="0"/>
              <a:t>ISKORIŠTAVANJE KORISNIKOVE POGREŠKE </a:t>
            </a:r>
          </a:p>
          <a:p>
            <a:pPr lvl="1">
              <a:lnSpc>
                <a:spcPct val="90000"/>
              </a:lnSpc>
            </a:pPr>
            <a:r>
              <a:rPr lang="hr-HR" dirty="0" smtClean="0"/>
              <a:t>Zapisana lozinka, dijeljena lozinka, ‘</a:t>
            </a:r>
            <a:r>
              <a:rPr lang="hr-HR" dirty="0" err="1" smtClean="0"/>
              <a:t>social</a:t>
            </a:r>
            <a:r>
              <a:rPr lang="hr-HR" dirty="0" smtClean="0"/>
              <a:t> </a:t>
            </a:r>
            <a:r>
              <a:rPr lang="hr-HR" dirty="0" err="1" smtClean="0"/>
              <a:t>engineering</a:t>
            </a:r>
            <a:r>
              <a:rPr lang="hr-HR" dirty="0" smtClean="0"/>
              <a:t>’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hr-HR" sz="2800" dirty="0" smtClean="0"/>
              <a:t>ISKORIŠTAVANJE VIŠESTRUKO KORIŠTENJE ISTE LOZINKE</a:t>
            </a:r>
          </a:p>
          <a:p>
            <a:pPr lvl="1">
              <a:lnSpc>
                <a:spcPct val="90000"/>
              </a:lnSpc>
            </a:pPr>
            <a:r>
              <a:rPr lang="hr-HR" dirty="0" smtClean="0"/>
              <a:t>Problem višestrukog korištenja lozinki (zbog teškoće pamćenja)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hr-HR" sz="2800" dirty="0" smtClean="0"/>
              <a:t>ELEKTRONSKI NADZOR (</a:t>
            </a:r>
            <a:r>
              <a:rPr lang="en-US" sz="2800" dirty="0" smtClean="0"/>
              <a:t>monitoring</a:t>
            </a:r>
            <a:r>
              <a:rPr lang="hr-HR" sz="2800" dirty="0" smtClean="0"/>
              <a:t>) </a:t>
            </a:r>
          </a:p>
          <a:p>
            <a:pPr lvl="1">
              <a:lnSpc>
                <a:spcPct val="90000"/>
              </a:lnSpc>
            </a:pPr>
            <a:r>
              <a:rPr lang="hr-HR" dirty="0" smtClean="0"/>
              <a:t>Presresti lozinke priopćene preko mreže ( jednostavna i naivna enkripcija ovdje ne pomaže)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386ED-918B-4F6C-93EE-BD4F59AFB3A3}" type="slidenum">
              <a:rPr lang="hr-HR"/>
              <a:pPr>
                <a:defRPr/>
              </a:pPr>
              <a:t>8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Ranjivosti lozinke: Primjeri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endParaRPr lang="hr-HR" smtClean="0"/>
          </a:p>
          <a:p>
            <a:pPr eaLnBrk="1" hangingPunct="1">
              <a:buFont typeface="Wingdings 2" pitchFamily="18" charset="2"/>
              <a:buNone/>
            </a:pPr>
            <a:endParaRPr lang="hr-HR" smtClean="0"/>
          </a:p>
          <a:p>
            <a:pPr lvl="2"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5B1128-B7AD-4EC3-B016-8CC1232283DF}" type="slidenum">
              <a:rPr lang="hr-HR"/>
              <a:pPr>
                <a:defRPr/>
              </a:pPr>
              <a:t>9</a:t>
            </a:fld>
            <a:endParaRPr lang="hr-HR"/>
          </a:p>
        </p:txBody>
      </p:sp>
      <p:pic>
        <p:nvPicPr>
          <p:cNvPr id="19461" name="Picture 5" descr="safe2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625" y="1268413"/>
            <a:ext cx="2525713" cy="189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afe3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8813" y="1268413"/>
            <a:ext cx="2525712" cy="189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4" descr="telesco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6625" y="1989138"/>
            <a:ext cx="22288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3800" y="4341813"/>
            <a:ext cx="39719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Down Arrow 11"/>
          <p:cNvSpPr/>
          <p:nvPr/>
        </p:nvSpPr>
        <p:spPr>
          <a:xfrm>
            <a:off x="7019925" y="3860800"/>
            <a:ext cx="288925" cy="366713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784475" y="2133600"/>
            <a:ext cx="360363" cy="287338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0825" y="6021388"/>
            <a:ext cx="4465638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hr-HR" dirty="0">
                <a:latin typeface="+mn-lt"/>
              </a:rPr>
              <a:t>Watch this video </a:t>
            </a:r>
            <a:r>
              <a:rPr lang="en-US" dirty="0">
                <a:latin typeface="+mn-lt"/>
                <a:hlinkClick r:id="rId6"/>
              </a:rPr>
              <a:t>http://vimeo.com/2007855 </a:t>
            </a:r>
            <a:r>
              <a:rPr lang="hr-HR" dirty="0">
                <a:latin typeface="+mn-lt"/>
              </a:rPr>
              <a:t/>
            </a:r>
            <a:br>
              <a:rPr lang="hr-HR" dirty="0">
                <a:latin typeface="+mn-lt"/>
              </a:rPr>
            </a:br>
            <a:r>
              <a:rPr lang="hr-HR" dirty="0">
                <a:latin typeface="+mn-lt"/>
              </a:rPr>
              <a:t>(</a:t>
            </a:r>
            <a:r>
              <a:rPr lang="hr-HR" dirty="0">
                <a:solidFill>
                  <a:srgbClr val="002060"/>
                </a:solidFill>
                <a:latin typeface="+mn-lt"/>
              </a:rPr>
              <a:t>Compromising EM Emanations of Keyboards</a:t>
            </a:r>
            <a:r>
              <a:rPr lang="hr-HR" dirty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7088" y="4005263"/>
            <a:ext cx="33559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5724525" y="6165850"/>
            <a:ext cx="237966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hr-HR" dirty="0">
                <a:latin typeface="+mn-lt"/>
                <a:cs typeface="Arial" pitchFamily="34" charset="0"/>
              </a:rPr>
              <a:t>Oakland - [</a:t>
            </a:r>
            <a:r>
              <a:rPr lang="en-US" dirty="0">
                <a:latin typeface="+mn-lt"/>
                <a:cs typeface="Arial" pitchFamily="34" charset="0"/>
              </a:rPr>
              <a:t>Backes2008</a:t>
            </a:r>
            <a:r>
              <a:rPr lang="hr-HR" dirty="0">
                <a:latin typeface="+mn-lt"/>
                <a:cs typeface="Arial" pitchFamily="34" charset="0"/>
              </a:rPr>
              <a:t>]</a:t>
            </a:r>
            <a:endParaRPr lang="en-US" dirty="0"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2844</TotalTime>
  <Words>2963</Words>
  <Application>Microsoft Office PowerPoint</Application>
  <PresentationFormat>Prikaz na zaslonu (4:3)</PresentationFormat>
  <Paragraphs>562</Paragraphs>
  <Slides>48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48</vt:i4>
      </vt:variant>
    </vt:vector>
  </HeadingPairs>
  <TitlesOfParts>
    <vt:vector size="49" baseType="lpstr">
      <vt:lpstr>Equity</vt:lpstr>
      <vt:lpstr>Sigurnost računala i podataka</vt:lpstr>
      <vt:lpstr>Autentičnost korisnika</vt:lpstr>
      <vt:lpstr>Autentičnost korisnika: Uvod</vt:lpstr>
      <vt:lpstr>Značenje Autentičnosti</vt:lpstr>
      <vt:lpstr>‘Password-Based’ Autentikacija</vt:lpstr>
      <vt:lpstr>Autentičnost lozinke</vt:lpstr>
      <vt:lpstr>Ranjivosti lozinke</vt:lpstr>
      <vt:lpstr>Ranjivost lozinke</vt:lpstr>
      <vt:lpstr>Ranjivosti lozinke: Primjeri</vt:lpstr>
      <vt:lpstr>Spremanje lozinki</vt:lpstr>
      <vt:lpstr>Lozinke u Unix-u</vt:lpstr>
      <vt:lpstr>Shema Unix Lozinki</vt:lpstr>
      <vt:lpstr>Lozinke u Unix-u: ‘Salt’ vrijednosti </vt:lpstr>
      <vt:lpstr>Unix Hashed Pwd Implementacija</vt:lpstr>
      <vt:lpstr>Unix Hash Lozinke </vt:lpstr>
      <vt:lpstr>Kontrola pristupa datoteci lozinki</vt:lpstr>
      <vt:lpstr>Prijava i Autentičnost u Windows-u</vt:lpstr>
      <vt:lpstr>Scenariji provjere kod logiranja</vt:lpstr>
      <vt:lpstr>Interaktivne prijave: Windows Server 2003</vt:lpstr>
      <vt:lpstr>Interaktivan Local i Domain Logon</vt:lpstr>
      <vt:lpstr>Local Security Authority (LSA)</vt:lpstr>
      <vt:lpstr>LSA Arhitektura</vt:lpstr>
      <vt:lpstr>Primarni autentifikacijski protokoli u WinNT4.0, WinXP Pro, Win2K, WinSrv03 </vt:lpstr>
      <vt:lpstr>NTLM vs Kerberos Login Proces</vt:lpstr>
      <vt:lpstr>-NTLM: LM Hash (e.g., in WinXP)</vt:lpstr>
      <vt:lpstr>NTLM: LM Hash Nesigurnosti</vt:lpstr>
      <vt:lpstr>NTLM: NTLM verzija 1</vt:lpstr>
      <vt:lpstr>NTLM: Mrežno prijavljivanje sa NTLMv1</vt:lpstr>
      <vt:lpstr>NTLMv1 Challenge/Response (izazov/odgovor) Detalji</vt:lpstr>
      <vt:lpstr>NTLMv1:Neki sigurnosni problemi</vt:lpstr>
      <vt:lpstr>NTLMv1: Ostali nedostaci u sustavu Windows NT/2k</vt:lpstr>
      <vt:lpstr>NTLM: NTLM verzija 2</vt:lpstr>
      <vt:lpstr>LM, NTLMv1 and NTLMv2 Usporedba</vt:lpstr>
      <vt:lpstr>Iz sustava Windows 2000 na -Mrežnu prijavu</vt:lpstr>
      <vt:lpstr>Spremanje Hasheva u NT i 2k</vt:lpstr>
      <vt:lpstr>Spremanje Hasheva u NT i 2k</vt:lpstr>
      <vt:lpstr>Zaštitne mjere (Administrator)</vt:lpstr>
      <vt:lpstr>Sigurnosi Tokeni</vt:lpstr>
      <vt:lpstr>Sigurnosni Tokeni (nešto što imate)</vt:lpstr>
      <vt:lpstr>Primjer: Sigurno Internet Bankarstvo</vt:lpstr>
      <vt:lpstr>Biometrijska autentičnost</vt:lpstr>
      <vt:lpstr>Biometrija (nešto što jesi)</vt:lpstr>
      <vt:lpstr>Rad biometrijskog sustava</vt:lpstr>
      <vt:lpstr>Biometrijska točnost</vt:lpstr>
      <vt:lpstr>Biometrijska točnost</vt:lpstr>
      <vt:lpstr>Biometrijska točnost</vt:lpstr>
      <vt:lpstr>Biometrijska točnost</vt:lpstr>
      <vt:lpstr>Biometrijska rasprava</vt:lpstr>
    </vt:vector>
  </TitlesOfParts>
  <Company>FESB, University of Split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mcagalj</dc:creator>
  <cp:lastModifiedBy>Pavla</cp:lastModifiedBy>
  <cp:revision>675</cp:revision>
  <dcterms:created xsi:type="dcterms:W3CDTF">2010-10-04T09:08:17Z</dcterms:created>
  <dcterms:modified xsi:type="dcterms:W3CDTF">2011-12-10T22:02:59Z</dcterms:modified>
</cp:coreProperties>
</file>