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63" r:id="rId3"/>
    <p:sldId id="268" r:id="rId4"/>
    <p:sldId id="269" r:id="rId5"/>
    <p:sldId id="271" r:id="rId6"/>
    <p:sldId id="272" r:id="rId7"/>
    <p:sldId id="270" r:id="rId8"/>
    <p:sldId id="274" r:id="rId9"/>
    <p:sldId id="275" r:id="rId10"/>
    <p:sldId id="276" r:id="rId11"/>
    <p:sldId id="273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93" r:id="rId24"/>
    <p:sldId id="288" r:id="rId25"/>
    <p:sldId id="289" r:id="rId26"/>
    <p:sldId id="314" r:id="rId27"/>
    <p:sldId id="290" r:id="rId28"/>
    <p:sldId id="291" r:id="rId29"/>
    <p:sldId id="292" r:id="rId30"/>
    <p:sldId id="294" r:id="rId31"/>
    <p:sldId id="297" r:id="rId32"/>
    <p:sldId id="295" r:id="rId33"/>
    <p:sldId id="300" r:id="rId34"/>
    <p:sldId id="301" r:id="rId35"/>
    <p:sldId id="302" r:id="rId36"/>
    <p:sldId id="296" r:id="rId37"/>
    <p:sldId id="315" r:id="rId38"/>
    <p:sldId id="305" r:id="rId39"/>
    <p:sldId id="308" r:id="rId40"/>
    <p:sldId id="306" r:id="rId41"/>
    <p:sldId id="307" r:id="rId42"/>
    <p:sldId id="309" r:id="rId43"/>
    <p:sldId id="310" r:id="rId44"/>
    <p:sldId id="313" r:id="rId45"/>
    <p:sldId id="311" r:id="rId46"/>
    <p:sldId id="312" r:id="rId47"/>
  </p:sldIdLst>
  <p:sldSz cx="9144000" cy="6858000" type="screen4x3"/>
  <p:notesSz cx="6797675" cy="9928225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99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632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18CDC0-FE4D-43DC-A5EF-679EE934CB6E}" type="datetimeFigureOut">
              <a:rPr lang="hr-HR"/>
              <a:pPr>
                <a:defRPr/>
              </a:pPr>
              <a:t>6.2.2012.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401108-4C1C-4871-B305-38DACFAAD85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xmlns="" val="721354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E33908-E857-47CA-9F42-9ECE6B4DCA37}" type="slidenum">
              <a:rPr lang="hr-HR" smtClean="0"/>
              <a:pPr>
                <a:defRPr/>
              </a:pPr>
              <a:t>4</a:t>
            </a:fld>
            <a:endParaRPr lang="hr-H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F317E-C6B9-40F4-A7B3-CF97FA886215}" type="slidenum">
              <a:rPr lang="hr-HR" smtClean="0"/>
              <a:pPr>
                <a:defRPr/>
              </a:pPr>
              <a:t>13</a:t>
            </a:fld>
            <a:endParaRPr lang="hr-H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D23BB-4EE1-4061-B958-8B8BE0347C5C}" type="slidenum">
              <a:rPr lang="hr-HR" smtClean="0"/>
              <a:pPr>
                <a:defRPr/>
              </a:pPr>
              <a:t>14</a:t>
            </a:fld>
            <a:endParaRPr lang="hr-H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D0735-180C-48FF-9204-6E43B4C4FE29}" type="slidenum">
              <a:rPr lang="hr-HR" smtClean="0"/>
              <a:pPr>
                <a:defRPr/>
              </a:pPr>
              <a:t>15</a:t>
            </a:fld>
            <a:endParaRPr lang="hr-H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B96F27-D0A5-48C1-B9E6-CB57A325E73F}" type="slidenum">
              <a:rPr lang="hr-HR" smtClean="0"/>
              <a:pPr>
                <a:defRPr/>
              </a:pPr>
              <a:t>16</a:t>
            </a:fld>
            <a:endParaRPr lang="hr-H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E21F9-5CAA-4A19-9C68-CD967CB1EBC7}" type="slidenum">
              <a:rPr lang="hr-HR" smtClean="0"/>
              <a:pPr>
                <a:defRPr/>
              </a:pPr>
              <a:t>17</a:t>
            </a:fld>
            <a:endParaRPr lang="hr-H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2D51F-DEE3-4569-87AE-06F371CDEF75}" type="slidenum">
              <a:rPr lang="hr-HR" smtClean="0"/>
              <a:pPr>
                <a:defRPr/>
              </a:pPr>
              <a:t>18</a:t>
            </a:fld>
            <a:endParaRPr lang="hr-H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8C19A-7579-40BF-A984-AA5A4E3B7C9D}" type="slidenum">
              <a:rPr lang="hr-HR" smtClean="0"/>
              <a:pPr>
                <a:defRPr/>
              </a:pPr>
              <a:t>19</a:t>
            </a:fld>
            <a:endParaRPr lang="hr-H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497C94-AAA4-423F-AC9C-DD3F15E4AB4D}" type="slidenum">
              <a:rPr lang="hr-HR" smtClean="0"/>
              <a:pPr>
                <a:defRPr/>
              </a:pPr>
              <a:t>20</a:t>
            </a:fld>
            <a:endParaRPr lang="hr-H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A32633-85C5-416C-A5C8-F02E83BEFDF1}" type="slidenum">
              <a:rPr lang="hr-HR" smtClean="0"/>
              <a:pPr>
                <a:defRPr/>
              </a:pPr>
              <a:t>21</a:t>
            </a:fld>
            <a:endParaRPr lang="hr-H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D922A7-373A-4C22-AD04-E82C3FD65C46}" type="slidenum">
              <a:rPr lang="hr-HR" smtClean="0"/>
              <a:pPr>
                <a:defRPr/>
              </a:pPr>
              <a:t>22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EA13A9-B3FC-42A0-B105-34F322CBB98A}" type="slidenum">
              <a:rPr lang="hr-HR" smtClean="0"/>
              <a:pPr>
                <a:defRPr/>
              </a:pPr>
              <a:t>5</a:t>
            </a:fld>
            <a:endParaRPr lang="hr-H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965928-A751-4207-BECE-FA6133248C7A}" type="slidenum">
              <a:rPr lang="hr-HR" smtClean="0"/>
              <a:pPr>
                <a:defRPr/>
              </a:pPr>
              <a:t>23</a:t>
            </a:fld>
            <a:endParaRPr lang="hr-H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7F2EDA-7097-4C7B-BBD3-7F16D1607206}" type="slidenum">
              <a:rPr lang="hr-HR" smtClean="0"/>
              <a:pPr>
                <a:defRPr/>
              </a:pPr>
              <a:t>24</a:t>
            </a:fld>
            <a:endParaRPr lang="hr-H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7612E-B573-4B04-BEE2-B47C687782BF}" type="slidenum">
              <a:rPr lang="hr-HR" smtClean="0"/>
              <a:pPr>
                <a:defRPr/>
              </a:pPr>
              <a:t>25</a:t>
            </a:fld>
            <a:endParaRPr lang="hr-H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A8ABA5-7D3B-45FF-9E32-42921604DE7E}" type="slidenum">
              <a:rPr lang="hr-HR" smtClean="0"/>
              <a:pPr>
                <a:defRPr/>
              </a:pPr>
              <a:t>26</a:t>
            </a:fld>
            <a:endParaRPr lang="hr-H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666B80-DA54-4372-B1CE-C2D17755C6D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E417E7-2B78-42A4-82AB-BA216426282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B150E6-BD94-4BCA-954A-BB17D509F53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5C3EDB-097C-4EEC-82CB-64763BFD6F9D}" type="slidenum">
              <a:rPr lang="hr-HR" smtClean="0"/>
              <a:pPr>
                <a:defRPr/>
              </a:pPr>
              <a:t>30</a:t>
            </a:fld>
            <a:endParaRPr lang="hr-H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0524C0-C919-4080-8FB0-8EAA0089E0B7}" type="slidenum">
              <a:rPr lang="hr-HR" smtClean="0"/>
              <a:pPr>
                <a:defRPr/>
              </a:pPr>
              <a:t>31</a:t>
            </a:fld>
            <a:endParaRPr lang="hr-H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2BD642-A287-4097-82C1-66B0BA416A3B}" type="slidenum">
              <a:rPr lang="hr-HR" smtClean="0"/>
              <a:pPr>
                <a:defRPr/>
              </a:pPr>
              <a:t>32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A53224-F53A-40AF-9DE8-09C183C42690}" type="slidenum">
              <a:rPr lang="hr-HR" smtClean="0"/>
              <a:pPr>
                <a:defRPr/>
              </a:pPr>
              <a:t>6</a:t>
            </a:fld>
            <a:endParaRPr lang="hr-H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2FEE33-51EB-456F-9F34-4F750F26945D}" type="slidenum">
              <a:rPr lang="hr-HR" smtClean="0"/>
              <a:pPr>
                <a:defRPr/>
              </a:pPr>
              <a:t>33</a:t>
            </a:fld>
            <a:endParaRPr lang="hr-H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7C9445-006D-4B9E-83F9-42720E1B062C}" type="slidenum">
              <a:rPr lang="hr-HR" smtClean="0"/>
              <a:pPr>
                <a:defRPr/>
              </a:pPr>
              <a:t>34</a:t>
            </a:fld>
            <a:endParaRPr lang="hr-H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B78D69-14F6-42A2-A640-3FC0E759DD9F}" type="slidenum">
              <a:rPr lang="hr-HR" smtClean="0"/>
              <a:pPr>
                <a:defRPr/>
              </a:pPr>
              <a:t>35</a:t>
            </a:fld>
            <a:endParaRPr lang="hr-H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6B3534-7218-4E45-97B3-52B5BBF1976E}" type="slidenum">
              <a:rPr lang="hr-HR" smtClean="0"/>
              <a:pPr>
                <a:defRPr/>
              </a:pPr>
              <a:t>36</a:t>
            </a:fld>
            <a:endParaRPr lang="hr-H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E417E7-2B78-42A4-82AB-BA216426282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9D9B2C-9CB5-474D-AF64-2FFC2A02E05F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baseline="0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00939C-C8BA-43F4-9B72-F9BB345ED8B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4147C-2747-41FE-BEF7-63F1A52A2DA9}" type="slidenum">
              <a:rPr lang="hr-HR" smtClean="0"/>
              <a:pPr>
                <a:defRPr/>
              </a:pPr>
              <a:t>40</a:t>
            </a:fld>
            <a:endParaRPr lang="hr-H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49443-9400-44A2-A1BE-32F8D26E661E}" type="slidenum">
              <a:rPr lang="hr-HR" smtClean="0"/>
              <a:pPr>
                <a:defRPr/>
              </a:pPr>
              <a:t>41</a:t>
            </a:fld>
            <a:endParaRPr lang="hr-H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1DD3D1-619A-454A-AB0E-DA94E37085CF}" type="slidenum">
              <a:rPr lang="hr-HR" smtClean="0"/>
              <a:pPr>
                <a:defRPr/>
              </a:pPr>
              <a:t>42</a:t>
            </a:fld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281A73-36FF-4B71-B7B0-4FCA475F0E71}" type="slidenum">
              <a:rPr lang="hr-HR" smtClean="0"/>
              <a:pPr>
                <a:defRPr/>
              </a:pPr>
              <a:t>7</a:t>
            </a:fld>
            <a:endParaRPr lang="hr-H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508618-9590-47D4-967E-9E3F58D47780}" type="slidenum">
              <a:rPr lang="hr-HR" smtClean="0"/>
              <a:pPr>
                <a:defRPr/>
              </a:pPr>
              <a:t>43</a:t>
            </a:fld>
            <a:endParaRPr lang="hr-H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87E73-F0C9-4F55-99F5-DBA10F141825}" type="slidenum">
              <a:rPr lang="hr-HR" smtClean="0"/>
              <a:pPr>
                <a:defRPr/>
              </a:pPr>
              <a:t>44</a:t>
            </a:fld>
            <a:endParaRPr lang="hr-H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84B92A-20A7-41C8-A435-26B56D93F968}" type="slidenum">
              <a:rPr lang="hr-HR" smtClean="0"/>
              <a:pPr>
                <a:defRPr/>
              </a:pPr>
              <a:t>45</a:t>
            </a:fld>
            <a:endParaRPr lang="hr-H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33AE08-0F67-4234-8D90-4AEE05DB0C88}" type="slidenum">
              <a:rPr lang="hr-HR" smtClean="0"/>
              <a:pPr>
                <a:defRPr/>
              </a:pPr>
              <a:t>46</a:t>
            </a:fld>
            <a:endParaRPr lang="hr-H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38EFA-27A9-41E2-9127-3A5C100D7D29}" type="slidenum">
              <a:rPr lang="hr-HR" smtClean="0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48FD39-043F-41AA-A085-4CE5A834FB35}" type="slidenum">
              <a:rPr lang="hr-HR" smtClean="0"/>
              <a:pPr>
                <a:defRPr/>
              </a:pPr>
              <a:t>9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CCDDD-BAC6-4D01-B674-ECD619497BDC}" type="slidenum">
              <a:rPr lang="hr-HR" smtClean="0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2A55F3-1175-4176-A71B-200762D3C3A0}" type="slidenum">
              <a:rPr lang="hr-HR" smtClean="0"/>
              <a:pPr>
                <a:defRPr/>
              </a:pPr>
              <a:t>11</a:t>
            </a:fld>
            <a:endParaRPr lang="hr-H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BA6362-256D-430C-B849-2ADEC50F78D4}" type="slidenum">
              <a:rPr lang="hr-HR" smtClean="0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4D391-8775-4FC4-9461-6894B32B1F6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02859-CF22-45B2-841A-4A1B0ADAF3F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28EAE-23D0-4309-B2ED-B269E50168C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543DA-5A0B-452A-A4D6-E6EBC7C19CC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3991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16016" y="1447800"/>
            <a:ext cx="4176464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EBA7C-2F88-4200-A961-9717D091AC0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9CFD-30A4-443B-8BFD-11DB9BAB188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8C28B-4063-4826-803F-91740CBAF3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0E78-A0FF-405D-8DA2-52665728F7C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7303B-E772-4738-AEEB-F919469BE48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3A201-B860-4F21-86C8-88229A8C06B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23850" y="274638"/>
            <a:ext cx="8569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23850" y="1447800"/>
            <a:ext cx="85693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813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B39C76F-7E32-4AE0-967C-B82A67DEFBB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1" r:id="rId2"/>
    <p:sldLayoutId id="2147484064" r:id="rId3"/>
    <p:sldLayoutId id="2147484062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00263"/>
          </a:xfrm>
        </p:spPr>
        <p:txBody>
          <a:bodyPr/>
          <a:lstStyle/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400" smtClean="0"/>
              <a:t>Mario</a:t>
            </a:r>
            <a:r>
              <a:rPr lang="en-US" sz="2400" smtClean="0"/>
              <a:t> </a:t>
            </a:r>
            <a:r>
              <a:rPr lang="hr-HR" sz="2400" smtClean="0"/>
              <a:t>Č</a:t>
            </a:r>
            <a:r>
              <a:rPr lang="hr-HR" sz="2400" smtClean="0">
                <a:cs typeface="Tahoma" pitchFamily="34" charset="0"/>
              </a:rPr>
              <a:t>agalj</a:t>
            </a:r>
          </a:p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4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smtClean="0"/>
              <a:t/>
            </a:r>
            <a:br>
              <a:rPr lang="en-US" sz="2000" smtClean="0"/>
            </a:br>
            <a:endParaRPr lang="hr-HR" sz="20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000" smtClean="0"/>
              <a:t>Sveučilište u Splitu</a:t>
            </a:r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hr-HR" sz="20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smtClean="0"/>
              <a:t>20</a:t>
            </a:r>
            <a:r>
              <a:rPr lang="hr-HR" sz="2000" smtClean="0"/>
              <a:t>.1</a:t>
            </a:r>
            <a:r>
              <a:rPr lang="en-US" sz="2000" smtClean="0"/>
              <a:t>2</a:t>
            </a:r>
            <a:r>
              <a:rPr lang="hr-HR" sz="2000" smtClean="0"/>
              <a:t>.201</a:t>
            </a:r>
            <a:r>
              <a:rPr lang="en-US" sz="2000" smtClean="0"/>
              <a:t>1</a:t>
            </a:r>
            <a:r>
              <a:rPr lang="hr-HR" sz="2000" smtClean="0"/>
              <a:t>.</a:t>
            </a: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r-HR" smtClean="0"/>
              <a:t>Sigurnost računala i podataka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3975100"/>
            <a:ext cx="8620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/>
              <a:t>S</a:t>
            </a:r>
            <a:r>
              <a:rPr lang="hr-HR" dirty="0" smtClean="0"/>
              <a:t>igurnosna politika orijentirana prema korisniku </a:t>
            </a:r>
            <a:r>
              <a:rPr lang="en-US" dirty="0" smtClean="0"/>
              <a:t>(</a:t>
            </a:r>
            <a:r>
              <a:rPr lang="hr-HR" dirty="0" smtClean="0"/>
              <a:t>bazirana na identitetu(ID) korisnika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b="1" dirty="0" err="1" smtClean="0">
                <a:solidFill>
                  <a:srgbClr val="002060"/>
                </a:solidFill>
              </a:rPr>
              <a:t>Dis</a:t>
            </a:r>
            <a:r>
              <a:rPr lang="hr-HR" b="1" dirty="0" err="1" smtClean="0">
                <a:solidFill>
                  <a:srgbClr val="002060"/>
                </a:solidFill>
              </a:rPr>
              <a:t>krecijska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omogućiti</a:t>
            </a:r>
            <a:r>
              <a:rPr lang="en-US" dirty="0" smtClean="0"/>
              <a:t> </a:t>
            </a:r>
            <a:r>
              <a:rPr lang="en-US" dirty="0" err="1" smtClean="0"/>
              <a:t>drugom</a:t>
            </a:r>
            <a:r>
              <a:rPr lang="en-US" dirty="0" smtClean="0"/>
              <a:t> </a:t>
            </a:r>
            <a:r>
              <a:rPr lang="en-US" dirty="0" err="1" smtClean="0"/>
              <a:t>entitetu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hr-HR" dirty="0" smtClean="0"/>
              <a:t> resursima</a:t>
            </a:r>
            <a:endParaRPr lang="en-US" dirty="0" smtClean="0"/>
          </a:p>
          <a:p>
            <a:r>
              <a:rPr lang="hr-HR" dirty="0" smtClean="0"/>
              <a:t>Opći pristup koji se koristi u operacijskim sustavima i sustavima za upravljanje bazama podataka. Ovaj pristup se prikazuje </a:t>
            </a:r>
            <a:r>
              <a:rPr lang="hr-HR" b="1" dirty="0" smtClean="0">
                <a:solidFill>
                  <a:srgbClr val="002060"/>
                </a:solidFill>
              </a:rPr>
              <a:t>pristupnim matricama (access matrix)</a:t>
            </a:r>
            <a:r>
              <a:rPr lang="hr-HR" b="1" dirty="0" smtClean="0"/>
              <a:t>: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hr-HR" dirty="0" smtClean="0"/>
              <a:t>Lista subjekata - prva dimenzija (retci)</a:t>
            </a:r>
          </a:p>
          <a:p>
            <a:pPr lvl="1"/>
            <a:r>
              <a:rPr lang="hr-HR" dirty="0" smtClean="0"/>
              <a:t>Lista objekata - druga dimenzija (stupci)</a:t>
            </a:r>
          </a:p>
          <a:p>
            <a:pPr lvl="1"/>
            <a:r>
              <a:rPr lang="hr-HR" dirty="0" smtClean="0"/>
              <a:t>Svako polje matrice određuje prava pristupa određenom objektu od strane određenog subjekta</a:t>
            </a:r>
            <a:endParaRPr lang="en-US" dirty="0" smtClean="0"/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Diskrecijska kontrola pristupa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2175DE-3205-4BFD-B683-C9AB3648C12F}" type="slidenum">
              <a:rPr lang="hr-HR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Pristupna matrica: Primjer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A11ABB-D57C-4AFA-AD48-3767F50B54B5}" type="slidenum">
              <a:rPr lang="hr-HR"/>
              <a:pPr>
                <a:defRPr/>
              </a:pPr>
              <a:t>11</a:t>
            </a:fld>
            <a:endParaRPr lang="hr-HR"/>
          </a:p>
        </p:txBody>
      </p:sp>
      <p:sp>
        <p:nvSpPr>
          <p:cNvPr id="21508" name="Rectangle 6"/>
          <p:cNvSpPr>
            <a:spLocks noGrp="1" noChangeArrowheads="1"/>
          </p:cNvSpPr>
          <p:nvPr/>
        </p:nvSpPr>
        <p:spPr bwMode="auto">
          <a:xfrm>
            <a:off x="723900" y="11049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latin typeface="Calibri" pitchFamily="34" charset="0"/>
              </a:rPr>
              <a:t> 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395536" y="3711575"/>
            <a:ext cx="1079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 smtClean="0">
                <a:solidFill>
                  <a:srgbClr val="C00000"/>
                </a:solidFill>
                <a:latin typeface="+mn-lt"/>
              </a:rPr>
              <a:t>Subj</a:t>
            </a:r>
            <a:r>
              <a:rPr lang="hr-HR" sz="2000" dirty="0" smtClean="0">
                <a:solidFill>
                  <a:srgbClr val="C00000"/>
                </a:solidFill>
                <a:latin typeface="+mn-lt"/>
              </a:rPr>
              <a:t>ekti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455" name="Text Box 26"/>
          <p:cNvSpPr txBox="1">
            <a:spLocks noChangeArrowheads="1"/>
          </p:cNvSpPr>
          <p:nvPr/>
        </p:nvSpPr>
        <p:spPr bwMode="auto">
          <a:xfrm>
            <a:off x="4035425" y="1620838"/>
            <a:ext cx="968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err="1" smtClean="0">
                <a:solidFill>
                  <a:srgbClr val="C00000"/>
                </a:solidFill>
                <a:latin typeface="+mn-lt"/>
              </a:rPr>
              <a:t>Obje</a:t>
            </a:r>
            <a:r>
              <a:rPr lang="hr-HR" sz="2000" dirty="0" smtClean="0">
                <a:solidFill>
                  <a:srgbClr val="C00000"/>
                </a:solidFill>
                <a:latin typeface="+mn-lt"/>
              </a:rPr>
              <a:t>kti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456" name="Line 27"/>
          <p:cNvSpPr>
            <a:spLocks noChangeShapeType="1"/>
          </p:cNvSpPr>
          <p:nvPr/>
        </p:nvSpPr>
        <p:spPr bwMode="auto">
          <a:xfrm>
            <a:off x="5003800" y="1844675"/>
            <a:ext cx="136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8457" name="Line 28"/>
          <p:cNvSpPr>
            <a:spLocks noChangeShapeType="1"/>
          </p:cNvSpPr>
          <p:nvPr/>
        </p:nvSpPr>
        <p:spPr bwMode="auto">
          <a:xfrm flipH="1">
            <a:off x="2484438" y="1844675"/>
            <a:ext cx="158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grpSp>
        <p:nvGrpSpPr>
          <p:cNvPr id="21513" name="Group 50"/>
          <p:cNvGrpSpPr>
            <a:grpSpLocks/>
          </p:cNvGrpSpPr>
          <p:nvPr/>
        </p:nvGrpSpPr>
        <p:grpSpPr bwMode="auto">
          <a:xfrm>
            <a:off x="1331641" y="2000250"/>
            <a:ext cx="5184574" cy="3516314"/>
            <a:chOff x="1331461" y="2000415"/>
            <a:chExt cx="5185309" cy="3516818"/>
          </a:xfrm>
        </p:grpSpPr>
        <p:sp>
          <p:nvSpPr>
            <p:cNvPr id="18437" name="Rectangle 7"/>
            <p:cNvSpPr>
              <a:spLocks noChangeArrowheads="1"/>
            </p:cNvSpPr>
            <p:nvPr/>
          </p:nvSpPr>
          <p:spPr bwMode="auto">
            <a:xfrm>
              <a:off x="2539991" y="2459269"/>
              <a:ext cx="3976779" cy="305796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latin typeface="+mn-lt"/>
              </a:endParaRPr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2539992" y="3473826"/>
              <a:ext cx="39767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2539992" y="4448691"/>
              <a:ext cx="39767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grpSp>
          <p:nvGrpSpPr>
            <p:cNvPr id="21523" name="Group 40"/>
            <p:cNvGrpSpPr>
              <a:grpSpLocks/>
            </p:cNvGrpSpPr>
            <p:nvPr/>
          </p:nvGrpSpPr>
          <p:grpSpPr bwMode="auto">
            <a:xfrm>
              <a:off x="3514855" y="2459269"/>
              <a:ext cx="1943376" cy="3057964"/>
              <a:chOff x="3275681" y="2171261"/>
              <a:chExt cx="1943376" cy="2896039"/>
            </a:xfrm>
          </p:grpSpPr>
          <p:sp>
            <p:nvSpPr>
              <p:cNvPr id="18442" name="Line 9"/>
              <p:cNvSpPr>
                <a:spLocks noChangeShapeType="1"/>
              </p:cNvSpPr>
              <p:nvPr/>
            </p:nvSpPr>
            <p:spPr bwMode="auto">
              <a:xfrm>
                <a:off x="3275681" y="2171261"/>
                <a:ext cx="0" cy="28960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18443" name="Line 10"/>
              <p:cNvSpPr>
                <a:spLocks noChangeShapeType="1"/>
              </p:cNvSpPr>
              <p:nvPr/>
            </p:nvSpPr>
            <p:spPr bwMode="auto">
              <a:xfrm>
                <a:off x="4261088" y="2171261"/>
                <a:ext cx="0" cy="28960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18444" name="Line 11"/>
              <p:cNvSpPr>
                <a:spLocks noChangeShapeType="1"/>
              </p:cNvSpPr>
              <p:nvPr/>
            </p:nvSpPr>
            <p:spPr bwMode="auto">
              <a:xfrm>
                <a:off x="5219057" y="2171261"/>
                <a:ext cx="0" cy="28960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n-lt"/>
                </a:endParaRPr>
              </a:p>
            </p:txBody>
          </p:sp>
        </p:grp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1331461" y="2767288"/>
              <a:ext cx="1208531" cy="400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2000" dirty="0" smtClean="0">
                  <a:latin typeface="+mn-lt"/>
                </a:rPr>
                <a:t>Korisnik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A</a:t>
              </a:r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2627788" y="2002003"/>
              <a:ext cx="1285114" cy="400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2000" dirty="0" smtClean="0">
                  <a:latin typeface="+mn-lt"/>
                </a:rPr>
                <a:t>File 1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2483751" y="2572409"/>
              <a:ext cx="1240087" cy="784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300" dirty="0" smtClean="0">
                  <a:latin typeface="+mn-lt"/>
                </a:rPr>
                <a:t>Posjedovanje</a:t>
              </a:r>
              <a:r>
                <a:rPr lang="en-US" sz="1300" dirty="0">
                  <a:latin typeface="+mn-lt"/>
                </a:rPr>
                <a:t/>
              </a:r>
              <a:br>
                <a:rPr lang="en-US" sz="1300" dirty="0">
                  <a:latin typeface="+mn-lt"/>
                </a:rPr>
              </a:br>
              <a:r>
                <a:rPr lang="hr-HR" sz="1600" dirty="0" smtClean="0">
                  <a:latin typeface="+mn-lt"/>
                </a:rPr>
                <a:t>Čitanje</a:t>
              </a: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hr-HR" sz="1600" dirty="0" smtClean="0">
                  <a:latin typeface="+mn-lt"/>
                </a:rPr>
                <a:t>Pisanje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8463" name="Text Box 15"/>
            <p:cNvSpPr txBox="1">
              <a:spLocks noChangeArrowheads="1"/>
            </p:cNvSpPr>
            <p:nvPr/>
          </p:nvSpPr>
          <p:spPr bwMode="auto">
            <a:xfrm>
              <a:off x="3625996" y="2003590"/>
              <a:ext cx="885951" cy="400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>F</a:t>
              </a:r>
              <a:r>
                <a:rPr lang="hr-HR" sz="2000" dirty="0">
                  <a:latin typeface="+mn-lt"/>
                </a:rPr>
                <a:t>ile </a:t>
              </a:r>
              <a:r>
                <a:rPr lang="en-US" sz="2000" dirty="0">
                  <a:latin typeface="+mn-lt"/>
                </a:rPr>
                <a:t>2</a:t>
              </a:r>
            </a:p>
          </p:txBody>
        </p:sp>
        <p:sp>
          <p:nvSpPr>
            <p:cNvPr id="18464" name="Text Box 15"/>
            <p:cNvSpPr txBox="1">
              <a:spLocks noChangeArrowheads="1"/>
            </p:cNvSpPr>
            <p:nvPr/>
          </p:nvSpPr>
          <p:spPr bwMode="auto">
            <a:xfrm>
              <a:off x="4534174" y="2003590"/>
              <a:ext cx="885951" cy="400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>F</a:t>
              </a:r>
              <a:r>
                <a:rPr lang="hr-HR" sz="2000" dirty="0">
                  <a:latin typeface="+mn-lt"/>
                </a:rPr>
                <a:t>ile </a:t>
              </a:r>
              <a:r>
                <a:rPr lang="en-US" sz="2000" dirty="0">
                  <a:latin typeface="+mn-lt"/>
                </a:rPr>
                <a:t>3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5497924" y="2000415"/>
              <a:ext cx="885951" cy="400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>F</a:t>
              </a:r>
              <a:r>
                <a:rPr lang="hr-HR" sz="2000" dirty="0">
                  <a:latin typeface="+mn-lt"/>
                </a:rPr>
                <a:t>ile </a:t>
              </a:r>
              <a:r>
                <a:rPr lang="en-US" sz="2000" dirty="0">
                  <a:latin typeface="+mn-lt"/>
                </a:rPr>
                <a:t>4</a:t>
              </a: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2539992" y="3429370"/>
              <a:ext cx="974862" cy="1015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r>
                <a:rPr lang="hr-HR" sz="2000" dirty="0" smtClean="0">
                  <a:latin typeface="+mn-lt"/>
                </a:rPr>
                <a:t>Čitanje</a:t>
              </a: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endParaRPr lang="en-US" sz="2000" dirty="0">
                <a:latin typeface="+mn-lt"/>
              </a:endParaRP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5522284" y="3658201"/>
              <a:ext cx="922469" cy="92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+mn-lt"/>
                </a:rPr>
                <a:t/>
              </a:r>
              <a:br>
                <a:rPr lang="en-US" dirty="0">
                  <a:latin typeface="+mn-lt"/>
                </a:rPr>
              </a:br>
              <a:r>
                <a:rPr lang="hr-HR" dirty="0" smtClean="0">
                  <a:latin typeface="+mn-lt"/>
                </a:rPr>
                <a:t>Čitanje</a:t>
              </a:r>
              <a:r>
                <a:rPr lang="en-US" dirty="0">
                  <a:latin typeface="+mn-lt"/>
                </a:rPr>
                <a:t/>
              </a:r>
              <a:br>
                <a:rPr lang="en-US" dirty="0">
                  <a:latin typeface="+mn-lt"/>
                </a:rPr>
              </a:br>
              <a:endParaRPr lang="en-US" dirty="0">
                <a:latin typeface="+mn-lt"/>
              </a:endParaRP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3536562" y="4501086"/>
              <a:ext cx="1035718" cy="1015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r>
                <a:rPr lang="hr-HR" sz="2000" dirty="0" smtClean="0">
                  <a:latin typeface="+mn-lt"/>
                </a:rPr>
                <a:t>Čitanje</a:t>
              </a: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endParaRPr lang="en-US" sz="2000" dirty="0">
                <a:latin typeface="+mn-lt"/>
              </a:endParaRP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4506538" y="3573406"/>
              <a:ext cx="929960" cy="1015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r>
                <a:rPr lang="hr-HR" sz="2000" dirty="0" smtClean="0">
                  <a:latin typeface="+mn-lt"/>
                </a:rPr>
                <a:t>Pisanj</a:t>
              </a:r>
              <a:r>
                <a:rPr lang="en-US" sz="2000" dirty="0" smtClean="0">
                  <a:latin typeface="+mn-lt"/>
                </a:rPr>
                <a:t>e</a:t>
              </a: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endParaRPr lang="en-US" sz="2000" dirty="0">
                <a:latin typeface="+mn-lt"/>
              </a:endParaRPr>
            </a:p>
          </p:txBody>
        </p:sp>
      </p:grpSp>
      <p:sp>
        <p:nvSpPr>
          <p:cNvPr id="47" name="Line 28"/>
          <p:cNvSpPr>
            <a:spLocks noChangeShapeType="1"/>
          </p:cNvSpPr>
          <p:nvPr/>
        </p:nvSpPr>
        <p:spPr bwMode="auto">
          <a:xfrm flipV="1">
            <a:off x="971600" y="2420938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971600" y="4076700"/>
            <a:ext cx="0" cy="143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7275513" y="2876550"/>
            <a:ext cx="1220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hr-HR" sz="2000" dirty="0" smtClean="0">
                <a:solidFill>
                  <a:srgbClr val="C00000"/>
                </a:solidFill>
                <a:latin typeface="+mn-lt"/>
              </a:rPr>
              <a:t>Prava pristupa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460" name="Line 32"/>
          <p:cNvSpPr>
            <a:spLocks noChangeShapeType="1"/>
          </p:cNvSpPr>
          <p:nvPr/>
        </p:nvSpPr>
        <p:spPr bwMode="auto">
          <a:xfrm flipH="1">
            <a:off x="6300788" y="3213100"/>
            <a:ext cx="1008062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18461" name="Line 33"/>
          <p:cNvSpPr>
            <a:spLocks noChangeShapeType="1"/>
          </p:cNvSpPr>
          <p:nvPr/>
        </p:nvSpPr>
        <p:spPr bwMode="auto">
          <a:xfrm flipH="1" flipV="1">
            <a:off x="5292725" y="3030538"/>
            <a:ext cx="2016125" cy="1825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H="1">
            <a:off x="5292725" y="3213100"/>
            <a:ext cx="2016125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331640" y="3748970"/>
            <a:ext cx="1208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000" dirty="0" smtClean="0">
                <a:latin typeface="+mn-lt"/>
              </a:rPr>
              <a:t>Korisnik</a:t>
            </a:r>
            <a:r>
              <a:rPr lang="en-US" sz="2000" dirty="0" smtClean="0">
                <a:latin typeface="+mn-lt"/>
              </a:rPr>
              <a:t> </a:t>
            </a:r>
            <a:r>
              <a:rPr lang="hr-HR" sz="2000" dirty="0" smtClean="0">
                <a:latin typeface="+mn-lt"/>
              </a:rPr>
              <a:t>B</a:t>
            </a:r>
            <a:endParaRPr lang="en-US" sz="2000" dirty="0">
              <a:latin typeface="+mn-lt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347416" y="4757082"/>
            <a:ext cx="1208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000" dirty="0" smtClean="0">
                <a:latin typeface="+mn-lt"/>
              </a:rPr>
              <a:t>Korisnik</a:t>
            </a:r>
            <a:r>
              <a:rPr lang="en-US" sz="2000" dirty="0" smtClean="0">
                <a:latin typeface="+mn-lt"/>
              </a:rPr>
              <a:t> </a:t>
            </a:r>
            <a:r>
              <a:rPr lang="hr-HR" sz="2000" dirty="0">
                <a:latin typeface="+mn-lt"/>
              </a:rPr>
              <a:t>C</a:t>
            </a:r>
            <a:endParaRPr lang="en-US" sz="2000" dirty="0">
              <a:latin typeface="+mn-lt"/>
            </a:endParaRP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4427984" y="2638123"/>
            <a:ext cx="123991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300" dirty="0" smtClean="0">
                <a:latin typeface="+mn-lt"/>
              </a:rPr>
              <a:t>Posjedovanje</a:t>
            </a:r>
            <a:r>
              <a:rPr lang="en-US" sz="1300" dirty="0">
                <a:latin typeface="+mn-lt"/>
              </a:rPr>
              <a:t/>
            </a:r>
            <a:br>
              <a:rPr lang="en-US" sz="1300" dirty="0">
                <a:latin typeface="+mn-lt"/>
              </a:rPr>
            </a:br>
            <a:r>
              <a:rPr lang="hr-HR" sz="1600" dirty="0" smtClean="0">
                <a:latin typeface="+mn-lt"/>
              </a:rPr>
              <a:t>Čitanje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hr-HR" sz="1600" dirty="0" smtClean="0">
                <a:latin typeface="+mn-lt"/>
              </a:rPr>
              <a:t>Pisanje</a:t>
            </a:r>
            <a:endParaRPr lang="en-US" sz="1600" dirty="0">
              <a:latin typeface="+mn-lt"/>
            </a:endParaRP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3476105" y="3580274"/>
            <a:ext cx="123991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300" dirty="0" smtClean="0">
                <a:latin typeface="+mn-lt"/>
              </a:rPr>
              <a:t>Posjedovanje</a:t>
            </a:r>
            <a:r>
              <a:rPr lang="en-US" sz="1300" dirty="0">
                <a:latin typeface="+mn-lt"/>
              </a:rPr>
              <a:t/>
            </a:r>
            <a:br>
              <a:rPr lang="en-US" sz="1300" dirty="0">
                <a:latin typeface="+mn-lt"/>
              </a:rPr>
            </a:br>
            <a:r>
              <a:rPr lang="hr-HR" sz="1600" dirty="0" smtClean="0">
                <a:latin typeface="+mn-lt"/>
              </a:rPr>
              <a:t>Čitanje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hr-HR" sz="1600" dirty="0" smtClean="0">
                <a:latin typeface="+mn-lt"/>
              </a:rPr>
              <a:t>Pisanje</a:t>
            </a:r>
            <a:endParaRPr lang="en-US" sz="1600" dirty="0">
              <a:latin typeface="+mn-lt"/>
            </a:endParaRP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5420321" y="4516378"/>
            <a:ext cx="123991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300" dirty="0" smtClean="0">
                <a:latin typeface="+mn-lt"/>
              </a:rPr>
              <a:t>Posjedovanje</a:t>
            </a:r>
            <a:r>
              <a:rPr lang="en-US" sz="1300" dirty="0">
                <a:latin typeface="+mn-lt"/>
              </a:rPr>
              <a:t/>
            </a:r>
            <a:br>
              <a:rPr lang="en-US" sz="1300" dirty="0">
                <a:latin typeface="+mn-lt"/>
              </a:rPr>
            </a:br>
            <a:r>
              <a:rPr lang="hr-HR" sz="1600" dirty="0" smtClean="0">
                <a:latin typeface="+mn-lt"/>
              </a:rPr>
              <a:t>Čitanje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hr-HR" sz="1600" dirty="0" smtClean="0">
                <a:latin typeface="+mn-lt"/>
              </a:rPr>
              <a:t>Pisanje</a:t>
            </a:r>
            <a:endParaRPr lang="en-US" sz="1600" dirty="0">
              <a:latin typeface="+mn-lt"/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2584622" y="4616405"/>
            <a:ext cx="10512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000" dirty="0" smtClean="0">
                <a:latin typeface="+mn-lt"/>
              </a:rPr>
              <a:t>Čitanje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hr-HR" sz="2000" dirty="0" smtClean="0">
                <a:latin typeface="+mn-lt"/>
              </a:rPr>
              <a:t>Pisanje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4675188" cy="2125663"/>
          </a:xfrm>
        </p:spPr>
        <p:txBody>
          <a:bodyPr/>
          <a:lstStyle/>
          <a:p>
            <a:pPr eaLnBrk="1" hangingPunct="1"/>
            <a:r>
              <a:rPr lang="hr-HR" dirty="0" smtClean="0"/>
              <a:t>Jesu li subjekti korisnici?</a:t>
            </a:r>
          </a:p>
          <a:p>
            <a:pPr lvl="1" eaLnBrk="1" hangingPunct="1"/>
            <a:r>
              <a:rPr lang="hr-HR" dirty="0" smtClean="0"/>
              <a:t>Korisnik – stvarna, fizička osoba</a:t>
            </a:r>
          </a:p>
          <a:p>
            <a:pPr lvl="1" eaLnBrk="1" hangingPunct="1"/>
            <a:r>
              <a:rPr lang="hr-HR" dirty="0" smtClean="0"/>
              <a:t>Načelo (Principal) – jedinica kontrole pristupa i autorizacije</a:t>
            </a: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Elementi pristupne matrice: </a:t>
            </a:r>
            <a:r>
              <a:rPr lang="en-US" b="1" dirty="0" err="1" smtClean="0"/>
              <a:t>Subje</a:t>
            </a:r>
            <a:r>
              <a:rPr lang="hr-HR" b="1" dirty="0" err="1" smtClean="0"/>
              <a:t>kti</a:t>
            </a:r>
            <a:endParaRPr lang="hr-H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B4FD87-9E6B-4C42-A705-7D6AF7CA1D52}" type="slidenum">
              <a:rPr lang="hr-HR"/>
              <a:pPr>
                <a:defRPr/>
              </a:pPr>
              <a:t>12</a:t>
            </a:fld>
            <a:endParaRPr lang="hr-HR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2865438" y="3051175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2865438" y="3965575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2865438" y="39655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 flipV="1">
            <a:off x="4999038" y="3584575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>
            <a:off x="4999038" y="39655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4999038" y="3965575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 flipV="1">
            <a:off x="4922838" y="4575175"/>
            <a:ext cx="1752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40" name="Line 17"/>
          <p:cNvSpPr>
            <a:spLocks noChangeShapeType="1"/>
          </p:cNvSpPr>
          <p:nvPr/>
        </p:nvSpPr>
        <p:spPr bwMode="auto">
          <a:xfrm flipV="1">
            <a:off x="4922838" y="4803775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4922838" y="4879975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>
            <a:off x="4922838" y="4879975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 flipV="1">
            <a:off x="4999038" y="2670175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44" name="Line 21"/>
          <p:cNvSpPr>
            <a:spLocks noChangeShapeType="1"/>
          </p:cNvSpPr>
          <p:nvPr/>
        </p:nvSpPr>
        <p:spPr bwMode="auto">
          <a:xfrm>
            <a:off x="4999038" y="3051175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2545" name="Oval 32"/>
          <p:cNvSpPr>
            <a:spLocks noChangeArrowheads="1"/>
          </p:cNvSpPr>
          <p:nvPr/>
        </p:nvSpPr>
        <p:spPr bwMode="auto">
          <a:xfrm flipV="1">
            <a:off x="2789238" y="38893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33"/>
          <p:cNvSpPr>
            <a:spLocks noChangeArrowheads="1"/>
          </p:cNvSpPr>
          <p:nvPr/>
        </p:nvSpPr>
        <p:spPr bwMode="auto">
          <a:xfrm flipV="1">
            <a:off x="6751638" y="38893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34"/>
          <p:cNvSpPr>
            <a:spLocks noChangeArrowheads="1"/>
          </p:cNvSpPr>
          <p:nvPr/>
        </p:nvSpPr>
        <p:spPr bwMode="auto">
          <a:xfrm flipV="1">
            <a:off x="6675438" y="35083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Oval 35"/>
          <p:cNvSpPr>
            <a:spLocks noChangeArrowheads="1"/>
          </p:cNvSpPr>
          <p:nvPr/>
        </p:nvSpPr>
        <p:spPr bwMode="auto">
          <a:xfrm flipV="1">
            <a:off x="6599238" y="31273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36"/>
          <p:cNvSpPr>
            <a:spLocks noChangeArrowheads="1"/>
          </p:cNvSpPr>
          <p:nvPr/>
        </p:nvSpPr>
        <p:spPr bwMode="auto">
          <a:xfrm flipV="1">
            <a:off x="6599238" y="25939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37"/>
          <p:cNvSpPr>
            <a:spLocks noChangeArrowheads="1"/>
          </p:cNvSpPr>
          <p:nvPr/>
        </p:nvSpPr>
        <p:spPr bwMode="auto">
          <a:xfrm flipV="1">
            <a:off x="4846638" y="48037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38"/>
          <p:cNvSpPr>
            <a:spLocks noChangeArrowheads="1"/>
          </p:cNvSpPr>
          <p:nvPr/>
        </p:nvSpPr>
        <p:spPr bwMode="auto">
          <a:xfrm flipV="1">
            <a:off x="4922838" y="38893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Oval 39"/>
          <p:cNvSpPr>
            <a:spLocks noChangeArrowheads="1"/>
          </p:cNvSpPr>
          <p:nvPr/>
        </p:nvSpPr>
        <p:spPr bwMode="auto">
          <a:xfrm flipV="1">
            <a:off x="4922838" y="29749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Oval 40"/>
          <p:cNvSpPr>
            <a:spLocks noChangeArrowheads="1"/>
          </p:cNvSpPr>
          <p:nvPr/>
        </p:nvSpPr>
        <p:spPr bwMode="auto">
          <a:xfrm flipV="1">
            <a:off x="6751638" y="50323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Oval 41"/>
          <p:cNvSpPr>
            <a:spLocks noChangeArrowheads="1"/>
          </p:cNvSpPr>
          <p:nvPr/>
        </p:nvSpPr>
        <p:spPr bwMode="auto">
          <a:xfrm flipV="1">
            <a:off x="6751638" y="47275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Oval 42"/>
          <p:cNvSpPr>
            <a:spLocks noChangeArrowheads="1"/>
          </p:cNvSpPr>
          <p:nvPr/>
        </p:nvSpPr>
        <p:spPr bwMode="auto">
          <a:xfrm flipV="1">
            <a:off x="6675438" y="44989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43"/>
          <p:cNvSpPr>
            <a:spLocks noChangeArrowheads="1"/>
          </p:cNvSpPr>
          <p:nvPr/>
        </p:nvSpPr>
        <p:spPr bwMode="auto">
          <a:xfrm flipV="1">
            <a:off x="6675438" y="42703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44"/>
          <p:cNvSpPr>
            <a:spLocks noChangeArrowheads="1"/>
          </p:cNvSpPr>
          <p:nvPr/>
        </p:nvSpPr>
        <p:spPr bwMode="auto">
          <a:xfrm flipV="1">
            <a:off x="6675438" y="5337175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Oval 45"/>
          <p:cNvSpPr>
            <a:spLocks noChangeArrowheads="1"/>
          </p:cNvSpPr>
          <p:nvPr/>
        </p:nvSpPr>
        <p:spPr bwMode="auto">
          <a:xfrm>
            <a:off x="4694238" y="2593975"/>
            <a:ext cx="457200" cy="2819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Oval 46"/>
          <p:cNvSpPr>
            <a:spLocks noChangeArrowheads="1"/>
          </p:cNvSpPr>
          <p:nvPr/>
        </p:nvSpPr>
        <p:spPr bwMode="auto">
          <a:xfrm>
            <a:off x="6294438" y="2060575"/>
            <a:ext cx="838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Text Box 47"/>
          <p:cNvSpPr txBox="1">
            <a:spLocks noChangeArrowheads="1"/>
          </p:cNvSpPr>
          <p:nvPr/>
        </p:nvSpPr>
        <p:spPr bwMode="auto">
          <a:xfrm>
            <a:off x="2195736" y="3965575"/>
            <a:ext cx="1126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r-HR" dirty="0" smtClean="0"/>
              <a:t>korisnik</a:t>
            </a:r>
            <a:endParaRPr lang="en-US" dirty="0"/>
          </a:p>
        </p:txBody>
      </p:sp>
      <p:sp>
        <p:nvSpPr>
          <p:cNvPr id="22561" name="Text Box 48"/>
          <p:cNvSpPr txBox="1">
            <a:spLocks noChangeArrowheads="1"/>
          </p:cNvSpPr>
          <p:nvPr/>
        </p:nvSpPr>
        <p:spPr bwMode="auto">
          <a:xfrm>
            <a:off x="4471517" y="5430838"/>
            <a:ext cx="90264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princip</a:t>
            </a:r>
            <a:endParaRPr lang="en-US" dirty="0"/>
          </a:p>
        </p:txBody>
      </p:sp>
      <p:sp>
        <p:nvSpPr>
          <p:cNvPr id="22562" name="Text Box 49"/>
          <p:cNvSpPr txBox="1">
            <a:spLocks noChangeArrowheads="1"/>
          </p:cNvSpPr>
          <p:nvPr/>
        </p:nvSpPr>
        <p:spPr bwMode="auto">
          <a:xfrm>
            <a:off x="6126163" y="5918200"/>
            <a:ext cx="1219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subje</a:t>
            </a:r>
            <a:r>
              <a:rPr lang="hr-HR" dirty="0" smtClean="0"/>
              <a:t>kt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Korisnik – Načelo (Principal)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A57FF5-5DA1-4854-8FF8-60F47A2CFD6B}" type="slidenum">
              <a:rPr lang="hr-HR"/>
              <a:pPr>
                <a:defRPr/>
              </a:pPr>
              <a:t>13</a:t>
            </a:fld>
            <a:endParaRPr lang="hr-HR"/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332380" y="1447800"/>
            <a:ext cx="410413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solidFill>
                  <a:srgbClr val="002060"/>
                </a:solidFill>
                <a:latin typeface="+mn-lt"/>
                <a:cs typeface="+mn-cs"/>
              </a:rPr>
              <a:t>Mapiranje “1 prema mnogo”</a:t>
            </a:r>
            <a:r>
              <a:rPr lang="en-US" sz="2400" dirty="0" smtClean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hr-HR" sz="2400" dirty="0" smtClean="0">
                <a:latin typeface="+mn-lt"/>
                <a:cs typeface="+mn-cs"/>
              </a:rPr>
              <a:t>između korisnika i načela</a:t>
            </a:r>
            <a:endParaRPr lang="en-US" sz="24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err="1" smtClean="0">
                <a:solidFill>
                  <a:srgbClr val="002060"/>
                </a:solidFill>
                <a:latin typeface="+mn-lt"/>
                <a:cs typeface="+mn-cs"/>
              </a:rPr>
              <a:t>S</a:t>
            </a:r>
            <a:r>
              <a:rPr lang="en-US" sz="2400" dirty="0" err="1" smtClean="0">
                <a:solidFill>
                  <a:srgbClr val="002060"/>
                </a:solidFill>
                <a:latin typeface="+mn-lt"/>
                <a:cs typeface="+mn-cs"/>
              </a:rPr>
              <a:t>ustav</a:t>
            </a:r>
            <a:r>
              <a:rPr lang="en-US" sz="2400" dirty="0" smtClean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hr-HR" sz="2400" dirty="0" smtClean="0">
                <a:solidFill>
                  <a:srgbClr val="002060"/>
                </a:solidFill>
                <a:latin typeface="+mn-lt"/>
                <a:cs typeface="+mn-cs"/>
              </a:rPr>
              <a:t>autentificira</a:t>
            </a:r>
            <a:r>
              <a:rPr lang="en-US" sz="2400" dirty="0" smtClean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+mn-lt"/>
                <a:cs typeface="+mn-cs"/>
              </a:rPr>
              <a:t>korisnika</a:t>
            </a:r>
            <a:r>
              <a:rPr lang="en-US" sz="2400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hr-HR" sz="2400" dirty="0" smtClean="0">
                <a:latin typeface="+mn-lt"/>
                <a:cs typeface="+mn-cs"/>
              </a:rPr>
              <a:t>kao načelo (sustav gleda na korisnika kao na načelo)</a:t>
            </a:r>
            <a:endParaRPr lang="en-US" sz="24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l-PL" sz="2400" dirty="0" smtClean="0">
                <a:solidFill>
                  <a:srgbClr val="002060"/>
                </a:solidFill>
                <a:latin typeface="+mn-lt"/>
                <a:cs typeface="+mn-cs"/>
              </a:rPr>
              <a:t>Djeljena </a:t>
            </a:r>
            <a:r>
              <a:rPr lang="pl-PL" sz="2400" dirty="0">
                <a:solidFill>
                  <a:srgbClr val="002060"/>
                </a:solidFill>
                <a:latin typeface="+mn-lt"/>
                <a:cs typeface="+mn-cs"/>
              </a:rPr>
              <a:t>načela nisu </a:t>
            </a:r>
            <a:r>
              <a:rPr lang="pl-PL" sz="2400" dirty="0" smtClean="0">
                <a:solidFill>
                  <a:srgbClr val="002060"/>
                </a:solidFill>
                <a:latin typeface="+mn-lt"/>
                <a:cs typeface="+mn-cs"/>
              </a:rPr>
              <a:t>dobra </a:t>
            </a:r>
            <a:r>
              <a:rPr lang="pl-PL" sz="2400" dirty="0" smtClean="0">
                <a:latin typeface="+mn-lt"/>
                <a:cs typeface="+mn-cs"/>
              </a:rPr>
              <a:t>zbog odgovornosti</a:t>
            </a: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4648200" y="1447800"/>
            <a:ext cx="3810000" cy="4648200"/>
          </a:xfrm>
          <a:prstGeom prst="rect">
            <a:avLst/>
          </a:prstGeom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sz="2400">
                <a:latin typeface="+mn-lt"/>
                <a:cs typeface="+mn-cs"/>
              </a:rPr>
              <a:t> </a:t>
            </a: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 flipV="1">
            <a:off x="4876800" y="31242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>
            <a:off x="4876800" y="40386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>
            <a:off x="4876800" y="4038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 flipV="1">
            <a:off x="4800600" y="39624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Oval 8"/>
          <p:cNvSpPr>
            <a:spLocks noChangeArrowheads="1"/>
          </p:cNvSpPr>
          <p:nvPr/>
        </p:nvSpPr>
        <p:spPr bwMode="auto">
          <a:xfrm flipV="1">
            <a:off x="6858000" y="48768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9"/>
          <p:cNvSpPr>
            <a:spLocks noChangeArrowheads="1"/>
          </p:cNvSpPr>
          <p:nvPr/>
        </p:nvSpPr>
        <p:spPr bwMode="auto">
          <a:xfrm flipV="1">
            <a:off x="6934200" y="39624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0"/>
          <p:cNvSpPr>
            <a:spLocks noChangeArrowheads="1"/>
          </p:cNvSpPr>
          <p:nvPr/>
        </p:nvSpPr>
        <p:spPr bwMode="auto">
          <a:xfrm flipV="1">
            <a:off x="6934200" y="30480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4648200" y="5410200"/>
            <a:ext cx="10759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r-HR" dirty="0" smtClean="0"/>
              <a:t>Korisnik</a:t>
            </a:r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6400800" y="54102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dirty="0" smtClean="0"/>
              <a:t>Principi</a:t>
            </a:r>
            <a:endParaRPr lang="en-US" dirty="0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V="1">
            <a:off x="4876800" y="16002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4876800" y="2514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3569" name="Oval 19"/>
          <p:cNvSpPr>
            <a:spLocks noChangeArrowheads="1"/>
          </p:cNvSpPr>
          <p:nvPr/>
        </p:nvSpPr>
        <p:spPr bwMode="auto">
          <a:xfrm flipV="1">
            <a:off x="4800600" y="24384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Oval 20"/>
          <p:cNvSpPr>
            <a:spLocks noChangeArrowheads="1"/>
          </p:cNvSpPr>
          <p:nvPr/>
        </p:nvSpPr>
        <p:spPr bwMode="auto">
          <a:xfrm flipV="1">
            <a:off x="6934200" y="24384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Oval 21"/>
          <p:cNvSpPr>
            <a:spLocks noChangeArrowheads="1"/>
          </p:cNvSpPr>
          <p:nvPr/>
        </p:nvSpPr>
        <p:spPr bwMode="auto">
          <a:xfrm flipV="1">
            <a:off x="6934200" y="15240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22"/>
          <p:cNvSpPr txBox="1">
            <a:spLocks noChangeArrowheads="1"/>
          </p:cNvSpPr>
          <p:nvPr/>
        </p:nvSpPr>
        <p:spPr bwMode="auto">
          <a:xfrm>
            <a:off x="4572000" y="1981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Alice</a:t>
            </a:r>
          </a:p>
        </p:txBody>
      </p:sp>
      <p:sp>
        <p:nvSpPr>
          <p:cNvPr id="23573" name="Text Box 25"/>
          <p:cNvSpPr txBox="1">
            <a:spLocks noChangeArrowheads="1"/>
          </p:cNvSpPr>
          <p:nvPr/>
        </p:nvSpPr>
        <p:spPr bwMode="auto">
          <a:xfrm>
            <a:off x="7010400" y="2330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Alice.Secret</a:t>
            </a:r>
          </a:p>
        </p:txBody>
      </p:sp>
      <p:sp>
        <p:nvSpPr>
          <p:cNvPr id="23574" name="Text Box 26"/>
          <p:cNvSpPr txBox="1">
            <a:spLocks noChangeArrowheads="1"/>
          </p:cNvSpPr>
          <p:nvPr/>
        </p:nvSpPr>
        <p:spPr bwMode="auto">
          <a:xfrm>
            <a:off x="4572000" y="3505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Bob</a:t>
            </a:r>
          </a:p>
        </p:txBody>
      </p:sp>
      <p:sp>
        <p:nvSpPr>
          <p:cNvPr id="23575" name="Text Box 27"/>
          <p:cNvSpPr txBox="1">
            <a:spLocks noChangeArrowheads="1"/>
          </p:cNvSpPr>
          <p:nvPr/>
        </p:nvSpPr>
        <p:spPr bwMode="auto">
          <a:xfrm>
            <a:off x="7010400" y="289560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Bob.Dean</a:t>
            </a:r>
          </a:p>
        </p:txBody>
      </p:sp>
      <p:sp>
        <p:nvSpPr>
          <p:cNvPr id="23576" name="Text Box 28"/>
          <p:cNvSpPr txBox="1">
            <a:spLocks noChangeArrowheads="1"/>
          </p:cNvSpPr>
          <p:nvPr/>
        </p:nvSpPr>
        <p:spPr bwMode="auto">
          <a:xfrm>
            <a:off x="7010400" y="3854450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Bob.Faculty</a:t>
            </a:r>
          </a:p>
        </p:txBody>
      </p:sp>
      <p:sp>
        <p:nvSpPr>
          <p:cNvPr id="23577" name="Text Box 29"/>
          <p:cNvSpPr txBox="1">
            <a:spLocks noChangeArrowheads="1"/>
          </p:cNvSpPr>
          <p:nvPr/>
        </p:nvSpPr>
        <p:spPr bwMode="auto">
          <a:xfrm>
            <a:off x="7010400" y="4768850"/>
            <a:ext cx="17383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Bob.Super-user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Načela – Subjekt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0DF32-3B6E-46FD-ACFB-412AFB20F540}" type="slidenum">
              <a:rPr lang="hr-HR"/>
              <a:pPr>
                <a:defRPr/>
              </a:pPr>
              <a:t>14</a:t>
            </a:fld>
            <a:endParaRPr lang="hr-HR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485900"/>
            <a:ext cx="410413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>
                <a:solidFill>
                  <a:srgbClr val="002060"/>
                </a:solidFill>
              </a:rPr>
              <a:t>Mapiranje “1 prema mnogo”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hr-HR" sz="2400" dirty="0" smtClean="0">
                <a:latin typeface="+mj-lt"/>
              </a:rPr>
              <a:t>između načela i subjekta</a:t>
            </a:r>
            <a:endParaRPr lang="en-US" sz="2400" dirty="0">
              <a:latin typeface="+mj-lt"/>
            </a:endParaRP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l-PL" sz="2400" dirty="0">
                <a:solidFill>
                  <a:srgbClr val="002060"/>
                </a:solidFill>
                <a:latin typeface="+mn-lt"/>
                <a:cs typeface="+mn-cs"/>
              </a:rPr>
              <a:t>Subjekt je program pokrenut u ime </a:t>
            </a:r>
            <a:r>
              <a:rPr lang="pl-PL" sz="2400" dirty="0" smtClean="0">
                <a:solidFill>
                  <a:srgbClr val="002060"/>
                </a:solidFill>
                <a:latin typeface="+mn-lt"/>
                <a:cs typeface="+mn-cs"/>
              </a:rPr>
              <a:t>načela</a:t>
            </a: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400" dirty="0">
              <a:latin typeface="+mn-lt"/>
              <a:cs typeface="+mn-cs"/>
            </a:endParaRP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latin typeface="+mn-lt"/>
                <a:cs typeface="+mn-cs"/>
              </a:rPr>
              <a:t>Subjekti se često s</a:t>
            </a:r>
            <a:r>
              <a:rPr lang="en-US" sz="2400" dirty="0" err="1" smtClean="0">
                <a:latin typeface="+mn-lt"/>
                <a:cs typeface="+mn-cs"/>
              </a:rPr>
              <a:t>matraju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hr-HR" sz="2400" dirty="0" smtClean="0">
                <a:latin typeface="+mn-lt"/>
                <a:cs typeface="+mn-cs"/>
              </a:rPr>
              <a:t>principom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>
                <a:latin typeface="+mn-lt"/>
                <a:cs typeface="+mn-cs"/>
              </a:rPr>
              <a:t>ako</a:t>
            </a:r>
            <a:r>
              <a:rPr lang="en-US" sz="2400" dirty="0">
                <a:latin typeface="+mn-lt"/>
                <a:cs typeface="+mn-cs"/>
              </a:rPr>
              <a:t> </a:t>
            </a:r>
            <a:r>
              <a:rPr lang="en-US" sz="2400" dirty="0" err="1">
                <a:latin typeface="+mn-lt"/>
                <a:cs typeface="+mn-cs"/>
              </a:rPr>
              <a:t>svi</a:t>
            </a:r>
            <a:r>
              <a:rPr lang="en-US" sz="2400" dirty="0">
                <a:latin typeface="+mn-lt"/>
                <a:cs typeface="+mn-cs"/>
              </a:rPr>
              <a:t> </a:t>
            </a:r>
            <a:r>
              <a:rPr lang="en-US" sz="2400" dirty="0" err="1">
                <a:latin typeface="+mn-lt"/>
                <a:cs typeface="+mn-cs"/>
              </a:rPr>
              <a:t>subjekti</a:t>
            </a:r>
            <a:r>
              <a:rPr lang="en-US" sz="2400" dirty="0">
                <a:latin typeface="+mn-lt"/>
                <a:cs typeface="+mn-cs"/>
              </a:rPr>
              <a:t> 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hr-HR" sz="2400" dirty="0" smtClean="0">
                <a:latin typeface="+mn-lt"/>
                <a:cs typeface="+mn-cs"/>
              </a:rPr>
              <a:t>tog principa </a:t>
            </a:r>
            <a:r>
              <a:rPr lang="en-US" sz="2400" dirty="0" err="1" smtClean="0">
                <a:latin typeface="+mn-lt"/>
                <a:cs typeface="+mn-cs"/>
              </a:rPr>
              <a:t>imaju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>
                <a:latin typeface="+mn-lt"/>
                <a:cs typeface="+mn-cs"/>
              </a:rPr>
              <a:t>ista</a:t>
            </a:r>
            <a:r>
              <a:rPr lang="en-US" sz="2400" dirty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prava</a:t>
            </a: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648200" y="1447800"/>
            <a:ext cx="3810000" cy="4648200"/>
          </a:xfrm>
          <a:prstGeom prst="rect">
            <a:avLst/>
          </a:prstGeo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en-US" sz="2400">
                <a:latin typeface="+mn-lt"/>
                <a:cs typeface="+mn-cs"/>
              </a:rPr>
              <a:t> </a:t>
            </a:r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 flipV="1">
            <a:off x="4953000" y="24384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4953000" y="33528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4953000" y="3352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 flipV="1">
            <a:off x="4876800" y="32766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 flipV="1">
            <a:off x="6934200" y="41910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 flipV="1">
            <a:off x="7010400" y="32766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 flipV="1">
            <a:off x="7010400" y="2362200"/>
            <a:ext cx="762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6629400" y="4724400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dirty="0" smtClean="0"/>
              <a:t>Subjekti</a:t>
            </a:r>
            <a:endParaRPr lang="en-US" dirty="0"/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4724400" y="47244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dirty="0" smtClean="0"/>
              <a:t>Princip</a:t>
            </a:r>
            <a:endParaRPr lang="en-US" dirty="0"/>
          </a:p>
        </p:txBody>
      </p:sp>
      <p:sp>
        <p:nvSpPr>
          <p:cNvPr id="24591" name="Text Box 22"/>
          <p:cNvSpPr txBox="1">
            <a:spLocks noChangeArrowheads="1"/>
          </p:cNvSpPr>
          <p:nvPr/>
        </p:nvSpPr>
        <p:spPr bwMode="auto">
          <a:xfrm>
            <a:off x="4648200" y="2438400"/>
            <a:ext cx="762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Alice.Top-secret</a:t>
            </a:r>
          </a:p>
        </p:txBody>
      </p:sp>
      <p:sp>
        <p:nvSpPr>
          <p:cNvPr id="24592" name="Text Box 23"/>
          <p:cNvSpPr txBox="1">
            <a:spLocks noChangeArrowheads="1"/>
          </p:cNvSpPr>
          <p:nvPr/>
        </p:nvSpPr>
        <p:spPr bwMode="auto">
          <a:xfrm>
            <a:off x="7086600" y="2209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Email</a:t>
            </a:r>
          </a:p>
        </p:txBody>
      </p:sp>
      <p:sp>
        <p:nvSpPr>
          <p:cNvPr id="24593" name="Text Box 24"/>
          <p:cNvSpPr txBox="1">
            <a:spLocks noChangeArrowheads="1"/>
          </p:cNvSpPr>
          <p:nvPr/>
        </p:nvSpPr>
        <p:spPr bwMode="auto">
          <a:xfrm>
            <a:off x="7086600" y="316865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Word</a:t>
            </a:r>
          </a:p>
        </p:txBody>
      </p:sp>
      <p:sp>
        <p:nvSpPr>
          <p:cNvPr id="24594" name="Text Box 25"/>
          <p:cNvSpPr txBox="1">
            <a:spLocks noChangeArrowheads="1"/>
          </p:cNvSpPr>
          <p:nvPr/>
        </p:nvSpPr>
        <p:spPr bwMode="auto">
          <a:xfrm>
            <a:off x="7010400" y="408305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144016" y="1489075"/>
            <a:ext cx="8892480" cy="5149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sz="2800" dirty="0" smtClean="0">
                <a:solidFill>
                  <a:srgbClr val="002060"/>
                </a:solidFill>
              </a:rPr>
              <a:t>O</a:t>
            </a:r>
            <a:r>
              <a:rPr lang="en-US" sz="2800" dirty="0" err="1" smtClean="0">
                <a:solidFill>
                  <a:srgbClr val="002060"/>
                </a:solidFill>
              </a:rPr>
              <a:t>bjekt</a:t>
            </a:r>
            <a:r>
              <a:rPr lang="en-US" sz="2800" dirty="0" smtClean="0">
                <a:solidFill>
                  <a:srgbClr val="002060"/>
                </a:solidFill>
              </a:rPr>
              <a:t> je </a:t>
            </a:r>
            <a:r>
              <a:rPr lang="en-US" sz="2800" dirty="0" err="1" smtClean="0">
                <a:solidFill>
                  <a:srgbClr val="002060"/>
                </a:solidFill>
              </a:rPr>
              <a:t>bilo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što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čemu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subjekt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može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vršiti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operaciju</a:t>
            </a:r>
            <a:r>
              <a:rPr lang="hr-HR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hr-HR" sz="2800" dirty="0" smtClean="0"/>
              <a:t>posredovan prema pravima pristupa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endParaRPr lang="hr-HR" sz="28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hr-HR" sz="2800" dirty="0" smtClean="0"/>
              <a:t>Općenito objekti su pasivni, na primjer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Datoteka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Dire</a:t>
            </a:r>
            <a:r>
              <a:rPr lang="hr-HR" dirty="0" err="1" smtClean="0"/>
              <a:t>ktorij</a:t>
            </a:r>
            <a:r>
              <a:rPr lang="en-US" dirty="0" smtClean="0"/>
              <a:t> (</a:t>
            </a:r>
            <a:r>
              <a:rPr lang="hr-HR" dirty="0" smtClean="0"/>
              <a:t>ili mapa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Memorijski segmenti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hr-HR" sz="2800" dirty="0" smtClean="0"/>
              <a:t>Međutim</a:t>
            </a:r>
            <a:r>
              <a:rPr lang="en-US" sz="2800" dirty="0" smtClean="0"/>
              <a:t>, </a:t>
            </a:r>
            <a:r>
              <a:rPr lang="hr-HR" sz="2800" dirty="0" smtClean="0"/>
              <a:t>subjekti mogu biti ujedno i objekti sa operacijama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Uništi (</a:t>
            </a:r>
            <a:r>
              <a:rPr lang="en-US" dirty="0" smtClean="0"/>
              <a:t>Kill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Zaustavi (</a:t>
            </a:r>
            <a:r>
              <a:rPr lang="en-US" dirty="0" smtClean="0"/>
              <a:t>Suspend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Nastavi (</a:t>
            </a:r>
            <a:r>
              <a:rPr lang="en-US" dirty="0" smtClean="0"/>
              <a:t>Resume</a:t>
            </a:r>
            <a:r>
              <a:rPr lang="hr-HR" dirty="0" smtClean="0"/>
              <a:t>)</a:t>
            </a:r>
            <a:r>
              <a:rPr lang="en-US" dirty="0" smtClean="0"/>
              <a:t> 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Elementi pristupne matrice: </a:t>
            </a:r>
            <a:r>
              <a:rPr lang="hr-HR" b="1" dirty="0" smtClean="0"/>
              <a:t>Objekti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2D5E5-A43A-4961-86E5-FCF1FD5A2977}" type="slidenum">
              <a:rPr lang="hr-HR"/>
              <a:pPr>
                <a:defRPr/>
              </a:pPr>
              <a:t>15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solidFill>
                  <a:srgbClr val="002060"/>
                </a:solidFill>
              </a:rPr>
              <a:t>Prav</a:t>
            </a:r>
            <a:r>
              <a:rPr lang="hr-HR" sz="2800" dirty="0" smtClean="0">
                <a:solidFill>
                  <a:srgbClr val="002060"/>
                </a:solidFill>
              </a:rPr>
              <a:t>o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specificiraju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kakav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pristup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subjekt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može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vršiti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na</a:t>
            </a:r>
            <a:r>
              <a:rPr lang="hr-HR" sz="2800" dirty="0" smtClean="0">
                <a:solidFill>
                  <a:srgbClr val="002060"/>
                </a:solidFill>
              </a:rPr>
              <a:t>d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objekt</a:t>
            </a:r>
            <a:r>
              <a:rPr lang="hr-HR" sz="2800" dirty="0" smtClean="0">
                <a:solidFill>
                  <a:srgbClr val="002060"/>
                </a:solidFill>
              </a:rPr>
              <a:t>om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lang="hr-HR" sz="2800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Posjedovanje (</a:t>
            </a:r>
            <a:r>
              <a:rPr lang="en-US" dirty="0" smtClean="0"/>
              <a:t>Own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Čitanje (</a:t>
            </a:r>
            <a:r>
              <a:rPr lang="en-US" dirty="0" smtClean="0"/>
              <a:t>Read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Pisanje (</a:t>
            </a:r>
            <a:r>
              <a:rPr lang="en-US" dirty="0" smtClean="0"/>
              <a:t>Write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Izvršavanje (</a:t>
            </a:r>
            <a:r>
              <a:rPr lang="en-US" dirty="0" smtClean="0"/>
              <a:t>Execute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Kreiranje (</a:t>
            </a:r>
            <a:r>
              <a:rPr lang="en-US" dirty="0" smtClean="0"/>
              <a:t>Create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Brisanje (</a:t>
            </a:r>
            <a:r>
              <a:rPr lang="en-US" dirty="0" smtClean="0"/>
              <a:t>Delete</a:t>
            </a:r>
            <a:r>
              <a:rPr lang="hr-HR" dirty="0" smtClean="0"/>
              <a:t>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Prenošenje (</a:t>
            </a:r>
            <a:r>
              <a:rPr lang="en-US" dirty="0" smtClean="0"/>
              <a:t>Transfer</a:t>
            </a:r>
            <a:r>
              <a:rPr lang="hr-HR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err="1" smtClean="0"/>
              <a:t>..</a:t>
            </a:r>
            <a:r>
              <a:rPr lang="hr-HR" dirty="0" smtClean="0"/>
              <a:t>.</a:t>
            </a:r>
            <a:endParaRPr lang="en-US" dirty="0" smtClean="0"/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Elementi pristupne matrice: </a:t>
            </a:r>
            <a:r>
              <a:rPr lang="hr-HR" b="1" dirty="0" smtClean="0"/>
              <a:t>Prava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B6B3-4BEA-4275-A92A-3543335D2B24}" type="slidenum">
              <a:rPr lang="hr-HR"/>
              <a:pPr>
                <a:defRPr/>
              </a:pPr>
              <a:t>16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U praksi, pristupna matrica je obično rijetka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Stoga se implementira razgradnjom po: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dirty="0" smtClean="0"/>
              <a:t>Stupcima – </a:t>
            </a:r>
            <a:r>
              <a:rPr lang="hr-HR" sz="2000" b="1" dirty="0" smtClean="0">
                <a:solidFill>
                  <a:srgbClr val="C00000"/>
                </a:solidFill>
              </a:rPr>
              <a:t>Access Contol Lists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dirty="0" smtClean="0"/>
              <a:t>Retcima – </a:t>
            </a:r>
            <a:r>
              <a:rPr lang="hr-HR" sz="2000" b="1" dirty="0" smtClean="0">
                <a:solidFill>
                  <a:srgbClr val="C00000"/>
                </a:solidFill>
              </a:rPr>
              <a:t>Capability tickets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Implemetacija Pristupne Matrice</a:t>
            </a:r>
            <a:endParaRPr lang="hr-H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6274-191E-4CC3-82BE-0511FE32DDF6}" type="slidenum">
              <a:rPr lang="hr-HR"/>
              <a:pPr>
                <a:defRPr/>
              </a:pPr>
              <a:t>17</a:t>
            </a:fld>
            <a:endParaRPr lang="hr-HR"/>
          </a:p>
        </p:txBody>
      </p:sp>
      <p:grpSp>
        <p:nvGrpSpPr>
          <p:cNvPr id="33" name="Group 50"/>
          <p:cNvGrpSpPr>
            <a:grpSpLocks/>
          </p:cNvGrpSpPr>
          <p:nvPr/>
        </p:nvGrpSpPr>
        <p:grpSpPr bwMode="auto">
          <a:xfrm>
            <a:off x="3479241" y="3009578"/>
            <a:ext cx="5184574" cy="3516314"/>
            <a:chOff x="1331461" y="2000415"/>
            <a:chExt cx="5185309" cy="3516818"/>
          </a:xfrm>
        </p:grpSpPr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2539991" y="2459269"/>
              <a:ext cx="3976779" cy="3057963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>
                <a:latin typeface="+mn-lt"/>
              </a:endParaRPr>
            </a:p>
          </p:txBody>
        </p:sp>
        <p:sp>
          <p:nvSpPr>
            <p:cNvPr id="57" name="Line 6"/>
            <p:cNvSpPr>
              <a:spLocks noChangeShapeType="1"/>
            </p:cNvSpPr>
            <p:nvPr/>
          </p:nvSpPr>
          <p:spPr bwMode="auto">
            <a:xfrm>
              <a:off x="2539992" y="3473826"/>
              <a:ext cx="39767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539992" y="4448691"/>
              <a:ext cx="39767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grpSp>
          <p:nvGrpSpPr>
            <p:cNvPr id="59" name="Group 40"/>
            <p:cNvGrpSpPr>
              <a:grpSpLocks/>
            </p:cNvGrpSpPr>
            <p:nvPr/>
          </p:nvGrpSpPr>
          <p:grpSpPr bwMode="auto">
            <a:xfrm>
              <a:off x="3514855" y="2459269"/>
              <a:ext cx="1943376" cy="3057964"/>
              <a:chOff x="3275681" y="2171261"/>
              <a:chExt cx="1943376" cy="2896039"/>
            </a:xfrm>
          </p:grpSpPr>
          <p:sp>
            <p:nvSpPr>
              <p:cNvPr id="70" name="Line 9"/>
              <p:cNvSpPr>
                <a:spLocks noChangeShapeType="1"/>
              </p:cNvSpPr>
              <p:nvPr/>
            </p:nvSpPr>
            <p:spPr bwMode="auto">
              <a:xfrm>
                <a:off x="3275681" y="2171261"/>
                <a:ext cx="0" cy="28960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71" name="Line 10"/>
              <p:cNvSpPr>
                <a:spLocks noChangeShapeType="1"/>
              </p:cNvSpPr>
              <p:nvPr/>
            </p:nvSpPr>
            <p:spPr bwMode="auto">
              <a:xfrm>
                <a:off x="4261088" y="2171261"/>
                <a:ext cx="0" cy="28960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72" name="Line 11"/>
              <p:cNvSpPr>
                <a:spLocks noChangeShapeType="1"/>
              </p:cNvSpPr>
              <p:nvPr/>
            </p:nvSpPr>
            <p:spPr bwMode="auto">
              <a:xfrm>
                <a:off x="5219057" y="2171261"/>
                <a:ext cx="0" cy="28960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600">
                  <a:latin typeface="+mn-lt"/>
                </a:endParaRPr>
              </a:p>
            </p:txBody>
          </p:sp>
        </p:grp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1331461" y="2767288"/>
              <a:ext cx="1208531" cy="400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2000" dirty="0" smtClean="0">
                  <a:latin typeface="+mn-lt"/>
                </a:rPr>
                <a:t>Korisnik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A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2627788" y="2002003"/>
              <a:ext cx="1285114" cy="400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2000" dirty="0" smtClean="0">
                  <a:latin typeface="+mn-lt"/>
                </a:rPr>
                <a:t>File 1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2483751" y="2572409"/>
              <a:ext cx="1240087" cy="784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300" dirty="0" smtClean="0">
                  <a:latin typeface="+mn-lt"/>
                </a:rPr>
                <a:t>Posjedovanje</a:t>
              </a:r>
              <a:r>
                <a:rPr lang="en-US" sz="1300" dirty="0">
                  <a:latin typeface="+mn-lt"/>
                </a:rPr>
                <a:t/>
              </a:r>
              <a:br>
                <a:rPr lang="en-US" sz="1300" dirty="0">
                  <a:latin typeface="+mn-lt"/>
                </a:rPr>
              </a:br>
              <a:r>
                <a:rPr lang="hr-HR" sz="1600" dirty="0" smtClean="0">
                  <a:latin typeface="+mn-lt"/>
                </a:rPr>
                <a:t>Čitanje</a:t>
              </a: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hr-HR" sz="1600" dirty="0" smtClean="0">
                  <a:latin typeface="+mn-lt"/>
                </a:rPr>
                <a:t>Pisanje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625996" y="2003590"/>
              <a:ext cx="885951" cy="400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>F</a:t>
              </a:r>
              <a:r>
                <a:rPr lang="hr-HR" sz="2000" dirty="0">
                  <a:latin typeface="+mn-lt"/>
                </a:rPr>
                <a:t>ile </a:t>
              </a:r>
              <a:r>
                <a:rPr lang="en-US" sz="2000" dirty="0">
                  <a:latin typeface="+mn-lt"/>
                </a:rPr>
                <a:t>2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4534174" y="2003590"/>
              <a:ext cx="885951" cy="400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>F</a:t>
              </a:r>
              <a:r>
                <a:rPr lang="hr-HR" sz="2000" dirty="0">
                  <a:latin typeface="+mn-lt"/>
                </a:rPr>
                <a:t>ile </a:t>
              </a:r>
              <a:r>
                <a:rPr lang="en-US" sz="2000" dirty="0">
                  <a:latin typeface="+mn-lt"/>
                </a:rPr>
                <a:t>3</a:t>
              </a: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5497924" y="2000415"/>
              <a:ext cx="885951" cy="400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>F</a:t>
              </a:r>
              <a:r>
                <a:rPr lang="hr-HR" sz="2000" dirty="0">
                  <a:latin typeface="+mn-lt"/>
                </a:rPr>
                <a:t>ile </a:t>
              </a:r>
              <a:r>
                <a:rPr lang="en-US" sz="2000" dirty="0">
                  <a:latin typeface="+mn-lt"/>
                </a:rPr>
                <a:t>4</a:t>
              </a:r>
            </a:p>
          </p:txBody>
        </p: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2539992" y="3429370"/>
              <a:ext cx="974862" cy="1015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r>
                <a:rPr lang="hr-HR" sz="2000" dirty="0" smtClean="0">
                  <a:latin typeface="+mn-lt"/>
                </a:rPr>
                <a:t>Čitanje</a:t>
              </a: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endParaRPr lang="en-US" sz="2000" dirty="0">
                <a:latin typeface="+mn-lt"/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5522284" y="3658201"/>
              <a:ext cx="922469" cy="92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+mn-lt"/>
                </a:rPr>
                <a:t/>
              </a:r>
              <a:br>
                <a:rPr lang="en-US" dirty="0">
                  <a:latin typeface="+mn-lt"/>
                </a:rPr>
              </a:br>
              <a:r>
                <a:rPr lang="hr-HR" dirty="0" smtClean="0">
                  <a:latin typeface="+mn-lt"/>
                </a:rPr>
                <a:t>Čitanje</a:t>
              </a:r>
              <a:r>
                <a:rPr lang="en-US" dirty="0">
                  <a:latin typeface="+mn-lt"/>
                </a:rPr>
                <a:t/>
              </a:r>
              <a:br>
                <a:rPr lang="en-US" dirty="0">
                  <a:latin typeface="+mn-lt"/>
                </a:rPr>
              </a:br>
              <a:endParaRPr lang="en-US" dirty="0">
                <a:latin typeface="+mn-lt"/>
              </a:endParaRPr>
            </a:p>
          </p:txBody>
        </p:sp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3536562" y="4501086"/>
              <a:ext cx="1035718" cy="1015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r>
                <a:rPr lang="hr-HR" sz="2000" dirty="0" smtClean="0">
                  <a:latin typeface="+mn-lt"/>
                </a:rPr>
                <a:t>Čitanje</a:t>
              </a: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endParaRPr lang="en-US" sz="2000" dirty="0">
                <a:latin typeface="+mn-lt"/>
              </a:endParaRPr>
            </a:p>
          </p:txBody>
        </p:sp>
        <p:sp>
          <p:nvSpPr>
            <p:cNvPr id="69" name="Text Box 17"/>
            <p:cNvSpPr txBox="1">
              <a:spLocks noChangeArrowheads="1"/>
            </p:cNvSpPr>
            <p:nvPr/>
          </p:nvSpPr>
          <p:spPr bwMode="auto">
            <a:xfrm>
              <a:off x="4506538" y="3573406"/>
              <a:ext cx="929960" cy="1015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r>
                <a:rPr lang="hr-HR" sz="2000" dirty="0" smtClean="0">
                  <a:latin typeface="+mn-lt"/>
                </a:rPr>
                <a:t>Pisanj</a:t>
              </a:r>
              <a:r>
                <a:rPr lang="en-US" sz="2000" dirty="0" smtClean="0">
                  <a:latin typeface="+mn-lt"/>
                </a:rPr>
                <a:t>e</a:t>
              </a:r>
              <a:r>
                <a:rPr lang="en-US" sz="2000" dirty="0">
                  <a:latin typeface="+mn-lt"/>
                </a:rPr>
                <a:t/>
              </a:r>
              <a:br>
                <a:rPr lang="en-US" sz="2000" dirty="0">
                  <a:latin typeface="+mn-lt"/>
                </a:rPr>
              </a:br>
              <a:endParaRPr lang="en-US" sz="2000" dirty="0">
                <a:latin typeface="+mn-lt"/>
              </a:endParaRPr>
            </a:p>
          </p:txBody>
        </p:sp>
      </p:grpSp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3347864" y="4757751"/>
            <a:ext cx="1208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000" dirty="0" smtClean="0">
                <a:latin typeface="+mn-lt"/>
              </a:rPr>
              <a:t>Korisnik</a:t>
            </a:r>
            <a:r>
              <a:rPr lang="en-US" sz="2000" dirty="0" smtClean="0">
                <a:latin typeface="+mn-lt"/>
              </a:rPr>
              <a:t> </a:t>
            </a:r>
            <a:r>
              <a:rPr lang="hr-HR" sz="2000" dirty="0" smtClean="0">
                <a:latin typeface="+mn-lt"/>
              </a:rPr>
              <a:t>B</a:t>
            </a:r>
            <a:endParaRPr lang="en-US" sz="2000" dirty="0">
              <a:latin typeface="+mn-lt"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363640" y="5765863"/>
            <a:ext cx="1208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000" dirty="0" smtClean="0">
                <a:latin typeface="+mn-lt"/>
              </a:rPr>
              <a:t>Korisnik</a:t>
            </a:r>
            <a:r>
              <a:rPr lang="en-US" sz="2000" dirty="0" smtClean="0">
                <a:latin typeface="+mn-lt"/>
              </a:rPr>
              <a:t> </a:t>
            </a:r>
            <a:r>
              <a:rPr lang="hr-HR" sz="2000" dirty="0">
                <a:latin typeface="+mn-lt"/>
              </a:rPr>
              <a:t>C</a:t>
            </a:r>
            <a:endParaRPr lang="en-US" sz="2000" dirty="0">
              <a:latin typeface="+mn-lt"/>
            </a:endParaRP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>
            <a:off x="6588224" y="3695160"/>
            <a:ext cx="123991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300" dirty="0" smtClean="0">
                <a:latin typeface="+mn-lt"/>
              </a:rPr>
              <a:t>Posjedovanje</a:t>
            </a:r>
            <a:r>
              <a:rPr lang="en-US" sz="1300" dirty="0">
                <a:latin typeface="+mn-lt"/>
              </a:rPr>
              <a:t/>
            </a:r>
            <a:br>
              <a:rPr lang="en-US" sz="1300" dirty="0">
                <a:latin typeface="+mn-lt"/>
              </a:rPr>
            </a:br>
            <a:r>
              <a:rPr lang="hr-HR" sz="1600" dirty="0" smtClean="0">
                <a:latin typeface="+mn-lt"/>
              </a:rPr>
              <a:t>Čitanje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hr-HR" sz="1600" dirty="0" smtClean="0">
                <a:latin typeface="+mn-lt"/>
              </a:rPr>
              <a:t>Pisanje</a:t>
            </a:r>
            <a:endParaRPr lang="en-US" sz="1600" dirty="0">
              <a:latin typeface="+mn-lt"/>
            </a:endParaRPr>
          </a:p>
        </p:txBody>
      </p:sp>
      <p:sp>
        <p:nvSpPr>
          <p:cNvPr id="77" name="Text Box 17"/>
          <p:cNvSpPr txBox="1">
            <a:spLocks noChangeArrowheads="1"/>
          </p:cNvSpPr>
          <p:nvPr/>
        </p:nvSpPr>
        <p:spPr bwMode="auto">
          <a:xfrm>
            <a:off x="5636345" y="4637311"/>
            <a:ext cx="123991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300" dirty="0" smtClean="0">
                <a:latin typeface="+mn-lt"/>
              </a:rPr>
              <a:t>Posjedovanje</a:t>
            </a:r>
            <a:r>
              <a:rPr lang="en-US" sz="1300" dirty="0">
                <a:latin typeface="+mn-lt"/>
              </a:rPr>
              <a:t/>
            </a:r>
            <a:br>
              <a:rPr lang="en-US" sz="1300" dirty="0">
                <a:latin typeface="+mn-lt"/>
              </a:rPr>
            </a:br>
            <a:r>
              <a:rPr lang="hr-HR" sz="1600" dirty="0" smtClean="0">
                <a:latin typeface="+mn-lt"/>
              </a:rPr>
              <a:t>Čitanje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hr-HR" sz="1600" dirty="0" smtClean="0">
                <a:latin typeface="+mn-lt"/>
              </a:rPr>
              <a:t>Pisanje</a:t>
            </a:r>
            <a:endParaRPr lang="en-US" sz="1600" dirty="0">
              <a:latin typeface="+mn-lt"/>
            </a:endParaRP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7580561" y="5573415"/>
            <a:ext cx="123991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300" dirty="0" smtClean="0">
                <a:latin typeface="+mn-lt"/>
              </a:rPr>
              <a:t>Posjedovanje</a:t>
            </a:r>
            <a:r>
              <a:rPr lang="en-US" sz="1300" dirty="0">
                <a:latin typeface="+mn-lt"/>
              </a:rPr>
              <a:t/>
            </a:r>
            <a:br>
              <a:rPr lang="en-US" sz="1300" dirty="0">
                <a:latin typeface="+mn-lt"/>
              </a:rPr>
            </a:br>
            <a:r>
              <a:rPr lang="hr-HR" sz="1600" dirty="0" smtClean="0">
                <a:latin typeface="+mn-lt"/>
              </a:rPr>
              <a:t>Čitanje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hr-HR" sz="1600" dirty="0" smtClean="0">
                <a:latin typeface="+mn-lt"/>
              </a:rPr>
              <a:t>Pisanje</a:t>
            </a:r>
            <a:endParaRPr lang="en-US" sz="1600" dirty="0">
              <a:latin typeface="+mn-lt"/>
            </a:endParaRP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4744862" y="5673442"/>
            <a:ext cx="105127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000" dirty="0" smtClean="0">
                <a:latin typeface="+mn-lt"/>
              </a:rPr>
              <a:t>Čitanje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hr-HR" sz="2000" dirty="0" smtClean="0">
                <a:latin typeface="+mn-lt"/>
              </a:rPr>
              <a:t>Pisanje</a:t>
            </a:r>
            <a:endParaRPr lang="en-US" sz="2000" dirty="0">
              <a:latin typeface="+mn-lt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5795963" y="1916113"/>
            <a:ext cx="431800" cy="2089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6227763" y="1916113"/>
            <a:ext cx="720725" cy="4033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6227763" y="1916113"/>
            <a:ext cx="1657350" cy="2160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12875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sz="2000" dirty="0" err="1" smtClean="0"/>
              <a:t>S</a:t>
            </a:r>
            <a:r>
              <a:rPr lang="en-US" sz="2000" dirty="0" err="1" smtClean="0"/>
              <a:t>vaki</a:t>
            </a:r>
            <a:r>
              <a:rPr lang="en-US" sz="2000" dirty="0" smtClean="0"/>
              <a:t> </a:t>
            </a:r>
            <a:r>
              <a:rPr lang="en-US" sz="2000" dirty="0" err="1" smtClean="0"/>
              <a:t>stupac</a:t>
            </a:r>
            <a:r>
              <a:rPr lang="en-US" sz="2000" dirty="0" smtClean="0"/>
              <a:t> </a:t>
            </a:r>
            <a:r>
              <a:rPr lang="en-US" sz="2000" dirty="0" err="1" smtClean="0"/>
              <a:t>matrice</a:t>
            </a:r>
            <a:r>
              <a:rPr lang="en-US" sz="2000" dirty="0" smtClean="0"/>
              <a:t> </a:t>
            </a:r>
            <a:r>
              <a:rPr lang="en-US" sz="2000" dirty="0" err="1" smtClean="0"/>
              <a:t>kontrole</a:t>
            </a:r>
            <a:r>
              <a:rPr lang="en-US" sz="2000" dirty="0" smtClean="0"/>
              <a:t> </a:t>
            </a:r>
            <a:r>
              <a:rPr lang="en-US" sz="2000" dirty="0" err="1" smtClean="0"/>
              <a:t>pristupa</a:t>
            </a:r>
            <a:r>
              <a:rPr lang="en-US" sz="2000" dirty="0" smtClean="0"/>
              <a:t> je </a:t>
            </a:r>
            <a:r>
              <a:rPr lang="en-US" sz="2000" dirty="0" err="1" smtClean="0"/>
              <a:t>pohranjen</a:t>
            </a:r>
            <a:r>
              <a:rPr lang="en-US" sz="2000" dirty="0" smtClean="0"/>
              <a:t> s </a:t>
            </a:r>
            <a:r>
              <a:rPr lang="en-US" sz="2000" dirty="0" err="1" smtClean="0"/>
              <a:t>odgovarajućim</a:t>
            </a:r>
            <a:r>
              <a:rPr lang="en-US" sz="2000" dirty="0" smtClean="0"/>
              <a:t> </a:t>
            </a:r>
            <a:r>
              <a:rPr lang="en-US" sz="2000" dirty="0" err="1" smtClean="0"/>
              <a:t>objektom</a:t>
            </a:r>
            <a:endParaRPr lang="hr-HR" sz="2000" dirty="0" smtClean="0">
              <a:solidFill>
                <a:srgbClr val="002060"/>
              </a:solidFill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Liste kontrole pristupa(ACL)</a:t>
            </a:r>
            <a:endParaRPr lang="hr-HR" b="1" dirty="0" smtClean="0"/>
          </a:p>
        </p:txBody>
      </p:sp>
      <p:grpSp>
        <p:nvGrpSpPr>
          <p:cNvPr id="28676" name="Group 32"/>
          <p:cNvGrpSpPr>
            <a:grpSpLocks/>
          </p:cNvGrpSpPr>
          <p:nvPr/>
        </p:nvGrpSpPr>
        <p:grpSpPr bwMode="auto">
          <a:xfrm>
            <a:off x="4159250" y="3424238"/>
            <a:ext cx="4332288" cy="3306762"/>
            <a:chOff x="1547664" y="2000415"/>
            <a:chExt cx="4896544" cy="3516817"/>
          </a:xfrm>
        </p:grpSpPr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2539892" y="2459644"/>
              <a:ext cx="3904316" cy="30575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2539892" y="3472650"/>
              <a:ext cx="3904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200">
                <a:latin typeface="+mn-lt"/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539892" y="4448512"/>
              <a:ext cx="3904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200">
                <a:latin typeface="+mn-lt"/>
              </a:endParaRPr>
            </a:p>
          </p:txBody>
        </p:sp>
        <p:grpSp>
          <p:nvGrpSpPr>
            <p:cNvPr id="28707" name="Group 40"/>
            <p:cNvGrpSpPr>
              <a:grpSpLocks/>
            </p:cNvGrpSpPr>
            <p:nvPr/>
          </p:nvGrpSpPr>
          <p:grpSpPr bwMode="auto">
            <a:xfrm>
              <a:off x="3515030" y="2459732"/>
              <a:ext cx="1943844" cy="3057500"/>
              <a:chOff x="3275856" y="2171700"/>
              <a:chExt cx="1943844" cy="2895600"/>
            </a:xfrm>
          </p:grpSpPr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>
                <a:off x="3275003" y="2171616"/>
                <a:ext cx="0" cy="28956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200">
                  <a:latin typeface="+mn-lt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>
                <a:off x="4229551" y="2171616"/>
                <a:ext cx="0" cy="28956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200">
                  <a:latin typeface="+mn-lt"/>
                </a:endParaRPr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>
                <a:off x="5219984" y="2171616"/>
                <a:ext cx="0" cy="28956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200">
                  <a:latin typeface="+mn-lt"/>
                </a:endParaRPr>
              </a:p>
            </p:txBody>
          </p:sp>
        </p:grp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1547664" y="2766923"/>
              <a:ext cx="936605" cy="33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User A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566805" y="2002103"/>
              <a:ext cx="1008376" cy="337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F</a:t>
              </a:r>
              <a:r>
                <a:rPr lang="hr-HR" sz="1600" dirty="0">
                  <a:latin typeface="+mn-lt"/>
                </a:rPr>
                <a:t>ile 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2651136" y="2469774"/>
              <a:ext cx="762561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Own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3627215" y="2003792"/>
              <a:ext cx="884571" cy="33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F</a:t>
              </a:r>
              <a:r>
                <a:rPr lang="hr-HR" sz="1600" dirty="0">
                  <a:latin typeface="+mn-lt"/>
                </a:rPr>
                <a:t>ile </a:t>
              </a:r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4535112" y="2003792"/>
              <a:ext cx="884571" cy="33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F</a:t>
              </a:r>
              <a:r>
                <a:rPr lang="hr-HR" sz="1600" dirty="0">
                  <a:latin typeface="+mn-lt"/>
                </a:rPr>
                <a:t>ile </a:t>
              </a:r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5498631" y="2000415"/>
              <a:ext cx="884572" cy="33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F</a:t>
              </a:r>
              <a:r>
                <a:rPr lang="hr-HR" sz="1600" dirty="0">
                  <a:latin typeface="+mn-lt"/>
                </a:rPr>
                <a:t>ile </a:t>
              </a:r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1547664" y="3714082"/>
              <a:ext cx="936605" cy="337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User </a:t>
              </a:r>
              <a:r>
                <a:rPr lang="hr-HR" sz="1600" dirty="0">
                  <a:latin typeface="+mn-lt"/>
                </a:rPr>
                <a:t>B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1547664" y="4652801"/>
              <a:ext cx="936605" cy="335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User </a:t>
              </a:r>
              <a:r>
                <a:rPr lang="hr-HR" sz="1600" dirty="0">
                  <a:latin typeface="+mn-lt"/>
                </a:rPr>
                <a:t>C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4594322" y="2469774"/>
              <a:ext cx="762562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Own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3598507" y="3435506"/>
              <a:ext cx="762561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Own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5557842" y="4446823"/>
              <a:ext cx="760767" cy="82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Own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651136" y="3421999"/>
              <a:ext cx="762561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endParaRPr lang="en-US" sz="1600" dirty="0">
                <a:latin typeface="+mn-lt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5579373" y="3428753"/>
              <a:ext cx="762561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endParaRPr lang="en-US" sz="1600" dirty="0">
                <a:latin typeface="+mn-lt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598507" y="4500850"/>
              <a:ext cx="762561" cy="82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endParaRPr lang="en-US" sz="1600" dirty="0">
                <a:latin typeface="+mn-lt"/>
              </a:endParaRP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4601499" y="3428753"/>
              <a:ext cx="762562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  <a:br>
                <a:rPr lang="en-US" sz="1600" dirty="0">
                  <a:latin typeface="+mn-lt"/>
                </a:rPr>
              </a:br>
              <a:endParaRPr lang="en-US" sz="1600" dirty="0">
                <a:latin typeface="+mn-lt"/>
              </a:endParaRP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2634987" y="4581890"/>
              <a:ext cx="762562" cy="580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</p:grp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273050" y="1917700"/>
            <a:ext cx="576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+mn-lt"/>
              </a:rPr>
              <a:t>F</a:t>
            </a:r>
            <a:r>
              <a:rPr lang="hr-HR" sz="1400" dirty="0">
                <a:latin typeface="+mn-lt"/>
              </a:rPr>
              <a:t>ile 1</a:t>
            </a:r>
            <a:endParaRPr lang="en-US" sz="1400" dirty="0">
              <a:latin typeface="+mn-lt"/>
            </a:endParaRPr>
          </a:p>
        </p:txBody>
      </p:sp>
      <p:sp>
        <p:nvSpPr>
          <p:cNvPr id="111" name="Line 5"/>
          <p:cNvSpPr>
            <a:spLocks noChangeShapeType="1"/>
          </p:cNvSpPr>
          <p:nvPr/>
        </p:nvSpPr>
        <p:spPr bwMode="auto">
          <a:xfrm>
            <a:off x="787400" y="209708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5" name="Group 129"/>
          <p:cNvGrpSpPr/>
          <p:nvPr/>
        </p:nvGrpSpPr>
        <p:grpSpPr>
          <a:xfrm>
            <a:off x="1300088" y="1960900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User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130"/>
          <p:cNvGrpSpPr/>
          <p:nvPr/>
        </p:nvGrpSpPr>
        <p:grpSpPr>
          <a:xfrm>
            <a:off x="2482696" y="1960900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32" name="Rectangle 131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User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135"/>
          <p:cNvGrpSpPr/>
          <p:nvPr/>
        </p:nvGrpSpPr>
        <p:grpSpPr>
          <a:xfrm>
            <a:off x="3634824" y="1960900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37" name="Rectangle 136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User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143" name="Shape 142"/>
          <p:cNvCxnSpPr/>
          <p:nvPr/>
        </p:nvCxnSpPr>
        <p:spPr>
          <a:xfrm rot="5400000" flipH="1" flipV="1">
            <a:off x="1574800" y="2178051"/>
            <a:ext cx="985837" cy="830262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hape 144"/>
          <p:cNvCxnSpPr/>
          <p:nvPr/>
        </p:nvCxnSpPr>
        <p:spPr>
          <a:xfrm rot="5400000" flipH="1" flipV="1">
            <a:off x="2742406" y="2193132"/>
            <a:ext cx="985837" cy="800100"/>
          </a:xfrm>
          <a:prstGeom prst="bentConnector4">
            <a:avLst>
              <a:gd name="adj1" fmla="val -23197"/>
              <a:gd name="adj2" fmla="val 7143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C60608-9D1E-4175-B591-144038D7407C}" type="slidenum">
              <a:rPr lang="hr-HR"/>
              <a:pPr>
                <a:defRPr/>
              </a:pPr>
              <a:t>18</a:t>
            </a:fld>
            <a:endParaRPr lang="hr-HR"/>
          </a:p>
        </p:txBody>
      </p:sp>
      <p:sp>
        <p:nvSpPr>
          <p:cNvPr id="149" name="Text Box 15"/>
          <p:cNvSpPr txBox="1">
            <a:spLocks noChangeArrowheads="1"/>
          </p:cNvSpPr>
          <p:nvPr/>
        </p:nvSpPr>
        <p:spPr bwMode="auto">
          <a:xfrm>
            <a:off x="273050" y="3522663"/>
            <a:ext cx="576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+mn-lt"/>
              </a:rPr>
              <a:t>F</a:t>
            </a:r>
            <a:r>
              <a:rPr lang="hr-HR" sz="1400" dirty="0">
                <a:latin typeface="+mn-lt"/>
              </a:rPr>
              <a:t>ile 2</a:t>
            </a:r>
            <a:endParaRPr lang="en-US" sz="1400" dirty="0">
              <a:latin typeface="+mn-lt"/>
            </a:endParaRPr>
          </a:p>
        </p:txBody>
      </p:sp>
      <p:sp>
        <p:nvSpPr>
          <p:cNvPr id="150" name="Line 5"/>
          <p:cNvSpPr>
            <a:spLocks noChangeShapeType="1"/>
          </p:cNvSpPr>
          <p:nvPr/>
        </p:nvSpPr>
        <p:spPr bwMode="auto">
          <a:xfrm>
            <a:off x="787400" y="3700463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8" name="Group 150"/>
          <p:cNvGrpSpPr/>
          <p:nvPr/>
        </p:nvGrpSpPr>
        <p:grpSpPr>
          <a:xfrm>
            <a:off x="1300088" y="3564821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52" name="Rectangle 151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User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155"/>
          <p:cNvGrpSpPr/>
          <p:nvPr/>
        </p:nvGrpSpPr>
        <p:grpSpPr>
          <a:xfrm>
            <a:off x="2482696" y="3564821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57" name="Rectangle 156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User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165" name="Shape 164"/>
          <p:cNvCxnSpPr/>
          <p:nvPr/>
        </p:nvCxnSpPr>
        <p:spPr>
          <a:xfrm rot="5400000" flipH="1" flipV="1">
            <a:off x="1575594" y="3782219"/>
            <a:ext cx="984250" cy="830262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15"/>
          <p:cNvSpPr txBox="1">
            <a:spLocks noChangeArrowheads="1"/>
          </p:cNvSpPr>
          <p:nvPr/>
        </p:nvSpPr>
        <p:spPr bwMode="auto">
          <a:xfrm>
            <a:off x="273050" y="5167313"/>
            <a:ext cx="576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+mn-lt"/>
              </a:rPr>
              <a:t>F</a:t>
            </a:r>
            <a:r>
              <a:rPr lang="hr-HR" sz="1400" dirty="0">
                <a:latin typeface="+mn-lt"/>
              </a:rPr>
              <a:t>ile 3</a:t>
            </a:r>
            <a:endParaRPr lang="en-US" sz="1400" dirty="0">
              <a:latin typeface="+mn-lt"/>
            </a:endParaRPr>
          </a:p>
        </p:txBody>
      </p:sp>
      <p:sp>
        <p:nvSpPr>
          <p:cNvPr id="168" name="Line 5"/>
          <p:cNvSpPr>
            <a:spLocks noChangeShapeType="1"/>
          </p:cNvSpPr>
          <p:nvPr/>
        </p:nvSpPr>
        <p:spPr bwMode="auto">
          <a:xfrm>
            <a:off x="787400" y="534670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10" name="Group 168"/>
          <p:cNvGrpSpPr/>
          <p:nvPr/>
        </p:nvGrpSpPr>
        <p:grpSpPr>
          <a:xfrm>
            <a:off x="1300088" y="5210295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70" name="Rectangle 169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User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" name="Group 173"/>
          <p:cNvGrpSpPr/>
          <p:nvPr/>
        </p:nvGrpSpPr>
        <p:grpSpPr>
          <a:xfrm>
            <a:off x="2482696" y="5210295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75" name="Rectangle 174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User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178" name="Shape 177"/>
          <p:cNvCxnSpPr/>
          <p:nvPr/>
        </p:nvCxnSpPr>
        <p:spPr>
          <a:xfrm rot="5400000" flipH="1" flipV="1">
            <a:off x="1574800" y="5427663"/>
            <a:ext cx="985838" cy="830262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 Box 15"/>
          <p:cNvSpPr txBox="1">
            <a:spLocks noChangeArrowheads="1"/>
          </p:cNvSpPr>
          <p:nvPr/>
        </p:nvSpPr>
        <p:spPr bwMode="auto">
          <a:xfrm>
            <a:off x="5026025" y="1917700"/>
            <a:ext cx="574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+mn-lt"/>
              </a:rPr>
              <a:t>F</a:t>
            </a:r>
            <a:r>
              <a:rPr lang="hr-HR" sz="1400" dirty="0">
                <a:latin typeface="+mn-lt"/>
              </a:rPr>
              <a:t>ile 4</a:t>
            </a:r>
            <a:endParaRPr lang="en-US" sz="1400" dirty="0">
              <a:latin typeface="+mn-lt"/>
            </a:endParaRPr>
          </a:p>
        </p:txBody>
      </p:sp>
      <p:sp>
        <p:nvSpPr>
          <p:cNvPr id="180" name="Line 5"/>
          <p:cNvSpPr>
            <a:spLocks noChangeShapeType="1"/>
          </p:cNvSpPr>
          <p:nvPr/>
        </p:nvSpPr>
        <p:spPr bwMode="auto">
          <a:xfrm>
            <a:off x="5540375" y="209550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12" name="Group 180"/>
          <p:cNvGrpSpPr/>
          <p:nvPr/>
        </p:nvGrpSpPr>
        <p:grpSpPr>
          <a:xfrm>
            <a:off x="6052616" y="1959775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82" name="Rectangle 181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User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185"/>
          <p:cNvGrpSpPr/>
          <p:nvPr/>
        </p:nvGrpSpPr>
        <p:grpSpPr>
          <a:xfrm>
            <a:off x="7235224" y="1959775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87" name="Rectangle 186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User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190" name="Shape 189"/>
          <p:cNvCxnSpPr/>
          <p:nvPr/>
        </p:nvCxnSpPr>
        <p:spPr>
          <a:xfrm rot="5400000" flipH="1" flipV="1">
            <a:off x="6328569" y="2177257"/>
            <a:ext cx="984250" cy="830262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>
            <a:off x="5116513" y="3933825"/>
            <a:ext cx="720725" cy="2663825"/>
          </a:xfrm>
          <a:prstGeom prst="roundRect">
            <a:avLst/>
          </a:prstGeom>
          <a:solidFill>
            <a:srgbClr val="002060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>
            <a:off x="5970588" y="3933825"/>
            <a:ext cx="720725" cy="2663825"/>
          </a:xfrm>
          <a:prstGeom prst="roundRect">
            <a:avLst/>
          </a:prstGeom>
          <a:solidFill>
            <a:srgbClr val="002060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>
            <a:off x="6824663" y="3933825"/>
            <a:ext cx="720725" cy="2663825"/>
          </a:xfrm>
          <a:prstGeom prst="roundRect">
            <a:avLst/>
          </a:prstGeom>
          <a:solidFill>
            <a:srgbClr val="002060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>
            <a:off x="7710488" y="3933825"/>
            <a:ext cx="719137" cy="2663825"/>
          </a:xfrm>
          <a:prstGeom prst="roundRect">
            <a:avLst/>
          </a:prstGeom>
          <a:solidFill>
            <a:srgbClr val="002060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11" grpId="0" animBg="1"/>
      <p:bldP spid="149" grpId="0"/>
      <p:bldP spid="150" grpId="0" animBg="1"/>
      <p:bldP spid="167" grpId="0"/>
      <p:bldP spid="168" grpId="0" animBg="1"/>
      <p:bldP spid="179" grpId="0"/>
      <p:bldP spid="180" grpId="0" animBg="1"/>
      <p:bldP spid="192" grpId="0" animBg="1"/>
      <p:bldP spid="193" grpId="0" animBg="1"/>
      <p:bldP spid="194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12875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r-HR" dirty="0" smtClean="0"/>
              <a:t>Prava pristupa su spremljena s objektima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r-HR" dirty="0" smtClean="0"/>
              <a:t>ACL mogu sadržavati i unaprijed zadana (default) prava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r-HR" sz="2000" dirty="0" smtClean="0"/>
              <a:t>Ako se korisnik ne nalazi u ACL – default prava (npr. samo čitanje)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r-HR" sz="2000" dirty="0" smtClean="0"/>
              <a:t>Elementi u ACL mogu biti pojedinačni korisnici ili grupe korisnika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r-HR" dirty="0" smtClean="0"/>
              <a:t>ACL-ovi su pogodni kada je potrebno odrediti koji subjekti imaju koja pristupna prava za neki objekt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r-HR" sz="2000" dirty="0" smtClean="0"/>
              <a:t>Nisu pogodna u slučaju kada trebamo naći sva prava za sve objekte za nekog određenog subjekta </a:t>
            </a:r>
          </a:p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defRPr/>
            </a:pPr>
            <a:r>
              <a:rPr lang="pl-PL" sz="2600" dirty="0" smtClean="0"/>
              <a:t>Windows i Unix ga koriste za zaštitu podataka/procesa</a:t>
            </a:r>
          </a:p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defRPr/>
            </a:pPr>
            <a:endParaRPr lang="hr-HR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hr-HR" b="1" dirty="0" smtClean="0">
                <a:solidFill>
                  <a:srgbClr val="002060"/>
                </a:solidFill>
              </a:rPr>
              <a:t>	</a:t>
            </a:r>
            <a:r>
              <a:rPr lang="pt-BR" b="1" dirty="0" smtClean="0">
                <a:solidFill>
                  <a:srgbClr val="002060"/>
                </a:solidFill>
              </a:rPr>
              <a:t>ACL </a:t>
            </a:r>
            <a:r>
              <a:rPr lang="hr-HR" b="1" dirty="0" smtClean="0">
                <a:solidFill>
                  <a:srgbClr val="002060"/>
                </a:solidFill>
              </a:rPr>
              <a:t>zahtijeva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autentifikaciju subjekta </a:t>
            </a:r>
            <a:r>
              <a:rPr lang="pt-BR" b="1" dirty="0" smtClean="0">
                <a:solidFill>
                  <a:srgbClr val="002060"/>
                </a:solidFill>
              </a:rPr>
              <a:t>prije pristupa pojedinačnom objektu</a:t>
            </a:r>
            <a:r>
              <a:rPr lang="hr-HR" b="1" dirty="0" smtClean="0">
                <a:solidFill>
                  <a:srgbClr val="002060"/>
                </a:solidFill>
              </a:rPr>
              <a:t>!</a:t>
            </a:r>
            <a:endParaRPr lang="en-US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endParaRPr lang="hr-HR" dirty="0" smtClean="0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323528" y="197768"/>
            <a:ext cx="8569325" cy="1143000"/>
          </a:xfrm>
        </p:spPr>
        <p:txBody>
          <a:bodyPr/>
          <a:lstStyle/>
          <a:p>
            <a:pPr eaLnBrk="1" hangingPunct="1"/>
            <a:r>
              <a:rPr lang="hr-HR" dirty="0" smtClean="0"/>
              <a:t>Liste kontrole pristupa – Access Contol Lists (ACL)</a:t>
            </a:r>
            <a:endParaRPr lang="hr-H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1EC5D1-1E50-476C-9AAC-E41A7FF9944A}" type="slidenum">
              <a:rPr lang="hr-HR"/>
              <a:pPr>
                <a:defRPr/>
              </a:pPr>
              <a:t>19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Kontrola pristupa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04165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hr-HR" dirty="0" smtClean="0"/>
              <a:t>Computer Security: Principles and Practice</a:t>
            </a:r>
            <a:endParaRPr lang="en-US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/>
              <a:t>by</a:t>
            </a:r>
            <a:r>
              <a:rPr lang="en-US" dirty="0" smtClean="0"/>
              <a:t> William Stallings and </a:t>
            </a:r>
            <a:r>
              <a:rPr lang="en-US" dirty="0" err="1" smtClean="0"/>
              <a:t>Lawrie</a:t>
            </a:r>
            <a:r>
              <a:rPr lang="en-US" dirty="0" smtClean="0"/>
              <a:t> Brown</a:t>
            </a: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/>
              <a:t>Access Control: Principles and Practice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/>
              <a:t>by Ravi S. Sandhu and Pierangela Samarati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 smtClean="0"/>
              <a:t>Information Security and Trust</a:t>
            </a:r>
            <a:r>
              <a:rPr lang="hr-HR" dirty="0" smtClean="0"/>
              <a:t>: Access </a:t>
            </a:r>
            <a:r>
              <a:rPr lang="hr-HR" dirty="0" err="1" smtClean="0"/>
              <a:t>Control</a:t>
            </a: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/>
              <a:t>by </a:t>
            </a:r>
            <a:r>
              <a:rPr lang="en-US" dirty="0" err="1" smtClean="0"/>
              <a:t>Yingjiu</a:t>
            </a:r>
            <a:r>
              <a:rPr lang="en-US" dirty="0" smtClean="0"/>
              <a:t> Li</a:t>
            </a: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>
                <a:solidFill>
                  <a:srgbClr val="002060"/>
                </a:solidFill>
              </a:rPr>
              <a:t>Produced by Mario Čagalj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12875"/>
            <a:ext cx="8569325" cy="5149850"/>
          </a:xfrm>
        </p:spPr>
        <p:txBody>
          <a:bodyPr/>
          <a:lstStyle/>
          <a:p>
            <a:pPr>
              <a:buNone/>
            </a:pPr>
            <a:r>
              <a:rPr lang="hr-HR" sz="2000" dirty="0" smtClean="0"/>
              <a:t>Svaki redak matrice kontrole pristupa pohranjuje se s odgovarajućim subjektom</a:t>
            </a:r>
            <a:endParaRPr lang="hr-HR" sz="2000" dirty="0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Liste mogućnosti (Capabilities)</a:t>
            </a:r>
            <a:endParaRPr lang="hr-HR" b="1" dirty="0" smtClean="0"/>
          </a:p>
        </p:txBody>
      </p:sp>
      <p:grpSp>
        <p:nvGrpSpPr>
          <p:cNvPr id="30724" name="Group 32"/>
          <p:cNvGrpSpPr>
            <a:grpSpLocks/>
          </p:cNvGrpSpPr>
          <p:nvPr/>
        </p:nvGrpSpPr>
        <p:grpSpPr bwMode="auto">
          <a:xfrm>
            <a:off x="4159250" y="3424238"/>
            <a:ext cx="4332288" cy="3306762"/>
            <a:chOff x="1547664" y="2000415"/>
            <a:chExt cx="4896544" cy="3516817"/>
          </a:xfrm>
        </p:grpSpPr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2539892" y="2459644"/>
              <a:ext cx="3904316" cy="30575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2539892" y="3472650"/>
              <a:ext cx="3904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200">
                <a:latin typeface="+mn-lt"/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539892" y="4448512"/>
              <a:ext cx="3904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200">
                <a:latin typeface="+mn-lt"/>
              </a:endParaRPr>
            </a:p>
          </p:txBody>
        </p:sp>
        <p:grpSp>
          <p:nvGrpSpPr>
            <p:cNvPr id="30755" name="Group 40"/>
            <p:cNvGrpSpPr>
              <a:grpSpLocks/>
            </p:cNvGrpSpPr>
            <p:nvPr/>
          </p:nvGrpSpPr>
          <p:grpSpPr bwMode="auto">
            <a:xfrm>
              <a:off x="3515030" y="2459732"/>
              <a:ext cx="1943844" cy="3057500"/>
              <a:chOff x="3275856" y="2171700"/>
              <a:chExt cx="1943844" cy="2895600"/>
            </a:xfrm>
          </p:grpSpPr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>
                <a:off x="3275003" y="2171616"/>
                <a:ext cx="0" cy="28956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200">
                  <a:latin typeface="+mn-lt"/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>
                <a:off x="4229551" y="2171616"/>
                <a:ext cx="0" cy="28956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200">
                  <a:latin typeface="+mn-lt"/>
                </a:endParaRPr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>
                <a:off x="5219984" y="2171616"/>
                <a:ext cx="0" cy="28956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200">
                  <a:latin typeface="+mn-lt"/>
                </a:endParaRPr>
              </a:p>
            </p:txBody>
          </p:sp>
        </p:grp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1547664" y="2766923"/>
              <a:ext cx="936605" cy="33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User A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566805" y="2002103"/>
              <a:ext cx="1008376" cy="337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F</a:t>
              </a:r>
              <a:r>
                <a:rPr lang="hr-HR" sz="1600" dirty="0">
                  <a:latin typeface="+mn-lt"/>
                </a:rPr>
                <a:t>ile 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2651136" y="2469774"/>
              <a:ext cx="762561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Own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3627215" y="2003792"/>
              <a:ext cx="884571" cy="33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F</a:t>
              </a:r>
              <a:r>
                <a:rPr lang="hr-HR" sz="1600" dirty="0">
                  <a:latin typeface="+mn-lt"/>
                </a:rPr>
                <a:t>ile </a:t>
              </a:r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4535112" y="2003792"/>
              <a:ext cx="884571" cy="33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F</a:t>
              </a:r>
              <a:r>
                <a:rPr lang="hr-HR" sz="1600" dirty="0">
                  <a:latin typeface="+mn-lt"/>
                </a:rPr>
                <a:t>ile </a:t>
              </a:r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5498631" y="2000415"/>
              <a:ext cx="884572" cy="335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F</a:t>
              </a:r>
              <a:r>
                <a:rPr lang="hr-HR" sz="1600" dirty="0">
                  <a:latin typeface="+mn-lt"/>
                </a:rPr>
                <a:t>ile </a:t>
              </a:r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1547664" y="3714082"/>
              <a:ext cx="936605" cy="337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User </a:t>
              </a:r>
              <a:r>
                <a:rPr lang="hr-HR" sz="1600" dirty="0">
                  <a:latin typeface="+mn-lt"/>
                </a:rPr>
                <a:t>B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1547664" y="4652801"/>
              <a:ext cx="936605" cy="335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User </a:t>
              </a:r>
              <a:r>
                <a:rPr lang="hr-HR" sz="1600" dirty="0">
                  <a:latin typeface="+mn-lt"/>
                </a:rPr>
                <a:t>C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4594322" y="2469774"/>
              <a:ext cx="762562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Own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3598507" y="3435506"/>
              <a:ext cx="762561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Own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5557842" y="4446823"/>
              <a:ext cx="760767" cy="82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Own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651136" y="3421999"/>
              <a:ext cx="762561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endParaRPr lang="en-US" sz="1600" dirty="0">
                <a:latin typeface="+mn-lt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5579373" y="3428753"/>
              <a:ext cx="762561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endParaRPr lang="en-US" sz="1600" dirty="0">
                <a:latin typeface="+mn-lt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598507" y="4500850"/>
              <a:ext cx="762561" cy="82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endParaRPr lang="en-US" sz="1600" dirty="0">
                <a:latin typeface="+mn-lt"/>
              </a:endParaRP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4601499" y="3428753"/>
              <a:ext cx="762562" cy="82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/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  <a:br>
                <a:rPr lang="en-US" sz="1600" dirty="0">
                  <a:latin typeface="+mn-lt"/>
                </a:rPr>
              </a:br>
              <a:endParaRPr lang="en-US" sz="1600" dirty="0">
                <a:latin typeface="+mn-lt"/>
              </a:endParaRP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2634987" y="4581890"/>
              <a:ext cx="762562" cy="580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latin typeface="+mn-lt"/>
                </a:rPr>
                <a:t>Read</a:t>
              </a:r>
              <a:br>
                <a:rPr lang="en-US" sz="1600" dirty="0">
                  <a:latin typeface="+mn-lt"/>
                </a:rPr>
              </a:br>
              <a:r>
                <a:rPr lang="en-US" sz="1600" dirty="0">
                  <a:latin typeface="+mn-lt"/>
                </a:rPr>
                <a:t>Write</a:t>
              </a:r>
            </a:p>
          </p:txBody>
        </p:sp>
      </p:grp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0813" y="3543300"/>
            <a:ext cx="66833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User A</a:t>
            </a:r>
            <a:endParaRPr lang="en-US" sz="1400" dirty="0">
              <a:latin typeface="+mn-lt"/>
            </a:endParaRPr>
          </a:p>
        </p:txBody>
      </p:sp>
      <p:sp>
        <p:nvSpPr>
          <p:cNvPr id="111" name="Line 5"/>
          <p:cNvSpPr>
            <a:spLocks noChangeShapeType="1"/>
          </p:cNvSpPr>
          <p:nvPr/>
        </p:nvSpPr>
        <p:spPr bwMode="auto">
          <a:xfrm flipV="1">
            <a:off x="758825" y="3716338"/>
            <a:ext cx="25400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5" name="Group 129"/>
          <p:cNvGrpSpPr/>
          <p:nvPr/>
        </p:nvGrpSpPr>
        <p:grpSpPr>
          <a:xfrm>
            <a:off x="1012240" y="3584591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18" name="Rectangle 117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File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130"/>
          <p:cNvGrpSpPr/>
          <p:nvPr/>
        </p:nvGrpSpPr>
        <p:grpSpPr>
          <a:xfrm>
            <a:off x="2194848" y="3584591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32" name="Rectangle 131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File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143" name="Shape 142"/>
          <p:cNvCxnSpPr/>
          <p:nvPr/>
        </p:nvCxnSpPr>
        <p:spPr>
          <a:xfrm rot="5400000" flipH="1" flipV="1">
            <a:off x="1287463" y="3802062"/>
            <a:ext cx="985838" cy="830263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800DE8-CD66-4ABC-99BB-5B2F543C6518}" type="slidenum">
              <a:rPr lang="hr-HR"/>
              <a:pPr>
                <a:defRPr/>
              </a:pPr>
              <a:t>20</a:t>
            </a:fld>
            <a:endParaRPr lang="hr-HR"/>
          </a:p>
        </p:txBody>
      </p:sp>
      <p:sp>
        <p:nvSpPr>
          <p:cNvPr id="149" name="Text Box 15"/>
          <p:cNvSpPr txBox="1">
            <a:spLocks noChangeArrowheads="1"/>
          </p:cNvSpPr>
          <p:nvPr/>
        </p:nvSpPr>
        <p:spPr bwMode="auto">
          <a:xfrm>
            <a:off x="149225" y="1916113"/>
            <a:ext cx="668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User B</a:t>
            </a:r>
            <a:endParaRPr lang="en-US" sz="1400" dirty="0">
              <a:latin typeface="+mn-lt"/>
            </a:endParaRPr>
          </a:p>
        </p:txBody>
      </p:sp>
      <p:sp>
        <p:nvSpPr>
          <p:cNvPr id="150" name="Line 5"/>
          <p:cNvSpPr>
            <a:spLocks noChangeShapeType="1"/>
          </p:cNvSpPr>
          <p:nvPr/>
        </p:nvSpPr>
        <p:spPr bwMode="auto">
          <a:xfrm>
            <a:off x="755650" y="2095500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7" name="Group 150"/>
          <p:cNvGrpSpPr/>
          <p:nvPr/>
        </p:nvGrpSpPr>
        <p:grpSpPr>
          <a:xfrm>
            <a:off x="1012944" y="1959437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52" name="Rectangle 151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File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155"/>
          <p:cNvGrpSpPr/>
          <p:nvPr/>
        </p:nvGrpSpPr>
        <p:grpSpPr>
          <a:xfrm>
            <a:off x="2195552" y="1959437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57" name="Rectangle 156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File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165" name="Shape 164"/>
          <p:cNvCxnSpPr/>
          <p:nvPr/>
        </p:nvCxnSpPr>
        <p:spPr>
          <a:xfrm rot="5400000" flipH="1" flipV="1">
            <a:off x="1287463" y="2176462"/>
            <a:ext cx="985838" cy="830263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15"/>
          <p:cNvSpPr txBox="1">
            <a:spLocks noChangeArrowheads="1"/>
          </p:cNvSpPr>
          <p:nvPr/>
        </p:nvSpPr>
        <p:spPr bwMode="auto">
          <a:xfrm>
            <a:off x="104775" y="5268913"/>
            <a:ext cx="671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User C</a:t>
            </a:r>
            <a:endParaRPr lang="en-US" sz="1400" dirty="0">
              <a:latin typeface="+mn-lt"/>
            </a:endParaRPr>
          </a:p>
        </p:txBody>
      </p:sp>
      <p:sp>
        <p:nvSpPr>
          <p:cNvPr id="168" name="Line 5"/>
          <p:cNvSpPr>
            <a:spLocks noChangeShapeType="1"/>
          </p:cNvSpPr>
          <p:nvPr/>
        </p:nvSpPr>
        <p:spPr bwMode="auto">
          <a:xfrm flipV="1">
            <a:off x="725488" y="54451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9" name="Group 168"/>
          <p:cNvGrpSpPr/>
          <p:nvPr/>
        </p:nvGrpSpPr>
        <p:grpSpPr>
          <a:xfrm>
            <a:off x="2195736" y="5311870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70" name="Rectangle 169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File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73"/>
          <p:cNvGrpSpPr/>
          <p:nvPr/>
        </p:nvGrpSpPr>
        <p:grpSpPr>
          <a:xfrm>
            <a:off x="3378344" y="5311870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75" name="Rectangle 174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File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178" name="Shape 177"/>
          <p:cNvCxnSpPr/>
          <p:nvPr/>
        </p:nvCxnSpPr>
        <p:spPr>
          <a:xfrm rot="5400000" flipH="1" flipV="1">
            <a:off x="2470150" y="5529263"/>
            <a:ext cx="985838" cy="830262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/>
          <p:cNvSpPr/>
          <p:nvPr/>
        </p:nvSpPr>
        <p:spPr>
          <a:xfrm rot="16200000">
            <a:off x="6408738" y="2673350"/>
            <a:ext cx="719138" cy="3240087"/>
          </a:xfrm>
          <a:prstGeom prst="roundRect">
            <a:avLst/>
          </a:prstGeom>
          <a:solidFill>
            <a:srgbClr val="002060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 rot="16200000">
            <a:off x="6407944" y="3579019"/>
            <a:ext cx="720725" cy="3240087"/>
          </a:xfrm>
          <a:prstGeom prst="roundRect">
            <a:avLst/>
          </a:prstGeom>
          <a:solidFill>
            <a:srgbClr val="002060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 rot="16200000">
            <a:off x="6373019" y="4550569"/>
            <a:ext cx="719138" cy="3168650"/>
          </a:xfrm>
          <a:prstGeom prst="roundRect">
            <a:avLst/>
          </a:prstGeom>
          <a:solidFill>
            <a:srgbClr val="002060">
              <a:alpha val="20000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1" name="Group 155"/>
          <p:cNvGrpSpPr/>
          <p:nvPr/>
        </p:nvGrpSpPr>
        <p:grpSpPr>
          <a:xfrm>
            <a:off x="3420760" y="1958887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88" name="Rectangle 87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File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12" name="Group 155"/>
          <p:cNvGrpSpPr/>
          <p:nvPr/>
        </p:nvGrpSpPr>
        <p:grpSpPr>
          <a:xfrm>
            <a:off x="4623688" y="1959775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File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95" name="Shape 94"/>
          <p:cNvCxnSpPr/>
          <p:nvPr/>
        </p:nvCxnSpPr>
        <p:spPr>
          <a:xfrm rot="5400000" flipH="1" flipV="1">
            <a:off x="2511425" y="2181226"/>
            <a:ext cx="985837" cy="830262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571750" y="3038475"/>
            <a:ext cx="46038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767138" y="3043238"/>
            <a:ext cx="44450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8" name="Shape 97"/>
          <p:cNvCxnSpPr/>
          <p:nvPr/>
        </p:nvCxnSpPr>
        <p:spPr>
          <a:xfrm rot="5400000" flipH="1" flipV="1">
            <a:off x="3713163" y="2181225"/>
            <a:ext cx="985837" cy="830263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68"/>
          <p:cNvGrpSpPr/>
          <p:nvPr/>
        </p:nvGrpSpPr>
        <p:grpSpPr>
          <a:xfrm>
            <a:off x="1012240" y="5312783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100" name="Rectangle 99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File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04" name="Shape 103"/>
          <p:cNvCxnSpPr/>
          <p:nvPr/>
        </p:nvCxnSpPr>
        <p:spPr>
          <a:xfrm rot="5400000" flipH="1" flipV="1">
            <a:off x="1288257" y="5530056"/>
            <a:ext cx="984250" cy="830263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11" grpId="0" animBg="1"/>
      <p:bldP spid="149" grpId="0"/>
      <p:bldP spid="150" grpId="0" animBg="1"/>
      <p:bldP spid="167" grpId="0"/>
      <p:bldP spid="168" grpId="0" animBg="1"/>
      <p:bldP spid="192" grpId="0" animBg="1"/>
      <p:bldP spid="193" grpId="0" animBg="1"/>
      <p:bldP spid="194" grpId="0" animBg="1"/>
      <p:bldP spid="96" grpId="0" animBg="1"/>
      <p:bldP spid="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268760"/>
            <a:ext cx="8820150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 Prava pristupa su spremljena uz subjekte</a:t>
            </a:r>
            <a:endParaRPr lang="vi-VN" dirty="0" smtClean="0"/>
          </a:p>
          <a:p>
            <a:r>
              <a:rPr lang="hr-HR" b="1" dirty="0" smtClean="0">
                <a:latin typeface="Calibri" pitchFamily="34" charset="0"/>
                <a:cs typeface="Calibri" pitchFamily="34" charset="0"/>
              </a:rPr>
              <a:t>‘</a:t>
            </a:r>
            <a:r>
              <a:rPr lang="hr-HR" b="1" dirty="0">
                <a:latin typeface="Calibri" pitchFamily="34" charset="0"/>
                <a:cs typeface="Calibri" pitchFamily="34" charset="0"/>
              </a:rPr>
              <a:t>T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icket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i’ mogućnosti</a:t>
            </a:r>
            <a:r>
              <a:rPr lang="vi-VN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(Capability tickets)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specificiraju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ovlaštene objekte i operacije za određene subjekte</a:t>
            </a:r>
          </a:p>
          <a:p>
            <a:pPr eaLnBrk="1" hangingPunct="1">
              <a:lnSpc>
                <a:spcPct val="90000"/>
              </a:lnSpc>
            </a:pPr>
            <a:r>
              <a:rPr lang="hr-HR" dirty="0">
                <a:latin typeface="Calibri" pitchFamily="34" charset="0"/>
                <a:cs typeface="Calibri" pitchFamily="34" charset="0"/>
              </a:rPr>
              <a:t>L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ako je difinirati s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kup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pravila za određenog korisnika</a:t>
            </a:r>
            <a:endParaRPr lang="vi-VN" dirty="0" smtClean="0"/>
          </a:p>
          <a:p>
            <a:pPr lvl="1"/>
            <a:r>
              <a:rPr lang="hr-HR" dirty="0" smtClean="0">
                <a:latin typeface="Calibri" pitchFamily="34" charset="0"/>
                <a:cs typeface="Calibri" pitchFamily="34" charset="0"/>
              </a:rPr>
              <a:t>Zeško je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utvrditi popis korisnika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koji imaju određeno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prav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pristupa određen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om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resurs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</a:t>
            </a:r>
            <a:endParaRPr lang="vi-VN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Svaki korisnik može posjedovati više tiketa (tickets)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dirty="0" smtClean="0"/>
              <a:t>Korisnik može biti ovlašten za izdavanje tiketa drugim korisnicima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dirty="0" smtClean="0"/>
              <a:t>Ticketi se mogu raspršiti diljem sustava što prdstavlja veliki sigurnosni problem</a:t>
            </a:r>
          </a:p>
          <a:p>
            <a:pPr lvl="1" eaLnBrk="1" hangingPunct="1">
              <a:lnSpc>
                <a:spcPct val="90000"/>
              </a:lnSpc>
            </a:pPr>
            <a:r>
              <a:rPr lang="hr-HR" sz="2000" dirty="0" smtClean="0"/>
              <a:t>Nemoguće krivotvorenje (Unforgable) -  uključuju ‘unforgable’ kripto tokene, odnosno autentifikacijske kodove (koriste se u distribuoranim sustavima, npr. Kerberos)</a:t>
            </a:r>
          </a:p>
          <a:p>
            <a:pPr lvl="1" eaLnBrk="1" hangingPunct="1">
              <a:lnSpc>
                <a:spcPct val="90000"/>
              </a:lnSpc>
            </a:pPr>
            <a:endParaRPr lang="hr-HR" sz="8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hr-HR" b="1" dirty="0" smtClean="0">
                <a:solidFill>
                  <a:srgbClr val="002060"/>
                </a:solidFill>
              </a:rPr>
              <a:t>	</a:t>
            </a:r>
            <a:r>
              <a:rPr lang="hr-HR" dirty="0" smtClean="0">
                <a:solidFill>
                  <a:schemeClr val="tx2"/>
                </a:solidFill>
              </a:rPr>
              <a:t> </a:t>
            </a:r>
            <a:r>
              <a:rPr lang="hr-HR" b="1" dirty="0" smtClean="0">
                <a:solidFill>
                  <a:schemeClr val="tx2"/>
                </a:solidFill>
              </a:rPr>
              <a:t>liste mogućnosti (Capabilities) zahtijevaju </a:t>
            </a:r>
            <a:r>
              <a:rPr lang="hr-HR" b="1" dirty="0" smtClean="0">
                <a:solidFill>
                  <a:srgbClr val="FF0000"/>
                </a:solidFill>
              </a:rPr>
              <a:t>‘unforgability’ i kontrolu širenja prava pristupa (kontroliranje ticketa)!</a:t>
            </a:r>
            <a:r>
              <a:rPr lang="hr-HR" b="1" dirty="0" smtClean="0"/>
              <a:t> </a:t>
            </a:r>
            <a:endParaRPr lang="en-US" b="1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hr-HR" dirty="0" smtClean="0"/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Capabilities</a:t>
            </a:r>
            <a:endParaRPr lang="hr-H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A4C76-0F66-45A6-AC97-C6D3AAE88154}" type="slidenum">
              <a:rPr lang="hr-HR"/>
              <a:pPr>
                <a:defRPr/>
              </a:pPr>
              <a:t>21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Usporedba: ACL vs. Capabilities</a:t>
            </a:r>
            <a:endParaRPr lang="hr-H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F8FD8-7CD7-4311-B866-DF84EDF8A810}" type="slidenum">
              <a:rPr lang="hr-HR"/>
              <a:pPr>
                <a:defRPr/>
              </a:pPr>
              <a:t>22</a:t>
            </a:fld>
            <a:endParaRPr lang="hr-HR"/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250825" y="1447800"/>
            <a:ext cx="41767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800" b="1" dirty="0">
                <a:solidFill>
                  <a:srgbClr val="002060"/>
                </a:solidFill>
                <a:latin typeface="+mn-lt"/>
                <a:cs typeface="+mn-cs"/>
              </a:rPr>
              <a:t>ACL</a:t>
            </a: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latin typeface="+mn-lt"/>
                <a:cs typeface="+mn-cs"/>
              </a:rPr>
              <a:t>Prava pristupa pohranjena s objektima</a:t>
            </a:r>
            <a:endParaRPr lang="en-US" sz="2400" dirty="0">
              <a:latin typeface="+mn-lt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latin typeface="+mn-lt"/>
                <a:cs typeface="+mn-cs"/>
              </a:rPr>
              <a:t>Zahtjeva autentifikaciju subjekata</a:t>
            </a:r>
            <a:endParaRPr lang="en-US" sz="2400" dirty="0">
              <a:latin typeface="+mn-lt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Osigurava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pregled prava za određene objekte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latin typeface="+mn-lt"/>
                <a:cs typeface="+mn-cs"/>
              </a:rPr>
              <a:t>Većina operativnih sustava kao što su </a:t>
            </a:r>
            <a:r>
              <a:rPr lang="en-US" sz="2400" dirty="0" smtClean="0">
                <a:latin typeface="+mn-lt"/>
                <a:cs typeface="+mn-cs"/>
              </a:rPr>
              <a:t>UNIX </a:t>
            </a:r>
            <a:r>
              <a:rPr lang="hr-HR" sz="2400" dirty="0" smtClean="0">
                <a:latin typeface="+mn-lt"/>
                <a:cs typeface="+mn-cs"/>
              </a:rPr>
              <a:t>i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Windows </a:t>
            </a:r>
            <a:r>
              <a:rPr lang="hr-HR" sz="2400" dirty="0" smtClean="0">
                <a:latin typeface="+mn-lt"/>
                <a:cs typeface="+mn-cs"/>
              </a:rPr>
              <a:t>koriste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ACL </a:t>
            </a:r>
            <a:r>
              <a:rPr lang="hr-HR" sz="2400" dirty="0" smtClean="0">
                <a:latin typeface="+mn-lt"/>
                <a:cs typeface="+mn-cs"/>
              </a:rPr>
              <a:t>za zaštitu podataka</a:t>
            </a: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4506913" y="1447800"/>
            <a:ext cx="4457575" cy="4648200"/>
          </a:xfrm>
          <a:prstGeom prst="rect">
            <a:avLst/>
          </a:prstGeom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800" b="1" dirty="0" smtClean="0">
                <a:solidFill>
                  <a:srgbClr val="002060"/>
                </a:solidFill>
                <a:latin typeface="+mn-lt"/>
                <a:cs typeface="+mn-cs"/>
              </a:rPr>
              <a:t>Capabilities</a:t>
            </a:r>
            <a:endParaRPr lang="en-US" sz="2800" b="1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latin typeface="+mn-lt"/>
                <a:cs typeface="+mn-cs"/>
              </a:rPr>
              <a:t>Prava pristupa pohranjena sa subjektima</a:t>
            </a:r>
            <a:endParaRPr lang="hr-HR" sz="2400" dirty="0">
              <a:latin typeface="+mn-lt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latin typeface="+mn-lt"/>
                <a:cs typeface="+mn-cs"/>
              </a:rPr>
              <a:t>Zahtjeva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hr-HR" sz="2400" dirty="0" smtClean="0">
                <a:latin typeface="+mn-lt"/>
                <a:cs typeface="+mn-cs"/>
              </a:rPr>
              <a:t>‘</a:t>
            </a:r>
            <a:r>
              <a:rPr lang="en-US" sz="2400" dirty="0" err="1" smtClean="0">
                <a:latin typeface="+mn-lt"/>
                <a:cs typeface="+mn-cs"/>
              </a:rPr>
              <a:t>unforgeability</a:t>
            </a:r>
            <a:r>
              <a:rPr lang="hr-HR" sz="2400" dirty="0" smtClean="0">
                <a:latin typeface="+mn-lt"/>
                <a:cs typeface="+mn-cs"/>
              </a:rPr>
              <a:t>’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hr-HR" sz="2400" dirty="0" smtClean="0">
                <a:latin typeface="+mn-lt"/>
                <a:cs typeface="+mn-cs"/>
              </a:rPr>
              <a:t>sposobnosti i </a:t>
            </a:r>
            <a:r>
              <a:rPr lang="hr-HR" sz="2400" dirty="0"/>
              <a:t>kontrolu širenja prava pristupa </a:t>
            </a:r>
            <a:endParaRPr lang="hr-HR" sz="2400" dirty="0" smtClean="0"/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latin typeface="+mn-lt"/>
                <a:cs typeface="+mn-cs"/>
              </a:rPr>
              <a:t>Pruža opozivanje prava na bazi subjekata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endParaRPr lang="en-US" sz="2400" dirty="0">
              <a:latin typeface="+mn-lt"/>
              <a:cs typeface="+mn-cs"/>
            </a:endParaRPr>
          </a:p>
          <a:p>
            <a:pPr marL="547688" lvl="1" indent="-22860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latin typeface="+mn-lt"/>
                <a:cs typeface="+mn-cs"/>
              </a:rPr>
              <a:t>Koristi se u autentifikacijskim sustavima kao što je </a:t>
            </a:r>
            <a:r>
              <a:rPr lang="en-US" sz="2400" dirty="0" smtClean="0">
                <a:latin typeface="+mn-lt"/>
                <a:cs typeface="+mn-cs"/>
              </a:rPr>
              <a:t>Kerberos</a:t>
            </a:r>
            <a:endParaRPr lang="en-US" sz="24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569325" cy="5149850"/>
          </a:xfrm>
        </p:spPr>
        <p:txBody>
          <a:bodyPr/>
          <a:lstStyle/>
          <a:p>
            <a:r>
              <a:rPr lang="hr-HR" dirty="0" smtClean="0"/>
              <a:t>Struktura podataka koja nije rijetka (poput pristupne matrice). Puno je prikladnija od ACL i Lista mogućnosti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Sortiranje po Subjektu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Sortiranje po Objektu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smtClean="0">
                <a:latin typeface="Calibri" pitchFamily="34" charset="0"/>
                <a:cs typeface="Calibri" pitchFamily="34" charset="0"/>
              </a:rPr>
              <a:t>Obično se koristi u </a:t>
            </a:r>
          </a:p>
          <a:p>
            <a:pPr>
              <a:buNone/>
            </a:pPr>
            <a:r>
              <a:rPr lang="pl-PL" dirty="0" smtClean="0">
                <a:latin typeface="Calibri" pitchFamily="34" charset="0"/>
                <a:cs typeface="Calibri" pitchFamily="34" charset="0"/>
              </a:rPr>
              <a:t>relacijskim sustavima </a:t>
            </a:r>
          </a:p>
          <a:p>
            <a:pPr>
              <a:buNone/>
            </a:pPr>
            <a:r>
              <a:rPr lang="pl-PL" dirty="0" smtClean="0">
                <a:latin typeface="Calibri" pitchFamily="34" charset="0"/>
                <a:cs typeface="Calibri" pitchFamily="34" charset="0"/>
              </a:rPr>
              <a:t>za upravljanje bazama </a:t>
            </a:r>
          </a:p>
          <a:p>
            <a:pPr>
              <a:buNone/>
            </a:pPr>
            <a:r>
              <a:rPr lang="pl-PL" dirty="0" smtClean="0">
                <a:latin typeface="Calibri" pitchFamily="34" charset="0"/>
                <a:cs typeface="Calibri" pitchFamily="34" charset="0"/>
              </a:rPr>
              <a:t>podataka</a:t>
            </a:r>
          </a:p>
          <a:p>
            <a:pPr>
              <a:buNone/>
            </a:pPr>
            <a:endParaRPr lang="pl-PL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hr-HR" dirty="0" smtClean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Autorizacijska tablica</a:t>
            </a:r>
            <a:endParaRPr lang="hr-H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7316A5-A9FC-4BFD-924E-90E079DB379D}" type="slidenum">
              <a:rPr lang="hr-HR"/>
              <a:pPr>
                <a:defRPr/>
              </a:pPr>
              <a:t>23</a:t>
            </a:fld>
            <a:endParaRPr lang="hr-H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38550" y="2695575"/>
            <a:ext cx="4914900" cy="309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482600" indent="-482600" eaLnBrk="0" hangingPunct="0">
              <a:lnSpc>
                <a:spcPct val="87000"/>
              </a:lnSpc>
              <a:spcBef>
                <a:spcPct val="42000"/>
              </a:spcBef>
              <a:buClr>
                <a:schemeClr val="accent1"/>
              </a:buClr>
              <a:buSzPct val="85000"/>
              <a:tabLst>
                <a:tab pos="533400" algn="l"/>
                <a:tab pos="1854200" algn="l"/>
                <a:tab pos="2171700" algn="l"/>
                <a:tab pos="3683000" algn="l"/>
                <a:tab pos="4191000" algn="l"/>
              </a:tabLst>
              <a:defRPr/>
            </a:pPr>
            <a:r>
              <a:rPr lang="hr-HR" sz="2000" dirty="0" smtClean="0">
                <a:latin typeface="+mn-lt"/>
                <a:cs typeface="+mn-cs"/>
              </a:rPr>
              <a:t>   </a:t>
            </a:r>
            <a:r>
              <a:rPr lang="en-US" sz="2000" dirty="0" err="1" smtClean="0">
                <a:latin typeface="+mn-lt"/>
                <a:cs typeface="+mn-cs"/>
              </a:rPr>
              <a:t>Subje</a:t>
            </a:r>
            <a:r>
              <a:rPr lang="hr-HR" sz="2000" dirty="0" smtClean="0">
                <a:latin typeface="+mn-lt"/>
                <a:cs typeface="+mn-cs"/>
              </a:rPr>
              <a:t>k</a:t>
            </a:r>
            <a:r>
              <a:rPr lang="en-US" sz="2000" dirty="0" smtClean="0">
                <a:latin typeface="+mn-lt"/>
                <a:cs typeface="+mn-cs"/>
              </a:rPr>
              <a:t>t</a:t>
            </a:r>
            <a:r>
              <a:rPr lang="hr-HR" sz="2000" dirty="0" smtClean="0">
                <a:latin typeface="+mn-lt"/>
                <a:cs typeface="+mn-cs"/>
              </a:rPr>
              <a:t>             Pravo pristupa</a:t>
            </a: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 smtClean="0">
                <a:latin typeface="+mn-lt"/>
                <a:cs typeface="+mn-cs"/>
              </a:rPr>
              <a:t>  </a:t>
            </a:r>
            <a:r>
              <a:rPr lang="en-US" sz="2000" dirty="0" err="1" smtClean="0">
                <a:latin typeface="+mn-lt"/>
                <a:cs typeface="+mn-cs"/>
              </a:rPr>
              <a:t>Obje</a:t>
            </a:r>
            <a:r>
              <a:rPr lang="hr-HR" sz="2000" dirty="0" smtClean="0">
                <a:latin typeface="+mn-lt"/>
                <a:cs typeface="+mn-cs"/>
              </a:rPr>
              <a:t>k</a:t>
            </a:r>
            <a:r>
              <a:rPr lang="en-US" sz="2000" dirty="0" smtClean="0">
                <a:latin typeface="+mn-lt"/>
                <a:cs typeface="+mn-cs"/>
              </a:rPr>
              <a:t>t</a:t>
            </a:r>
            <a:endParaRPr lang="en-US" sz="2000" dirty="0">
              <a:latin typeface="+mn-lt"/>
              <a:cs typeface="+mn-cs"/>
            </a:endParaRPr>
          </a:p>
          <a:p>
            <a:pPr marL="482600" indent="-482600" eaLnBrk="0" hangingPunct="0">
              <a:lnSpc>
                <a:spcPct val="87000"/>
              </a:lnSpc>
              <a:spcBef>
                <a:spcPct val="42000"/>
              </a:spcBef>
              <a:buClr>
                <a:schemeClr val="accent1"/>
              </a:buClr>
              <a:buSzPct val="85000"/>
              <a:tabLst>
                <a:tab pos="533400" algn="l"/>
                <a:tab pos="1854200" algn="l"/>
                <a:tab pos="2171700" algn="l"/>
                <a:tab pos="3683000" algn="l"/>
                <a:tab pos="4191000" algn="l"/>
              </a:tabLst>
              <a:defRPr/>
            </a:pP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>
                <a:latin typeface="+mn-lt"/>
                <a:cs typeface="+mn-cs"/>
              </a:rPr>
              <a:t>A</a:t>
            </a: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 smtClean="0">
                <a:latin typeface="+mn-lt"/>
                <a:cs typeface="+mn-cs"/>
              </a:rPr>
              <a:t>Čitanje</a:t>
            </a:r>
            <a:r>
              <a:rPr lang="en-US" sz="2000" dirty="0">
                <a:latin typeface="+mn-lt"/>
                <a:cs typeface="+mn-cs"/>
              </a:rPr>
              <a:t>		F</a:t>
            </a:r>
          </a:p>
          <a:p>
            <a:pPr marL="482600" indent="-482600" eaLnBrk="0" hangingPunct="0">
              <a:lnSpc>
                <a:spcPct val="87000"/>
              </a:lnSpc>
              <a:spcBef>
                <a:spcPct val="42000"/>
              </a:spcBef>
              <a:buClr>
                <a:schemeClr val="accent1"/>
              </a:buClr>
              <a:buSzPct val="85000"/>
              <a:tabLst>
                <a:tab pos="533400" algn="l"/>
                <a:tab pos="1854200" algn="l"/>
                <a:tab pos="2171700" algn="l"/>
                <a:tab pos="3683000" algn="l"/>
                <a:tab pos="4191000" algn="l"/>
              </a:tabLst>
              <a:defRPr/>
            </a:pP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>
                <a:latin typeface="+mn-lt"/>
                <a:cs typeface="+mn-cs"/>
              </a:rPr>
              <a:t>A</a:t>
            </a: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 smtClean="0">
                <a:latin typeface="+mn-lt"/>
                <a:cs typeface="+mn-cs"/>
              </a:rPr>
              <a:t>Pisanje</a:t>
            </a:r>
            <a:r>
              <a:rPr lang="en-US" sz="2000" dirty="0">
                <a:latin typeface="+mn-lt"/>
                <a:cs typeface="+mn-cs"/>
              </a:rPr>
              <a:t>		F</a:t>
            </a:r>
          </a:p>
          <a:p>
            <a:pPr marL="482600" indent="-482600" eaLnBrk="0" hangingPunct="0">
              <a:lnSpc>
                <a:spcPct val="87000"/>
              </a:lnSpc>
              <a:spcBef>
                <a:spcPct val="42000"/>
              </a:spcBef>
              <a:buClr>
                <a:schemeClr val="accent1"/>
              </a:buClr>
              <a:buSzPct val="85000"/>
              <a:tabLst>
                <a:tab pos="533400" algn="l"/>
                <a:tab pos="1854200" algn="l"/>
                <a:tab pos="2171700" algn="l"/>
                <a:tab pos="3683000" algn="l"/>
                <a:tab pos="4191000" algn="l"/>
              </a:tabLst>
              <a:defRPr/>
            </a:pP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>
                <a:latin typeface="+mn-lt"/>
                <a:cs typeface="+mn-cs"/>
              </a:rPr>
              <a:t>A</a:t>
            </a: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 smtClean="0">
                <a:latin typeface="+mn-lt"/>
                <a:cs typeface="+mn-cs"/>
              </a:rPr>
              <a:t>Posjedovanje</a:t>
            </a:r>
            <a:r>
              <a:rPr lang="en-US" sz="2000" dirty="0">
                <a:latin typeface="+mn-lt"/>
                <a:cs typeface="+mn-cs"/>
              </a:rPr>
              <a:t>		F</a:t>
            </a:r>
          </a:p>
          <a:p>
            <a:pPr marL="482600" indent="-482600" eaLnBrk="0" hangingPunct="0">
              <a:lnSpc>
                <a:spcPct val="87000"/>
              </a:lnSpc>
              <a:spcBef>
                <a:spcPct val="42000"/>
              </a:spcBef>
              <a:buClr>
                <a:schemeClr val="accent1"/>
              </a:buClr>
              <a:buSzPct val="85000"/>
              <a:tabLst>
                <a:tab pos="533400" algn="l"/>
                <a:tab pos="1854200" algn="l"/>
                <a:tab pos="2171700" algn="l"/>
                <a:tab pos="3683000" algn="l"/>
                <a:tab pos="4191000" algn="l"/>
              </a:tabLst>
              <a:defRPr/>
            </a:pP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>
                <a:latin typeface="+mn-lt"/>
                <a:cs typeface="+mn-cs"/>
              </a:rPr>
              <a:t>B</a:t>
            </a: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 smtClean="0">
                <a:latin typeface="+mn-lt"/>
                <a:cs typeface="+mn-cs"/>
              </a:rPr>
              <a:t>Čitanje</a:t>
            </a:r>
            <a:r>
              <a:rPr lang="en-US" sz="2000" dirty="0">
                <a:latin typeface="+mn-lt"/>
                <a:cs typeface="+mn-cs"/>
              </a:rPr>
              <a:t>		G</a:t>
            </a:r>
          </a:p>
          <a:p>
            <a:pPr marL="482600" indent="-482600" eaLnBrk="0" hangingPunct="0">
              <a:lnSpc>
                <a:spcPct val="87000"/>
              </a:lnSpc>
              <a:spcBef>
                <a:spcPct val="42000"/>
              </a:spcBef>
              <a:buClr>
                <a:schemeClr val="accent1"/>
              </a:buClr>
              <a:buSzPct val="85000"/>
              <a:tabLst>
                <a:tab pos="533400" algn="l"/>
                <a:tab pos="1854200" algn="l"/>
                <a:tab pos="2171700" algn="l"/>
                <a:tab pos="3683000" algn="l"/>
                <a:tab pos="4191000" algn="l"/>
              </a:tabLst>
              <a:defRPr/>
            </a:pP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>
                <a:latin typeface="+mn-lt"/>
                <a:cs typeface="+mn-cs"/>
              </a:rPr>
              <a:t>B</a:t>
            </a: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 smtClean="0">
                <a:latin typeface="+mn-lt"/>
              </a:rPr>
              <a:t>Čitanje</a:t>
            </a:r>
            <a:r>
              <a:rPr lang="hr-HR" sz="2000" dirty="0" smtClean="0"/>
              <a:t> </a:t>
            </a:r>
            <a:r>
              <a:rPr lang="en-US" sz="2000" dirty="0">
                <a:latin typeface="+mn-lt"/>
                <a:cs typeface="+mn-cs"/>
              </a:rPr>
              <a:t>		</a:t>
            </a:r>
            <a:r>
              <a:rPr lang="hr-HR" sz="2000" dirty="0">
                <a:latin typeface="+mn-lt"/>
                <a:cs typeface="+mn-cs"/>
              </a:rPr>
              <a:t>F</a:t>
            </a:r>
            <a:endParaRPr lang="en-US" sz="2000" dirty="0">
              <a:latin typeface="+mn-lt"/>
              <a:cs typeface="+mn-cs"/>
            </a:endParaRPr>
          </a:p>
          <a:p>
            <a:pPr marL="482600" indent="-482600" eaLnBrk="0" hangingPunct="0">
              <a:lnSpc>
                <a:spcPct val="87000"/>
              </a:lnSpc>
              <a:spcBef>
                <a:spcPct val="42000"/>
              </a:spcBef>
              <a:buClr>
                <a:schemeClr val="accent1"/>
              </a:buClr>
              <a:buSzPct val="85000"/>
              <a:tabLst>
                <a:tab pos="533400" algn="l"/>
                <a:tab pos="1854200" algn="l"/>
                <a:tab pos="2171700" algn="l"/>
                <a:tab pos="3683000" algn="l"/>
                <a:tab pos="4191000" algn="l"/>
              </a:tabLst>
              <a:defRPr/>
            </a:pP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>
                <a:latin typeface="+mn-lt"/>
                <a:cs typeface="+mn-cs"/>
              </a:rPr>
              <a:t>C</a:t>
            </a: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>
                <a:latin typeface="+mn-lt"/>
                <a:cs typeface="+mn-cs"/>
              </a:rPr>
              <a:t>P</a:t>
            </a:r>
            <a:r>
              <a:rPr lang="hr-HR" sz="2000" dirty="0" smtClean="0">
                <a:latin typeface="+mn-lt"/>
                <a:cs typeface="+mn-cs"/>
              </a:rPr>
              <a:t>isanje</a:t>
            </a:r>
            <a:r>
              <a:rPr lang="en-US" sz="2000" dirty="0">
                <a:latin typeface="+mn-lt"/>
                <a:cs typeface="+mn-cs"/>
              </a:rPr>
              <a:t>		</a:t>
            </a:r>
            <a:r>
              <a:rPr lang="hr-HR" sz="2000" dirty="0">
                <a:latin typeface="+mn-lt"/>
                <a:cs typeface="+mn-cs"/>
              </a:rPr>
              <a:t>F</a:t>
            </a:r>
            <a:endParaRPr lang="en-US" sz="2000" dirty="0">
              <a:latin typeface="+mn-lt"/>
              <a:cs typeface="+mn-cs"/>
            </a:endParaRPr>
          </a:p>
          <a:p>
            <a:pPr marL="482600" indent="-482600" eaLnBrk="0" hangingPunct="0">
              <a:lnSpc>
                <a:spcPct val="87000"/>
              </a:lnSpc>
              <a:spcBef>
                <a:spcPct val="42000"/>
              </a:spcBef>
              <a:buClr>
                <a:schemeClr val="accent1"/>
              </a:buClr>
              <a:buSzPct val="85000"/>
              <a:tabLst>
                <a:tab pos="533400" algn="l"/>
                <a:tab pos="1854200" algn="l"/>
                <a:tab pos="2171700" algn="l"/>
                <a:tab pos="3683000" algn="l"/>
                <a:tab pos="4191000" algn="l"/>
              </a:tabLst>
              <a:defRPr/>
            </a:pP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>
                <a:latin typeface="+mn-lt"/>
                <a:cs typeface="+mn-cs"/>
              </a:rPr>
              <a:t>C</a:t>
            </a:r>
            <a:r>
              <a:rPr lang="en-US" sz="2000" dirty="0">
                <a:latin typeface="+mn-lt"/>
                <a:cs typeface="+mn-cs"/>
              </a:rPr>
              <a:t>	</a:t>
            </a:r>
            <a:r>
              <a:rPr lang="hr-HR" sz="2000" dirty="0" smtClean="0">
                <a:latin typeface="+mn-lt"/>
                <a:cs typeface="+mn-cs"/>
              </a:rPr>
              <a:t>Posjedovanje</a:t>
            </a:r>
            <a:r>
              <a:rPr lang="en-US" sz="2000" dirty="0">
                <a:latin typeface="+mn-lt"/>
                <a:cs typeface="+mn-cs"/>
              </a:rPr>
              <a:t>		G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635375" y="3101975"/>
            <a:ext cx="4914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grpSp>
        <p:nvGrpSpPr>
          <p:cNvPr id="33799" name="Group 8"/>
          <p:cNvGrpSpPr>
            <a:grpSpLocks/>
          </p:cNvGrpSpPr>
          <p:nvPr/>
        </p:nvGrpSpPr>
        <p:grpSpPr bwMode="auto">
          <a:xfrm>
            <a:off x="5111750" y="2698750"/>
            <a:ext cx="1955800" cy="3106738"/>
            <a:chOff x="3663950" y="2482736"/>
            <a:chExt cx="1955800" cy="3661792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663950" y="2482736"/>
              <a:ext cx="0" cy="3661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>
                <a:latin typeface="+mn-lt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619750" y="2482736"/>
              <a:ext cx="0" cy="3661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err="1" smtClean="0"/>
              <a:t>Case</a:t>
            </a:r>
            <a:r>
              <a:rPr lang="hr-HR" dirty="0" smtClean="0"/>
              <a:t> </a:t>
            </a:r>
            <a:r>
              <a:rPr lang="hr-HR" dirty="0" err="1" smtClean="0"/>
              <a:t>Study</a:t>
            </a:r>
            <a:r>
              <a:rPr lang="hr-HR" dirty="0" smtClean="0"/>
              <a:t>: UNIX sustav datoteka</a:t>
            </a:r>
            <a:endParaRPr lang="hr-H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247256-77E8-4D91-A9C2-26FB2F9C7FB5}" type="slidenum">
              <a:rPr lang="hr-HR"/>
              <a:pPr>
                <a:defRPr/>
              </a:pPr>
              <a:t>24</a:t>
            </a:fld>
            <a:endParaRPr lang="hr-H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400" dirty="0">
                <a:latin typeface="+mn-lt"/>
                <a:cs typeface="+mn-cs"/>
              </a:rPr>
              <a:t>3 </a:t>
            </a:r>
            <a:r>
              <a:rPr lang="en-US" sz="2400" dirty="0" err="1" smtClean="0">
                <a:latin typeface="+mn-lt"/>
                <a:cs typeface="+mn-cs"/>
              </a:rPr>
              <a:t>tipa</a:t>
            </a: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en-US" sz="2400" dirty="0" err="1">
                <a:latin typeface="+mn-lt"/>
                <a:cs typeface="+mn-cs"/>
              </a:rPr>
              <a:t>prava</a:t>
            </a:r>
            <a:r>
              <a:rPr lang="en-US" sz="2400" dirty="0">
                <a:latin typeface="+mn-lt"/>
                <a:cs typeface="+mn-cs"/>
              </a:rPr>
              <a:t>: </a:t>
            </a:r>
            <a:endParaRPr lang="en-US" sz="2400" dirty="0" smtClean="0">
              <a:latin typeface="+mn-lt"/>
              <a:cs typeface="+mn-cs"/>
            </a:endParaRP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 smtClean="0">
                <a:solidFill>
                  <a:srgbClr val="CC0000"/>
                </a:solidFill>
                <a:latin typeface="+mn-lt"/>
                <a:cs typeface="+mn-cs"/>
              </a:rPr>
              <a:t>r</a:t>
            </a:r>
            <a:r>
              <a:rPr lang="en-US" sz="2000" dirty="0" smtClean="0">
                <a:latin typeface="+mn-lt"/>
                <a:cs typeface="+mn-cs"/>
              </a:rPr>
              <a:t> – read</a:t>
            </a:r>
            <a:r>
              <a:rPr lang="hr-HR" sz="2000" dirty="0" smtClean="0">
                <a:latin typeface="+mn-lt"/>
                <a:cs typeface="+mn-cs"/>
              </a:rPr>
              <a:t> (čitanje)</a:t>
            </a:r>
            <a:endParaRPr lang="en-US" sz="2000" dirty="0" smtClean="0">
              <a:latin typeface="+mn-lt"/>
              <a:cs typeface="+mn-cs"/>
            </a:endParaRP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 smtClean="0">
                <a:solidFill>
                  <a:srgbClr val="CC0000"/>
                </a:solidFill>
                <a:latin typeface="+mn-lt"/>
                <a:cs typeface="+mn-cs"/>
              </a:rPr>
              <a:t>w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r>
              <a:rPr lang="en-US" sz="2000" dirty="0">
                <a:latin typeface="+mn-lt"/>
                <a:cs typeface="+mn-cs"/>
              </a:rPr>
              <a:t>– </a:t>
            </a:r>
            <a:r>
              <a:rPr lang="en-US" sz="2000" dirty="0" smtClean="0">
                <a:latin typeface="+mn-lt"/>
                <a:cs typeface="+mn-cs"/>
              </a:rPr>
              <a:t>write</a:t>
            </a:r>
            <a:r>
              <a:rPr lang="hr-HR" sz="2000" dirty="0" smtClean="0">
                <a:latin typeface="+mn-lt"/>
                <a:cs typeface="+mn-cs"/>
              </a:rPr>
              <a:t> (pisanje)</a:t>
            </a:r>
            <a:endParaRPr lang="en-US" sz="2000" dirty="0">
              <a:latin typeface="+mn-lt"/>
              <a:cs typeface="+mn-cs"/>
            </a:endParaRP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>
                <a:solidFill>
                  <a:srgbClr val="CC0000"/>
                </a:solidFill>
                <a:latin typeface="+mn-lt"/>
                <a:cs typeface="+mn-cs"/>
              </a:rPr>
              <a:t>x</a:t>
            </a:r>
            <a:r>
              <a:rPr lang="en-US" sz="2000" dirty="0">
                <a:latin typeface="+mn-lt"/>
                <a:cs typeface="+mn-cs"/>
              </a:rPr>
              <a:t> – </a:t>
            </a:r>
            <a:r>
              <a:rPr lang="hr-HR" sz="2000" dirty="0" smtClean="0">
                <a:latin typeface="+mn-lt"/>
                <a:cs typeface="+mn-cs"/>
              </a:rPr>
              <a:t>izvršavanje ili pretraga</a:t>
            </a:r>
            <a:r>
              <a:rPr lang="en-US" sz="2000" dirty="0" smtClean="0">
                <a:latin typeface="+mn-lt"/>
                <a:cs typeface="+mn-cs"/>
              </a:rPr>
              <a:t> </a:t>
            </a:r>
            <a:endParaRPr lang="hr-HR" sz="2000" dirty="0">
              <a:latin typeface="+mn-lt"/>
              <a:cs typeface="+mn-cs"/>
            </a:endParaRP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defRPr/>
            </a:pPr>
            <a:endParaRPr lang="en-US" sz="2000" dirty="0">
              <a:latin typeface="+mn-lt"/>
              <a:cs typeface="+mn-cs"/>
            </a:endParaRPr>
          </a:p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400" dirty="0">
                <a:latin typeface="+mn-lt"/>
                <a:cs typeface="+mn-cs"/>
              </a:rPr>
              <a:t>3 </a:t>
            </a:r>
            <a:r>
              <a:rPr lang="en-US" sz="2400" dirty="0" err="1">
                <a:latin typeface="+mn-lt"/>
                <a:cs typeface="+mn-cs"/>
              </a:rPr>
              <a:t>tipa</a:t>
            </a:r>
            <a:r>
              <a:rPr lang="en-US" sz="2400" dirty="0">
                <a:latin typeface="+mn-lt"/>
                <a:cs typeface="+mn-cs"/>
              </a:rPr>
              <a:t> </a:t>
            </a:r>
            <a:r>
              <a:rPr lang="en-US" sz="2400" dirty="0" err="1" smtClean="0">
                <a:latin typeface="+mn-lt"/>
                <a:cs typeface="+mn-cs"/>
              </a:rPr>
              <a:t>korisnika</a:t>
            </a:r>
            <a:r>
              <a:rPr lang="hr-HR" sz="2400" dirty="0" smtClean="0">
                <a:latin typeface="+mn-lt"/>
                <a:cs typeface="+mn-cs"/>
              </a:rPr>
              <a:t> </a:t>
            </a:r>
            <a:r>
              <a:rPr lang="en-US" sz="2400" dirty="0" smtClean="0">
                <a:latin typeface="+mn-lt"/>
                <a:cs typeface="+mn-cs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+mn-lt"/>
                <a:cs typeface="+mn-cs"/>
              </a:rPr>
              <a:t>subje</a:t>
            </a:r>
            <a:r>
              <a:rPr lang="hr-HR" sz="2400" dirty="0" err="1" smtClean="0">
                <a:solidFill>
                  <a:schemeClr val="accent2"/>
                </a:solidFill>
                <a:latin typeface="+mn-lt"/>
                <a:cs typeface="+mn-cs"/>
              </a:rPr>
              <a:t>kti</a:t>
            </a:r>
            <a:r>
              <a:rPr lang="en-US" sz="2400" dirty="0" smtClean="0">
                <a:latin typeface="+mn-lt"/>
                <a:cs typeface="+mn-cs"/>
              </a:rPr>
              <a:t>)</a:t>
            </a:r>
            <a:endParaRPr lang="en-US" sz="2400" dirty="0">
              <a:latin typeface="+mn-lt"/>
              <a:cs typeface="+mn-cs"/>
            </a:endParaRP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>
                <a:solidFill>
                  <a:srgbClr val="CC0000"/>
                </a:solidFill>
                <a:latin typeface="+mn-lt"/>
                <a:cs typeface="+mn-cs"/>
              </a:rPr>
              <a:t>u</a:t>
            </a:r>
            <a:r>
              <a:rPr lang="en-US" sz="2000" dirty="0">
                <a:latin typeface="+mn-lt"/>
                <a:cs typeface="+mn-cs"/>
              </a:rPr>
              <a:t> – </a:t>
            </a:r>
            <a:r>
              <a:rPr lang="en-US" sz="2000" dirty="0" err="1">
                <a:latin typeface="+mn-lt"/>
                <a:cs typeface="+mn-cs"/>
              </a:rPr>
              <a:t>vlasnik</a:t>
            </a: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dirty="0" err="1" smtClean="0">
                <a:latin typeface="+mn-lt"/>
                <a:cs typeface="+mn-cs"/>
              </a:rPr>
              <a:t>datoteke</a:t>
            </a:r>
            <a:r>
              <a:rPr lang="hr-HR" sz="2000" dirty="0" smtClean="0">
                <a:latin typeface="+mn-lt"/>
                <a:cs typeface="+mn-cs"/>
              </a:rPr>
              <a:t> (</a:t>
            </a:r>
            <a:r>
              <a:rPr lang="hr-HR" sz="2000" dirty="0" err="1" smtClean="0">
                <a:latin typeface="+mn-lt"/>
                <a:cs typeface="+mn-cs"/>
              </a:rPr>
              <a:t>user</a:t>
            </a:r>
            <a:r>
              <a:rPr lang="hr-HR" sz="2000" dirty="0" smtClean="0">
                <a:latin typeface="+mn-lt"/>
                <a:cs typeface="+mn-cs"/>
              </a:rPr>
              <a:t>)</a:t>
            </a:r>
            <a:endParaRPr lang="en-US" sz="2000" dirty="0">
              <a:latin typeface="+mn-lt"/>
              <a:cs typeface="+mn-cs"/>
            </a:endParaRP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>
                <a:solidFill>
                  <a:srgbClr val="CC0000"/>
                </a:solidFill>
                <a:latin typeface="+mn-lt"/>
                <a:cs typeface="+mn-cs"/>
              </a:rPr>
              <a:t>g</a:t>
            </a:r>
            <a:r>
              <a:rPr lang="en-US" sz="2000" dirty="0">
                <a:latin typeface="+mn-lt"/>
                <a:cs typeface="+mn-cs"/>
              </a:rPr>
              <a:t> – </a:t>
            </a:r>
            <a:r>
              <a:rPr lang="pl-PL" sz="2000" dirty="0">
                <a:latin typeface="+mn-lt"/>
                <a:cs typeface="+mn-cs"/>
              </a:rPr>
              <a:t>član grupe u kojoj </a:t>
            </a:r>
            <a:r>
              <a:rPr lang="pl-PL" sz="2000" dirty="0" smtClean="0">
                <a:latin typeface="+mn-lt"/>
                <a:cs typeface="+mn-cs"/>
              </a:rPr>
              <a:t>je </a:t>
            </a:r>
            <a:r>
              <a:rPr lang="pl-PL" sz="2000" dirty="0">
                <a:latin typeface="+mn-lt"/>
                <a:cs typeface="+mn-cs"/>
              </a:rPr>
              <a:t>i </a:t>
            </a:r>
            <a:r>
              <a:rPr lang="pl-PL" sz="2000" dirty="0" smtClean="0">
                <a:latin typeface="+mn-lt"/>
                <a:cs typeface="+mn-cs"/>
              </a:rPr>
              <a:t>vlasnik (group)</a:t>
            </a:r>
            <a:endParaRPr lang="en-US" sz="2000" dirty="0">
              <a:latin typeface="+mn-lt"/>
              <a:cs typeface="+mn-cs"/>
            </a:endParaRP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>
                <a:solidFill>
                  <a:srgbClr val="CC0000"/>
                </a:solidFill>
                <a:latin typeface="+mn-lt"/>
                <a:cs typeface="+mn-cs"/>
              </a:rPr>
              <a:t>o </a:t>
            </a:r>
            <a:r>
              <a:rPr lang="en-US" sz="2000" dirty="0">
                <a:latin typeface="+mn-lt"/>
                <a:cs typeface="+mn-cs"/>
              </a:rPr>
              <a:t>– </a:t>
            </a:r>
            <a:r>
              <a:rPr lang="hr-HR" sz="2000" dirty="0" smtClean="0">
                <a:latin typeface="+mn-lt"/>
                <a:cs typeface="+mn-cs"/>
              </a:rPr>
              <a:t>ostali (</a:t>
            </a:r>
            <a:r>
              <a:rPr lang="hr-HR" sz="2000" dirty="0" err="1" smtClean="0">
                <a:latin typeface="+mn-lt"/>
                <a:cs typeface="+mn-cs"/>
              </a:rPr>
              <a:t>others</a:t>
            </a:r>
            <a:r>
              <a:rPr lang="hr-HR" sz="2000" dirty="0" smtClean="0">
                <a:latin typeface="+mn-lt"/>
                <a:cs typeface="+mn-cs"/>
              </a:rPr>
              <a:t>)</a:t>
            </a: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48200" y="1447800"/>
            <a:ext cx="3810000" cy="4648200"/>
          </a:xfrm>
          <a:prstGeom prst="rect">
            <a:avLst/>
          </a:prstGeo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Za dani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podatak (objekt),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svaka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od 3 dozvole se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može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postaviti za bilo koji od 3 vrste korisnika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 strane svog vlasnika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 smtClean="0">
                <a:solidFill>
                  <a:srgbClr val="CC0000"/>
                </a:solidFill>
                <a:latin typeface="+mn-lt"/>
                <a:cs typeface="+mn-cs"/>
              </a:rPr>
              <a:t>user     group     others 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 smtClean="0">
                <a:solidFill>
                  <a:srgbClr val="CC0000"/>
                </a:solidFill>
                <a:latin typeface="+mn-lt"/>
                <a:cs typeface="+mn-cs"/>
              </a:rPr>
              <a:t>r </a:t>
            </a:r>
            <a:r>
              <a:rPr lang="en-US" sz="2000" dirty="0">
                <a:solidFill>
                  <a:srgbClr val="CC0000"/>
                </a:solidFill>
                <a:latin typeface="+mn-lt"/>
                <a:cs typeface="+mn-cs"/>
              </a:rPr>
              <a:t>w x    r w x      r w x 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endParaRPr lang="en-US" sz="800" dirty="0">
              <a:solidFill>
                <a:srgbClr val="CC0000"/>
              </a:solidFill>
              <a:latin typeface="+mn-lt"/>
              <a:cs typeface="+mn-cs"/>
            </a:endParaRP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b="1" dirty="0" err="1">
                <a:latin typeface="+mn-lt"/>
                <a:cs typeface="+mn-cs"/>
              </a:rPr>
              <a:t>ls</a:t>
            </a:r>
            <a:r>
              <a:rPr lang="en-US" sz="2000" b="1" dirty="0">
                <a:latin typeface="+mn-lt"/>
                <a:cs typeface="+mn-cs"/>
              </a:rPr>
              <a:t> -l file1</a:t>
            </a:r>
            <a:r>
              <a:rPr lang="en-US" sz="2000" dirty="0">
                <a:latin typeface="+mn-lt"/>
                <a:cs typeface="+mn-cs"/>
              </a:rPr>
              <a:t> 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>
                <a:latin typeface="+mn-lt"/>
                <a:cs typeface="+mn-cs"/>
              </a:rPr>
              <a:t>-</a:t>
            </a:r>
            <a:r>
              <a:rPr lang="en-US" sz="2000" dirty="0" err="1">
                <a:latin typeface="+mn-lt"/>
                <a:cs typeface="+mn-cs"/>
              </a:rPr>
              <a:t>rwx</a:t>
            </a:r>
            <a:r>
              <a:rPr lang="en-US" sz="2000" dirty="0">
                <a:latin typeface="+mn-lt"/>
                <a:cs typeface="+mn-cs"/>
              </a:rPr>
              <a:t>--x--x 2 Alice staff 2048 Jan 1 12:10 file1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b="1" dirty="0" err="1">
                <a:latin typeface="+mn-lt"/>
                <a:cs typeface="+mn-cs"/>
              </a:rPr>
              <a:t>ls</a:t>
            </a:r>
            <a:r>
              <a:rPr lang="en-US" sz="2000" b="1" dirty="0">
                <a:latin typeface="+mn-lt"/>
                <a:cs typeface="+mn-cs"/>
              </a:rPr>
              <a:t> -l dir1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 err="1">
                <a:latin typeface="+mn-lt"/>
                <a:cs typeface="+mn-cs"/>
              </a:rPr>
              <a:t>drwxr-xr-x</a:t>
            </a:r>
            <a:r>
              <a:rPr lang="en-US" sz="2000" dirty="0">
                <a:latin typeface="+mn-lt"/>
                <a:cs typeface="+mn-cs"/>
              </a:rPr>
              <a:t> 3 Alice user 1024 Jan 1 09:27  dir1</a:t>
            </a:r>
          </a:p>
          <a:p>
            <a:pPr marL="547688" lvl="1" indent="-228600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b="1" dirty="0" err="1">
                <a:latin typeface="+mn-lt"/>
                <a:cs typeface="+mn-cs"/>
              </a:rPr>
              <a:t>chmod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g+r</a:t>
            </a:r>
            <a:r>
              <a:rPr lang="en-US" sz="2000" b="1" dirty="0">
                <a:latin typeface="+mn-lt"/>
                <a:cs typeface="+mn-cs"/>
              </a:rPr>
              <a:t> file1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8750776" cy="557216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r-HR" sz="2400" dirty="0" smtClean="0"/>
              <a:t>Sustav zaštite uključuje sljedeće koncepte: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r-HR" sz="2000" dirty="0" smtClean="0"/>
              <a:t>Sigurnosni identifikatori (SIDs) – npr., </a:t>
            </a:r>
            <a:r>
              <a:rPr lang="en-US" sz="1600" dirty="0" smtClean="0"/>
              <a:t>S-1-5-21-1454471165-1004336348-1606980848-5555</a:t>
            </a:r>
            <a:endParaRPr lang="hr-HR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r-HR" sz="2000" dirty="0"/>
              <a:t>P</a:t>
            </a:r>
            <a:r>
              <a:rPr lang="hr-HR" sz="2000" dirty="0" smtClean="0"/>
              <a:t>ristupni tokeni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r-HR" sz="2000" dirty="0" smtClean="0"/>
              <a:t>Sigurnosni deskriptori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r-HR" sz="2000" dirty="0" smtClean="0"/>
              <a:t>Liste kontrole pristupa (ACL-ovi)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r-HR" sz="2000" dirty="0" smtClean="0"/>
              <a:t>Privilegije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r-HR" sz="2400" dirty="0" smtClean="0"/>
              <a:t>Tijek događaja, od vremena prijave korisnika pa do vremena pristupa objektu koji je osiguran</a:t>
            </a:r>
            <a:endParaRPr lang="hr-HR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hr-HR" sz="1800" dirty="0" smtClean="0"/>
              <a:t>Korisnik se uspješno prijavi sustav i stvara sesiju prijave predstavljajući sigurnosni kontekst korisnika. Svaki korisnikov proces sadrži pristupni </a:t>
            </a:r>
            <a:r>
              <a:rPr lang="hr-HR" sz="1800" dirty="0" err="1" smtClean="0"/>
              <a:t>token</a:t>
            </a:r>
            <a:r>
              <a:rPr lang="hr-HR" sz="1800" dirty="0" smtClean="0"/>
              <a:t>  (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SID, zadane privilegije, 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..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.) koji opisuje korisnikov sigurnosni kontekst.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800" dirty="0" smtClean="0"/>
              <a:t> Svaki proces započet od strane korisnika dobiva kopiju pristupnog tokena.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1800" dirty="0" smtClean="0"/>
              <a:t>Kada proces pokuša pristupiti sigurnom objektu (</a:t>
            </a:r>
            <a:r>
              <a:rPr lang="hr-HR" sz="1800" dirty="0" err="1" smtClean="0"/>
              <a:t>npr</a:t>
            </a:r>
            <a:r>
              <a:rPr lang="hr-HR" sz="1800" dirty="0" smtClean="0"/>
              <a:t>. datoteci), sustav provjerava sigurnosni deskriptor (vlasnik, ACL) objekta i koristi ACL kako bi pronašao skupinu sa korisnikovim SID-om koja odgovara onome koji se nalazi u pristupnom tokenu procesa.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800" dirty="0" smtClean="0"/>
              <a:t>Korisniku (procesu) je dopušten/odbijen pristup objektu.</a:t>
            </a:r>
          </a:p>
          <a:p>
            <a:pPr marL="776288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hr-HR" sz="2000" dirty="0" smtClean="0"/>
          </a:p>
        </p:txBody>
      </p: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569325" cy="1143000"/>
          </a:xfrm>
        </p:spPr>
        <p:txBody>
          <a:bodyPr/>
          <a:lstStyle/>
          <a:p>
            <a:pPr eaLnBrk="1" hangingPunct="1"/>
            <a:r>
              <a:rPr lang="hr-HR" dirty="0" smtClean="0"/>
              <a:t>WINDOWS Sustav Zaštite</a:t>
            </a:r>
            <a:endParaRPr lang="hr-H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CF3CE5-83BC-4B8F-BA9F-2EF368B5AE26}" type="slidenum">
              <a:rPr lang="hr-HR"/>
              <a:pPr>
                <a:defRPr/>
              </a:pPr>
              <a:t>25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WINDOWS: DACL, Access </a:t>
            </a:r>
            <a:r>
              <a:rPr lang="hr-HR" dirty="0" err="1" smtClean="0"/>
              <a:t>Control</a:t>
            </a:r>
            <a:r>
              <a:rPr lang="hr-HR" dirty="0" smtClean="0"/>
              <a:t> </a:t>
            </a:r>
            <a:r>
              <a:rPr lang="hr-HR" dirty="0" err="1" smtClean="0"/>
              <a:t>Entries</a:t>
            </a:r>
            <a:r>
              <a:rPr lang="hr-HR" dirty="0" smtClean="0"/>
              <a:t> (</a:t>
            </a:r>
            <a:r>
              <a:rPr lang="hr-HR" dirty="0" err="1" smtClean="0"/>
              <a:t>ACEs</a:t>
            </a:r>
            <a:r>
              <a:rPr lang="hr-HR" dirty="0" smtClean="0"/>
              <a:t>), </a:t>
            </a:r>
            <a:r>
              <a:rPr lang="hr-HR" dirty="0" err="1" smtClean="0"/>
              <a:t>Securable</a:t>
            </a:r>
            <a:r>
              <a:rPr lang="hr-HR" dirty="0" smtClean="0"/>
              <a:t> </a:t>
            </a:r>
            <a:r>
              <a:rPr lang="hr-HR" dirty="0" err="1" smtClean="0"/>
              <a:t>Objects</a:t>
            </a:r>
            <a:r>
              <a:rPr lang="hr-HR" dirty="0" smtClean="0"/>
              <a:t>, </a:t>
            </a:r>
            <a:r>
              <a:rPr lang="hr-HR" dirty="0" err="1" smtClean="0"/>
              <a:t>Processes</a:t>
            </a:r>
            <a:r>
              <a:rPr lang="hr-HR" dirty="0" smtClean="0"/>
              <a:t> </a:t>
            </a:r>
            <a:endParaRPr lang="hr-HR" b="1" dirty="0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" y="1563688"/>
            <a:ext cx="381158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4437063"/>
            <a:ext cx="30956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89524B-ABE9-430D-BD83-7C055DE8F714}" type="slidenum">
              <a:rPr lang="hr-HR"/>
              <a:pPr>
                <a:defRPr/>
              </a:pPr>
              <a:t>26</a:t>
            </a:fld>
            <a:endParaRPr lang="hr-HR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2363" y="2565400"/>
            <a:ext cx="363220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 dirty="0" smtClean="0"/>
              <a:t>Sigurnosni problemi </a:t>
            </a:r>
            <a:r>
              <a:rPr lang="en-US" altLang="zh-CN" dirty="0" smtClean="0"/>
              <a:t>DAC</a:t>
            </a:r>
            <a:endParaRPr lang="en-US" dirty="0" smtClean="0">
              <a:ea typeface="宋体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Međutim, DAC ne osigurava stvarnu sigurnost - ograničenja pristupa se mogu lako zaobići</a:t>
            </a:r>
          </a:p>
          <a:p>
            <a:pPr lvl="1" eaLnBrk="1" hangingPunct="1"/>
            <a:r>
              <a:rPr lang="hr-HR" altLang="zh-CN" sz="1800" dirty="0" smtClean="0"/>
              <a:t>Napad Trojanskog konja</a:t>
            </a:r>
            <a:endParaRPr lang="en-US" altLang="zh-CN" sz="1800" dirty="0" smtClean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021138" y="2925763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File </a:t>
            </a:r>
            <a:r>
              <a:rPr lang="hr-HR" sz="1600" dirty="0">
                <a:latin typeface="+mn-lt"/>
              </a:rPr>
              <a:t>F</a:t>
            </a:r>
            <a:endParaRPr lang="en-US" sz="1600" dirty="0">
              <a:latin typeface="+mn-lt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032250" y="4519613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File </a:t>
            </a:r>
            <a:r>
              <a:rPr lang="hr-HR" sz="1600" dirty="0">
                <a:latin typeface="+mn-lt"/>
              </a:rPr>
              <a:t>G</a:t>
            </a:r>
            <a:endParaRPr lang="en-US" sz="1600" dirty="0">
              <a:latin typeface="+mn-lt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6542088" y="3584575"/>
            <a:ext cx="83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latin typeface="+mn-lt"/>
              </a:rPr>
              <a:t>ACL</a:t>
            </a:r>
            <a:r>
              <a:rPr lang="hr-HR" sz="1400" b="1" dirty="0">
                <a:latin typeface="+mn-lt"/>
              </a:rPr>
              <a:t>s</a:t>
            </a:r>
            <a:endParaRPr lang="en-US" sz="1400" b="1" dirty="0">
              <a:latin typeface="+mn-lt"/>
            </a:endParaRP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1835150" y="2924175"/>
            <a:ext cx="1187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Principal U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1835150" y="4562475"/>
            <a:ext cx="1177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Principal V</a:t>
            </a:r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>
            <a:off x="2954338" y="311626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sp>
        <p:nvSpPr>
          <p:cNvPr id="21518" name="Text Box 12"/>
          <p:cNvSpPr txBox="1">
            <a:spLocks noChangeArrowheads="1"/>
          </p:cNvSpPr>
          <p:nvPr/>
        </p:nvSpPr>
        <p:spPr bwMode="auto">
          <a:xfrm>
            <a:off x="3349625" y="30702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Write</a:t>
            </a:r>
            <a:endParaRPr lang="en-US" sz="1400" dirty="0">
              <a:latin typeface="+mn-lt"/>
            </a:endParaRPr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2941638" y="3152775"/>
            <a:ext cx="1296987" cy="151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 rot="2885184">
            <a:off x="3146426" y="3838575"/>
            <a:ext cx="62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Write</a:t>
            </a:r>
            <a:endParaRPr lang="en-US" sz="1400" dirty="0">
              <a:latin typeface="+mn-lt"/>
            </a:endParaRPr>
          </a:p>
        </p:txBody>
      </p:sp>
      <p:sp>
        <p:nvSpPr>
          <p:cNvPr id="21521" name="Text Box 15"/>
          <p:cNvSpPr txBox="1">
            <a:spLocks noChangeArrowheads="1"/>
          </p:cNvSpPr>
          <p:nvPr/>
        </p:nvSpPr>
        <p:spPr bwMode="auto">
          <a:xfrm>
            <a:off x="3279775" y="4448175"/>
            <a:ext cx="6873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Read</a:t>
            </a:r>
            <a:endParaRPr lang="en-US" sz="1400" dirty="0">
              <a:latin typeface="+mn-lt"/>
            </a:endParaRPr>
          </a:p>
        </p:txBody>
      </p:sp>
      <p:sp>
        <p:nvSpPr>
          <p:cNvPr id="37902" name="Text Box 16"/>
          <p:cNvSpPr txBox="1">
            <a:spLocks noChangeArrowheads="1"/>
          </p:cNvSpPr>
          <p:nvPr/>
        </p:nvSpPr>
        <p:spPr bwMode="auto">
          <a:xfrm>
            <a:off x="1858963" y="6165850"/>
            <a:ext cx="5665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 b="1" dirty="0" smtClean="0">
                <a:solidFill>
                  <a:srgbClr val="C00000"/>
                </a:solidFill>
              </a:rPr>
              <a:t>‘</a:t>
            </a:r>
            <a:r>
              <a:rPr lang="en-US" b="1" dirty="0" smtClean="0">
                <a:solidFill>
                  <a:srgbClr val="C00000"/>
                </a:solidFill>
              </a:rPr>
              <a:t>Principal</a:t>
            </a:r>
            <a:r>
              <a:rPr lang="hr-HR" b="1" dirty="0" smtClean="0">
                <a:solidFill>
                  <a:srgbClr val="C00000"/>
                </a:solidFill>
              </a:rPr>
              <a:t>’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hr-HR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V</a:t>
            </a:r>
            <a:r>
              <a:rPr lang="hr-HR" b="1" dirty="0" smtClean="0">
                <a:solidFill>
                  <a:srgbClr val="C00000"/>
                </a:solidFill>
              </a:rPr>
              <a:t> je negativac koji želi čitati datoteku 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523" name="Line 17"/>
          <p:cNvSpPr>
            <a:spLocks noChangeShapeType="1"/>
          </p:cNvSpPr>
          <p:nvPr/>
        </p:nvSpPr>
        <p:spPr bwMode="auto">
          <a:xfrm flipH="1">
            <a:off x="2954338" y="304006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sp>
        <p:nvSpPr>
          <p:cNvPr id="21524" name="Text Box 18"/>
          <p:cNvSpPr txBox="1">
            <a:spLocks noChangeArrowheads="1"/>
          </p:cNvSpPr>
          <p:nvPr/>
        </p:nvSpPr>
        <p:spPr bwMode="auto">
          <a:xfrm>
            <a:off x="3349625" y="2752725"/>
            <a:ext cx="663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Read</a:t>
            </a:r>
            <a:endParaRPr lang="en-US" sz="1400" dirty="0">
              <a:latin typeface="+mn-lt"/>
            </a:endParaRPr>
          </a:p>
        </p:txBody>
      </p:sp>
      <p:sp>
        <p:nvSpPr>
          <p:cNvPr id="21525" name="Line 19"/>
          <p:cNvSpPr>
            <a:spLocks noChangeShapeType="1"/>
          </p:cNvSpPr>
          <p:nvPr/>
        </p:nvSpPr>
        <p:spPr bwMode="auto">
          <a:xfrm flipH="1">
            <a:off x="2932113" y="471805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5430624" y="2969302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Own</a:t>
              </a: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7907" name="Line 5"/>
          <p:cNvSpPr>
            <a:spLocks noChangeShapeType="1"/>
          </p:cNvSpPr>
          <p:nvPr/>
        </p:nvSpPr>
        <p:spPr bwMode="auto">
          <a:xfrm flipV="1">
            <a:off x="4813300" y="3079750"/>
            <a:ext cx="617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3" name="Group 36"/>
          <p:cNvGrpSpPr/>
          <p:nvPr/>
        </p:nvGrpSpPr>
        <p:grpSpPr>
          <a:xfrm>
            <a:off x="5431512" y="4520695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38" name="Rectangle 37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6614120" y="4520695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46" name="Shape 45"/>
          <p:cNvCxnSpPr/>
          <p:nvPr/>
        </p:nvCxnSpPr>
        <p:spPr>
          <a:xfrm rot="5400000" flipH="1" flipV="1">
            <a:off x="5705475" y="4738688"/>
            <a:ext cx="985838" cy="830262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813B6-EEC0-468B-9F9F-B6EE0B347172}" type="slidenum">
              <a:rPr lang="hr-HR"/>
              <a:pPr>
                <a:defRPr/>
              </a:pPr>
              <a:t>27</a:t>
            </a:fld>
            <a:endParaRPr lang="hr-HR"/>
          </a:p>
        </p:txBody>
      </p:sp>
      <p:sp>
        <p:nvSpPr>
          <p:cNvPr id="37912" name="Line 5"/>
          <p:cNvSpPr>
            <a:spLocks noChangeShapeType="1"/>
          </p:cNvSpPr>
          <p:nvPr/>
        </p:nvSpPr>
        <p:spPr bwMode="auto">
          <a:xfrm flipV="1">
            <a:off x="4813300" y="4664075"/>
            <a:ext cx="617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 dirty="0" smtClean="0"/>
              <a:t>Sigurnosni problemi </a:t>
            </a:r>
            <a:r>
              <a:rPr lang="en-US" altLang="zh-CN" dirty="0" smtClean="0"/>
              <a:t>DAC (2)</a:t>
            </a:r>
            <a:endParaRPr lang="en-US" dirty="0" smtClean="0">
              <a:ea typeface="宋体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868" y="1327076"/>
            <a:ext cx="8569325" cy="514985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Principal V </a:t>
            </a:r>
            <a:r>
              <a:rPr lang="hr-HR" altLang="zh-CN" sz="2400" dirty="0" smtClean="0"/>
              <a:t>šalje</a:t>
            </a:r>
            <a:r>
              <a:rPr lang="en-US" altLang="zh-CN" sz="2400" dirty="0" smtClean="0"/>
              <a:t> U </a:t>
            </a:r>
            <a:r>
              <a:rPr lang="hr-HR" altLang="zh-CN" sz="2400" dirty="0" smtClean="0"/>
              <a:t>‘dobroćudni’ </a:t>
            </a:r>
            <a:r>
              <a:rPr lang="en-US" altLang="zh-CN" sz="2400" dirty="0" smtClean="0"/>
              <a:t>soft</a:t>
            </a:r>
            <a:r>
              <a:rPr lang="hr-HR" altLang="zh-CN" sz="2400" dirty="0" smtClean="0"/>
              <a:t>ver sa Trojanskim konjem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U </a:t>
            </a:r>
            <a:r>
              <a:rPr lang="hr-HR" altLang="zh-CN" sz="2400" dirty="0" smtClean="0"/>
              <a:t>izvršava softver 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en-US" altLang="zh-CN" sz="2400" dirty="0" smtClean="0"/>
              <a:t> Trojan</a:t>
            </a:r>
            <a:r>
              <a:rPr lang="hr-HR" altLang="zh-CN" sz="2400" dirty="0" smtClean="0"/>
              <a:t>ski konj</a:t>
            </a:r>
            <a:r>
              <a:rPr lang="en-US" altLang="zh-CN" sz="2400" dirty="0" smtClean="0"/>
              <a:t> </a:t>
            </a:r>
            <a:r>
              <a:rPr lang="hr-HR" altLang="zh-CN" sz="2400" dirty="0" smtClean="0"/>
              <a:t>uzima privilegije od</a:t>
            </a:r>
            <a:r>
              <a:rPr lang="en-US" altLang="zh-CN" sz="2400" dirty="0" smtClean="0"/>
              <a:t> U</a:t>
            </a:r>
            <a:r>
              <a:rPr lang="hr-HR" altLang="zh-CN" sz="2400" dirty="0" smtClean="0"/>
              <a:t> i predaje ih principalu V (on to može napraviti – vidi slajd 10!) </a:t>
            </a:r>
            <a:endParaRPr lang="en-US" altLang="zh-CN" sz="2400" dirty="0" smtClean="0"/>
          </a:p>
        </p:txBody>
      </p:sp>
      <p:sp>
        <p:nvSpPr>
          <p:cNvPr id="22548" name="Text Box 18"/>
          <p:cNvSpPr txBox="1">
            <a:spLocks noChangeArrowheads="1"/>
          </p:cNvSpPr>
          <p:nvPr/>
        </p:nvSpPr>
        <p:spPr bwMode="auto">
          <a:xfrm>
            <a:off x="2235200" y="3171825"/>
            <a:ext cx="1676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Benign software</a:t>
            </a:r>
          </a:p>
        </p:txBody>
      </p:sp>
      <p:sp>
        <p:nvSpPr>
          <p:cNvPr id="22549" name="Rectangle 19"/>
          <p:cNvSpPr>
            <a:spLocks noChangeArrowheads="1"/>
          </p:cNvSpPr>
          <p:nvPr/>
        </p:nvSpPr>
        <p:spPr bwMode="auto">
          <a:xfrm>
            <a:off x="2247900" y="2662238"/>
            <a:ext cx="1676400" cy="84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550" name="Text Box 20"/>
          <p:cNvSpPr txBox="1">
            <a:spLocks noChangeArrowheads="1"/>
          </p:cNvSpPr>
          <p:nvPr/>
        </p:nvSpPr>
        <p:spPr bwMode="auto">
          <a:xfrm>
            <a:off x="2627313" y="2703513"/>
            <a:ext cx="1250950" cy="3381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solidFill>
                  <a:srgbClr val="CC0000"/>
                </a:solidFill>
                <a:latin typeface="+mn-lt"/>
              </a:rPr>
              <a:t>Trojan horse</a:t>
            </a:r>
          </a:p>
        </p:txBody>
      </p:sp>
      <p:sp>
        <p:nvSpPr>
          <p:cNvPr id="22551" name="Line 21"/>
          <p:cNvSpPr>
            <a:spLocks noChangeShapeType="1"/>
          </p:cNvSpPr>
          <p:nvPr/>
        </p:nvSpPr>
        <p:spPr bwMode="auto">
          <a:xfrm>
            <a:off x="1225550" y="3055938"/>
            <a:ext cx="995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1320800" y="2781300"/>
            <a:ext cx="771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Execute</a:t>
            </a:r>
            <a:endParaRPr lang="en-US" sz="1400" dirty="0">
              <a:latin typeface="+mn-lt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29200" y="2862263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File </a:t>
            </a:r>
            <a:r>
              <a:rPr lang="hr-HR" sz="1600" dirty="0">
                <a:latin typeface="+mn-lt"/>
              </a:rPr>
              <a:t>F</a:t>
            </a:r>
            <a:endParaRPr lang="en-US" sz="1600" dirty="0"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040313" y="4456113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File </a:t>
            </a:r>
            <a:r>
              <a:rPr lang="hr-HR" sz="1600" dirty="0">
                <a:latin typeface="+mn-lt"/>
              </a:rPr>
              <a:t>G</a:t>
            </a:r>
            <a:endParaRPr lang="en-US" sz="1600" dirty="0">
              <a:latin typeface="+mn-lt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550150" y="3521075"/>
            <a:ext cx="83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latin typeface="+mn-lt"/>
              </a:rPr>
              <a:t>ACL</a:t>
            </a:r>
            <a:r>
              <a:rPr lang="hr-HR" sz="1400" b="1" dirty="0">
                <a:latin typeface="+mn-lt"/>
              </a:rPr>
              <a:t>s</a:t>
            </a:r>
            <a:endParaRPr lang="en-US" sz="1400" b="1" dirty="0">
              <a:latin typeface="+mn-lt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8275" y="2881313"/>
            <a:ext cx="1223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Principal U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843213" y="4476750"/>
            <a:ext cx="13223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Principal V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949700" y="3089275"/>
            <a:ext cx="1296988" cy="15113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 rot="2885184">
            <a:off x="4154488" y="3775075"/>
            <a:ext cx="62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solidFill>
                  <a:srgbClr val="C00000"/>
                </a:solidFill>
                <a:latin typeface="+mn-lt"/>
              </a:rPr>
              <a:t>Write</a:t>
            </a:r>
            <a:endParaRPr lang="en-US" sz="1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4287838" y="4384675"/>
            <a:ext cx="6873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Read</a:t>
            </a:r>
            <a:endParaRPr lang="en-US" sz="1400" dirty="0">
              <a:latin typeface="+mn-lt"/>
            </a:endParaRP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H="1">
            <a:off x="3962400" y="3019425"/>
            <a:ext cx="12954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4357688" y="2732088"/>
            <a:ext cx="663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solidFill>
                  <a:srgbClr val="C00000"/>
                </a:solidFill>
                <a:latin typeface="+mn-lt"/>
              </a:rPr>
              <a:t>Read</a:t>
            </a:r>
            <a:endParaRPr lang="en-US" sz="1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3940175" y="465455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6438736" y="2905464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Own</a:t>
              </a: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8933" name="Line 5"/>
          <p:cNvSpPr>
            <a:spLocks noChangeShapeType="1"/>
          </p:cNvSpPr>
          <p:nvPr/>
        </p:nvSpPr>
        <p:spPr bwMode="auto">
          <a:xfrm flipV="1">
            <a:off x="5821363" y="3016250"/>
            <a:ext cx="617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3" name="Group 44"/>
          <p:cNvGrpSpPr/>
          <p:nvPr/>
        </p:nvGrpSpPr>
        <p:grpSpPr>
          <a:xfrm>
            <a:off x="6439624" y="4456857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7622232" y="4456857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54" name="Shape 53"/>
          <p:cNvCxnSpPr/>
          <p:nvPr/>
        </p:nvCxnSpPr>
        <p:spPr>
          <a:xfrm rot="5400000" flipH="1" flipV="1">
            <a:off x="6714332" y="4674393"/>
            <a:ext cx="984250" cy="830263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7" name="Line 5"/>
          <p:cNvSpPr>
            <a:spLocks noChangeShapeType="1"/>
          </p:cNvSpPr>
          <p:nvPr/>
        </p:nvSpPr>
        <p:spPr bwMode="auto">
          <a:xfrm flipV="1">
            <a:off x="5821363" y="4600575"/>
            <a:ext cx="617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38938" name="Text Box 16"/>
          <p:cNvSpPr txBox="1">
            <a:spLocks noChangeArrowheads="1"/>
          </p:cNvSpPr>
          <p:nvPr/>
        </p:nvSpPr>
        <p:spPr bwMode="auto">
          <a:xfrm>
            <a:off x="1619250" y="6165850"/>
            <a:ext cx="6481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Principal V </a:t>
            </a:r>
            <a:r>
              <a:rPr lang="hr-HR" b="1" dirty="0" smtClean="0">
                <a:solidFill>
                  <a:srgbClr val="C00000"/>
                </a:solidFill>
              </a:rPr>
              <a:t>može čitati F uz pomoć Trojanskog konja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1CD65-EA4C-43BB-8E19-6133B2DAA321}" type="slidenum">
              <a:rPr lang="hr-HR"/>
              <a:pPr>
                <a:defRPr/>
              </a:pPr>
              <a:t>28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Rješenje problema DAC Sigurnosti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800" dirty="0" smtClean="0"/>
              <a:t>Obvezna Kontrola pristupa </a:t>
            </a:r>
            <a:r>
              <a:rPr lang="en-US" sz="2800" dirty="0" smtClean="0"/>
              <a:t>(MAC)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684E0-0F20-4489-9EE8-57A1EFDD2122}" type="slidenum">
              <a:rPr lang="hr-HR"/>
              <a:pPr>
                <a:defRPr/>
              </a:pPr>
              <a:t>29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Kontrola pristupa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800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granič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enja koja kažu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što korisnik može učiniti direktno, kao i što program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 koje pokreće korisnik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mogu napraviti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s ciljem: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hr-HR" dirty="0" smtClean="0">
                <a:latin typeface="+mj-lt"/>
              </a:rPr>
              <a:t>Spriječiti aktivnosti koje bi mogle povrijediti sigurnost</a:t>
            </a:r>
          </a:p>
          <a:p>
            <a:pPr lvl="1" eaLnBrk="1" hangingPunct="1"/>
            <a:r>
              <a:rPr lang="hr-HR" dirty="0" smtClean="0">
                <a:latin typeface="+mj-lt"/>
              </a:rPr>
              <a:t>Z</a:t>
            </a:r>
            <a:r>
              <a:rPr lang="vi-VN" dirty="0" smtClean="0">
                <a:latin typeface="+mj-lt"/>
              </a:rPr>
              <a:t>aštit</a:t>
            </a:r>
            <a:r>
              <a:rPr lang="hr-HR" dirty="0" smtClean="0">
                <a:latin typeface="+mj-lt"/>
              </a:rPr>
              <a:t>iti</a:t>
            </a:r>
            <a:r>
              <a:rPr lang="vi-VN" dirty="0" smtClean="0">
                <a:latin typeface="+mj-lt"/>
              </a:rPr>
              <a:t> od malicioznih </a:t>
            </a:r>
            <a:r>
              <a:rPr lang="vi-VN" dirty="0" smtClean="0">
                <a:latin typeface="+mj-lt"/>
              </a:rPr>
              <a:t>prijetnj</a:t>
            </a:r>
            <a:r>
              <a:rPr lang="hr-HR" dirty="0" smtClean="0">
                <a:latin typeface="+mj-lt"/>
              </a:rPr>
              <a:t>i</a:t>
            </a:r>
            <a:r>
              <a:rPr lang="vi-VN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reguliranjem čitanja, pisanja i izvođenja podataka i programa</a:t>
            </a:r>
            <a:endParaRPr lang="pt-BR" sz="2800" dirty="0" smtClean="0">
              <a:latin typeface="+mj-lt"/>
            </a:endParaRPr>
          </a:p>
          <a:p>
            <a:r>
              <a:rPr lang="pt-BR" sz="2800" dirty="0" smtClean="0">
                <a:latin typeface="+mj-lt"/>
              </a:rPr>
              <a:t>Kontrola pristupa temelji se i koegzistira s drugim sigurnosnim </a:t>
            </a:r>
            <a:r>
              <a:rPr lang="hr-HR" sz="2800" dirty="0" smtClean="0">
                <a:latin typeface="+mj-lt"/>
              </a:rPr>
              <a:t>aspektima. Pritom se misli na:</a:t>
            </a:r>
            <a:endParaRPr lang="pt-BR" sz="2800" dirty="0" smtClean="0">
              <a:latin typeface="+mj-lt"/>
            </a:endParaRPr>
          </a:p>
          <a:p>
            <a:pPr lvl="1" eaLnBrk="1" hangingPunct="1"/>
            <a:r>
              <a:rPr lang="hr-HR" dirty="0" smtClean="0"/>
              <a:t>Identifikaciju korisnika i autentifikaciju</a:t>
            </a:r>
            <a:endParaRPr lang="hr-HR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dirty="0"/>
              <a:t>Z</a:t>
            </a:r>
            <a:r>
              <a:rPr lang="en-US" dirty="0" err="1" smtClean="0"/>
              <a:t>aštit</a:t>
            </a:r>
            <a:r>
              <a:rPr lang="hr-HR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pohranjenih</a:t>
            </a:r>
            <a:r>
              <a:rPr lang="en-US" dirty="0" smtClean="0"/>
              <a:t> </a:t>
            </a:r>
            <a:r>
              <a:rPr lang="en-US" dirty="0" err="1" smtClean="0"/>
              <a:t>prava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hr-HR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>
                <a:solidFill>
                  <a:srgbClr val="002060"/>
                </a:solidFill>
              </a:rPr>
              <a:t>autoriza</a:t>
            </a:r>
            <a:r>
              <a:rPr lang="hr-HR" dirty="0" smtClean="0">
                <a:solidFill>
                  <a:srgbClr val="002060"/>
                </a:solidFill>
              </a:rPr>
              <a:t>cijske informacije</a:t>
            </a:r>
            <a:r>
              <a:rPr lang="hr-HR" dirty="0" smtClean="0"/>
              <a:t> koje reguliraju tko može što raditi</a:t>
            </a:r>
          </a:p>
          <a:p>
            <a:pPr eaLnBrk="1" hangingPunct="1"/>
            <a:r>
              <a:rPr lang="pl-PL" sz="2800" dirty="0" smtClean="0"/>
              <a:t>Kontrola pristupa je centralni element rač. sigurnosti</a:t>
            </a:r>
            <a:endParaRPr lang="hr-H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76B6C4-0292-4B7C-8D6B-E9A9F6795747}" type="slidenum">
              <a:rPr lang="hr-HR"/>
              <a:pPr>
                <a:defRPr/>
              </a:pPr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Obvezna Kontrola pristupa </a:t>
            </a:r>
            <a:r>
              <a:rPr lang="en-US" dirty="0" smtClean="0"/>
              <a:t>(</a:t>
            </a:r>
            <a:r>
              <a:rPr lang="hr-HR" dirty="0" smtClean="0"/>
              <a:t>M</a:t>
            </a:r>
            <a:r>
              <a:rPr lang="en-US" dirty="0" smtClean="0"/>
              <a:t>AC)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MAC </a:t>
            </a:r>
            <a:r>
              <a:rPr lang="pl-PL" dirty="0" smtClean="0"/>
              <a:t>dodaje </a:t>
            </a:r>
            <a:r>
              <a:rPr lang="pl-P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sigurnosne oznake </a:t>
            </a:r>
            <a:r>
              <a:rPr lang="pl-PL" dirty="0" smtClean="0"/>
              <a:t>subjektima i objektima</a:t>
            </a:r>
            <a:endParaRPr lang="hr-HR" dirty="0" smtClean="0"/>
          </a:p>
          <a:p>
            <a:pPr lvl="1" eaLnBrk="1" hangingPunct="1"/>
            <a:r>
              <a:rPr lang="hr-HR" sz="2000" dirty="0" smtClean="0"/>
              <a:t>Sigurnosne oznake subjekta </a:t>
            </a:r>
            <a:r>
              <a:rPr lang="hr-HR" sz="2000" dirty="0" smtClean="0">
                <a:sym typeface="Wingdings" pitchFamily="2" charset="2"/>
              </a:rPr>
              <a:t> </a:t>
            </a:r>
            <a:r>
              <a:rPr lang="hr-HR" sz="2000" b="1" dirty="0" err="1" smtClean="0">
                <a:solidFill>
                  <a:srgbClr val="C00000"/>
                </a:solidFill>
                <a:sym typeface="Wingdings" pitchFamily="2" charset="2"/>
              </a:rPr>
              <a:t>security</a:t>
            </a:r>
            <a:r>
              <a:rPr lang="hr-HR" sz="2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hr-HR" sz="2000" b="1" dirty="0" err="1" smtClean="0">
                <a:solidFill>
                  <a:srgbClr val="C00000"/>
                </a:solidFill>
                <a:sym typeface="Wingdings" pitchFamily="2" charset="2"/>
              </a:rPr>
              <a:t>clearance</a:t>
            </a:r>
            <a:endParaRPr lang="hr-HR" sz="2000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 eaLnBrk="1" hangingPunct="1"/>
            <a:r>
              <a:rPr lang="hr-HR" sz="2000" dirty="0" smtClean="0">
                <a:sym typeface="Wingdings" pitchFamily="2" charset="2"/>
              </a:rPr>
              <a:t>Sigurnosne oznake objekta </a:t>
            </a:r>
            <a:r>
              <a:rPr lang="hr-HR" sz="2000" b="1" dirty="0" err="1" smtClean="0">
                <a:solidFill>
                  <a:srgbClr val="C00000"/>
                </a:solidFill>
                <a:sym typeface="Wingdings" pitchFamily="2" charset="2"/>
              </a:rPr>
              <a:t>security</a:t>
            </a:r>
            <a:r>
              <a:rPr lang="hr-HR" sz="2000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hr-HR" sz="2000" b="1" dirty="0" err="1" smtClean="0">
                <a:solidFill>
                  <a:srgbClr val="C00000"/>
                </a:solidFill>
                <a:sym typeface="Wingdings" pitchFamily="2" charset="2"/>
              </a:rPr>
              <a:t>classification</a:t>
            </a:r>
            <a:endParaRPr lang="hr-HR" sz="2000" b="1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hr-HR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ustavne kontrole daju pristup resursima uspoređujući oznake resursa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hr-HR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sustav, visoka, niska sigurnost )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s oznakama subjekta koji pristupa</a:t>
            </a: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hr-HR" b="1" dirty="0" err="1" smtClean="0">
                <a:solidFill>
                  <a:srgbClr val="002060"/>
                </a:solidFill>
              </a:rPr>
              <a:t>K</a:t>
            </a:r>
            <a:r>
              <a:rPr lang="it-IT" b="1" dirty="0" err="1" smtClean="0">
                <a:solidFill>
                  <a:srgbClr val="002060"/>
                </a:solidFill>
              </a:rPr>
              <a:t>orisnici</a:t>
            </a:r>
            <a:r>
              <a:rPr lang="it-IT" b="1" dirty="0" smtClean="0">
                <a:solidFill>
                  <a:srgbClr val="002060"/>
                </a:solidFill>
              </a:rPr>
              <a:t> ne </a:t>
            </a:r>
            <a:r>
              <a:rPr lang="it-IT" b="1" dirty="0" err="1" smtClean="0">
                <a:solidFill>
                  <a:srgbClr val="002060"/>
                </a:solidFill>
              </a:rPr>
              <a:t>mogu</a:t>
            </a:r>
            <a:r>
              <a:rPr lang="it-IT" b="1" dirty="0" smtClean="0">
                <a:solidFill>
                  <a:srgbClr val="002060"/>
                </a:solidFill>
              </a:rPr>
              <a:t> </a:t>
            </a:r>
            <a:r>
              <a:rPr lang="it-IT" b="1" dirty="0" err="1" smtClean="0">
                <a:solidFill>
                  <a:srgbClr val="002060"/>
                </a:solidFill>
              </a:rPr>
              <a:t>kontrolirati</a:t>
            </a:r>
            <a:r>
              <a:rPr lang="it-IT" b="1" dirty="0" smtClean="0">
                <a:solidFill>
                  <a:srgbClr val="002060"/>
                </a:solidFill>
              </a:rPr>
              <a:t> </a:t>
            </a:r>
            <a:r>
              <a:rPr lang="it-IT" b="1" dirty="0" err="1" smtClean="0">
                <a:solidFill>
                  <a:srgbClr val="002060"/>
                </a:solidFill>
              </a:rPr>
              <a:t>oznak</a:t>
            </a:r>
            <a:r>
              <a:rPr lang="hr-HR" b="1" dirty="0" smtClean="0">
                <a:solidFill>
                  <a:srgbClr val="002060"/>
                </a:solidFill>
              </a:rPr>
              <a:t>e </a:t>
            </a:r>
            <a:r>
              <a:rPr lang="hr-HR" dirty="0" smtClean="0"/>
              <a:t>(kao kod DAC)</a:t>
            </a:r>
            <a:endParaRPr lang="en-US" dirty="0" smtClean="0"/>
          </a:p>
          <a:p>
            <a:pPr lvl="1" eaLnBrk="1" hangingPunct="1"/>
            <a:r>
              <a:rPr lang="hr-HR" sz="2000" dirty="0" smtClean="0"/>
              <a:t>Entitet ne može drugom entitetu proslijediti prava (kao i kod DAC)</a:t>
            </a:r>
          </a:p>
          <a:p>
            <a:pPr>
              <a:buNone/>
            </a:pPr>
            <a:endParaRPr lang="vi-VN" dirty="0" smtClean="0"/>
          </a:p>
          <a:p>
            <a:r>
              <a:rPr lang="vi-VN" dirty="0" smtClean="0">
                <a:latin typeface="Calibri" pitchFamily="34" charset="0"/>
                <a:cs typeface="Calibri" pitchFamily="34" charset="0"/>
              </a:rPr>
              <a:t>MAC ograničava tijek informacija na određene can-flow puteve (ovisno o politici protoka informacija)</a:t>
            </a:r>
          </a:p>
          <a:p>
            <a:pPr eaLnBrk="1" hangingPunct="1"/>
            <a:endParaRPr lang="en-US" sz="2200" dirty="0" smtClean="0"/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Obvezna Kontrola pristupa (MAC)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79A4D-9475-46E0-A989-1C0B9C6440EA}" type="slidenum">
              <a:rPr lang="hr-HR"/>
              <a:pPr>
                <a:defRPr/>
              </a:pPr>
              <a:t>31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712646" cy="5149850"/>
          </a:xfrm>
        </p:spPr>
        <p:txBody>
          <a:bodyPr/>
          <a:lstStyle/>
          <a:p>
            <a:pPr eaLnBrk="1" hangingPunct="1"/>
            <a:r>
              <a:rPr lang="hr-HR" sz="2200" dirty="0" smtClean="0"/>
              <a:t>‘Vojne</a:t>
            </a:r>
            <a:r>
              <a:rPr lang="en-US" sz="2200" dirty="0" smtClean="0"/>
              <a:t> s</a:t>
            </a:r>
            <a:r>
              <a:rPr lang="hr-HR" sz="2200" dirty="0" smtClean="0"/>
              <a:t>igurnosne</a:t>
            </a:r>
            <a:r>
              <a:rPr lang="en-US" sz="2200" dirty="0" smtClean="0"/>
              <a:t> </a:t>
            </a:r>
            <a:r>
              <a:rPr lang="hr-HR" sz="2200" dirty="0" smtClean="0"/>
              <a:t>klase’ (3 klase sa desne strane) kao sigurnosne oznake</a:t>
            </a:r>
          </a:p>
          <a:p>
            <a:pPr eaLnBrk="1" hangingPunct="1"/>
            <a:endParaRPr lang="hr-HR" sz="2400" dirty="0" smtClean="0"/>
          </a:p>
          <a:p>
            <a:pPr eaLnBrk="1" hangingPunct="1"/>
            <a:endParaRPr lang="hr-HR" sz="2400" dirty="0" smtClean="0"/>
          </a:p>
          <a:p>
            <a:pPr eaLnBrk="1" hangingPunct="1"/>
            <a:endParaRPr lang="hr-HR" sz="2400" dirty="0" smtClean="0"/>
          </a:p>
          <a:p>
            <a:pPr eaLnBrk="1" hangingPunct="1"/>
            <a:endParaRPr lang="hr-HR" sz="2400" dirty="0" smtClean="0"/>
          </a:p>
          <a:p>
            <a:pPr eaLnBrk="1" hangingPunct="1"/>
            <a:endParaRPr lang="hr-HR" sz="2400" dirty="0" smtClean="0"/>
          </a:p>
          <a:p>
            <a:pPr eaLnBrk="1" hangingPunct="1"/>
            <a:endParaRPr lang="hr-HR" sz="2400" dirty="0" smtClean="0"/>
          </a:p>
          <a:p>
            <a:pPr eaLnBrk="1" hangingPunct="1">
              <a:buFont typeface="Wingdings 2" pitchFamily="18" charset="2"/>
              <a:buNone/>
            </a:pPr>
            <a:endParaRPr lang="hr-HR" sz="2400" dirty="0" smtClean="0"/>
          </a:p>
          <a:p>
            <a:pPr eaLnBrk="1" hangingPunct="1">
              <a:buFont typeface="Wingdings 2" pitchFamily="18" charset="2"/>
              <a:buNone/>
            </a:pPr>
            <a:endParaRPr lang="hr-HR" sz="2400" dirty="0" smtClean="0"/>
          </a:p>
          <a:p>
            <a:pPr eaLnBrk="1" hangingPunct="1"/>
            <a:r>
              <a:rPr lang="hr-HR" sz="2400" dirty="0" smtClean="0"/>
              <a:t>Ako je razina subjekta </a:t>
            </a:r>
            <a:r>
              <a:rPr lang="hr-HR" sz="2400" dirty="0" smtClean="0">
                <a:solidFill>
                  <a:schemeClr val="tx2"/>
                </a:solidFill>
              </a:rPr>
              <a:t>jednaka ili veća </a:t>
            </a:r>
            <a:r>
              <a:rPr lang="hr-HR" sz="2400" dirty="0" smtClean="0"/>
              <a:t>od razine objekta, subjektu dopušteno čitati objekt (</a:t>
            </a:r>
            <a:r>
              <a:rPr lang="hr-HR" sz="2400" b="1" dirty="0" smtClean="0"/>
              <a:t>read down</a:t>
            </a:r>
            <a:r>
              <a:rPr lang="hr-HR" sz="2400" dirty="0" smtClean="0"/>
              <a:t>)</a:t>
            </a:r>
          </a:p>
          <a:p>
            <a:pPr eaLnBrk="1" hangingPunct="1"/>
            <a:r>
              <a:rPr lang="hr-HR" sz="2400" dirty="0" smtClean="0"/>
              <a:t>Imati na umu da subjekt može vršiti </a:t>
            </a:r>
            <a:r>
              <a:rPr lang="hr-HR" sz="2400" b="1" dirty="0" smtClean="0"/>
              <a:t>write up</a:t>
            </a:r>
            <a:endParaRPr lang="en-US" sz="2400" b="1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646" cy="1143000"/>
          </a:xfrm>
        </p:spPr>
        <p:txBody>
          <a:bodyPr/>
          <a:lstStyle/>
          <a:p>
            <a:pPr eaLnBrk="1" hangingPunct="1"/>
            <a:r>
              <a:rPr lang="hr-HR" dirty="0" smtClean="0"/>
              <a:t>Kontroliranje toka informacija – Sigurnost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EB435-C122-4F9B-888D-9E6094C52D53}" type="slidenum">
              <a:rPr lang="hr-HR"/>
              <a:pPr>
                <a:defRPr/>
              </a:pPr>
              <a:t>32</a:t>
            </a:fld>
            <a:endParaRPr lang="hr-HR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903788" y="20970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Top secret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4903788" y="30114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Secret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4903788" y="392588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Confidential </a:t>
            </a:r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4903788" y="49164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Unclassified</a:t>
            </a: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 flipV="1">
            <a:off x="5513388" y="43830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 flipV="1">
            <a:off x="5513388" y="33924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V="1">
            <a:off x="5513388" y="25542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3684588" y="2401888"/>
            <a:ext cx="0" cy="28194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hr-HR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2389188" y="2401888"/>
            <a:ext cx="990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High level</a:t>
            </a:r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2389188" y="4475163"/>
            <a:ext cx="990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Low level</a:t>
            </a: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2236788" y="3621088"/>
            <a:ext cx="1371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339966"/>
                </a:solidFill>
              </a:rPr>
              <a:t>Can-flow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640763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Windows © Vista </a:t>
            </a:r>
            <a:r>
              <a:rPr lang="hr-HR" sz="2400" dirty="0" err="1" smtClean="0"/>
              <a:t>Mandatory</a:t>
            </a:r>
            <a:r>
              <a:rPr lang="hr-HR" sz="2400" dirty="0" smtClean="0"/>
              <a:t> </a:t>
            </a:r>
            <a:r>
              <a:rPr lang="hr-HR" sz="2400" dirty="0" err="1" smtClean="0"/>
              <a:t>Integrity</a:t>
            </a:r>
            <a:r>
              <a:rPr lang="hr-HR" sz="2400" dirty="0" smtClean="0"/>
              <a:t> </a:t>
            </a:r>
            <a:r>
              <a:rPr lang="hr-HR" sz="2400" dirty="0" err="1" smtClean="0"/>
              <a:t>Control</a:t>
            </a:r>
            <a:r>
              <a:rPr lang="hr-HR" sz="2400" dirty="0" smtClean="0"/>
              <a:t> (MIC) definira 4 razine integriteta: </a:t>
            </a:r>
            <a:r>
              <a:rPr lang="hr-HR" sz="2400" b="1" dirty="0" err="1" smtClean="0"/>
              <a:t>low</a:t>
            </a:r>
            <a:r>
              <a:rPr lang="hr-HR" sz="2400" dirty="0" smtClean="0"/>
              <a:t>, </a:t>
            </a:r>
            <a:r>
              <a:rPr lang="hr-HR" sz="2400" b="1" dirty="0" err="1" smtClean="0"/>
              <a:t>medium</a:t>
            </a:r>
            <a:r>
              <a:rPr lang="hr-HR" sz="2400" dirty="0" smtClean="0"/>
              <a:t>, </a:t>
            </a:r>
            <a:r>
              <a:rPr lang="hr-HR" sz="2400" b="1" dirty="0" err="1" smtClean="0"/>
              <a:t>high</a:t>
            </a:r>
            <a:r>
              <a:rPr lang="hr-HR" sz="2400" dirty="0" smtClean="0"/>
              <a:t> i </a:t>
            </a:r>
            <a:r>
              <a:rPr lang="hr-HR" sz="2400" b="1" dirty="0" err="1" smtClean="0"/>
              <a:t>system</a:t>
            </a:r>
            <a:endParaRPr lang="hr-HR" sz="2400" b="1" dirty="0" smtClean="0"/>
          </a:p>
          <a:p>
            <a:pPr eaLnBrk="1" hangingPunct="1"/>
            <a:endParaRPr lang="hr-HR" sz="2400" b="1" dirty="0" smtClean="0"/>
          </a:p>
          <a:p>
            <a:pPr eaLnBrk="1" hangingPunct="1"/>
            <a:endParaRPr lang="hr-HR" sz="2400" b="1" dirty="0" smtClean="0"/>
          </a:p>
          <a:p>
            <a:pPr eaLnBrk="1" hangingPunct="1"/>
            <a:endParaRPr lang="hr-HR" sz="2400" b="1" dirty="0" smtClean="0"/>
          </a:p>
          <a:p>
            <a:pPr eaLnBrk="1" hangingPunct="1"/>
            <a:endParaRPr lang="hr-HR" sz="2400" b="1" dirty="0" smtClean="0"/>
          </a:p>
          <a:p>
            <a:pPr eaLnBrk="1" hangingPunct="1"/>
            <a:endParaRPr lang="hr-HR" sz="2400" b="1" dirty="0" smtClean="0"/>
          </a:p>
          <a:p>
            <a:pPr eaLnBrk="1" hangingPunct="1">
              <a:buFont typeface="Wingdings 2" pitchFamily="18" charset="2"/>
              <a:buNone/>
            </a:pPr>
            <a:r>
              <a:rPr lang="hr-HR" sz="2400" b="1" dirty="0" smtClean="0"/>
              <a:t/>
            </a:r>
            <a:br>
              <a:rPr lang="hr-HR" sz="2400" b="1" dirty="0" smtClean="0"/>
            </a:br>
            <a:endParaRPr lang="hr-HR" sz="2400" dirty="0" smtClean="0"/>
          </a:p>
          <a:p>
            <a:pPr eaLnBrk="1" hangingPunct="1"/>
            <a:r>
              <a:rPr lang="hr-HR" sz="2400" dirty="0" smtClean="0"/>
              <a:t>Ako je razina subjekta jednaka ili veća od razine objekta, subjektu je dopušteno pisati ili brisati objekt (</a:t>
            </a:r>
            <a:r>
              <a:rPr lang="hr-HR" sz="2400" b="1" dirty="0" smtClean="0"/>
              <a:t>write down</a:t>
            </a:r>
            <a:r>
              <a:rPr lang="hr-HR" sz="2400" dirty="0" smtClean="0"/>
              <a:t>)</a:t>
            </a:r>
          </a:p>
          <a:p>
            <a:r>
              <a:rPr lang="hr-HR" sz="2400" dirty="0" smtClean="0"/>
              <a:t>Inače, može samo čitati ako to dopusti ACL (</a:t>
            </a:r>
            <a:r>
              <a:rPr lang="hr-HR" sz="2400" b="1" dirty="0" err="1" smtClean="0"/>
              <a:t>read</a:t>
            </a:r>
            <a:r>
              <a:rPr lang="hr-HR" sz="2400" b="1" dirty="0" smtClean="0"/>
              <a:t> </a:t>
            </a:r>
            <a:r>
              <a:rPr lang="hr-HR" sz="2400" b="1" dirty="0" err="1" smtClean="0"/>
              <a:t>up</a:t>
            </a:r>
            <a:r>
              <a:rPr lang="hr-HR" sz="2400" dirty="0" smtClean="0"/>
              <a:t>)</a:t>
            </a:r>
            <a:endParaRPr lang="en-US" sz="2400" dirty="0" smtClean="0"/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Kontrola toka informacija – Integritet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C187DE-59A5-4394-83A3-F1820331E3FF}" type="slidenum">
              <a:rPr lang="hr-HR"/>
              <a:pPr>
                <a:defRPr/>
              </a:pPr>
              <a:t>33</a:t>
            </a:fld>
            <a:endParaRPr lang="hr-HR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084763" y="2205038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System</a:t>
            </a:r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5108575" y="3119438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High</a:t>
            </a:r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5108575" y="4033838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Medium</a:t>
            </a:r>
            <a:endParaRPr lang="en-US"/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5108575" y="5024438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r-HR"/>
              <a:t>Low</a:t>
            </a:r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 flipV="1">
            <a:off x="5513388" y="44672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 flipV="1">
            <a:off x="5513388" y="34766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 flipV="1">
            <a:off x="5513388" y="26384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 flipV="1">
            <a:off x="3684588" y="2486025"/>
            <a:ext cx="0" cy="28194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2389188" y="2486025"/>
            <a:ext cx="99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High level</a:t>
            </a:r>
          </a:p>
        </p:txBody>
      </p:sp>
      <p:sp>
        <p:nvSpPr>
          <p:cNvPr id="44046" name="Text Box 13"/>
          <p:cNvSpPr txBox="1">
            <a:spLocks noChangeArrowheads="1"/>
          </p:cNvSpPr>
          <p:nvPr/>
        </p:nvSpPr>
        <p:spPr bwMode="auto">
          <a:xfrm>
            <a:off x="2389188" y="4559300"/>
            <a:ext cx="99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Low level</a:t>
            </a:r>
          </a:p>
        </p:txBody>
      </p:sp>
      <p:sp>
        <p:nvSpPr>
          <p:cNvPr id="44047" name="Text Box 14"/>
          <p:cNvSpPr txBox="1">
            <a:spLocks noChangeArrowheads="1"/>
          </p:cNvSpPr>
          <p:nvPr/>
        </p:nvSpPr>
        <p:spPr bwMode="auto">
          <a:xfrm>
            <a:off x="2236788" y="3705225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339966"/>
                </a:solidFill>
              </a:rPr>
              <a:t>Can-flow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640763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Formalni MAC model za zaštitu tajnosti</a:t>
            </a:r>
          </a:p>
          <a:p>
            <a:pPr lvl="1" eaLnBrk="1" hangingPunct="1"/>
            <a:r>
              <a:rPr lang="en-US" dirty="0" smtClean="0"/>
              <a:t>D. E. Bell and L. J. </a:t>
            </a:r>
            <a:r>
              <a:rPr lang="en-US" dirty="0" err="1" smtClean="0"/>
              <a:t>LaPadula</a:t>
            </a:r>
            <a:r>
              <a:rPr lang="en-US" dirty="0" smtClean="0"/>
              <a:t>. </a:t>
            </a:r>
            <a:r>
              <a:rPr lang="en-US" i="1" dirty="0" smtClean="0"/>
              <a:t>Secure computer systems: mathematical foundations and model</a:t>
            </a:r>
            <a:r>
              <a:rPr lang="en-US" dirty="0" smtClean="0"/>
              <a:t>. MITRE, 1974</a:t>
            </a:r>
            <a:endParaRPr lang="hr-HR" dirty="0" smtClean="0"/>
          </a:p>
          <a:p>
            <a:pPr eaLnBrk="1" hangingPunct="1"/>
            <a:r>
              <a:rPr lang="hr-HR" dirty="0" smtClean="0"/>
              <a:t>Općenito, baziran na principu </a:t>
            </a:r>
            <a:r>
              <a:rPr lang="hr-HR" b="1" dirty="0" smtClean="0"/>
              <a:t>read down i</a:t>
            </a:r>
            <a:r>
              <a:rPr lang="hr-HR" dirty="0" smtClean="0"/>
              <a:t> </a:t>
            </a:r>
            <a:r>
              <a:rPr lang="hr-HR" b="1" dirty="0" smtClean="0"/>
              <a:t>write up</a:t>
            </a:r>
            <a:endParaRPr lang="hr-HR" dirty="0" smtClean="0"/>
          </a:p>
          <a:p>
            <a:pPr eaLnBrk="1" hangingPunct="1"/>
            <a:r>
              <a:rPr lang="hr-HR" dirty="0" smtClean="0"/>
              <a:t>Poslije ćemo pokazati kao BLP štiti protiv napada Trojanskog konja (curenje informacija) u kontekstu DAC-a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Bell and LaPadula model (BLP)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206B36-A2F5-4844-9410-20A5EC80D6B0}" type="slidenum">
              <a:rPr lang="hr-HR"/>
              <a:pPr>
                <a:defRPr/>
              </a:pPr>
              <a:t>34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640763" cy="5149850"/>
          </a:xfrm>
        </p:spPr>
        <p:txBody>
          <a:bodyPr/>
          <a:lstStyle/>
          <a:p>
            <a:pPr marL="482600" indent="-482600">
              <a:spcBef>
                <a:spcPct val="44000"/>
              </a:spcBef>
              <a:defRPr/>
            </a:pPr>
            <a:r>
              <a:rPr lang="hr-HR" b="1" dirty="0" smtClean="0">
                <a:solidFill>
                  <a:srgbClr val="002060"/>
                </a:solidFill>
              </a:rPr>
              <a:t>Jednostavno sigurnosno svojstvo</a:t>
            </a:r>
            <a:endParaRPr lang="en-US" dirty="0" smtClean="0"/>
          </a:p>
          <a:p>
            <a:pPr marL="757238" lvl="1" indent="-482600">
              <a:spcBef>
                <a:spcPts val="600"/>
              </a:spcBef>
              <a:defRPr/>
            </a:pPr>
            <a:r>
              <a:rPr lang="en-US" sz="2200" dirty="0" err="1" smtClean="0"/>
              <a:t>Subje</a:t>
            </a:r>
            <a:r>
              <a:rPr lang="hr-HR" sz="2200" dirty="0" smtClean="0"/>
              <a:t>kt</a:t>
            </a:r>
            <a:r>
              <a:rPr lang="en-US" sz="2200" dirty="0" smtClean="0"/>
              <a:t> S </a:t>
            </a:r>
            <a:r>
              <a:rPr lang="hr-HR" sz="2200" dirty="0" smtClean="0"/>
              <a:t>može čitati objekt </a:t>
            </a:r>
            <a:r>
              <a:rPr lang="en-US" sz="2200" dirty="0" smtClean="0"/>
              <a:t>O </a:t>
            </a:r>
            <a:r>
              <a:rPr lang="hr-HR" sz="2200" dirty="0" smtClean="0"/>
              <a:t>samo:</a:t>
            </a:r>
            <a:endParaRPr lang="en-US" sz="2200" dirty="0" smtClean="0"/>
          </a:p>
          <a:p>
            <a:pPr marL="927100" lvl="1" indent="-330200">
              <a:spcBef>
                <a:spcPts val="600"/>
              </a:spcBef>
              <a:buFontTx/>
              <a:buChar char="•"/>
              <a:defRPr/>
            </a:pPr>
            <a:r>
              <a:rPr lang="hr-HR" sz="2200" dirty="0"/>
              <a:t>a</a:t>
            </a:r>
            <a:r>
              <a:rPr lang="hr-HR" sz="2200" dirty="0" smtClean="0"/>
              <a:t>ko L</a:t>
            </a:r>
            <a:r>
              <a:rPr lang="en-US" sz="2200" dirty="0" err="1" smtClean="0"/>
              <a:t>abel</a:t>
            </a:r>
            <a:r>
              <a:rPr lang="en-US" sz="2200" dirty="0" smtClean="0"/>
              <a:t>(S) </a:t>
            </a:r>
            <a:r>
              <a:rPr lang="hr-HR" sz="2200" dirty="0" smtClean="0"/>
              <a:t>dominira (&gt;=)</a:t>
            </a:r>
            <a:r>
              <a:rPr lang="en-US" sz="2200" dirty="0" smtClean="0"/>
              <a:t> </a:t>
            </a:r>
            <a:r>
              <a:rPr lang="hr-HR" sz="2200" dirty="0" smtClean="0"/>
              <a:t>L</a:t>
            </a:r>
            <a:r>
              <a:rPr lang="en-US" sz="2200" dirty="0" err="1" smtClean="0"/>
              <a:t>abel</a:t>
            </a:r>
            <a:r>
              <a:rPr lang="en-US" sz="2200" dirty="0" smtClean="0"/>
              <a:t>(O)</a:t>
            </a:r>
            <a:endParaRPr lang="en-US" sz="1600" dirty="0" smtClean="0"/>
          </a:p>
          <a:p>
            <a:pPr marL="927100" lvl="1" indent="-330200">
              <a:spcBef>
                <a:spcPts val="600"/>
              </a:spcBef>
              <a:buFontTx/>
              <a:buChar char="•"/>
              <a:defRPr/>
            </a:pPr>
            <a:r>
              <a:rPr lang="hr-HR" sz="2200" dirty="0" smtClean="0"/>
              <a:t>Informacije se kreću od L</a:t>
            </a:r>
            <a:r>
              <a:rPr lang="en-US" sz="2200" dirty="0" err="1" smtClean="0"/>
              <a:t>abel</a:t>
            </a:r>
            <a:r>
              <a:rPr lang="en-US" sz="2200" dirty="0" smtClean="0"/>
              <a:t>(O) </a:t>
            </a:r>
            <a:r>
              <a:rPr lang="hr-HR" sz="2200" dirty="0" smtClean="0"/>
              <a:t>prema L</a:t>
            </a:r>
            <a:r>
              <a:rPr lang="en-US" sz="2200" dirty="0" err="1" smtClean="0"/>
              <a:t>abel</a:t>
            </a:r>
            <a:r>
              <a:rPr lang="en-US" sz="2200" dirty="0" smtClean="0"/>
              <a:t>(S)</a:t>
            </a:r>
            <a:endParaRPr lang="en-US" sz="1600" dirty="0" smtClean="0"/>
          </a:p>
          <a:p>
            <a:pPr marL="482600" indent="-482600">
              <a:spcBef>
                <a:spcPct val="44000"/>
              </a:spcBef>
              <a:defRPr/>
            </a:pPr>
            <a:r>
              <a:rPr lang="hr-HR" b="1" dirty="0" smtClean="0">
                <a:solidFill>
                  <a:srgbClr val="002060"/>
                </a:solidFill>
              </a:rPr>
              <a:t>Star-property (Zvjezdasto svojstvo)</a:t>
            </a:r>
            <a:endParaRPr lang="en-US" dirty="0" smtClean="0"/>
          </a:p>
          <a:p>
            <a:pPr marL="757238" lvl="1" indent="-482600">
              <a:spcBef>
                <a:spcPts val="600"/>
              </a:spcBef>
              <a:defRPr/>
            </a:pPr>
            <a:r>
              <a:rPr lang="en-US" dirty="0" err="1" smtClean="0"/>
              <a:t>Subje</a:t>
            </a:r>
            <a:r>
              <a:rPr lang="hr-HR" dirty="0" smtClean="0"/>
              <a:t>kt</a:t>
            </a:r>
            <a:r>
              <a:rPr lang="en-US" dirty="0" smtClean="0"/>
              <a:t> S </a:t>
            </a:r>
            <a:r>
              <a:rPr lang="hr-HR" dirty="0" smtClean="0"/>
              <a:t>može pisati po objektu O samo ako:</a:t>
            </a:r>
            <a:endParaRPr lang="en-US" dirty="0" smtClean="0"/>
          </a:p>
          <a:p>
            <a:pPr marL="927100" lvl="1" indent="-330200">
              <a:spcBef>
                <a:spcPts val="600"/>
              </a:spcBef>
              <a:buFontTx/>
              <a:buChar char="•"/>
              <a:defRPr/>
            </a:pPr>
            <a:r>
              <a:rPr lang="hr-HR" dirty="0" smtClean="0"/>
              <a:t>L</a:t>
            </a:r>
            <a:r>
              <a:rPr lang="en-US" dirty="0" err="1" smtClean="0"/>
              <a:t>abel</a:t>
            </a:r>
            <a:r>
              <a:rPr lang="en-US" dirty="0" smtClean="0"/>
              <a:t>(O) </a:t>
            </a:r>
            <a:r>
              <a:rPr lang="hr-HR" dirty="0" smtClean="0"/>
              <a:t>dominira (&gt;=)</a:t>
            </a:r>
            <a:r>
              <a:rPr lang="en-US" dirty="0" smtClean="0"/>
              <a:t> </a:t>
            </a:r>
            <a:r>
              <a:rPr lang="hr-HR" dirty="0" smtClean="0"/>
              <a:t>L</a:t>
            </a:r>
            <a:r>
              <a:rPr lang="en-US" dirty="0" err="1" smtClean="0"/>
              <a:t>abel</a:t>
            </a:r>
            <a:r>
              <a:rPr lang="en-US" dirty="0" smtClean="0"/>
              <a:t>(S)</a:t>
            </a:r>
            <a:endParaRPr lang="en-US" sz="1600" dirty="0" smtClean="0"/>
          </a:p>
          <a:p>
            <a:pPr marL="927100" lvl="1" indent="-330200">
              <a:spcBef>
                <a:spcPts val="600"/>
              </a:spcBef>
              <a:buFontTx/>
              <a:buChar char="•"/>
              <a:defRPr/>
            </a:pPr>
            <a:r>
              <a:rPr lang="hr-HR" dirty="0" smtClean="0"/>
              <a:t>Informacije se kreću od L</a:t>
            </a:r>
            <a:r>
              <a:rPr lang="en-US" dirty="0" err="1" smtClean="0"/>
              <a:t>abel</a:t>
            </a:r>
            <a:r>
              <a:rPr lang="en-US" dirty="0" smtClean="0"/>
              <a:t>(S) </a:t>
            </a:r>
            <a:r>
              <a:rPr lang="hr-HR" dirty="0" smtClean="0"/>
              <a:t>prema</a:t>
            </a:r>
            <a:r>
              <a:rPr lang="en-US" dirty="0" smtClean="0"/>
              <a:t> </a:t>
            </a:r>
            <a:r>
              <a:rPr lang="hr-HR" dirty="0" smtClean="0"/>
              <a:t>L</a:t>
            </a:r>
            <a:r>
              <a:rPr lang="en-US" dirty="0" err="1" smtClean="0"/>
              <a:t>abel</a:t>
            </a:r>
            <a:r>
              <a:rPr lang="en-US" dirty="0" smtClean="0"/>
              <a:t>(O)</a:t>
            </a:r>
            <a:endParaRPr lang="hr-HR" dirty="0" smtClean="0"/>
          </a:p>
        </p:txBody>
      </p:sp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BLP Model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F66528-02E6-495B-B2F6-2F65C131AAF0}" type="slidenum">
              <a:rPr lang="hr-HR"/>
              <a:pPr>
                <a:defRPr/>
              </a:pPr>
              <a:t>35</a:t>
            </a:fld>
            <a:endParaRPr lang="hr-H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64450" y="1679575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Label(S)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64450" y="3203575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Label(O)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8153400" y="2133600"/>
            <a:ext cx="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43725" y="2420938"/>
            <a:ext cx="1109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+mn-lt"/>
              </a:rPr>
              <a:t>Can-flow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226894" y="1588790"/>
            <a:ext cx="1441450" cy="400050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Read down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64450" y="41275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Label(</a:t>
            </a:r>
            <a:r>
              <a:rPr lang="hr-HR" dirty="0">
                <a:latin typeface="+mn-lt"/>
              </a:rPr>
              <a:t>O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64450" y="56515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Label(</a:t>
            </a:r>
            <a:r>
              <a:rPr lang="hr-HR" dirty="0">
                <a:latin typeface="+mn-lt"/>
              </a:rPr>
              <a:t>S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153400" y="4581525"/>
            <a:ext cx="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943725" y="5041750"/>
            <a:ext cx="1109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339966"/>
                </a:solidFill>
                <a:latin typeface="+mn-lt"/>
              </a:rPr>
              <a:t>Can-flow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938862" y="4181078"/>
            <a:ext cx="1441450" cy="400050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hr-HR" sz="2000" b="1" dirty="0">
                <a:solidFill>
                  <a:srgbClr val="002060"/>
                </a:solidFill>
                <a:latin typeface="+mn-lt"/>
              </a:rPr>
              <a:t>Write up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Not</a:t>
            </a:r>
            <a:r>
              <a:rPr lang="hr-HR" sz="2800" dirty="0" smtClean="0"/>
              <a:t>e</a:t>
            </a:r>
            <a:endParaRPr lang="en-US" sz="2800" dirty="0" smtClean="0"/>
          </a:p>
          <a:p>
            <a:pPr lvl="1" eaLnBrk="1" hangingPunct="1"/>
            <a:r>
              <a:rPr lang="en-US" dirty="0" smtClean="0"/>
              <a:t>BLP model</a:t>
            </a:r>
            <a:r>
              <a:rPr lang="hr-HR" dirty="0" smtClean="0"/>
              <a:t> se primjenjuje na subjekte, ne na korisnike</a:t>
            </a:r>
            <a:endParaRPr lang="en-US" dirty="0" smtClean="0"/>
          </a:p>
          <a:p>
            <a:pPr lvl="2" eaLnBrk="1" hangingPunct="1"/>
            <a:r>
              <a:rPr lang="hr-HR" dirty="0" smtClean="0"/>
              <a:t>Korisnici su pouzdani</a:t>
            </a:r>
            <a:endParaRPr lang="en-US" dirty="0" smtClean="0"/>
          </a:p>
          <a:p>
            <a:pPr lvl="2" eaLnBrk="1" hangingPunct="1"/>
            <a:r>
              <a:rPr lang="hr-HR" dirty="0" smtClean="0"/>
              <a:t>Subjekti nisu pouzdani zbog Trojanskih konja</a:t>
            </a:r>
            <a:endParaRPr lang="en-US" dirty="0" smtClean="0"/>
          </a:p>
          <a:p>
            <a:pPr lvl="2" eaLnBrk="1" hangingPunct="1"/>
            <a:endParaRPr lang="en-US" sz="2400" dirty="0" smtClean="0"/>
          </a:p>
          <a:p>
            <a:pPr lvl="1" eaLnBrk="1" hangingPunct="1"/>
            <a:r>
              <a:rPr lang="hr-HR" b="1" dirty="0" smtClean="0">
                <a:solidFill>
                  <a:srgbClr val="C00000"/>
                </a:solidFill>
              </a:rPr>
              <a:t>Zvjezdasto svojstvo (Star-property) sprječava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hr-HR" b="1" dirty="0" smtClean="0">
                <a:solidFill>
                  <a:srgbClr val="C00000"/>
                </a:solidFill>
              </a:rPr>
              <a:t>curenje informacija uzrokovano trojanskim konjem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BLP Model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9431C8-F3CA-4E4C-A67E-853540935964}" type="slidenum">
              <a:rPr lang="hr-HR"/>
              <a:pPr>
                <a:defRPr/>
              </a:pPr>
              <a:t>36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 dirty="0" smtClean="0"/>
              <a:t>Podsjetnik na sigurnosni problem </a:t>
            </a:r>
            <a:r>
              <a:rPr lang="en-US" altLang="zh-CN" dirty="0" smtClean="0"/>
              <a:t>DAC</a:t>
            </a:r>
            <a:r>
              <a:rPr lang="hr-HR" altLang="zh-CN" dirty="0" smtClean="0"/>
              <a:t>-a</a:t>
            </a:r>
            <a:endParaRPr lang="en-US" dirty="0" smtClean="0">
              <a:ea typeface="宋体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Principal V </a:t>
            </a:r>
            <a:r>
              <a:rPr lang="hr-HR" altLang="zh-CN" sz="2400" dirty="0" smtClean="0"/>
              <a:t>šalje</a:t>
            </a:r>
            <a:r>
              <a:rPr lang="en-US" altLang="zh-CN" sz="2400" dirty="0" smtClean="0"/>
              <a:t> U </a:t>
            </a:r>
            <a:r>
              <a:rPr lang="hr-HR" altLang="zh-CN" sz="2400" dirty="0" smtClean="0"/>
              <a:t>‘dobroćudni’ </a:t>
            </a:r>
            <a:r>
              <a:rPr lang="en-US" altLang="zh-CN" sz="2400" dirty="0" smtClean="0"/>
              <a:t>soft</a:t>
            </a:r>
            <a:r>
              <a:rPr lang="hr-HR" altLang="zh-CN" sz="2400" dirty="0" smtClean="0"/>
              <a:t>ver sa Trojanskim konjem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U </a:t>
            </a:r>
            <a:r>
              <a:rPr lang="hr-HR" altLang="zh-CN" sz="2400" dirty="0" smtClean="0"/>
              <a:t>izvršava softver 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en-US" altLang="zh-CN" sz="2400" dirty="0" smtClean="0"/>
              <a:t> Trojan</a:t>
            </a:r>
            <a:r>
              <a:rPr lang="hr-HR" altLang="zh-CN" sz="2400" dirty="0" smtClean="0"/>
              <a:t>ski konj</a:t>
            </a:r>
            <a:r>
              <a:rPr lang="en-US" altLang="zh-CN" sz="2400" dirty="0" smtClean="0"/>
              <a:t> </a:t>
            </a:r>
            <a:r>
              <a:rPr lang="hr-HR" altLang="zh-CN" sz="2400" dirty="0" smtClean="0"/>
              <a:t>daje privilegije od</a:t>
            </a:r>
            <a:r>
              <a:rPr lang="en-US" altLang="zh-CN" sz="2400" dirty="0" smtClean="0"/>
              <a:t> U</a:t>
            </a:r>
            <a:r>
              <a:rPr lang="hr-HR" altLang="zh-CN" sz="2400" dirty="0" smtClean="0"/>
              <a:t> principalu V</a:t>
            </a:r>
            <a:endParaRPr lang="en-US" altLang="zh-CN" sz="2400" dirty="0" smtClean="0"/>
          </a:p>
        </p:txBody>
      </p:sp>
      <p:sp>
        <p:nvSpPr>
          <p:cNvPr id="22548" name="Text Box 18"/>
          <p:cNvSpPr txBox="1">
            <a:spLocks noChangeArrowheads="1"/>
          </p:cNvSpPr>
          <p:nvPr/>
        </p:nvSpPr>
        <p:spPr bwMode="auto">
          <a:xfrm>
            <a:off x="2235200" y="3171825"/>
            <a:ext cx="1676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Benign software</a:t>
            </a:r>
          </a:p>
        </p:txBody>
      </p:sp>
      <p:sp>
        <p:nvSpPr>
          <p:cNvPr id="22549" name="Rectangle 19"/>
          <p:cNvSpPr>
            <a:spLocks noChangeArrowheads="1"/>
          </p:cNvSpPr>
          <p:nvPr/>
        </p:nvSpPr>
        <p:spPr bwMode="auto">
          <a:xfrm>
            <a:off x="2247900" y="2662238"/>
            <a:ext cx="1676400" cy="84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550" name="Text Box 20"/>
          <p:cNvSpPr txBox="1">
            <a:spLocks noChangeArrowheads="1"/>
          </p:cNvSpPr>
          <p:nvPr/>
        </p:nvSpPr>
        <p:spPr bwMode="auto">
          <a:xfrm>
            <a:off x="2627313" y="2703513"/>
            <a:ext cx="1250950" cy="3381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solidFill>
                  <a:srgbClr val="CC0000"/>
                </a:solidFill>
                <a:latin typeface="+mn-lt"/>
              </a:rPr>
              <a:t>Trojan horse</a:t>
            </a:r>
          </a:p>
        </p:txBody>
      </p:sp>
      <p:sp>
        <p:nvSpPr>
          <p:cNvPr id="22551" name="Line 21"/>
          <p:cNvSpPr>
            <a:spLocks noChangeShapeType="1"/>
          </p:cNvSpPr>
          <p:nvPr/>
        </p:nvSpPr>
        <p:spPr bwMode="auto">
          <a:xfrm>
            <a:off x="1225550" y="3055938"/>
            <a:ext cx="995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1320800" y="2781300"/>
            <a:ext cx="771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Execute</a:t>
            </a:r>
            <a:endParaRPr lang="en-US" sz="1400" dirty="0">
              <a:latin typeface="+mn-lt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29200" y="2862263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File </a:t>
            </a:r>
            <a:r>
              <a:rPr lang="hr-HR" sz="1600" dirty="0">
                <a:latin typeface="+mn-lt"/>
              </a:rPr>
              <a:t>F</a:t>
            </a:r>
            <a:endParaRPr lang="en-US" sz="1600" dirty="0"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040313" y="4456113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File </a:t>
            </a:r>
            <a:r>
              <a:rPr lang="hr-HR" sz="1600" dirty="0">
                <a:latin typeface="+mn-lt"/>
              </a:rPr>
              <a:t>G</a:t>
            </a:r>
            <a:endParaRPr lang="en-US" sz="1600" dirty="0">
              <a:latin typeface="+mn-lt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550150" y="3521075"/>
            <a:ext cx="83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latin typeface="+mn-lt"/>
              </a:rPr>
              <a:t>ACL</a:t>
            </a:r>
            <a:r>
              <a:rPr lang="hr-HR" sz="1400" b="1" dirty="0">
                <a:latin typeface="+mn-lt"/>
              </a:rPr>
              <a:t>s</a:t>
            </a:r>
            <a:endParaRPr lang="en-US" sz="1400" b="1" dirty="0">
              <a:latin typeface="+mn-lt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8275" y="2881313"/>
            <a:ext cx="1223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Principal U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843213" y="4476750"/>
            <a:ext cx="13223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Principal V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949700" y="3089275"/>
            <a:ext cx="1296988" cy="15113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 rot="2885184">
            <a:off x="4154488" y="3775075"/>
            <a:ext cx="62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solidFill>
                  <a:srgbClr val="C00000"/>
                </a:solidFill>
                <a:latin typeface="+mn-lt"/>
              </a:rPr>
              <a:t>Write</a:t>
            </a:r>
            <a:endParaRPr lang="en-US" sz="1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4287838" y="4384675"/>
            <a:ext cx="6873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Read</a:t>
            </a:r>
            <a:endParaRPr lang="en-US" sz="1400" dirty="0">
              <a:latin typeface="+mn-lt"/>
            </a:endParaRP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H="1">
            <a:off x="3962400" y="3019425"/>
            <a:ext cx="12954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4357688" y="2732088"/>
            <a:ext cx="663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solidFill>
                  <a:srgbClr val="C00000"/>
                </a:solidFill>
                <a:latin typeface="+mn-lt"/>
              </a:rPr>
              <a:t>Read</a:t>
            </a:r>
            <a:endParaRPr lang="en-US" sz="1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3940175" y="465455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6438736" y="2905464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Own</a:t>
              </a: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8933" name="Line 5"/>
          <p:cNvSpPr>
            <a:spLocks noChangeShapeType="1"/>
          </p:cNvSpPr>
          <p:nvPr/>
        </p:nvSpPr>
        <p:spPr bwMode="auto">
          <a:xfrm flipV="1">
            <a:off x="5821363" y="3016250"/>
            <a:ext cx="617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3" name="Group 44"/>
          <p:cNvGrpSpPr/>
          <p:nvPr/>
        </p:nvGrpSpPr>
        <p:grpSpPr>
          <a:xfrm>
            <a:off x="6439624" y="4456857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7622232" y="4456857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54" name="Shape 53"/>
          <p:cNvCxnSpPr/>
          <p:nvPr/>
        </p:nvCxnSpPr>
        <p:spPr>
          <a:xfrm rot="5400000" flipH="1" flipV="1">
            <a:off x="6714332" y="4674393"/>
            <a:ext cx="984250" cy="830263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7" name="Line 5"/>
          <p:cNvSpPr>
            <a:spLocks noChangeShapeType="1"/>
          </p:cNvSpPr>
          <p:nvPr/>
        </p:nvSpPr>
        <p:spPr bwMode="auto">
          <a:xfrm flipV="1">
            <a:off x="5821363" y="4600575"/>
            <a:ext cx="617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38938" name="Text Box 16"/>
          <p:cNvSpPr txBox="1">
            <a:spLocks noChangeArrowheads="1"/>
          </p:cNvSpPr>
          <p:nvPr/>
        </p:nvSpPr>
        <p:spPr bwMode="auto">
          <a:xfrm>
            <a:off x="1619250" y="6165850"/>
            <a:ext cx="6481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Principal V </a:t>
            </a:r>
            <a:r>
              <a:rPr lang="hr-HR" b="1" dirty="0" smtClean="0">
                <a:solidFill>
                  <a:srgbClr val="C00000"/>
                </a:solidFill>
              </a:rPr>
              <a:t>može čitati F uz pomoć Trojanskog konja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1CD65-EA4C-43BB-8E19-6133B2DAA321}" type="slidenum">
              <a:rPr lang="hr-HR"/>
              <a:pPr>
                <a:defRPr/>
              </a:pPr>
              <a:t>37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 dirty="0" smtClean="0"/>
              <a:t>BLP </a:t>
            </a:r>
            <a:r>
              <a:rPr lang="hr-HR" dirty="0" smtClean="0">
                <a:solidFill>
                  <a:srgbClr val="002060"/>
                </a:solidFill>
              </a:rPr>
              <a:t>Zvjezdasto-svojstvo rješava problem</a:t>
            </a:r>
            <a:endParaRPr lang="en-US" dirty="0" smtClean="0">
              <a:ea typeface="宋体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712646" cy="5149850"/>
          </a:xfrm>
        </p:spPr>
        <p:txBody>
          <a:bodyPr/>
          <a:lstStyle/>
          <a:p>
            <a:pPr eaLnBrk="1" hangingPunct="1"/>
            <a:r>
              <a:rPr lang="hr-HR" altLang="zh-CN" sz="2400" dirty="0" smtClean="0"/>
              <a:t>Dodjeljuje visoku (osjetljivu) sigurnu oznaku ‘principalu’ U i podatku F i nisku (javnu) sigurnu oznaku ‘principalu’ V i podatku G </a:t>
            </a:r>
          </a:p>
          <a:p>
            <a:pPr eaLnBrk="1" hangingPunct="1"/>
            <a:endParaRPr lang="hr-HR" altLang="zh-CN" sz="2400" dirty="0" smtClean="0"/>
          </a:p>
          <a:p>
            <a:pPr eaLnBrk="1" hangingPunct="1"/>
            <a:endParaRPr lang="hr-HR" altLang="zh-CN" sz="2400" dirty="0" smtClean="0"/>
          </a:p>
          <a:p>
            <a:pPr eaLnBrk="1" hangingPunct="1"/>
            <a:endParaRPr lang="hr-HR" altLang="zh-CN" sz="2400" dirty="0" smtClean="0"/>
          </a:p>
          <a:p>
            <a:pPr eaLnBrk="1" hangingPunct="1"/>
            <a:endParaRPr lang="hr-HR" altLang="zh-CN" sz="2400" dirty="0" smtClean="0"/>
          </a:p>
          <a:p>
            <a:pPr eaLnBrk="1" hangingPunct="1"/>
            <a:endParaRPr lang="hr-HR" altLang="zh-CN" sz="2400" dirty="0" smtClean="0"/>
          </a:p>
          <a:p>
            <a:pPr eaLnBrk="1" hangingPunct="1"/>
            <a:endParaRPr lang="hr-HR" altLang="zh-CN" sz="2400" dirty="0" smtClean="0"/>
          </a:p>
          <a:p>
            <a:pPr eaLnBrk="1" hangingPunct="1">
              <a:buNone/>
            </a:pPr>
            <a:endParaRPr lang="hr-HR" altLang="zh-CN" sz="2400" dirty="0" smtClean="0"/>
          </a:p>
          <a:p>
            <a:pPr eaLnBrk="1" hangingPunct="1">
              <a:buNone/>
            </a:pPr>
            <a:endParaRPr lang="hr-HR" altLang="zh-CN" sz="2400" dirty="0" smtClean="0"/>
          </a:p>
          <a:p>
            <a:pPr eaLnBrk="1" hangingPunct="1"/>
            <a:r>
              <a:rPr lang="hr-HR" altLang="zh-CN" sz="2400" dirty="0" smtClean="0"/>
              <a:t>Imajte na umu da zvjezdasto svojstvo nadjačava ACL prava pristupa</a:t>
            </a:r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22548" name="Text Box 18"/>
          <p:cNvSpPr txBox="1">
            <a:spLocks noChangeArrowheads="1"/>
          </p:cNvSpPr>
          <p:nvPr/>
        </p:nvSpPr>
        <p:spPr bwMode="auto">
          <a:xfrm>
            <a:off x="2235200" y="3171825"/>
            <a:ext cx="1676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Benign software</a:t>
            </a:r>
          </a:p>
        </p:txBody>
      </p:sp>
      <p:sp>
        <p:nvSpPr>
          <p:cNvPr id="22549" name="Rectangle 19"/>
          <p:cNvSpPr>
            <a:spLocks noChangeArrowheads="1"/>
          </p:cNvSpPr>
          <p:nvPr/>
        </p:nvSpPr>
        <p:spPr bwMode="auto">
          <a:xfrm>
            <a:off x="2247900" y="2662238"/>
            <a:ext cx="1676400" cy="84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550" name="Text Box 20"/>
          <p:cNvSpPr txBox="1">
            <a:spLocks noChangeArrowheads="1"/>
          </p:cNvSpPr>
          <p:nvPr/>
        </p:nvSpPr>
        <p:spPr bwMode="auto">
          <a:xfrm>
            <a:off x="2627313" y="2703513"/>
            <a:ext cx="1250950" cy="3381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solidFill>
                  <a:srgbClr val="CC0000"/>
                </a:solidFill>
                <a:latin typeface="+mn-lt"/>
              </a:rPr>
              <a:t>Trojan horse</a:t>
            </a:r>
          </a:p>
        </p:txBody>
      </p:sp>
      <p:sp>
        <p:nvSpPr>
          <p:cNvPr id="22551" name="Line 21"/>
          <p:cNvSpPr>
            <a:spLocks noChangeShapeType="1"/>
          </p:cNvSpPr>
          <p:nvPr/>
        </p:nvSpPr>
        <p:spPr bwMode="auto">
          <a:xfrm>
            <a:off x="1225550" y="3055938"/>
            <a:ext cx="995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1320800" y="2781300"/>
            <a:ext cx="771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Execute</a:t>
            </a:r>
            <a:endParaRPr lang="en-US" sz="1400" dirty="0">
              <a:latin typeface="+mn-lt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29200" y="2862263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File </a:t>
            </a:r>
            <a:r>
              <a:rPr lang="hr-HR" sz="1600" dirty="0">
                <a:latin typeface="+mn-lt"/>
              </a:rPr>
              <a:t>F</a:t>
            </a:r>
            <a:endParaRPr lang="en-US" sz="1600" dirty="0"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040313" y="4456113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File </a:t>
            </a:r>
            <a:r>
              <a:rPr lang="hr-HR" sz="1600" dirty="0">
                <a:latin typeface="+mn-lt"/>
              </a:rPr>
              <a:t>G</a:t>
            </a:r>
            <a:endParaRPr lang="en-US" sz="1600" dirty="0">
              <a:latin typeface="+mn-lt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550150" y="3521075"/>
            <a:ext cx="83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latin typeface="+mn-lt"/>
              </a:rPr>
              <a:t>ACL</a:t>
            </a:r>
            <a:r>
              <a:rPr lang="hr-HR" sz="1400" b="1" dirty="0">
                <a:latin typeface="+mn-lt"/>
              </a:rPr>
              <a:t>s</a:t>
            </a:r>
            <a:endParaRPr lang="en-US" sz="1400" b="1" dirty="0">
              <a:latin typeface="+mn-lt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8275" y="2881313"/>
            <a:ext cx="1223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Principal U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843213" y="4476750"/>
            <a:ext cx="13223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Principal V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949700" y="3089275"/>
            <a:ext cx="838200" cy="9779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 rot="2885184">
            <a:off x="4154488" y="3775075"/>
            <a:ext cx="62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solidFill>
                  <a:srgbClr val="C00000"/>
                </a:solidFill>
                <a:latin typeface="+mn-lt"/>
              </a:rPr>
              <a:t>Write</a:t>
            </a:r>
            <a:endParaRPr lang="en-US" sz="1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4287838" y="4384675"/>
            <a:ext cx="6873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latin typeface="+mn-lt"/>
              </a:rPr>
              <a:t>Read</a:t>
            </a:r>
            <a:endParaRPr lang="en-US" sz="1400" dirty="0">
              <a:latin typeface="+mn-lt"/>
            </a:endParaRP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H="1">
            <a:off x="3962400" y="3019425"/>
            <a:ext cx="12954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4357688" y="2732088"/>
            <a:ext cx="663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400" dirty="0">
                <a:solidFill>
                  <a:srgbClr val="C00000"/>
                </a:solidFill>
                <a:latin typeface="+mn-lt"/>
              </a:rPr>
              <a:t>Read</a:t>
            </a:r>
            <a:endParaRPr lang="en-US" sz="1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3940175" y="465455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 sz="1400">
              <a:latin typeface="+mn-lt"/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6438736" y="2905464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41" name="Rectangle 40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/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Own</a:t>
              </a: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49173" name="Line 5"/>
          <p:cNvSpPr>
            <a:spLocks noChangeShapeType="1"/>
          </p:cNvSpPr>
          <p:nvPr/>
        </p:nvSpPr>
        <p:spPr bwMode="auto">
          <a:xfrm flipV="1">
            <a:off x="5821363" y="3016250"/>
            <a:ext cx="617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grpSp>
        <p:nvGrpSpPr>
          <p:cNvPr id="3" name="Group 44"/>
          <p:cNvGrpSpPr/>
          <p:nvPr/>
        </p:nvGrpSpPr>
        <p:grpSpPr>
          <a:xfrm>
            <a:off x="6439624" y="4456857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hr-HR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669312" y="567229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" name="Group 49"/>
          <p:cNvGrpSpPr/>
          <p:nvPr/>
        </p:nvGrpSpPr>
        <p:grpSpPr>
          <a:xfrm>
            <a:off x="7622232" y="4456857"/>
            <a:ext cx="720080" cy="1212561"/>
            <a:chOff x="2339752" y="4592703"/>
            <a:chExt cx="720080" cy="1212561"/>
          </a:xfrm>
          <a:solidFill>
            <a:schemeClr val="bg1">
              <a:lumMod val="95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2339752" y="4869160"/>
              <a:ext cx="720080" cy="7200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Own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Read</a:t>
              </a:r>
              <a:br>
                <a:rPr lang="hr-HR" sz="1400" dirty="0">
                  <a:solidFill>
                    <a:schemeClr val="tx1"/>
                  </a:solidFill>
                </a:rPr>
              </a:br>
              <a:r>
                <a:rPr lang="hr-HR" sz="1400" dirty="0">
                  <a:solidFill>
                    <a:schemeClr val="tx1"/>
                  </a:solidFill>
                </a:rPr>
                <a:t>Write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39752" y="4592703"/>
              <a:ext cx="720080" cy="2796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400" dirty="0">
                  <a:solidFill>
                    <a:schemeClr val="tx1"/>
                  </a:solidFill>
                </a:rPr>
                <a:t>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39752" y="5589240"/>
              <a:ext cx="720080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cxnSp>
        <p:nvCxnSpPr>
          <p:cNvPr id="54" name="Shape 53"/>
          <p:cNvCxnSpPr/>
          <p:nvPr/>
        </p:nvCxnSpPr>
        <p:spPr>
          <a:xfrm rot="5400000" flipH="1" flipV="1">
            <a:off x="6714332" y="4674393"/>
            <a:ext cx="984250" cy="830263"/>
          </a:xfrm>
          <a:prstGeom prst="bentConnector4">
            <a:avLst>
              <a:gd name="adj1" fmla="val -23197"/>
              <a:gd name="adj2" fmla="val 6789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7" name="Line 5"/>
          <p:cNvSpPr>
            <a:spLocks noChangeShapeType="1"/>
          </p:cNvSpPr>
          <p:nvPr/>
        </p:nvSpPr>
        <p:spPr bwMode="auto">
          <a:xfrm flipV="1">
            <a:off x="5821363" y="4600575"/>
            <a:ext cx="617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r-HR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E182D-C4DC-4DFA-8CE4-1DC990657974}" type="slidenum">
              <a:rPr lang="hr-HR"/>
              <a:pPr>
                <a:defRPr/>
              </a:pPr>
              <a:t>38</a:t>
            </a:fld>
            <a:endParaRPr lang="hr-HR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179388" y="3176588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339966"/>
                </a:solidFill>
                <a:latin typeface="+mn-lt"/>
              </a:rPr>
              <a:t>(Label H)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179388" y="4435475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339966"/>
                </a:solidFill>
                <a:latin typeface="+mn-lt"/>
              </a:rPr>
              <a:t>(Label L)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857250" y="3840163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339966"/>
                </a:solidFill>
                <a:latin typeface="+mn-lt"/>
              </a:rPr>
              <a:t>can-flow</a:t>
            </a:r>
          </a:p>
        </p:txBody>
      </p:sp>
      <p:sp>
        <p:nvSpPr>
          <p:cNvPr id="49182" name="Line 40"/>
          <p:cNvSpPr>
            <a:spLocks noChangeShapeType="1"/>
          </p:cNvSpPr>
          <p:nvPr/>
        </p:nvSpPr>
        <p:spPr bwMode="auto">
          <a:xfrm flipH="1">
            <a:off x="1190625" y="4652963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V="1">
            <a:off x="766763" y="3513138"/>
            <a:ext cx="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4668838" y="3963988"/>
            <a:ext cx="228600" cy="228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 b="1">
              <a:latin typeface="+mn-lt"/>
            </a:endParaRPr>
          </a:p>
        </p:txBody>
      </p:sp>
      <p:sp>
        <p:nvSpPr>
          <p:cNvPr id="62" name="Line 44"/>
          <p:cNvSpPr>
            <a:spLocks noChangeShapeType="1"/>
          </p:cNvSpPr>
          <p:nvPr/>
        </p:nvSpPr>
        <p:spPr bwMode="auto">
          <a:xfrm flipV="1">
            <a:off x="4668838" y="3963988"/>
            <a:ext cx="228600" cy="228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600" b="1">
              <a:latin typeface="+mn-lt"/>
            </a:endParaRPr>
          </a:p>
        </p:txBody>
      </p:sp>
      <p:sp>
        <p:nvSpPr>
          <p:cNvPr id="63" name="Text Box 45"/>
          <p:cNvSpPr txBox="1">
            <a:spLocks noChangeArrowheads="1"/>
          </p:cNvSpPr>
          <p:nvPr/>
        </p:nvSpPr>
        <p:spPr bwMode="auto">
          <a:xfrm>
            <a:off x="4873625" y="3930650"/>
            <a:ext cx="149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339966"/>
                </a:solidFill>
                <a:latin typeface="+mn-lt"/>
              </a:rPr>
              <a:t>star-</a:t>
            </a:r>
            <a:r>
              <a:rPr lang="en-US" b="1" dirty="0" err="1">
                <a:solidFill>
                  <a:srgbClr val="339966"/>
                </a:solidFill>
                <a:latin typeface="+mn-lt"/>
              </a:rPr>
              <a:t>proprety</a:t>
            </a:r>
            <a:endParaRPr lang="en-US" b="1" dirty="0">
              <a:solidFill>
                <a:srgbClr val="3399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569325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MAC </a:t>
            </a:r>
            <a:r>
              <a:rPr lang="hr-HR" altLang="zh-CN" dirty="0" smtClean="0"/>
              <a:t>u stvarnom životu</a:t>
            </a:r>
            <a:endParaRPr lang="en-US" dirty="0" smtClean="0">
              <a:ea typeface="宋体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569325" cy="5715016"/>
          </a:xfrm>
        </p:spPr>
        <p:txBody>
          <a:bodyPr/>
          <a:lstStyle/>
          <a:p>
            <a:pPr eaLnBrk="1" hangingPunct="1"/>
            <a:r>
              <a:rPr lang="hr-HR" sz="2400" dirty="0" smtClean="0"/>
              <a:t>Windows © Vista </a:t>
            </a:r>
            <a:r>
              <a:rPr lang="hr-HR" sz="2400" dirty="0" err="1" smtClean="0"/>
              <a:t>Mandatory</a:t>
            </a:r>
            <a:r>
              <a:rPr lang="hr-HR" sz="2400" dirty="0" smtClean="0"/>
              <a:t> </a:t>
            </a:r>
            <a:r>
              <a:rPr lang="hr-HR" sz="2400" dirty="0" err="1" smtClean="0"/>
              <a:t>Integrity</a:t>
            </a:r>
            <a:r>
              <a:rPr lang="hr-HR" sz="2400" dirty="0" smtClean="0"/>
              <a:t> </a:t>
            </a:r>
            <a:r>
              <a:rPr lang="hr-HR" sz="2400" dirty="0" err="1" smtClean="0"/>
              <a:t>Control</a:t>
            </a:r>
            <a:r>
              <a:rPr lang="hr-HR" sz="2400" dirty="0" smtClean="0"/>
              <a:t> (MIC)</a:t>
            </a:r>
            <a:endParaRPr lang="en-US" sz="2400" dirty="0" smtClean="0"/>
          </a:p>
          <a:p>
            <a:pPr lvl="1" eaLnBrk="1" hangingPunct="1"/>
            <a:r>
              <a:rPr lang="hr-HR" altLang="zh-CN" sz="2000" dirty="0" smtClean="0"/>
              <a:t>U kontekstu</a:t>
            </a:r>
            <a:r>
              <a:rPr lang="en-US" altLang="zh-CN" sz="2000" dirty="0" smtClean="0"/>
              <a:t> Internet Explorer</a:t>
            </a:r>
            <a:r>
              <a:rPr lang="hr-HR" altLang="zh-CN" sz="2000" dirty="0" smtClean="0"/>
              <a:t>a</a:t>
            </a:r>
            <a:r>
              <a:rPr lang="en-US" altLang="zh-CN" sz="2000" dirty="0" smtClean="0"/>
              <a:t>, Acrobat Reader</a:t>
            </a:r>
            <a:r>
              <a:rPr lang="hr-HR" altLang="zh-CN" sz="2000" dirty="0" smtClean="0"/>
              <a:t>a</a:t>
            </a:r>
            <a:r>
              <a:rPr lang="en-US" altLang="zh-CN" sz="2000" dirty="0" smtClean="0"/>
              <a:t> </a:t>
            </a:r>
            <a:r>
              <a:rPr lang="hr-HR" altLang="zh-CN" sz="2000" dirty="0" smtClean="0"/>
              <a:t>itd.</a:t>
            </a:r>
            <a:endParaRPr lang="en-US" altLang="zh-CN" sz="2000" dirty="0" smtClean="0"/>
          </a:p>
          <a:p>
            <a:pPr lvl="2" eaLnBrk="1" hangingPunct="1"/>
            <a:r>
              <a:rPr lang="hr-HR" altLang="zh-CN" sz="1800" dirty="0" smtClean="0"/>
              <a:t>Npr. Korisnik posjeti malicioznu web stranicu sa </a:t>
            </a:r>
            <a:r>
              <a:rPr lang="en-US" altLang="zh-CN" sz="1800" dirty="0" smtClean="0"/>
              <a:t>IE7.0 </a:t>
            </a:r>
          </a:p>
          <a:p>
            <a:pPr lvl="2" eaLnBrk="1" hangingPunct="1"/>
            <a:r>
              <a:rPr lang="hr-HR" altLang="zh-CN" sz="1800" dirty="0" smtClean="0"/>
              <a:t>Ranjivost </a:t>
            </a:r>
            <a:r>
              <a:rPr lang="en-US" altLang="zh-CN" sz="1800" dirty="0" smtClean="0"/>
              <a:t>IE7.0 </a:t>
            </a:r>
            <a:r>
              <a:rPr lang="hr-HR" altLang="zh-CN" sz="1800" dirty="0" smtClean="0"/>
              <a:t>predstavlja maliciozni kod prema domaćinu</a:t>
            </a:r>
            <a:r>
              <a:rPr lang="en-US" altLang="zh-CN" sz="1800" dirty="0" smtClean="0"/>
              <a:t> </a:t>
            </a:r>
            <a:r>
              <a:rPr lang="hr-HR" altLang="zh-CN" sz="1800" dirty="0" smtClean="0"/>
              <a:t>(</a:t>
            </a:r>
            <a:r>
              <a:rPr lang="en-US" altLang="zh-CN" sz="1800" dirty="0" smtClean="0"/>
              <a:t>host</a:t>
            </a:r>
            <a:r>
              <a:rPr lang="hr-HR" altLang="zh-CN" sz="1800" dirty="0" smtClean="0"/>
              <a:t>)</a:t>
            </a:r>
            <a:endParaRPr lang="en-US" altLang="zh-CN" sz="1800" dirty="0" smtClean="0"/>
          </a:p>
          <a:p>
            <a:pPr lvl="2" eaLnBrk="1" hangingPunct="1"/>
            <a:r>
              <a:rPr lang="hr-HR" altLang="zh-CN" sz="1800" dirty="0" smtClean="0"/>
              <a:t>Maliciozni kod se pokreće sa</a:t>
            </a:r>
            <a:r>
              <a:rPr lang="en-US" altLang="zh-CN" sz="1800" dirty="0" smtClean="0"/>
              <a:t> </a:t>
            </a:r>
            <a:r>
              <a:rPr lang="hr-HR" altLang="zh-CN" sz="1800" dirty="0" smtClean="0">
                <a:solidFill>
                  <a:schemeClr val="tx2"/>
                </a:solidFill>
              </a:rPr>
              <a:t>niskom privilegijom (sigurnosnom oznakom) 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lvl="2" eaLnBrk="1" hangingPunct="1"/>
            <a:r>
              <a:rPr lang="hr-HR" altLang="zh-CN" sz="1800" dirty="0" smtClean="0"/>
              <a:t>Zbog </a:t>
            </a:r>
            <a:r>
              <a:rPr lang="en-US" altLang="zh-CN" sz="1800" dirty="0" smtClean="0"/>
              <a:t>Windows MIC, </a:t>
            </a:r>
            <a:r>
              <a:rPr lang="hr-HR" altLang="zh-CN" sz="1800" dirty="0" smtClean="0"/>
              <a:t> maliciozni kod ne može pristupiti objektu sa višim sigurnosnim oznakama</a:t>
            </a:r>
            <a:r>
              <a:rPr lang="en-US" altLang="zh-CN" sz="1800" dirty="0" smtClean="0"/>
              <a:t> </a:t>
            </a:r>
            <a:endParaRPr lang="hr-HR" altLang="zh-CN" sz="1800" dirty="0" smtClean="0"/>
          </a:p>
          <a:p>
            <a:pPr eaLnBrk="1" hangingPunct="1"/>
            <a:r>
              <a:rPr lang="hr-HR" altLang="zh-CN" sz="2400" dirty="0" err="1" smtClean="0"/>
              <a:t>Security</a:t>
            </a:r>
            <a:r>
              <a:rPr lang="hr-HR" altLang="zh-CN" sz="2400" dirty="0" smtClean="0"/>
              <a:t>-</a:t>
            </a:r>
            <a:r>
              <a:rPr lang="hr-HR" altLang="zh-CN" sz="2400" dirty="0" err="1" smtClean="0"/>
              <a:t>Enhanced</a:t>
            </a:r>
            <a:r>
              <a:rPr lang="hr-HR" altLang="zh-CN" sz="2400" dirty="0" smtClean="0"/>
              <a:t> </a:t>
            </a:r>
            <a:r>
              <a:rPr lang="hr-HR" altLang="zh-CN" sz="2400" dirty="0" err="1" smtClean="0"/>
              <a:t>Linux</a:t>
            </a:r>
            <a:r>
              <a:rPr lang="hr-HR" altLang="zh-CN" sz="2400" dirty="0" smtClean="0"/>
              <a:t> (</a:t>
            </a:r>
            <a:r>
              <a:rPr lang="hr-HR" altLang="zh-CN" sz="2400" dirty="0" err="1" smtClean="0"/>
              <a:t>SELinux</a:t>
            </a:r>
            <a:r>
              <a:rPr lang="hr-HR" altLang="zh-CN" sz="2400" dirty="0" smtClean="0"/>
              <a:t>)</a:t>
            </a:r>
            <a:endParaRPr lang="en-US" altLang="zh-CN" sz="2400" dirty="0" smtClean="0"/>
          </a:p>
          <a:p>
            <a:pPr lvl="1" eaLnBrk="1" hangingPunct="1"/>
            <a:r>
              <a:rPr lang="hr-HR" altLang="zh-CN" sz="2000" dirty="0" smtClean="0"/>
              <a:t>Koristi</a:t>
            </a:r>
            <a:r>
              <a:rPr lang="en-US" altLang="zh-CN" sz="2000" dirty="0" smtClean="0"/>
              <a:t> Linux Security Module </a:t>
            </a:r>
            <a:r>
              <a:rPr lang="hr-HR" altLang="zh-CN" sz="2000" dirty="0" smtClean="0"/>
              <a:t>za provedbu</a:t>
            </a:r>
            <a:r>
              <a:rPr lang="en-US" altLang="zh-CN" sz="2000" dirty="0" smtClean="0"/>
              <a:t> MAC</a:t>
            </a:r>
            <a:r>
              <a:rPr lang="hr-HR" altLang="zh-CN" sz="2000" dirty="0" smtClean="0"/>
              <a:t>-a</a:t>
            </a:r>
            <a:endParaRPr lang="en-US" altLang="zh-CN" sz="2000" dirty="0" smtClean="0"/>
          </a:p>
          <a:p>
            <a:pPr lvl="1" eaLnBrk="1" hangingPunct="1"/>
            <a:r>
              <a:rPr lang="hr-HR" altLang="zh-CN" sz="2000" dirty="0" smtClean="0"/>
              <a:t>Provodi politiku </a:t>
            </a:r>
            <a:r>
              <a:rPr lang="en-US" altLang="zh-CN" sz="2000" dirty="0" smtClean="0"/>
              <a:t>MAC</a:t>
            </a:r>
            <a:r>
              <a:rPr lang="hr-HR" altLang="zh-CN" sz="2000" dirty="0" smtClean="0"/>
              <a:t>-a koja ograničava korisničke programe i servere na minimalnu razinu privilegije koja im je potrebna za onavljanje svog posla</a:t>
            </a:r>
            <a:endParaRPr lang="en-US" altLang="zh-CN" sz="2000" dirty="0" smtClean="0"/>
          </a:p>
          <a:p>
            <a:pPr eaLnBrk="1" hangingPunct="1"/>
            <a:r>
              <a:rPr lang="en-US" altLang="zh-CN" sz="2400" dirty="0" err="1" smtClean="0"/>
              <a:t>AppArmor</a:t>
            </a:r>
            <a:r>
              <a:rPr lang="en-US" altLang="zh-CN" sz="2400" dirty="0" smtClean="0"/>
              <a:t> ("Application Armor")</a:t>
            </a:r>
          </a:p>
          <a:p>
            <a:pPr lvl="1" eaLnBrk="1" hangingPunct="1"/>
            <a:r>
              <a:rPr lang="hr-HR" altLang="zh-CN" sz="2000" dirty="0" smtClean="0"/>
              <a:t>Sigurnosni modul za </a:t>
            </a:r>
            <a:r>
              <a:rPr lang="en-US" altLang="zh-CN" sz="2000" dirty="0" smtClean="0"/>
              <a:t>Linux kernel</a:t>
            </a:r>
          </a:p>
          <a:p>
            <a:pPr lvl="1" eaLnBrk="1" hangingPunct="1"/>
            <a:r>
              <a:rPr lang="hr-HR" altLang="zh-CN" sz="2000" dirty="0" smtClean="0"/>
              <a:t>Administrator može povezati svaki program sa sigurnosnim profilom koji ograničava mogućnost tog programa</a:t>
            </a:r>
            <a:endParaRPr lang="hr-HR" altLang="zh-CN" dirty="0" smtClean="0"/>
          </a:p>
          <a:p>
            <a:pPr eaLnBrk="1" hangingPunct="1">
              <a:buFont typeface="Wingdings 2" pitchFamily="18" charset="2"/>
              <a:buNone/>
            </a:pPr>
            <a:endParaRPr lang="hr-HR" altLang="zh-CN" sz="2400" dirty="0" smtClean="0"/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8D06C-3651-4073-9F7E-88788B182B05}" type="slidenum">
              <a:rPr lang="hr-HR"/>
              <a:pPr>
                <a:defRPr/>
              </a:pPr>
              <a:t>39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244488"/>
            <a:ext cx="8820150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Kontrola pristupa je ojačana reference monitorom koji je posrednik u svakom pokušaju pristupa korisnika/procesa  objektima sustava. </a:t>
            </a:r>
          </a:p>
          <a:p>
            <a:pPr eaLnBrk="1" hangingPunct="1"/>
            <a:r>
              <a:rPr lang="hr-HR" sz="2400" dirty="0" smtClean="0"/>
              <a:t>Reference monitor se konzultira sa bazom podataka koja sadrži prava pristupa/autorizaciju kako bi provjerio je li dozvoljeno izvođenje neke operacije od strane korisnika</a:t>
            </a:r>
            <a:endParaRPr lang="hr-HR" sz="2400" dirty="0" smtClean="0">
              <a:solidFill>
                <a:srgbClr val="002060"/>
              </a:solidFill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Načela Kontrole Pristupa (</a:t>
            </a:r>
            <a:r>
              <a:rPr lang="hr-HR" dirty="0" smtClean="0"/>
              <a:t>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E2E79B-3F9A-4D74-AC31-D7C4D98C0D05}" type="slidenum">
              <a:rPr lang="hr-HR"/>
              <a:pPr>
                <a:defRPr/>
              </a:pPr>
              <a:t>4</a:t>
            </a:fld>
            <a:endParaRPr lang="hr-HR"/>
          </a:p>
        </p:txBody>
      </p:sp>
      <p:grpSp>
        <p:nvGrpSpPr>
          <p:cNvPr id="14341" name="Group 84"/>
          <p:cNvGrpSpPr>
            <a:grpSpLocks/>
          </p:cNvGrpSpPr>
          <p:nvPr/>
        </p:nvGrpSpPr>
        <p:grpSpPr bwMode="auto">
          <a:xfrm>
            <a:off x="611188" y="3213100"/>
            <a:ext cx="7834312" cy="3527425"/>
            <a:chOff x="611560" y="3140968"/>
            <a:chExt cx="7834358" cy="3528392"/>
          </a:xfrm>
        </p:grpSpPr>
        <p:sp>
          <p:nvSpPr>
            <p:cNvPr id="6" name="Rectangle 5"/>
            <p:cNvSpPr/>
            <p:nvPr/>
          </p:nvSpPr>
          <p:spPr>
            <a:xfrm>
              <a:off x="3837379" y="4797184"/>
              <a:ext cx="1079506" cy="719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600" b="1">
                  <a:solidFill>
                    <a:schemeClr val="tx1"/>
                  </a:solidFill>
                </a:rPr>
                <a:t>Reference monitor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4124718" y="3501429"/>
              <a:ext cx="504828" cy="576421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  <a:endCxn id="7" idx="3"/>
            </p:cNvCxnSpPr>
            <p:nvPr/>
          </p:nvCxnSpPr>
          <p:spPr>
            <a:xfrm rot="5400000" flipH="1" flipV="1">
              <a:off x="4017465" y="4437517"/>
              <a:ext cx="7193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57938" y="3140968"/>
              <a:ext cx="2160601" cy="3382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1600" b="1">
                  <a:latin typeface="+mn-lt"/>
                </a:rPr>
                <a:t>Authorization database</a:t>
              </a:r>
              <a:endParaRPr lang="en-US" sz="1600" b="1">
                <a:latin typeface="+mn-lt"/>
              </a:endParaRP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>
              <a:off x="4916885" y="5157646"/>
              <a:ext cx="216060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1"/>
            </p:cNvCxnSpPr>
            <p:nvPr/>
          </p:nvCxnSpPr>
          <p:spPr>
            <a:xfrm>
              <a:off x="1389440" y="5157646"/>
              <a:ext cx="2447939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986159" y="5265625"/>
              <a:ext cx="1368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234387" y="4212824"/>
              <a:ext cx="1439870" cy="3398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1600" b="1" dirty="0">
                  <a:latin typeface="+mn-lt"/>
                </a:rPr>
                <a:t>Access control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06048" y="4220764"/>
              <a:ext cx="1439870" cy="3382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1600" b="1">
                  <a:latin typeface="+mn-lt"/>
                </a:rPr>
                <a:t>Objects</a:t>
              </a:r>
              <a:endParaRPr lang="en-US" sz="1600" b="1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92680" y="4220764"/>
              <a:ext cx="1498609" cy="3382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1600" b="1" dirty="0">
                  <a:latin typeface="+mn-lt"/>
                </a:rPr>
                <a:t>Authentication</a:t>
              </a:r>
              <a:endParaRPr lang="en-US" sz="1600" b="1" dirty="0">
                <a:latin typeface="+mn-lt"/>
              </a:endParaRPr>
            </a:p>
          </p:txBody>
        </p:sp>
        <p:grpSp>
          <p:nvGrpSpPr>
            <p:cNvPr id="14352" name="Group 37"/>
            <p:cNvGrpSpPr>
              <a:grpSpLocks/>
            </p:cNvGrpSpPr>
            <p:nvPr/>
          </p:nvGrpSpPr>
          <p:grpSpPr bwMode="auto">
            <a:xfrm>
              <a:off x="7356797" y="4581128"/>
              <a:ext cx="378042" cy="432048"/>
              <a:chOff x="929182" y="3861048"/>
              <a:chExt cx="504056" cy="57606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29302" y="3861177"/>
                <a:ext cx="503769" cy="5758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971636" y="4005150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971636" y="4157592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71636" y="4293095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71636" y="4077136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971636" y="4229578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971636" y="4365082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971636" y="3933164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53" name="Group 38"/>
            <p:cNvGrpSpPr>
              <a:grpSpLocks/>
            </p:cNvGrpSpPr>
            <p:nvPr/>
          </p:nvGrpSpPr>
          <p:grpSpPr bwMode="auto">
            <a:xfrm>
              <a:off x="7563820" y="4653136"/>
              <a:ext cx="378042" cy="432048"/>
              <a:chOff x="929182" y="3861048"/>
              <a:chExt cx="504056" cy="57606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28439" y="3860443"/>
                <a:ext cx="503769" cy="5758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970773" y="4004415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970773" y="4156857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970773" y="4292360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70773" y="4076401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970773" y="4228843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70773" y="4364347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70773" y="3932429"/>
                <a:ext cx="4318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54" name="Group 47"/>
            <p:cNvGrpSpPr>
              <a:grpSpLocks/>
            </p:cNvGrpSpPr>
            <p:nvPr/>
          </p:nvGrpSpPr>
          <p:grpSpPr bwMode="auto">
            <a:xfrm>
              <a:off x="7779844" y="4725144"/>
              <a:ext cx="378042" cy="432048"/>
              <a:chOff x="929182" y="3861048"/>
              <a:chExt cx="504056" cy="576064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928275" y="3861826"/>
                <a:ext cx="505887" cy="5758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970609" y="4005798"/>
                <a:ext cx="43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970609" y="4158240"/>
                <a:ext cx="43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970609" y="4293744"/>
                <a:ext cx="43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970609" y="4077785"/>
                <a:ext cx="43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70609" y="4230226"/>
                <a:ext cx="43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970609" y="4365730"/>
                <a:ext cx="43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70609" y="3933812"/>
                <a:ext cx="43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Flowchart: Magnetic Disk 56"/>
            <p:cNvSpPr/>
            <p:nvPr/>
          </p:nvSpPr>
          <p:spPr>
            <a:xfrm>
              <a:off x="7293386" y="5229102"/>
              <a:ext cx="360365" cy="360462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lowchart: Magnetic Disk 57"/>
            <p:cNvSpPr/>
            <p:nvPr/>
          </p:nvSpPr>
          <p:spPr>
            <a:xfrm>
              <a:off x="7725189" y="5373605"/>
              <a:ext cx="360365" cy="35887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1943296" y="5265625"/>
              <a:ext cx="1368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5313578" y="5265625"/>
              <a:ext cx="1368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5270716" y="5265625"/>
              <a:ext cx="1368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 flipV="1">
              <a:off x="4700984" y="5732478"/>
              <a:ext cx="3614758" cy="72092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Magnetic Disk 68"/>
            <p:cNvSpPr/>
            <p:nvPr/>
          </p:nvSpPr>
          <p:spPr>
            <a:xfrm>
              <a:off x="4269181" y="6308898"/>
              <a:ext cx="360364" cy="360462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92915" y="5978608"/>
              <a:ext cx="1439871" cy="3382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1600" b="1">
                  <a:latin typeface="+mn-lt"/>
                </a:rPr>
                <a:t>Auditing</a:t>
              </a:r>
              <a:endParaRPr lang="en-US" sz="1600" b="1">
                <a:latin typeface="+mn-lt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10800000">
              <a:off x="611560" y="5589564"/>
              <a:ext cx="3529033" cy="8638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129088" y="3617349"/>
              <a:ext cx="1512896" cy="3382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1600" b="1" dirty="0">
                  <a:latin typeface="+mn-lt"/>
                </a:rPr>
                <a:t>Security admin.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4422" y="4998852"/>
              <a:ext cx="936630" cy="3382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1600" b="1">
                  <a:latin typeface="+mn-lt"/>
                </a:rPr>
                <a:t>User</a:t>
              </a:r>
              <a:endParaRPr lang="en-US" sz="1600" b="1">
                <a:latin typeface="+mn-lt"/>
              </a:endParaRPr>
            </a:p>
          </p:txBody>
        </p:sp>
        <p:cxnSp>
          <p:nvCxnSpPr>
            <p:cNvPr id="80" name="Straight Arrow Connector 79"/>
            <p:cNvCxnSpPr>
              <a:stCxn id="7" idx="2"/>
              <a:endCxn id="77" idx="3"/>
            </p:cNvCxnSpPr>
            <p:nvPr/>
          </p:nvCxnSpPr>
          <p:spPr>
            <a:xfrm rot="10800000">
              <a:off x="2641984" y="3785670"/>
              <a:ext cx="1482734" cy="31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</a:t>
            </a:r>
            <a:r>
              <a:rPr lang="en-US" dirty="0" err="1" smtClean="0"/>
              <a:t>ontrola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temeljena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ulogama</a:t>
            </a:r>
            <a:r>
              <a:rPr lang="en-US" dirty="0" smtClean="0"/>
              <a:t>(</a:t>
            </a:r>
            <a:r>
              <a:rPr lang="hr-HR" dirty="0" smtClean="0"/>
              <a:t>RB</a:t>
            </a:r>
            <a:r>
              <a:rPr lang="en-US" dirty="0" smtClean="0"/>
              <a:t>AC)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640763" cy="5149850"/>
          </a:xfrm>
        </p:spPr>
        <p:txBody>
          <a:bodyPr/>
          <a:lstStyle/>
          <a:p>
            <a:pPr eaLnBrk="1" hangingPunct="1"/>
            <a:r>
              <a:rPr lang="hr-HR" sz="2800" dirty="0" smtClean="0"/>
              <a:t>Tradicionalni DAC sustavi definiraju prava pristupa pojedinih korisnika i grupa korisnika</a:t>
            </a:r>
          </a:p>
          <a:p>
            <a:pPr eaLnBrk="1" hangingPunct="1"/>
            <a:r>
              <a:rPr lang="hr-HR" sz="2800" dirty="0" smtClean="0"/>
              <a:t>U mnogim organizacijama (u industriji), korisnik ne posjeduje informacije kojima može pristupiti. Vlasnik je korporacija.</a:t>
            </a:r>
            <a:endParaRPr lang="hr-HR" dirty="0" smtClean="0"/>
          </a:p>
          <a:p>
            <a:pPr lvl="1" eaLnBrk="1" hangingPunct="1"/>
            <a:r>
              <a:rPr lang="hr-HR" dirty="0" smtClean="0"/>
              <a:t>Kontrola pristupa često se temelji na poslovnim funkcijama zaposlenika (uloge - role), a ne o vlasništvu podataka</a:t>
            </a:r>
          </a:p>
          <a:p>
            <a:pPr lvl="1" eaLnBrk="1" hangingPunct="1"/>
            <a:r>
              <a:rPr lang="hr-HR" dirty="0" err="1" smtClean="0"/>
              <a:t>Npr</a:t>
            </a:r>
            <a:r>
              <a:rPr lang="hr-HR" dirty="0" smtClean="0"/>
              <a:t>. Uloge u bolnici: doktor, medicinska sestra, farmaceuti… </a:t>
            </a:r>
            <a:endParaRPr lang="en-US" dirty="0" smtClean="0"/>
          </a:p>
          <a:p>
            <a:pPr eaLnBrk="1" hangingPunct="1"/>
            <a:r>
              <a:rPr lang="hr-HR" sz="2800" dirty="0" smtClean="0">
                <a:solidFill>
                  <a:srgbClr val="002060"/>
                </a:solidFill>
              </a:rPr>
              <a:t>RBAC je </a:t>
            </a:r>
            <a:r>
              <a:rPr lang="en-US" sz="2800" dirty="0" err="1" smtClean="0">
                <a:solidFill>
                  <a:srgbClr val="002060"/>
                </a:solidFill>
              </a:rPr>
              <a:t>baziran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na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ulogama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koji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korisnici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vrše</a:t>
            </a:r>
            <a:r>
              <a:rPr lang="en-US" sz="2800" dirty="0" smtClean="0">
                <a:solidFill>
                  <a:srgbClr val="002060"/>
                </a:solidFill>
              </a:rPr>
              <a:t> u </a:t>
            </a:r>
            <a:r>
              <a:rPr lang="en-US" sz="2800" dirty="0" err="1" smtClean="0">
                <a:solidFill>
                  <a:srgbClr val="002060"/>
                </a:solidFill>
              </a:rPr>
              <a:t>organizaciji</a:t>
            </a:r>
            <a:r>
              <a:rPr lang="en-US" sz="2800" dirty="0" smtClean="0">
                <a:solidFill>
                  <a:srgbClr val="002060"/>
                </a:solidFill>
              </a:rPr>
              <a:t>/</a:t>
            </a:r>
            <a:r>
              <a:rPr lang="en-US" sz="2800" dirty="0" err="1" smtClean="0">
                <a:solidFill>
                  <a:srgbClr val="002060"/>
                </a:solidFill>
              </a:rPr>
              <a:t>tvrtci</a:t>
            </a:r>
            <a:r>
              <a:rPr lang="hr-HR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hr-HR" sz="2800" dirty="0" smtClean="0"/>
              <a:t>umjesto identiteta korisnika</a:t>
            </a:r>
            <a:r>
              <a:rPr lang="en-US" sz="2800" dirty="0" smtClean="0"/>
              <a:t>)</a:t>
            </a:r>
            <a:endParaRPr lang="hr-HR" sz="2800" dirty="0" smtClean="0"/>
          </a:p>
          <a:p>
            <a:pPr lvl="1" eaLnBrk="1" hangingPunct="1"/>
            <a:r>
              <a:rPr lang="hr-HR" dirty="0" smtClean="0"/>
              <a:t>RBAC sustavi pridodaju prava pristupa ulogama, a korisnicima dodijeljuju različite uloge</a:t>
            </a:r>
          </a:p>
        </p:txBody>
      </p:sp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smtClean="0"/>
              <a:t>RBAC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24D5C-003A-42B7-BBB7-7C4ACBBE31AA}" type="slidenum">
              <a:rPr lang="hr-HR"/>
              <a:pPr>
                <a:defRPr/>
              </a:pPr>
              <a:t>41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640763" cy="5149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r-HR" sz="2800" b="1" u="sng" dirty="0" smtClean="0">
                <a:solidFill>
                  <a:srgbClr val="002060"/>
                </a:solidFill>
              </a:rPr>
              <a:t>Uloge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hr-HR" sz="2800" b="1" dirty="0" smtClean="0">
                <a:solidFill>
                  <a:srgbClr val="002060"/>
                </a:solidFill>
              </a:rPr>
              <a:t>predstavljaju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hr-HR" sz="2800" b="1" u="sng" dirty="0" smtClean="0">
                <a:solidFill>
                  <a:srgbClr val="002060"/>
                </a:solidFill>
              </a:rPr>
              <a:t>korisnike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err="1" smtClean="0"/>
              <a:t>Sp</a:t>
            </a:r>
            <a:r>
              <a:rPr lang="hr-HR" dirty="0" smtClean="0"/>
              <a:t>osobnost obavljanja zadaća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Odgovornost posla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Dodjela specifične zadaće</a:t>
            </a:r>
          </a:p>
          <a:p>
            <a:pPr eaLnBrk="1" hangingPunct="1">
              <a:lnSpc>
                <a:spcPct val="80000"/>
              </a:lnSpc>
            </a:pPr>
            <a:r>
              <a:rPr lang="hr-HR" sz="2800" b="1" u="sng" dirty="0" smtClean="0">
                <a:solidFill>
                  <a:srgbClr val="002060"/>
                </a:solidFill>
              </a:rPr>
              <a:t>Uloge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hr-HR" sz="2800" b="1" dirty="0" smtClean="0">
                <a:solidFill>
                  <a:srgbClr val="002060"/>
                </a:solidFill>
              </a:rPr>
              <a:t>definiraju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hr-HR" sz="2800" b="1" u="sng" dirty="0" smtClean="0">
                <a:solidFill>
                  <a:srgbClr val="002060"/>
                </a:solidFill>
              </a:rPr>
              <a:t>dozvole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Uloga operatora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Uloga  ‘</a:t>
            </a:r>
            <a:r>
              <a:rPr lang="en-US" dirty="0" smtClean="0"/>
              <a:t>S</a:t>
            </a:r>
            <a:r>
              <a:rPr lang="hr-HR" dirty="0" smtClean="0"/>
              <a:t>igurnosnog službenika’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hr-HR" dirty="0" smtClean="0"/>
              <a:t>Uloga revizora (auditor)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Uloge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08719-3853-41AD-ACFD-034AC885256E}" type="slidenum">
              <a:rPr lang="hr-HR"/>
              <a:pPr>
                <a:defRPr/>
              </a:pPr>
              <a:t>42</a:t>
            </a:fld>
            <a:endParaRPr lang="hr-HR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11560" y="4829175"/>
            <a:ext cx="988640" cy="3693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 smtClean="0">
                <a:solidFill>
                  <a:srgbClr val="339966"/>
                </a:solidFill>
                <a:latin typeface="+mn-lt"/>
              </a:rPr>
              <a:t>korisnik</a:t>
            </a:r>
            <a:endParaRPr lang="en-US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126174" y="4829175"/>
            <a:ext cx="160020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 smtClean="0">
                <a:solidFill>
                  <a:srgbClr val="339966"/>
                </a:solidFill>
                <a:latin typeface="+mn-lt"/>
              </a:rPr>
              <a:t>dozvola</a:t>
            </a:r>
            <a:endParaRPr lang="en-US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95600" y="4829175"/>
            <a:ext cx="762000" cy="3698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 smtClean="0">
                <a:solidFill>
                  <a:srgbClr val="339966"/>
                </a:solidFill>
                <a:latin typeface="+mn-lt"/>
              </a:rPr>
              <a:t>uloga</a:t>
            </a:r>
            <a:endParaRPr lang="en-US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1600200" y="505777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657600" y="5057775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752600" y="4752975"/>
            <a:ext cx="1143000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DK</a:t>
            </a:r>
            <a:r>
              <a:rPr lang="en-US" sz="1600" dirty="0" smtClean="0">
                <a:solidFill>
                  <a:srgbClr val="339966"/>
                </a:solidFill>
                <a:latin typeface="+mn-lt"/>
              </a:rPr>
              <a:t>: 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dodjela korisnika</a:t>
            </a:r>
            <a:endParaRPr lang="en-US" sz="1600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923928" y="4752975"/>
            <a:ext cx="1638672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DP</a:t>
            </a:r>
            <a:r>
              <a:rPr lang="en-US" sz="1600" dirty="0" smtClean="0">
                <a:solidFill>
                  <a:srgbClr val="339966"/>
                </a:solidFill>
                <a:latin typeface="+mn-lt"/>
              </a:rPr>
              <a:t>: 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dodjeljivanje</a:t>
            </a:r>
            <a:r>
              <a:rPr lang="en-US" sz="1600" dirty="0" smtClean="0">
                <a:solidFill>
                  <a:srgbClr val="339966"/>
                </a:solidFill>
                <a:latin typeface="+mn-lt"/>
              </a:rPr>
              <a:t> 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prava</a:t>
            </a:r>
            <a:endParaRPr lang="en-US" sz="1600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1219200" y="5286375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2209800" y="5362575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339966"/>
              </a:solidFill>
              <a:latin typeface="+mn-lt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1475656" y="5868561"/>
            <a:ext cx="2399928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 err="1" smtClean="0">
                <a:solidFill>
                  <a:srgbClr val="339966"/>
                </a:solidFill>
                <a:latin typeface="+mn-lt"/>
              </a:rPr>
              <a:t>Ses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ije</a:t>
            </a:r>
            <a:r>
              <a:rPr lang="en-US" sz="1600" dirty="0" smtClean="0">
                <a:solidFill>
                  <a:srgbClr val="339966"/>
                </a:solidFill>
                <a:latin typeface="+mn-lt"/>
              </a:rPr>
              <a:t> (</a:t>
            </a:r>
            <a:r>
              <a:rPr lang="en-US" sz="1600" dirty="0" err="1" smtClean="0">
                <a:solidFill>
                  <a:srgbClr val="339966"/>
                </a:solidFill>
                <a:latin typeface="+mn-lt"/>
              </a:rPr>
              <a:t>mapi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ranje jedan prema mnogo)</a:t>
            </a:r>
            <a:endParaRPr lang="en-US" sz="1600" dirty="0">
              <a:solidFill>
                <a:srgbClr val="3399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640763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Odnos između korisnika i uloge jest  ‘mnogo prema mnogo’</a:t>
            </a:r>
          </a:p>
          <a:p>
            <a:pPr eaLnBrk="1" hangingPunct="1"/>
            <a:r>
              <a:rPr lang="hr-HR" dirty="0" smtClean="0"/>
              <a:t>Odnos između uloge i sredstava ili sustava objekta je također ‘mnogo prema mnogo’</a:t>
            </a: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Korisnici, uloge i sredstva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0C4A85-5A0B-4D12-A078-10891C6CB0A9}" type="slidenum">
              <a:rPr lang="hr-HR"/>
              <a:pPr>
                <a:defRPr/>
              </a:pPr>
              <a:t>43</a:t>
            </a:fld>
            <a:endParaRPr lang="hr-HR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839788" y="3141663"/>
            <a:ext cx="1676400" cy="84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 dirty="0" smtClean="0">
                <a:latin typeface="+mn-lt"/>
              </a:rPr>
              <a:t>Objekt </a:t>
            </a:r>
            <a:r>
              <a:rPr lang="hr-HR" sz="2400" dirty="0">
                <a:latin typeface="+mn-lt"/>
              </a:rPr>
              <a:t>1</a:t>
            </a:r>
            <a:endParaRPr lang="en-US" sz="2400" dirty="0">
              <a:latin typeface="+mn-lt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827088" y="4668838"/>
            <a:ext cx="1676400" cy="84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 dirty="0" smtClean="0">
                <a:latin typeface="+mn-lt"/>
              </a:rPr>
              <a:t>Objekt </a:t>
            </a:r>
            <a:r>
              <a:rPr lang="hr-HR" sz="2400" dirty="0">
                <a:latin typeface="+mn-lt"/>
              </a:rPr>
              <a:t>2</a:t>
            </a:r>
            <a:endParaRPr lang="en-US" sz="2400" dirty="0"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48075" y="3789363"/>
            <a:ext cx="2087563" cy="11525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400" dirty="0" smtClean="0">
                <a:solidFill>
                  <a:schemeClr val="tx1"/>
                </a:solidFill>
              </a:rPr>
              <a:t>Uloga </a:t>
            </a:r>
            <a:r>
              <a:rPr lang="hr-HR" sz="2400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7000056" y="3068638"/>
            <a:ext cx="1676400" cy="84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 dirty="0" smtClean="0">
                <a:latin typeface="+mn-lt"/>
              </a:rPr>
              <a:t>Korisnik </a:t>
            </a:r>
            <a:r>
              <a:rPr lang="hr-HR" sz="2400" dirty="0">
                <a:latin typeface="+mn-lt"/>
              </a:rPr>
              <a:t>1</a:t>
            </a:r>
            <a:endParaRPr lang="en-US" sz="2400" dirty="0">
              <a:latin typeface="+mn-lt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7000056" y="3933825"/>
            <a:ext cx="1676400" cy="84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 dirty="0" smtClean="0">
                <a:latin typeface="+mn-lt"/>
              </a:rPr>
              <a:t>Korisnik </a:t>
            </a:r>
            <a:r>
              <a:rPr lang="hr-HR" sz="2400" dirty="0">
                <a:latin typeface="+mn-lt"/>
              </a:rPr>
              <a:t>2</a:t>
            </a:r>
            <a:endParaRPr lang="en-US" sz="2400" dirty="0">
              <a:latin typeface="+mn-lt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7000056" y="4741863"/>
            <a:ext cx="1676400" cy="84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2400" dirty="0" smtClean="0">
                <a:latin typeface="+mn-lt"/>
              </a:rPr>
              <a:t>Korisnik </a:t>
            </a:r>
            <a:r>
              <a:rPr lang="hr-HR" sz="2400" dirty="0">
                <a:latin typeface="+mn-lt"/>
              </a:rPr>
              <a:t>3</a:t>
            </a:r>
            <a:endParaRPr lang="en-US" sz="2400" dirty="0">
              <a:latin typeface="+mn-lt"/>
            </a:endParaRPr>
          </a:p>
        </p:txBody>
      </p:sp>
      <p:sp>
        <p:nvSpPr>
          <p:cNvPr id="54283" name="Line 5"/>
          <p:cNvSpPr>
            <a:spLocks noChangeShapeType="1"/>
          </p:cNvSpPr>
          <p:nvPr/>
        </p:nvSpPr>
        <p:spPr bwMode="auto">
          <a:xfrm flipH="1">
            <a:off x="5664200" y="3500438"/>
            <a:ext cx="1439863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r-HR"/>
          </a:p>
        </p:txBody>
      </p:sp>
      <p:sp>
        <p:nvSpPr>
          <p:cNvPr id="54284" name="Line 5"/>
          <p:cNvSpPr>
            <a:spLocks noChangeShapeType="1"/>
          </p:cNvSpPr>
          <p:nvPr/>
        </p:nvSpPr>
        <p:spPr bwMode="auto">
          <a:xfrm flipH="1" flipV="1">
            <a:off x="5735638" y="4365625"/>
            <a:ext cx="1368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r-HR"/>
          </a:p>
        </p:txBody>
      </p:sp>
      <p:sp>
        <p:nvSpPr>
          <p:cNvPr id="54285" name="Line 5"/>
          <p:cNvSpPr>
            <a:spLocks noChangeShapeType="1"/>
          </p:cNvSpPr>
          <p:nvPr/>
        </p:nvSpPr>
        <p:spPr bwMode="auto">
          <a:xfrm flipH="1" flipV="1">
            <a:off x="5664200" y="4581525"/>
            <a:ext cx="15113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r-HR"/>
          </a:p>
        </p:txBody>
      </p:sp>
      <p:sp>
        <p:nvSpPr>
          <p:cNvPr id="54286" name="Line 5"/>
          <p:cNvSpPr>
            <a:spLocks noChangeShapeType="1"/>
          </p:cNvSpPr>
          <p:nvPr/>
        </p:nvSpPr>
        <p:spPr bwMode="auto">
          <a:xfrm flipH="1" flipV="1">
            <a:off x="2517775" y="3630613"/>
            <a:ext cx="1152525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r-HR"/>
          </a:p>
        </p:txBody>
      </p:sp>
      <p:sp>
        <p:nvSpPr>
          <p:cNvPr id="54287" name="Line 5"/>
          <p:cNvSpPr>
            <a:spLocks noChangeShapeType="1"/>
          </p:cNvSpPr>
          <p:nvPr/>
        </p:nvSpPr>
        <p:spPr bwMode="auto">
          <a:xfrm flipH="1">
            <a:off x="2495550" y="4652963"/>
            <a:ext cx="129540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r-HR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 rot="20145272">
            <a:off x="5672138" y="3430588"/>
            <a:ext cx="1335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>
                <a:latin typeface="+mn-lt"/>
              </a:rPr>
              <a:t>member_of</a:t>
            </a:r>
            <a:endParaRPr lang="en-US" dirty="0">
              <a:latin typeface="+mn-lt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853113" y="4035425"/>
            <a:ext cx="1335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>
                <a:latin typeface="+mn-lt"/>
              </a:rPr>
              <a:t>member_of</a:t>
            </a:r>
            <a:endParaRPr lang="en-US" dirty="0">
              <a:latin typeface="+mn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 rot="1216362">
            <a:off x="5870575" y="4578350"/>
            <a:ext cx="1335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>
                <a:latin typeface="+mn-lt"/>
              </a:rPr>
              <a:t>member_of</a:t>
            </a:r>
            <a:endParaRPr lang="en-US" dirty="0">
              <a:latin typeface="+mn-lt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 rot="1537722">
            <a:off x="2790825" y="3660775"/>
            <a:ext cx="96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>
                <a:latin typeface="+mn-lt"/>
              </a:rPr>
              <a:t>trans_a</a:t>
            </a:r>
            <a:endParaRPr lang="en-US" dirty="0">
              <a:latin typeface="+mn-lt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 rot="20259533">
            <a:off x="2635250" y="4568825"/>
            <a:ext cx="96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>
                <a:latin typeface="+mn-lt"/>
              </a:rPr>
              <a:t>trans_b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640763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Uloge mogu biti sastavljene od uloga</a:t>
            </a: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Hijerarhijske uloge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DDEE39-6D7C-49AD-BA37-1C26D7958262}" type="slidenum">
              <a:rPr lang="hr-HR"/>
              <a:pPr>
                <a:defRPr/>
              </a:pPr>
              <a:t>44</a:t>
            </a:fld>
            <a:endParaRPr lang="hr-HR"/>
          </a:p>
        </p:txBody>
      </p:sp>
      <p:grpSp>
        <p:nvGrpSpPr>
          <p:cNvPr id="55301" name="Group 20"/>
          <p:cNvGrpSpPr>
            <a:grpSpLocks/>
          </p:cNvGrpSpPr>
          <p:nvPr/>
        </p:nvGrpSpPr>
        <p:grpSpPr bwMode="auto">
          <a:xfrm>
            <a:off x="1979613" y="2133600"/>
            <a:ext cx="5477866" cy="1943100"/>
            <a:chOff x="827584" y="3068960"/>
            <a:chExt cx="7931639" cy="2520280"/>
          </a:xfrm>
        </p:grpSpPr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839076" y="3141027"/>
              <a:ext cx="1675687" cy="848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Objekt </a:t>
              </a:r>
              <a:r>
                <a:rPr lang="hr-HR" sz="1600" dirty="0">
                  <a:latin typeface="+mn-lt"/>
                </a:rPr>
                <a:t>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827584" y="4668844"/>
              <a:ext cx="1675686" cy="848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Objekt </a:t>
              </a:r>
              <a:r>
                <a:rPr lang="hr-HR" sz="1600" dirty="0">
                  <a:latin typeface="+mn-lt"/>
                </a:rPr>
                <a:t>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47977" y="3789628"/>
              <a:ext cx="2087137" cy="11510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600" dirty="0">
                  <a:solidFill>
                    <a:schemeClr val="tx1"/>
                  </a:solidFill>
                </a:rPr>
                <a:t>Intern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7076066" y="3068960"/>
              <a:ext cx="1675686" cy="848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Korisnik </a:t>
              </a:r>
              <a:r>
                <a:rPr lang="hr-HR" sz="1600" dirty="0">
                  <a:latin typeface="+mn-lt"/>
                </a:rPr>
                <a:t>1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7076066" y="3933762"/>
              <a:ext cx="1675686" cy="8462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Korisnik </a:t>
              </a:r>
              <a:r>
                <a:rPr lang="hr-HR" sz="1600" dirty="0">
                  <a:latin typeface="+mn-lt"/>
                </a:rPr>
                <a:t>2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7083537" y="4740910"/>
              <a:ext cx="1675686" cy="848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Korisnik </a:t>
              </a:r>
              <a:r>
                <a:rPr lang="hr-HR" sz="1600" dirty="0">
                  <a:latin typeface="+mn-lt"/>
                </a:rPr>
                <a:t>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5327" name="Line 5"/>
            <p:cNvSpPr>
              <a:spLocks noChangeShapeType="1"/>
            </p:cNvSpPr>
            <p:nvPr/>
          </p:nvSpPr>
          <p:spPr bwMode="auto">
            <a:xfrm flipH="1">
              <a:off x="5663695" y="3501008"/>
              <a:ext cx="1440160" cy="648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5328" name="Line 5"/>
            <p:cNvSpPr>
              <a:spLocks noChangeShapeType="1"/>
            </p:cNvSpPr>
            <p:nvPr/>
          </p:nvSpPr>
          <p:spPr bwMode="auto">
            <a:xfrm flipH="1" flipV="1">
              <a:off x="5735703" y="4365104"/>
              <a:ext cx="1368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5329" name="Line 5"/>
            <p:cNvSpPr>
              <a:spLocks noChangeShapeType="1"/>
            </p:cNvSpPr>
            <p:nvPr/>
          </p:nvSpPr>
          <p:spPr bwMode="auto">
            <a:xfrm flipH="1" flipV="1">
              <a:off x="5663695" y="4581128"/>
              <a:ext cx="1512168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5330" name="Line 5"/>
            <p:cNvSpPr>
              <a:spLocks noChangeShapeType="1"/>
            </p:cNvSpPr>
            <p:nvPr/>
          </p:nvSpPr>
          <p:spPr bwMode="auto">
            <a:xfrm flipH="1" flipV="1">
              <a:off x="2518493" y="3630891"/>
              <a:ext cx="1152128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5331" name="Line 5"/>
            <p:cNvSpPr>
              <a:spLocks noChangeShapeType="1"/>
            </p:cNvSpPr>
            <p:nvPr/>
          </p:nvSpPr>
          <p:spPr bwMode="auto">
            <a:xfrm flipH="1">
              <a:off x="2495343" y="4653136"/>
              <a:ext cx="1296144" cy="504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 rot="20145272">
              <a:off x="5670753" y="3435471"/>
              <a:ext cx="1335493" cy="35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member_of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5852344" y="4036715"/>
              <a:ext cx="1335491" cy="35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member_of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rot="1216362">
              <a:off x="5870733" y="4584422"/>
              <a:ext cx="1335491" cy="35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member_of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 rot="1537722">
              <a:off x="2790596" y="3666085"/>
              <a:ext cx="967714" cy="35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trans_a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 rot="20259533">
              <a:off x="2636589" y="4574128"/>
              <a:ext cx="967715" cy="35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trans_b</a:t>
              </a:r>
              <a:endParaRPr lang="en-US" sz="1200" dirty="0">
                <a:latin typeface="+mn-lt"/>
              </a:endParaRPr>
            </a:p>
          </p:txBody>
        </p:sp>
      </p:grpSp>
      <p:grpSp>
        <p:nvGrpSpPr>
          <p:cNvPr id="55302" name="Group 21"/>
          <p:cNvGrpSpPr>
            <a:grpSpLocks/>
          </p:cNvGrpSpPr>
          <p:nvPr/>
        </p:nvGrpSpPr>
        <p:grpSpPr bwMode="auto">
          <a:xfrm>
            <a:off x="1979613" y="4508500"/>
            <a:ext cx="5472707" cy="1944688"/>
            <a:chOff x="827584" y="3068960"/>
            <a:chExt cx="7924168" cy="2520280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839076" y="3140969"/>
              <a:ext cx="1675687" cy="8476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Objekt </a:t>
              </a:r>
              <a:r>
                <a:rPr lang="hr-HR" sz="1600" dirty="0">
                  <a:latin typeface="+mn-lt"/>
                </a:rPr>
                <a:t>3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827584" y="4669595"/>
              <a:ext cx="1675686" cy="8476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Objekt </a:t>
              </a:r>
              <a:r>
                <a:rPr lang="hr-HR" sz="1600" dirty="0">
                  <a:latin typeface="+mn-lt"/>
                </a:rPr>
                <a:t>4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647977" y="3789040"/>
              <a:ext cx="2087137" cy="11521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sz="1600" dirty="0" smtClean="0">
                  <a:solidFill>
                    <a:schemeClr val="tx1"/>
                  </a:solidFill>
                </a:rPr>
                <a:t>Doktor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7076066" y="3068960"/>
              <a:ext cx="1675686" cy="8476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Korisnik </a:t>
              </a:r>
              <a:r>
                <a:rPr lang="hr-HR" sz="1600" dirty="0">
                  <a:latin typeface="+mn-lt"/>
                </a:rPr>
                <a:t>4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076066" y="3933056"/>
              <a:ext cx="1675686" cy="8476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Korisnik </a:t>
              </a:r>
              <a:r>
                <a:rPr lang="hr-HR" sz="1600" dirty="0">
                  <a:latin typeface="+mn-lt"/>
                </a:rPr>
                <a:t>5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7076066" y="4741603"/>
              <a:ext cx="1675686" cy="8476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hr-HR" sz="1600" dirty="0" smtClean="0">
                  <a:latin typeface="+mn-lt"/>
                </a:rPr>
                <a:t>Korisnik </a:t>
              </a:r>
              <a:r>
                <a:rPr lang="hr-HR" sz="1600" dirty="0">
                  <a:latin typeface="+mn-lt"/>
                </a:rPr>
                <a:t>6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55311" name="Line 5"/>
            <p:cNvSpPr>
              <a:spLocks noChangeShapeType="1"/>
            </p:cNvSpPr>
            <p:nvPr/>
          </p:nvSpPr>
          <p:spPr bwMode="auto">
            <a:xfrm flipH="1">
              <a:off x="5663695" y="3501008"/>
              <a:ext cx="1440160" cy="648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5312" name="Line 5"/>
            <p:cNvSpPr>
              <a:spLocks noChangeShapeType="1"/>
            </p:cNvSpPr>
            <p:nvPr/>
          </p:nvSpPr>
          <p:spPr bwMode="auto">
            <a:xfrm flipH="1" flipV="1">
              <a:off x="5735703" y="4365104"/>
              <a:ext cx="1368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5313" name="Line 5"/>
            <p:cNvSpPr>
              <a:spLocks noChangeShapeType="1"/>
            </p:cNvSpPr>
            <p:nvPr/>
          </p:nvSpPr>
          <p:spPr bwMode="auto">
            <a:xfrm flipH="1" flipV="1">
              <a:off x="5663695" y="4581128"/>
              <a:ext cx="1512168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5314" name="Line 5"/>
            <p:cNvSpPr>
              <a:spLocks noChangeShapeType="1"/>
            </p:cNvSpPr>
            <p:nvPr/>
          </p:nvSpPr>
          <p:spPr bwMode="auto">
            <a:xfrm flipH="1" flipV="1">
              <a:off x="2518493" y="3630891"/>
              <a:ext cx="1152128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55315" name="Line 5"/>
            <p:cNvSpPr>
              <a:spLocks noChangeShapeType="1"/>
            </p:cNvSpPr>
            <p:nvPr/>
          </p:nvSpPr>
          <p:spPr bwMode="auto">
            <a:xfrm flipH="1">
              <a:off x="2495343" y="4653136"/>
              <a:ext cx="1296144" cy="504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 rot="20145272">
              <a:off x="5670753" y="3435172"/>
              <a:ext cx="1335493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member_of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5852344" y="4035924"/>
              <a:ext cx="1335491" cy="357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member_of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 rot="1216362">
              <a:off x="5870733" y="4583185"/>
              <a:ext cx="1335491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member_of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 rot="1537722">
              <a:off x="2790596" y="3665598"/>
              <a:ext cx="967714" cy="360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trans_c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 rot="20259533">
              <a:off x="2636589" y="4572899"/>
              <a:ext cx="967715" cy="36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hr-HR" sz="1200" dirty="0">
                  <a:latin typeface="+mn-lt"/>
                </a:rPr>
                <a:t>trans_d</a:t>
              </a:r>
              <a:endParaRPr lang="en-US" sz="1200" dirty="0">
                <a:latin typeface="+mn-lt"/>
              </a:endParaRPr>
            </a:p>
          </p:txBody>
        </p:sp>
      </p:grpSp>
      <p:sp>
        <p:nvSpPr>
          <p:cNvPr id="55303" name="Line 5"/>
          <p:cNvSpPr>
            <a:spLocks noChangeShapeType="1"/>
          </p:cNvSpPr>
          <p:nvPr/>
        </p:nvSpPr>
        <p:spPr bwMode="auto">
          <a:xfrm flipV="1">
            <a:off x="4656138" y="3560763"/>
            <a:ext cx="0" cy="151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r-HR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 rot="5400000">
            <a:off x="4321175" y="4264026"/>
            <a:ext cx="9223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200" dirty="0">
                <a:latin typeface="+mn-lt"/>
              </a:rPr>
              <a:t>member_of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sz="quarter" idx="1"/>
          </p:nvPr>
        </p:nvSpPr>
        <p:spPr>
          <a:xfrm>
            <a:off x="503237" y="1214422"/>
            <a:ext cx="8640763" cy="514985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Security management </a:t>
            </a:r>
            <a:r>
              <a:rPr lang="hr-HR" b="1" dirty="0" smtClean="0">
                <a:solidFill>
                  <a:schemeClr val="tx2"/>
                </a:solidFill>
              </a:rPr>
              <a:t>je jednostavniji s ulogama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 eaLnBrk="1" hangingPunct="1"/>
            <a:r>
              <a:rPr lang="hr-HR" dirty="0" smtClean="0">
                <a:solidFill>
                  <a:schemeClr val="tx2"/>
                </a:solidFill>
              </a:rPr>
              <a:t>Veza korisnik-uloga mijenja se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hr-HR" dirty="0" smtClean="0"/>
              <a:t>tijekom vremena – skup korisnika se često mijenja (dinamička dodjela korisnika prema ulogama)</a:t>
            </a:r>
            <a:endParaRPr lang="en-US" dirty="0" smtClean="0"/>
          </a:p>
          <a:p>
            <a:pPr lvl="1" eaLnBrk="1" hangingPunct="1"/>
            <a:r>
              <a:rPr lang="hr-HR" dirty="0" smtClean="0">
                <a:solidFill>
                  <a:schemeClr val="tx2"/>
                </a:solidFill>
              </a:rPr>
              <a:t>Skup uloga </a:t>
            </a:r>
            <a:r>
              <a:rPr lang="hr-HR" dirty="0" smtClean="0"/>
              <a:t>u sustavu je najčešće </a:t>
            </a:r>
            <a:r>
              <a:rPr lang="hr-HR" dirty="0" smtClean="0">
                <a:solidFill>
                  <a:schemeClr val="tx2"/>
                </a:solidFill>
              </a:rPr>
              <a:t>statičan</a:t>
            </a:r>
          </a:p>
          <a:p>
            <a:pPr lvl="1" eaLnBrk="1" hangingPunct="1"/>
            <a:r>
              <a:rPr lang="hr-HR" dirty="0" smtClean="0">
                <a:solidFill>
                  <a:schemeClr val="tx2"/>
                </a:solidFill>
              </a:rPr>
              <a:t>‘Uloga</a:t>
            </a: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hr-HR" dirty="0" smtClean="0">
                <a:solidFill>
                  <a:schemeClr val="tx2"/>
                </a:solidFill>
              </a:rPr>
              <a:t>dozvola’ </a:t>
            </a:r>
            <a:r>
              <a:rPr lang="hr-HR" dirty="0" smtClean="0"/>
              <a:t>veza je relativno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stab</a:t>
            </a:r>
            <a:r>
              <a:rPr lang="hr-HR" dirty="0">
                <a:solidFill>
                  <a:schemeClr val="tx2"/>
                </a:solidFill>
              </a:rPr>
              <a:t>i</a:t>
            </a:r>
            <a:r>
              <a:rPr lang="hr-HR" dirty="0" smtClean="0">
                <a:solidFill>
                  <a:schemeClr val="tx2"/>
                </a:solidFill>
              </a:rPr>
              <a:t>lna</a:t>
            </a:r>
          </a:p>
          <a:p>
            <a:pPr lvl="2" eaLnBrk="1" hangingPunct="1"/>
            <a:r>
              <a:rPr lang="hr-HR" dirty="0" smtClean="0"/>
              <a:t>Skup resursa i specifičnih prava pristupa sa određenom ulogom se također je vrlo rijetko mijenja</a:t>
            </a:r>
            <a:endParaRPr lang="en-US" dirty="0" smtClean="0"/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‘</a:t>
            </a:r>
            <a:r>
              <a:rPr lang="hr-HR" dirty="0" err="1" smtClean="0"/>
              <a:t>Security</a:t>
            </a:r>
            <a:r>
              <a:rPr lang="hr-HR" dirty="0" smtClean="0"/>
              <a:t> Management’ s RBAC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BE23C-E6AD-4F28-90F2-05D0AC484002}" type="slidenum">
              <a:rPr lang="hr-HR"/>
              <a:pPr>
                <a:defRPr/>
              </a:pPr>
              <a:t>45</a:t>
            </a:fld>
            <a:endParaRPr lang="hr-HR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11560" y="5102225"/>
            <a:ext cx="1033090" cy="368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 smtClean="0">
                <a:solidFill>
                  <a:srgbClr val="339966"/>
                </a:solidFill>
                <a:latin typeface="+mn-lt"/>
              </a:rPr>
              <a:t>korisnik</a:t>
            </a:r>
            <a:endParaRPr lang="en-US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140450" y="5102225"/>
            <a:ext cx="1311870" cy="368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 smtClean="0">
                <a:solidFill>
                  <a:srgbClr val="339966"/>
                </a:solidFill>
                <a:latin typeface="+mn-lt"/>
              </a:rPr>
              <a:t>dozvola</a:t>
            </a:r>
            <a:endParaRPr lang="en-US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940050" y="5102225"/>
            <a:ext cx="762000" cy="368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dirty="0" smtClean="0">
                <a:solidFill>
                  <a:srgbClr val="339966"/>
                </a:solidFill>
                <a:latin typeface="+mn-lt"/>
              </a:rPr>
              <a:t>uloga</a:t>
            </a:r>
            <a:endParaRPr lang="en-US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1644650" y="533082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702050" y="5330825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1263650" y="5559425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2254250" y="5635625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1" name="Freeform 14"/>
          <p:cNvSpPr>
            <a:spLocks/>
          </p:cNvSpPr>
          <p:nvPr/>
        </p:nvSpPr>
        <p:spPr bwMode="auto">
          <a:xfrm>
            <a:off x="1187450" y="4603750"/>
            <a:ext cx="2133600" cy="393700"/>
          </a:xfrm>
          <a:custGeom>
            <a:avLst/>
            <a:gdLst>
              <a:gd name="T0" fmla="*/ 0 w 1344"/>
              <a:gd name="T1" fmla="*/ 248 h 248"/>
              <a:gd name="T2" fmla="*/ 672 w 1344"/>
              <a:gd name="T3" fmla="*/ 8 h 248"/>
              <a:gd name="T4" fmla="*/ 1344 w 1344"/>
              <a:gd name="T5" fmla="*/ 2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0" y="248"/>
                </a:moveTo>
                <a:cubicBezTo>
                  <a:pt x="224" y="132"/>
                  <a:pt x="448" y="16"/>
                  <a:pt x="672" y="8"/>
                </a:cubicBezTo>
                <a:cubicBezTo>
                  <a:pt x="896" y="0"/>
                  <a:pt x="1224" y="152"/>
                  <a:pt x="1344" y="20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2" name="Freeform 15"/>
          <p:cNvSpPr>
            <a:spLocks/>
          </p:cNvSpPr>
          <p:nvPr/>
        </p:nvSpPr>
        <p:spPr bwMode="auto">
          <a:xfrm>
            <a:off x="3473450" y="4616450"/>
            <a:ext cx="3322935" cy="381000"/>
          </a:xfrm>
          <a:custGeom>
            <a:avLst/>
            <a:gdLst>
              <a:gd name="T0" fmla="*/ 0 w 2256"/>
              <a:gd name="T1" fmla="*/ 192 h 192"/>
              <a:gd name="T2" fmla="*/ 1056 w 2256"/>
              <a:gd name="T3" fmla="*/ 0 h 192"/>
              <a:gd name="T4" fmla="*/ 2256 w 2256"/>
              <a:gd name="T5" fmla="*/ 192 h 192"/>
              <a:gd name="T6" fmla="*/ 0 60000 65536"/>
              <a:gd name="T7" fmla="*/ 0 60000 65536"/>
              <a:gd name="T8" fmla="*/ 0 60000 65536"/>
              <a:gd name="T9" fmla="*/ 0 w 2256"/>
              <a:gd name="T10" fmla="*/ 0 h 192"/>
              <a:gd name="T11" fmla="*/ 2256 w 225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192">
                <a:moveTo>
                  <a:pt x="0" y="192"/>
                </a:moveTo>
                <a:cubicBezTo>
                  <a:pt x="340" y="96"/>
                  <a:pt x="680" y="0"/>
                  <a:pt x="1056" y="0"/>
                </a:cubicBezTo>
                <a:cubicBezTo>
                  <a:pt x="1432" y="0"/>
                  <a:pt x="2064" y="160"/>
                  <a:pt x="2256" y="1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720850" y="4235450"/>
            <a:ext cx="1295400" cy="368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+mn-lt"/>
              </a:rPr>
              <a:t>d</a:t>
            </a:r>
            <a:r>
              <a:rPr lang="hr-HR" dirty="0" smtClean="0">
                <a:latin typeface="+mn-lt"/>
              </a:rPr>
              <a:t>inamično</a:t>
            </a:r>
            <a:endParaRPr lang="en-US" dirty="0">
              <a:latin typeface="+mn-lt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616450" y="4235450"/>
            <a:ext cx="990600" cy="368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 smtClean="0">
                <a:latin typeface="+mn-lt"/>
              </a:rPr>
              <a:t>sta</a:t>
            </a:r>
            <a:r>
              <a:rPr lang="hr-HR" dirty="0" smtClean="0">
                <a:latin typeface="+mn-lt"/>
              </a:rPr>
              <a:t>bilno</a:t>
            </a:r>
            <a:endParaRPr lang="en-US" dirty="0">
              <a:latin typeface="+mn-lt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854450" y="5788025"/>
            <a:ext cx="2057400" cy="3683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+mn-lt"/>
              </a:rPr>
              <a:t>RBAC0 model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35150" y="5579392"/>
            <a:ext cx="1295400" cy="3385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 err="1" smtClean="0">
                <a:latin typeface="+mn-lt"/>
              </a:rPr>
              <a:t>fle</a:t>
            </a:r>
            <a:r>
              <a:rPr lang="hr-HR" sz="1600" dirty="0" smtClean="0">
                <a:latin typeface="+mn-lt"/>
              </a:rPr>
              <a:t>ksibilno</a:t>
            </a:r>
            <a:endParaRPr lang="en-US" sz="1600" dirty="0">
              <a:latin typeface="+mn-lt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3923928" y="5017899"/>
            <a:ext cx="1638672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DP</a:t>
            </a:r>
            <a:r>
              <a:rPr lang="en-US" sz="1600" dirty="0" smtClean="0">
                <a:solidFill>
                  <a:srgbClr val="339966"/>
                </a:solidFill>
                <a:latin typeface="+mn-lt"/>
              </a:rPr>
              <a:t>: 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dodjeljivanje</a:t>
            </a:r>
            <a:r>
              <a:rPr lang="en-US" sz="1600" dirty="0" smtClean="0">
                <a:solidFill>
                  <a:srgbClr val="339966"/>
                </a:solidFill>
                <a:latin typeface="+mn-lt"/>
              </a:rPr>
              <a:t> 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prava</a:t>
            </a:r>
            <a:endParaRPr lang="en-US" sz="1600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1752600" y="5013176"/>
            <a:ext cx="1143000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DK</a:t>
            </a:r>
            <a:r>
              <a:rPr lang="en-US" sz="1600" dirty="0" smtClean="0">
                <a:solidFill>
                  <a:srgbClr val="339966"/>
                </a:solidFill>
                <a:latin typeface="+mn-lt"/>
              </a:rPr>
              <a:t>: 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dodjela korisnika</a:t>
            </a:r>
            <a:endParaRPr lang="en-US" sz="1600" dirty="0">
              <a:solidFill>
                <a:srgbClr val="339966"/>
              </a:solidFill>
              <a:latin typeface="+mn-lt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03648" y="6084585"/>
            <a:ext cx="2399928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 err="1" smtClean="0">
                <a:solidFill>
                  <a:srgbClr val="339966"/>
                </a:solidFill>
                <a:latin typeface="+mn-lt"/>
              </a:rPr>
              <a:t>Ses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ije</a:t>
            </a:r>
            <a:r>
              <a:rPr lang="en-US" sz="1600" dirty="0" smtClean="0">
                <a:solidFill>
                  <a:srgbClr val="339966"/>
                </a:solidFill>
                <a:latin typeface="+mn-lt"/>
              </a:rPr>
              <a:t> (</a:t>
            </a:r>
            <a:r>
              <a:rPr lang="en-US" sz="1600" dirty="0" err="1" smtClean="0">
                <a:solidFill>
                  <a:srgbClr val="339966"/>
                </a:solidFill>
                <a:latin typeface="+mn-lt"/>
              </a:rPr>
              <a:t>mapi</a:t>
            </a:r>
            <a:r>
              <a:rPr lang="hr-HR" sz="1600" dirty="0" smtClean="0">
                <a:solidFill>
                  <a:srgbClr val="339966"/>
                </a:solidFill>
                <a:latin typeface="+mn-lt"/>
              </a:rPr>
              <a:t>ranje jedan prema mnogo)</a:t>
            </a:r>
            <a:endParaRPr lang="en-US" sz="1600" dirty="0">
              <a:solidFill>
                <a:srgbClr val="3399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640763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Autorizacija za upravljanje (</a:t>
            </a:r>
            <a:r>
              <a:rPr lang="en-US" sz="2400" dirty="0" smtClean="0"/>
              <a:t>Authorization management</a:t>
            </a:r>
            <a:r>
              <a:rPr lang="hr-HR" sz="2400" dirty="0" smtClean="0"/>
              <a:t>)</a:t>
            </a:r>
            <a:endParaRPr lang="en-US" sz="2400" dirty="0" smtClean="0"/>
          </a:p>
          <a:p>
            <a:pPr lvl="1" eaLnBrk="1" hangingPunct="1"/>
            <a:r>
              <a:rPr lang="en-US" sz="1800" dirty="0" smtClean="0"/>
              <a:t>RBAC </a:t>
            </a:r>
            <a:r>
              <a:rPr lang="hr-HR" sz="1800" dirty="0" smtClean="0"/>
              <a:t>razdvaja autorizaciju u 2 nezavisna dijela: jedan koji dodjeljuje uloge korisnicima  i jedan koji dodjeljuje prava objektima za uloge</a:t>
            </a:r>
            <a:endParaRPr lang="en-US" sz="2000" dirty="0" smtClean="0"/>
          </a:p>
          <a:p>
            <a:pPr lvl="1" eaLnBrk="1" hangingPunct="1"/>
            <a:r>
              <a:rPr lang="hr-HR" sz="1800" dirty="0" smtClean="0"/>
              <a:t>Korisnici se mijenjaju češće nego uloge, jednostavno oduzimanje prava</a:t>
            </a:r>
            <a:endParaRPr lang="en-US" sz="1800" dirty="0" smtClean="0"/>
          </a:p>
          <a:p>
            <a:pPr eaLnBrk="1" hangingPunct="1"/>
            <a:r>
              <a:rPr lang="hr-HR" sz="2400" dirty="0" smtClean="0"/>
              <a:t>Hijerarhijske uloge</a:t>
            </a:r>
            <a:endParaRPr lang="en-US" sz="2400" dirty="0" smtClean="0"/>
          </a:p>
          <a:p>
            <a:pPr eaLnBrk="1" hangingPunct="1"/>
            <a:r>
              <a:rPr lang="hr-HR" sz="2400" b="1" dirty="0" smtClean="0">
                <a:solidFill>
                  <a:srgbClr val="002060"/>
                </a:solidFill>
              </a:rPr>
              <a:t>Najmanja privilegija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1800" dirty="0" smtClean="0"/>
              <a:t>Uloge omogućuju korisniku da se prijavi  s najmanjim privilegijama potrebnim za odrađivanje trenutnih zadataka</a:t>
            </a:r>
            <a:endParaRPr lang="en-US" sz="1800" dirty="0" smtClean="0"/>
          </a:p>
          <a:p>
            <a:pPr lvl="1" eaLnBrk="1" hangingPunct="1"/>
            <a:r>
              <a:rPr lang="hr-HR" sz="1800" dirty="0" smtClean="0"/>
              <a:t>Korisnici sa jačim/važnijim ulogama ne trebaju tolike ovlasti sve dok te privilegije nisu zapravo potrebne</a:t>
            </a:r>
            <a:endParaRPr lang="en-US" sz="1800" dirty="0" smtClean="0"/>
          </a:p>
          <a:p>
            <a:pPr eaLnBrk="1" hangingPunct="1"/>
            <a:r>
              <a:rPr lang="hr-HR" sz="2400" b="1" dirty="0" smtClean="0">
                <a:solidFill>
                  <a:srgbClr val="002060"/>
                </a:solidFill>
              </a:rPr>
              <a:t>Razdvajanje dužnosti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sz="1800" dirty="0" smtClean="0"/>
              <a:t>N</a:t>
            </a:r>
            <a:r>
              <a:rPr lang="hr-HR" sz="1800" dirty="0" smtClean="0"/>
              <a:t>iti jednom principu ne smijemo dodijeliti dovoljno prava za zlonamjerno/neispravno korištenje sustava</a:t>
            </a:r>
            <a:endParaRPr lang="en-US" sz="1800" dirty="0" smtClean="0"/>
          </a:p>
          <a:p>
            <a:pPr lvl="1" eaLnBrk="1" hangingPunct="1"/>
            <a:r>
              <a:rPr lang="hr-HR" sz="1800" dirty="0" smtClean="0"/>
              <a:t>Npr.</a:t>
            </a:r>
            <a:r>
              <a:rPr lang="en-US" sz="1800" dirty="0" smtClean="0"/>
              <a:t> </a:t>
            </a:r>
            <a:r>
              <a:rPr lang="hr-HR" sz="1800" dirty="0" smtClean="0"/>
              <a:t>Operacije koje zahtijevaju 2 osobe</a:t>
            </a:r>
            <a:r>
              <a:rPr lang="en-US" sz="1800" dirty="0" smtClean="0"/>
              <a:t>: 1</a:t>
            </a:r>
            <a:r>
              <a:rPr lang="hr-HR" sz="1800" dirty="0" smtClean="0"/>
              <a:t>. osoba je bilo koja autorizirana osobe</a:t>
            </a:r>
            <a:r>
              <a:rPr lang="en-US" sz="1800" dirty="0" smtClean="0"/>
              <a:t>, 2</a:t>
            </a:r>
            <a:r>
              <a:rPr lang="hr-HR" sz="1800" dirty="0" smtClean="0"/>
              <a:t>. osoba je bilo koja autorizirana osoba različita od prve </a:t>
            </a:r>
            <a:r>
              <a:rPr lang="en-US" sz="1800" dirty="0" smtClean="0"/>
              <a:t>(</a:t>
            </a:r>
            <a:r>
              <a:rPr lang="hr-HR" sz="1800" dirty="0" smtClean="0"/>
              <a:t>primjer</a:t>
            </a:r>
            <a:r>
              <a:rPr lang="en-US" sz="1800" dirty="0" smtClean="0"/>
              <a:t>: bank</a:t>
            </a:r>
            <a:r>
              <a:rPr lang="hr-HR" sz="1800" dirty="0" smtClean="0"/>
              <a:t>e</a:t>
            </a:r>
            <a:r>
              <a:rPr lang="en-US" sz="1800" dirty="0" smtClean="0"/>
              <a:t>)</a:t>
            </a: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Prednosti RBAC-a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86C88-6760-490F-8ECC-909868AB8E57}" type="slidenum">
              <a:rPr lang="hr-HR"/>
              <a:pPr>
                <a:defRPr/>
              </a:pPr>
              <a:t>46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Sustav</a:t>
            </a:r>
            <a:r>
              <a:rPr lang="en-US" dirty="0" smtClean="0"/>
              <a:t> </a:t>
            </a:r>
            <a:r>
              <a:rPr lang="en-US" dirty="0" err="1" smtClean="0"/>
              <a:t>prvo</a:t>
            </a:r>
            <a:r>
              <a:rPr lang="en-US" dirty="0" smtClean="0"/>
              <a:t> </a:t>
            </a:r>
            <a:r>
              <a:rPr lang="hr-HR" dirty="0" smtClean="0"/>
              <a:t>mora </a:t>
            </a:r>
            <a:r>
              <a:rPr lang="en-US" dirty="0" err="1" smtClean="0"/>
              <a:t>autentificira</a:t>
            </a:r>
            <a:r>
              <a:rPr lang="hr-HR" dirty="0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traži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endParaRPr lang="hr-HR" dirty="0" smtClean="0"/>
          </a:p>
          <a:p>
            <a:pPr eaLnBrk="1" hangingPunct="1"/>
            <a:r>
              <a:rPr lang="hr-HR" dirty="0" smtClean="0"/>
              <a:t>Zatim, funkcija kontrole pristupa određuje je li traženi pristup dozvoljen tom korisniku</a:t>
            </a:r>
          </a:p>
          <a:p>
            <a:pPr eaLnBrk="1" hangingPunct="1"/>
            <a:r>
              <a:rPr lang="hr-HR" dirty="0" err="1" smtClean="0"/>
              <a:t>S</a:t>
            </a:r>
            <a:r>
              <a:rPr lang="en-US" dirty="0" err="1" smtClean="0"/>
              <a:t>igurnosni</a:t>
            </a:r>
            <a:r>
              <a:rPr lang="en-US" dirty="0" smtClean="0"/>
              <a:t> administrator </a:t>
            </a:r>
            <a:r>
              <a:rPr lang="en-US" dirty="0" err="1" smtClean="0"/>
              <a:t>održava</a:t>
            </a:r>
            <a:r>
              <a:rPr lang="en-US" dirty="0" smtClean="0"/>
              <a:t> </a:t>
            </a:r>
            <a:r>
              <a:rPr lang="en-US" dirty="0" err="1" smtClean="0"/>
              <a:t>autorizaciju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hr-HR" dirty="0" smtClean="0"/>
          </a:p>
          <a:p>
            <a:pPr eaLnBrk="1" hangingPunct="1"/>
            <a:r>
              <a:rPr lang="hr-HR" dirty="0" smtClean="0"/>
              <a:t>F</a:t>
            </a:r>
            <a:r>
              <a:rPr lang="en-US" dirty="0" err="1" smtClean="0"/>
              <a:t>unkcija</a:t>
            </a:r>
            <a:r>
              <a:rPr lang="en-US" dirty="0" smtClean="0"/>
              <a:t> </a:t>
            </a:r>
            <a:r>
              <a:rPr lang="en-US" dirty="0" err="1" smtClean="0"/>
              <a:t>kontrole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hr-HR" dirty="0" smtClean="0"/>
              <a:t> se</a:t>
            </a:r>
            <a:r>
              <a:rPr lang="en-US" dirty="0" smtClean="0"/>
              <a:t> </a:t>
            </a:r>
            <a:r>
              <a:rPr lang="en-US" dirty="0" err="1" smtClean="0"/>
              <a:t>konzultira</a:t>
            </a:r>
            <a:r>
              <a:rPr lang="hr-HR" dirty="0" smtClean="0"/>
              <a:t> s tom bazom kako bi odlučila smije li dati pristup određenom korisniku</a:t>
            </a:r>
          </a:p>
          <a:p>
            <a:pPr eaLnBrk="1" hangingPunct="1"/>
            <a:r>
              <a:rPr lang="hr-HR" dirty="0" err="1" smtClean="0"/>
              <a:t>F</a:t>
            </a:r>
            <a:r>
              <a:rPr lang="en-US" dirty="0" err="1" smtClean="0"/>
              <a:t>unkcija</a:t>
            </a:r>
            <a:r>
              <a:rPr lang="en-US" dirty="0" smtClean="0"/>
              <a:t> </a:t>
            </a:r>
            <a:r>
              <a:rPr lang="hr-HR" dirty="0" smtClean="0"/>
              <a:t>nadgledanja</a:t>
            </a:r>
            <a:r>
              <a:rPr lang="en-US" dirty="0" smtClean="0"/>
              <a:t> </a:t>
            </a:r>
            <a:r>
              <a:rPr lang="en-US" dirty="0" err="1" smtClean="0"/>
              <a:t>prati</a:t>
            </a:r>
            <a:r>
              <a:rPr lang="en-US" dirty="0" smtClean="0"/>
              <a:t> i </a:t>
            </a:r>
            <a:r>
              <a:rPr lang="hr-HR" dirty="0" smtClean="0"/>
              <a:t>održava zapis svih</a:t>
            </a:r>
            <a:r>
              <a:rPr lang="en-US" dirty="0" smtClean="0"/>
              <a:t> </a:t>
            </a:r>
            <a:r>
              <a:rPr lang="en-US" dirty="0" err="1" smtClean="0"/>
              <a:t>korisničkih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resursima</a:t>
            </a:r>
            <a:r>
              <a:rPr lang="en-US" dirty="0" smtClean="0"/>
              <a:t> </a:t>
            </a:r>
            <a:r>
              <a:rPr lang="en-US" dirty="0" err="1" smtClean="0"/>
              <a:t>sustava</a:t>
            </a:r>
            <a:r>
              <a:rPr lang="hr-HR" dirty="0" smtClean="0"/>
              <a:t> (odgovornost, nedostaci)</a:t>
            </a:r>
          </a:p>
          <a:p>
            <a:pPr eaLnBrk="1" hangingPunct="1"/>
            <a:r>
              <a:rPr lang="hr-HR" dirty="0" err="1" smtClean="0">
                <a:solidFill>
                  <a:srgbClr val="002060"/>
                </a:solidFill>
              </a:rPr>
              <a:t>S</a:t>
            </a:r>
            <a:r>
              <a:rPr lang="it-IT" dirty="0" smtClean="0">
                <a:solidFill>
                  <a:srgbClr val="002060"/>
                </a:solidFill>
              </a:rPr>
              <a:t>vi operativni sustavi imaju</a:t>
            </a:r>
            <a:r>
              <a:rPr lang="hr-HR" dirty="0">
                <a:solidFill>
                  <a:srgbClr val="002060"/>
                </a:solidFill>
              </a:rPr>
              <a:t> </a:t>
            </a:r>
            <a:r>
              <a:rPr lang="it-IT" dirty="0" smtClean="0">
                <a:solidFill>
                  <a:srgbClr val="002060"/>
                </a:solidFill>
              </a:rPr>
              <a:t>kontrol</a:t>
            </a:r>
            <a:r>
              <a:rPr lang="hr-HR" dirty="0">
                <a:solidFill>
                  <a:srgbClr val="002060"/>
                </a:solidFill>
              </a:rPr>
              <a:t>u</a:t>
            </a:r>
            <a:r>
              <a:rPr lang="it-IT" dirty="0" smtClean="0">
                <a:solidFill>
                  <a:srgbClr val="002060"/>
                </a:solidFill>
              </a:rPr>
              <a:t> pristupa</a:t>
            </a:r>
            <a:endParaRPr lang="hr-HR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sz="2000" dirty="0" smtClean="0"/>
              <a:t>Sustav upravljanja bazama podataka također uključuje funkciju kontrole pristupa</a:t>
            </a:r>
            <a:endParaRPr lang="en-US" sz="2200" dirty="0" smtClean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Načela Kontrole Pristupa (</a:t>
            </a:r>
            <a:r>
              <a:rPr lang="hr-HR" dirty="0" smtClean="0"/>
              <a:t>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CDC53-EABE-4D86-A73A-CA836AD65031}" type="slidenum">
              <a:rPr lang="hr-HR"/>
              <a:pPr>
                <a:defRPr/>
              </a:pPr>
              <a:t>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4248150" cy="51498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Windows File Access Control</a:t>
            </a:r>
            <a:endParaRPr lang="en-US" sz="2800" dirty="0" smtClean="0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Primjeri: UNIX </a:t>
            </a:r>
            <a:r>
              <a:rPr lang="hr-HR" dirty="0"/>
              <a:t>i</a:t>
            </a:r>
            <a:r>
              <a:rPr lang="hr-HR" dirty="0" smtClean="0"/>
              <a:t>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586A8C-89F3-4E2A-A97B-21B40C20E5B1}" type="slidenum">
              <a:rPr lang="hr-HR"/>
              <a:pPr>
                <a:defRPr/>
              </a:pPr>
              <a:t>6</a:t>
            </a:fld>
            <a:endParaRPr lang="hr-HR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2014538"/>
            <a:ext cx="3311525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00563" y="1447800"/>
            <a:ext cx="446405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en-US" sz="2000" dirty="0">
                <a:latin typeface="+mn-lt"/>
                <a:cs typeface="+mn-cs"/>
              </a:rPr>
              <a:t>Unix File Access Control </a:t>
            </a:r>
            <a:r>
              <a:rPr lang="en-US" sz="2000" dirty="0" smtClean="0">
                <a:latin typeface="+mn-lt"/>
                <a:cs typeface="+mn-cs"/>
              </a:rPr>
              <a:t>(</a:t>
            </a:r>
            <a:r>
              <a:rPr lang="hr-HR" sz="2000" dirty="0" smtClean="0">
                <a:latin typeface="+mn-lt"/>
                <a:cs typeface="+mn-cs"/>
              </a:rPr>
              <a:t>u </a:t>
            </a:r>
            <a:r>
              <a:rPr lang="en-US" sz="2000" dirty="0" err="1" smtClean="0">
                <a:latin typeface="+mn-lt"/>
                <a:cs typeface="+mn-cs"/>
              </a:rPr>
              <a:t>WinSCP</a:t>
            </a:r>
            <a:r>
              <a:rPr lang="hr-HR" sz="2000" dirty="0" smtClean="0">
                <a:latin typeface="+mn-lt"/>
                <a:cs typeface="+mn-cs"/>
              </a:rPr>
              <a:t>-u </a:t>
            </a:r>
            <a:r>
              <a:rPr lang="en-US" sz="2000" dirty="0" smtClean="0">
                <a:latin typeface="+mn-lt"/>
                <a:cs typeface="+mn-cs"/>
              </a:rPr>
              <a:t>)</a:t>
            </a:r>
            <a:endParaRPr lang="en-US" sz="2800" dirty="0">
              <a:latin typeface="+mn-lt"/>
              <a:cs typeface="+mn-cs"/>
            </a:endParaRPr>
          </a:p>
        </p:txBody>
      </p:sp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3150" y="2011363"/>
            <a:ext cx="3435350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D</a:t>
            </a:r>
            <a:r>
              <a:rPr lang="en-US" dirty="0" err="1" smtClean="0"/>
              <a:t>iskrecijska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hr-HR" dirty="0" smtClean="0"/>
              <a:t>n</a:t>
            </a:r>
            <a:r>
              <a:rPr lang="en-US" dirty="0" err="1" smtClean="0"/>
              <a:t>trola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(DAC)</a:t>
            </a:r>
          </a:p>
          <a:p>
            <a:pPr lvl="1" eaLnBrk="1" hangingPunct="1"/>
            <a:r>
              <a:rPr lang="hr-HR" sz="2200" dirty="0"/>
              <a:t>S</a:t>
            </a:r>
            <a:r>
              <a:rPr lang="hr-HR" sz="2200" dirty="0" smtClean="0"/>
              <a:t>igurnosna politika orijentirana prema korisniku </a:t>
            </a:r>
            <a:r>
              <a:rPr lang="en-US" sz="2200" dirty="0" smtClean="0"/>
              <a:t>(</a:t>
            </a:r>
            <a:r>
              <a:rPr lang="en-US" sz="2200" dirty="0" err="1" smtClean="0"/>
              <a:t>bazira</a:t>
            </a:r>
            <a:r>
              <a:rPr lang="en-US" sz="2200" dirty="0" smtClean="0"/>
              <a:t> se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hr-HR" sz="2200" dirty="0" smtClean="0"/>
              <a:t>identitetu </a:t>
            </a:r>
            <a:r>
              <a:rPr lang="en-US" sz="2200" dirty="0" err="1" smtClean="0"/>
              <a:t>korisnik</a:t>
            </a:r>
            <a:r>
              <a:rPr lang="hr-HR" sz="2200" dirty="0" smtClean="0"/>
              <a:t>a</a:t>
            </a:r>
            <a:r>
              <a:rPr lang="en-US" sz="2200" dirty="0" smtClean="0"/>
              <a:t> </a:t>
            </a:r>
            <a:r>
              <a:rPr lang="en-US" sz="2200" dirty="0" err="1" smtClean="0"/>
              <a:t>koji</a:t>
            </a:r>
            <a:r>
              <a:rPr lang="en-US" sz="2200" dirty="0" smtClean="0"/>
              <a:t> </a:t>
            </a:r>
            <a:r>
              <a:rPr lang="en-US" sz="2200" dirty="0" err="1" smtClean="0"/>
              <a:t>traži</a:t>
            </a:r>
            <a:r>
              <a:rPr lang="en-US" sz="2200" dirty="0" smtClean="0"/>
              <a:t> </a:t>
            </a:r>
            <a:r>
              <a:rPr lang="en-US" sz="2200" dirty="0" err="1" smtClean="0"/>
              <a:t>pristup</a:t>
            </a:r>
            <a:r>
              <a:rPr lang="en-US" sz="2200" dirty="0" smtClean="0"/>
              <a:t>)</a:t>
            </a:r>
          </a:p>
          <a:p>
            <a:pPr lvl="1" eaLnBrk="1" hangingPunct="1"/>
            <a:r>
              <a:rPr lang="en-US" sz="2200" b="1" dirty="0" err="1" smtClean="0">
                <a:solidFill>
                  <a:srgbClr val="002060"/>
                </a:solidFill>
              </a:rPr>
              <a:t>Entitet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može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omogućiti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drugom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entitetu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pristup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resursu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</a:p>
          <a:p>
            <a:pPr eaLnBrk="1" hangingPunct="1"/>
            <a:r>
              <a:rPr lang="hr-HR" dirty="0" err="1" smtClean="0"/>
              <a:t>O</a:t>
            </a:r>
            <a:r>
              <a:rPr lang="en-US" dirty="0" err="1" smtClean="0"/>
              <a:t>bavezna</a:t>
            </a:r>
            <a:r>
              <a:rPr lang="en-US" dirty="0" smtClean="0"/>
              <a:t> </a:t>
            </a:r>
            <a:r>
              <a:rPr lang="en-US" dirty="0" err="1" smtClean="0"/>
              <a:t>kontrola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hr-HR" dirty="0" smtClean="0"/>
              <a:t> </a:t>
            </a:r>
            <a:r>
              <a:rPr lang="en-US" dirty="0" smtClean="0"/>
              <a:t>(MAC)</a:t>
            </a:r>
          </a:p>
          <a:p>
            <a:pPr lvl="1" eaLnBrk="1" hangingPunct="1"/>
            <a:r>
              <a:rPr lang="hr-HR" sz="2200" dirty="0" err="1" smtClean="0"/>
              <a:t>S</a:t>
            </a:r>
            <a:r>
              <a:rPr lang="en-US" sz="2200" dirty="0" err="1" smtClean="0"/>
              <a:t>ustav</a:t>
            </a:r>
            <a:r>
              <a:rPr lang="en-US" sz="2200" dirty="0" smtClean="0"/>
              <a:t> </a:t>
            </a:r>
            <a:r>
              <a:rPr lang="en-US" sz="2200" dirty="0" err="1" smtClean="0"/>
              <a:t>definira</a:t>
            </a:r>
            <a:r>
              <a:rPr lang="en-US" sz="2200" dirty="0" smtClean="0"/>
              <a:t> </a:t>
            </a:r>
            <a:r>
              <a:rPr lang="en-US" sz="2200" dirty="0" err="1" smtClean="0"/>
              <a:t>kontrolu</a:t>
            </a:r>
            <a:r>
              <a:rPr lang="en-US" sz="2200" dirty="0" smtClean="0"/>
              <a:t> </a:t>
            </a:r>
            <a:r>
              <a:rPr lang="en-US" sz="2200" dirty="0" err="1" smtClean="0"/>
              <a:t>pristupa</a:t>
            </a:r>
            <a:r>
              <a:rPr lang="hr-HR" sz="2200" dirty="0" smtClean="0"/>
              <a:t>. MAC je baziran na usporedbi sigurnosnih oznaka resursa sustava (top security, low security) sa sigurnosnim odobrenjima entiteta koji pristupaju resursu</a:t>
            </a:r>
          </a:p>
          <a:p>
            <a:pPr lvl="1" eaLnBrk="1" hangingPunct="1"/>
            <a:r>
              <a:rPr lang="hr-HR" sz="2200" dirty="0" smtClean="0">
                <a:solidFill>
                  <a:srgbClr val="002060"/>
                </a:solidFill>
              </a:rPr>
              <a:t>J</a:t>
            </a:r>
            <a:r>
              <a:rPr lang="en-US" sz="2200" dirty="0" err="1" smtClean="0">
                <a:solidFill>
                  <a:srgbClr val="002060"/>
                </a:solidFill>
              </a:rPr>
              <a:t>edan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entitet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</a:rPr>
              <a:t>ne </a:t>
            </a:r>
            <a:r>
              <a:rPr lang="en-US" sz="2200" b="1" dirty="0" err="1" smtClean="0">
                <a:solidFill>
                  <a:srgbClr val="002060"/>
                </a:solidFill>
              </a:rPr>
              <a:t>može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dati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prava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pristupa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drugom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</a:rPr>
              <a:t>entitetu</a:t>
            </a:r>
            <a:endParaRPr lang="en-US" sz="2200" dirty="0" smtClean="0">
              <a:solidFill>
                <a:srgbClr val="002060"/>
              </a:solidFill>
            </a:endParaRPr>
          </a:p>
          <a:p>
            <a:pPr eaLnBrk="1" hangingPunct="1"/>
            <a:r>
              <a:rPr lang="hr-HR" dirty="0" smtClean="0"/>
              <a:t>K</a:t>
            </a:r>
            <a:r>
              <a:rPr lang="en-US" dirty="0" err="1" smtClean="0"/>
              <a:t>ontrola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temeljena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ulogama</a:t>
            </a:r>
            <a:r>
              <a:rPr lang="hr-HR" dirty="0" smtClean="0"/>
              <a:t> </a:t>
            </a:r>
            <a:r>
              <a:rPr lang="en-US" dirty="0" smtClean="0"/>
              <a:t>(RBAC)</a:t>
            </a:r>
          </a:p>
          <a:p>
            <a:pPr lvl="1" eaLnBrk="1" hangingPunct="1"/>
            <a:r>
              <a:rPr lang="hr-HR" sz="2200" dirty="0" smtClean="0"/>
              <a:t>B</a:t>
            </a:r>
            <a:r>
              <a:rPr lang="en-US" sz="2200" dirty="0" err="1" smtClean="0"/>
              <a:t>aziran</a:t>
            </a:r>
            <a:r>
              <a:rPr lang="hr-HR" sz="2200" dirty="0" smtClean="0"/>
              <a:t>a</a:t>
            </a:r>
            <a:r>
              <a:rPr lang="en-US" sz="2200" dirty="0" smtClean="0"/>
              <a:t>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en-US" sz="2200" dirty="0" err="1" smtClean="0"/>
              <a:t>ulogama</a:t>
            </a:r>
            <a:r>
              <a:rPr lang="en-US" sz="2200" dirty="0" smtClean="0"/>
              <a:t> </a:t>
            </a:r>
            <a:r>
              <a:rPr lang="en-US" sz="2200" dirty="0" err="1" smtClean="0"/>
              <a:t>koje</a:t>
            </a:r>
            <a:r>
              <a:rPr lang="en-US" sz="2200" dirty="0" smtClean="0"/>
              <a:t> </a:t>
            </a:r>
            <a:r>
              <a:rPr lang="en-US" sz="2200" dirty="0" err="1" smtClean="0"/>
              <a:t>korisnici</a:t>
            </a:r>
            <a:r>
              <a:rPr lang="en-US" sz="2200" dirty="0" smtClean="0"/>
              <a:t> </a:t>
            </a:r>
            <a:r>
              <a:rPr lang="en-US" sz="2200" dirty="0" err="1" smtClean="0"/>
              <a:t>imaju</a:t>
            </a:r>
            <a:r>
              <a:rPr lang="en-US" sz="2200" dirty="0" smtClean="0"/>
              <a:t> </a:t>
            </a:r>
            <a:r>
              <a:rPr lang="en-US" sz="2200" dirty="0" err="1" smtClean="0"/>
              <a:t>unutar</a:t>
            </a:r>
            <a:r>
              <a:rPr lang="en-US" sz="2200" dirty="0" smtClean="0"/>
              <a:t> </a:t>
            </a:r>
            <a:r>
              <a:rPr lang="en-US" sz="2200" dirty="0" err="1" smtClean="0"/>
              <a:t>sustava</a:t>
            </a:r>
            <a:r>
              <a:rPr lang="en-US" sz="2200" dirty="0" smtClean="0"/>
              <a:t> i </a:t>
            </a:r>
            <a:r>
              <a:rPr lang="en-US" sz="2200" dirty="0" err="1" smtClean="0"/>
              <a:t>na</a:t>
            </a:r>
            <a:r>
              <a:rPr lang="en-US" sz="2200" dirty="0" smtClean="0"/>
              <a:t> </a:t>
            </a:r>
            <a:r>
              <a:rPr lang="en-US" sz="2200" dirty="0" err="1" smtClean="0"/>
              <a:t>pravilima</a:t>
            </a:r>
            <a:r>
              <a:rPr lang="en-US" sz="2200" dirty="0" smtClean="0"/>
              <a:t> </a:t>
            </a:r>
            <a:r>
              <a:rPr lang="en-US" sz="2200" dirty="0" err="1" smtClean="0"/>
              <a:t>koj</a:t>
            </a:r>
            <a:r>
              <a:rPr lang="hr-HR" sz="2200" dirty="0" smtClean="0"/>
              <a:t>a kažu koja</a:t>
            </a:r>
            <a:r>
              <a:rPr lang="en-US" sz="2200" dirty="0" smtClean="0"/>
              <a:t> </a:t>
            </a:r>
            <a:r>
              <a:rPr lang="en-US" sz="2200" dirty="0" err="1" smtClean="0"/>
              <a:t>pr</a:t>
            </a:r>
            <a:r>
              <a:rPr lang="hr-HR" sz="2200" dirty="0" smtClean="0"/>
              <a:t>ava pristupa </a:t>
            </a:r>
            <a:r>
              <a:rPr lang="en-US" sz="2200" dirty="0" err="1" smtClean="0"/>
              <a:t>su</a:t>
            </a:r>
            <a:r>
              <a:rPr lang="en-US" sz="2200" dirty="0" smtClean="0"/>
              <a:t> </a:t>
            </a:r>
            <a:r>
              <a:rPr lang="en-US" sz="2200" dirty="0" err="1" smtClean="0"/>
              <a:t>dozvoljen</a:t>
            </a:r>
            <a:r>
              <a:rPr lang="hr-HR" sz="2200" dirty="0" smtClean="0"/>
              <a:t>a</a:t>
            </a:r>
            <a:r>
              <a:rPr lang="en-US" sz="2200" dirty="0" smtClean="0"/>
              <a:t> </a:t>
            </a:r>
            <a:r>
              <a:rPr lang="en-US" sz="2200" dirty="0" err="1" smtClean="0"/>
              <a:t>korisnicima</a:t>
            </a:r>
            <a:r>
              <a:rPr lang="hr-HR" sz="2200" dirty="0" smtClean="0"/>
              <a:t> </a:t>
            </a:r>
            <a:r>
              <a:rPr lang="en-US" sz="2200" dirty="0" smtClean="0"/>
              <a:t>s </a:t>
            </a:r>
            <a:r>
              <a:rPr lang="en-US" sz="2200" dirty="0" err="1" smtClean="0"/>
              <a:t>dani</a:t>
            </a:r>
            <a:r>
              <a:rPr lang="hr-HR" sz="2200" dirty="0" smtClean="0"/>
              <a:t>m</a:t>
            </a:r>
            <a:r>
              <a:rPr lang="en-US" sz="2200" dirty="0" smtClean="0"/>
              <a:t> </a:t>
            </a:r>
            <a:r>
              <a:rPr lang="en-US" sz="2200" dirty="0" err="1" smtClean="0"/>
              <a:t>ulogama</a:t>
            </a:r>
            <a:endParaRPr lang="en-US" sz="2200" dirty="0" smtClean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Politike kontrole pristupa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68F42-EEDA-4CC5-A614-89271536F819}" type="slidenum">
              <a:rPr lang="hr-HR"/>
              <a:pPr>
                <a:defRPr/>
              </a:pPr>
              <a:t>7</a:t>
            </a:fld>
            <a:endParaRPr lang="hr-HR"/>
          </a:p>
        </p:txBody>
      </p:sp>
      <p:sp>
        <p:nvSpPr>
          <p:cNvPr id="59" name="Oval 58"/>
          <p:cNvSpPr/>
          <p:nvPr/>
        </p:nvSpPr>
        <p:spPr>
          <a:xfrm>
            <a:off x="7050088" y="173038"/>
            <a:ext cx="1079500" cy="1081087"/>
          </a:xfrm>
          <a:prstGeom prst="ellipse">
            <a:avLst/>
          </a:prstGeom>
          <a:solidFill>
            <a:schemeClr val="tx2">
              <a:lumMod val="40000"/>
              <a:lumOff val="60000"/>
              <a:alpha val="52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200" dirty="0">
                <a:solidFill>
                  <a:srgbClr val="002060"/>
                </a:solidFill>
              </a:rPr>
              <a:t>DAC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913688" y="173038"/>
            <a:ext cx="1081087" cy="1081087"/>
          </a:xfrm>
          <a:prstGeom prst="ellipse">
            <a:avLst/>
          </a:prstGeom>
          <a:solidFill>
            <a:schemeClr val="tx2">
              <a:lumMod val="40000"/>
              <a:lumOff val="60000"/>
              <a:alpha val="52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200" dirty="0">
                <a:solidFill>
                  <a:srgbClr val="002060"/>
                </a:solidFill>
              </a:rPr>
              <a:t>MAC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496175" y="822325"/>
            <a:ext cx="1081088" cy="1079500"/>
          </a:xfrm>
          <a:prstGeom prst="ellipse">
            <a:avLst/>
          </a:prstGeom>
          <a:solidFill>
            <a:schemeClr val="tx2">
              <a:lumMod val="40000"/>
              <a:lumOff val="60000"/>
              <a:alpha val="52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200" dirty="0">
                <a:solidFill>
                  <a:srgbClr val="002060"/>
                </a:solidFill>
              </a:rPr>
              <a:t>RAC</a:t>
            </a:r>
            <a:endParaRPr lang="en-US" sz="2200" dirty="0">
              <a:solidFill>
                <a:srgbClr val="00206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164388" y="908050"/>
            <a:ext cx="863600" cy="504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580112" y="1109663"/>
            <a:ext cx="18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r-HR" sz="1600" dirty="0" smtClean="0"/>
              <a:t>Nisu međusobno isključene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Subje</a:t>
            </a:r>
            <a:r>
              <a:rPr lang="hr-HR" b="1" dirty="0" smtClean="0">
                <a:solidFill>
                  <a:srgbClr val="002060"/>
                </a:solidFill>
              </a:rPr>
              <a:t>k</a:t>
            </a:r>
            <a:r>
              <a:rPr lang="en-US" b="1" dirty="0" smtClean="0">
                <a:solidFill>
                  <a:srgbClr val="002060"/>
                </a:solidFill>
              </a:rPr>
              <a:t>t</a:t>
            </a:r>
            <a:r>
              <a:rPr lang="en-US" dirty="0" smtClean="0"/>
              <a:t> - </a:t>
            </a:r>
            <a:r>
              <a:rPr lang="en-US" dirty="0" err="1" smtClean="0"/>
              <a:t>entitet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objektima</a:t>
            </a:r>
            <a:endParaRPr lang="en-US" dirty="0" smtClean="0"/>
          </a:p>
          <a:p>
            <a:pPr lvl="1"/>
            <a:r>
              <a:rPr lang="pl-PL" dirty="0" smtClean="0"/>
              <a:t>To je proces koji predstavlja korisnika/aplikaciju</a:t>
            </a:r>
          </a:p>
          <a:p>
            <a:pPr lvl="1"/>
            <a:r>
              <a:rPr lang="hr-HR" dirty="0" smtClean="0"/>
              <a:t>Najčešće sadrži</a:t>
            </a:r>
            <a:r>
              <a:rPr lang="en-US" dirty="0" smtClean="0"/>
              <a:t> 3 </a:t>
            </a:r>
            <a:r>
              <a:rPr lang="en-US" dirty="0" err="1" smtClean="0"/>
              <a:t>klase</a:t>
            </a:r>
            <a:r>
              <a:rPr lang="en-US" dirty="0" smtClean="0"/>
              <a:t>: </a:t>
            </a:r>
            <a:r>
              <a:rPr lang="hr-HR" dirty="0" smtClean="0">
                <a:solidFill>
                  <a:srgbClr val="002060"/>
                </a:solidFill>
              </a:rPr>
              <a:t>vlasnik</a:t>
            </a:r>
            <a:r>
              <a:rPr lang="en-US" dirty="0" smtClean="0"/>
              <a:t>, </a:t>
            </a:r>
            <a:r>
              <a:rPr lang="hr-HR" dirty="0" smtClean="0">
                <a:solidFill>
                  <a:srgbClr val="002060"/>
                </a:solidFill>
              </a:rPr>
              <a:t>grupa</a:t>
            </a:r>
            <a:r>
              <a:rPr lang="en-US" dirty="0" smtClean="0"/>
              <a:t>,</a:t>
            </a:r>
            <a:r>
              <a:rPr lang="hr-HR" dirty="0" smtClean="0"/>
              <a:t> svijet</a:t>
            </a:r>
            <a:r>
              <a:rPr lang="en-US" dirty="0" smtClean="0"/>
              <a:t> (</a:t>
            </a:r>
            <a:r>
              <a:rPr lang="hr-HR" dirty="0" smtClean="0">
                <a:solidFill>
                  <a:srgbClr val="002060"/>
                </a:solidFill>
              </a:rPr>
              <a:t>ostali</a:t>
            </a:r>
            <a:r>
              <a:rPr lang="en-US" dirty="0" smtClean="0"/>
              <a:t>)</a:t>
            </a:r>
          </a:p>
          <a:p>
            <a:r>
              <a:rPr lang="en-US" b="1" dirty="0" err="1" smtClean="0">
                <a:solidFill>
                  <a:srgbClr val="002060"/>
                </a:solidFill>
              </a:rPr>
              <a:t>Obje</a:t>
            </a:r>
            <a:r>
              <a:rPr lang="hr-HR" b="1" dirty="0" smtClean="0">
                <a:solidFill>
                  <a:srgbClr val="002060"/>
                </a:solidFill>
              </a:rPr>
              <a:t>k</a:t>
            </a:r>
            <a:r>
              <a:rPr lang="en-US" b="1" dirty="0" smtClean="0">
                <a:solidFill>
                  <a:srgbClr val="002060"/>
                </a:solidFill>
              </a:rPr>
              <a:t>t</a:t>
            </a:r>
            <a:r>
              <a:rPr lang="en-US" dirty="0" smtClean="0"/>
              <a:t> - </a:t>
            </a:r>
            <a:r>
              <a:rPr lang="en-US" dirty="0" err="1" smtClean="0"/>
              <a:t>resurs</a:t>
            </a:r>
            <a:r>
              <a:rPr lang="en-US" dirty="0" smtClean="0"/>
              <a:t> </a:t>
            </a:r>
            <a:r>
              <a:rPr lang="hr-HR" dirty="0" smtClean="0"/>
              <a:t>koji podliježe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endParaRPr lang="en-US" dirty="0" smtClean="0"/>
          </a:p>
          <a:p>
            <a:pPr lvl="1"/>
            <a:r>
              <a:rPr lang="hr-HR" sz="2200" dirty="0" smtClean="0"/>
              <a:t>Npr. datoteke, direktoriji, zapisi, programi, segmenti memorije, stranice, stabla direktorija, pretinci e-pošte itd.</a:t>
            </a:r>
          </a:p>
          <a:p>
            <a:r>
              <a:rPr lang="en-US" b="1" dirty="0" err="1" smtClean="0">
                <a:solidFill>
                  <a:srgbClr val="002060"/>
                </a:solidFill>
              </a:rPr>
              <a:t>Prav</a:t>
            </a:r>
            <a:r>
              <a:rPr lang="hr-HR" b="1" dirty="0" smtClean="0">
                <a:solidFill>
                  <a:srgbClr val="002060"/>
                </a:solidFill>
              </a:rPr>
              <a:t>o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pristupa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- </a:t>
            </a:r>
            <a:r>
              <a:rPr lang="pl-PL" dirty="0" smtClean="0"/>
              <a:t>način na koji subjekt pristupa objektu</a:t>
            </a:r>
            <a:endParaRPr lang="en-US" dirty="0" smtClean="0"/>
          </a:p>
          <a:p>
            <a:pPr lvl="1"/>
            <a:r>
              <a:rPr lang="hr-HR" sz="2200" dirty="0" err="1" smtClean="0"/>
              <a:t>Npr</a:t>
            </a:r>
            <a:r>
              <a:rPr lang="hr-HR" sz="2200" dirty="0" smtClean="0"/>
              <a:t>. Čitanje, pisanje, izvođenje, brisanje, kreiranje, traženje</a:t>
            </a:r>
            <a:endParaRPr lang="en-US" sz="2200" dirty="0" smtClean="0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Elementi </a:t>
            </a:r>
            <a:r>
              <a:rPr lang="hr-HR" dirty="0" smtClean="0"/>
              <a:t>kontrole </a:t>
            </a:r>
            <a:r>
              <a:rPr lang="hr-HR" dirty="0" smtClean="0"/>
              <a:t>pristupa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9925C3-576E-49E6-8A62-BEC92935DCC6}" type="slidenum">
              <a:rPr lang="hr-HR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Diskrecijska kontrola pristupa </a:t>
            </a:r>
            <a:r>
              <a:rPr lang="en-US" dirty="0" smtClean="0"/>
              <a:t>(DAC)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3543</TotalTime>
  <Words>2943</Words>
  <Application>Microsoft Office PowerPoint</Application>
  <PresentationFormat>On-screen Show (4:3)</PresentationFormat>
  <Paragraphs>710</Paragraphs>
  <Slides>46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Equity</vt:lpstr>
      <vt:lpstr>Sigurnost računala i podataka</vt:lpstr>
      <vt:lpstr>Kontrola pristupa</vt:lpstr>
      <vt:lpstr>Kontrola pristupa</vt:lpstr>
      <vt:lpstr>Načela Kontrole Pristupa (AC)</vt:lpstr>
      <vt:lpstr>Načela Kontrole Pristupa (AC)</vt:lpstr>
      <vt:lpstr>Primjeri: UNIX i WINDOWS</vt:lpstr>
      <vt:lpstr>Politike kontrole pristupa</vt:lpstr>
      <vt:lpstr>Elementi kontrole pristupa</vt:lpstr>
      <vt:lpstr>Diskrecijska kontrola pristupa (DAC)</vt:lpstr>
      <vt:lpstr>Diskrecijska kontrola pristupa</vt:lpstr>
      <vt:lpstr>Pristupna matrica: Primjer</vt:lpstr>
      <vt:lpstr>Elementi pristupne matrice: Subjekti</vt:lpstr>
      <vt:lpstr>Korisnik – Načelo (Principal)</vt:lpstr>
      <vt:lpstr>Načela – Subjekt </vt:lpstr>
      <vt:lpstr>Elementi pristupne matrice: Objekti</vt:lpstr>
      <vt:lpstr>Elementi pristupne matrice: Prava</vt:lpstr>
      <vt:lpstr>Implemetacija Pristupne Matrice</vt:lpstr>
      <vt:lpstr>Liste kontrole pristupa(ACL)</vt:lpstr>
      <vt:lpstr>Liste kontrole pristupa – Access Contol Lists (ACL)</vt:lpstr>
      <vt:lpstr>Liste mogućnosti (Capabilities)</vt:lpstr>
      <vt:lpstr>Capabilities</vt:lpstr>
      <vt:lpstr>Usporedba: ACL vs. Capabilities</vt:lpstr>
      <vt:lpstr>Autorizacijska tablica</vt:lpstr>
      <vt:lpstr>Case Study: UNIX sustav datoteka</vt:lpstr>
      <vt:lpstr>WINDOWS Sustav Zaštite</vt:lpstr>
      <vt:lpstr>WINDOWS: DACL, Access Control Entries (ACEs), Securable Objects, Processes </vt:lpstr>
      <vt:lpstr>Sigurnosni problemi DAC</vt:lpstr>
      <vt:lpstr>Sigurnosni problemi DAC (2)</vt:lpstr>
      <vt:lpstr>Rješenje problema DAC Sigurnosti</vt:lpstr>
      <vt:lpstr>Obvezna Kontrola pristupa (MAC)</vt:lpstr>
      <vt:lpstr>Obvezna Kontrola pristupa (MAC)</vt:lpstr>
      <vt:lpstr>Kontroliranje toka informacija – Sigurnost</vt:lpstr>
      <vt:lpstr>Kontrola toka informacija – Integritet</vt:lpstr>
      <vt:lpstr>Bell and LaPadula model (BLP)</vt:lpstr>
      <vt:lpstr>BLP Model (1)</vt:lpstr>
      <vt:lpstr>BLP Model (2)</vt:lpstr>
      <vt:lpstr>Podsjetnik na sigurnosni problem DAC-a</vt:lpstr>
      <vt:lpstr>BLP Zvjezdasto-svojstvo rješava problem</vt:lpstr>
      <vt:lpstr>MAC u stvarnom životu</vt:lpstr>
      <vt:lpstr>Kontrola pristupa temeljena na ulogama(RBAC)</vt:lpstr>
      <vt:lpstr>RBAC</vt:lpstr>
      <vt:lpstr>Uloge</vt:lpstr>
      <vt:lpstr>Korisnici, uloge i sredstva</vt:lpstr>
      <vt:lpstr>Hijerarhijske uloge</vt:lpstr>
      <vt:lpstr>‘Security Management’ s RBAC</vt:lpstr>
      <vt:lpstr>Prednosti RBAC-a</vt:lpstr>
    </vt:vector>
  </TitlesOfParts>
  <Company>FESB, University of Split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mcagalj</dc:creator>
  <cp:lastModifiedBy>koriSnik</cp:lastModifiedBy>
  <cp:revision>963</cp:revision>
  <dcterms:created xsi:type="dcterms:W3CDTF">2010-10-04T09:08:17Z</dcterms:created>
  <dcterms:modified xsi:type="dcterms:W3CDTF">2012-02-06T15:42:17Z</dcterms:modified>
</cp:coreProperties>
</file>