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63" r:id="rId3"/>
    <p:sldId id="268" r:id="rId4"/>
    <p:sldId id="276" r:id="rId5"/>
    <p:sldId id="269" r:id="rId6"/>
    <p:sldId id="291" r:id="rId7"/>
    <p:sldId id="274" r:id="rId8"/>
    <p:sldId id="275" r:id="rId9"/>
    <p:sldId id="277" r:id="rId10"/>
    <p:sldId id="279" r:id="rId11"/>
    <p:sldId id="280" r:id="rId12"/>
    <p:sldId id="278" r:id="rId13"/>
    <p:sldId id="281" r:id="rId14"/>
    <p:sldId id="282" r:id="rId15"/>
    <p:sldId id="296" r:id="rId16"/>
    <p:sldId id="297" r:id="rId17"/>
    <p:sldId id="285" r:id="rId18"/>
    <p:sldId id="284" r:id="rId19"/>
    <p:sldId id="286" r:id="rId20"/>
    <p:sldId id="287" r:id="rId21"/>
    <p:sldId id="293" r:id="rId22"/>
    <p:sldId id="300" r:id="rId23"/>
    <p:sldId id="289" r:id="rId24"/>
    <p:sldId id="298" r:id="rId25"/>
    <p:sldId id="299" r:id="rId26"/>
    <p:sldId id="301" r:id="rId27"/>
    <p:sldId id="302" r:id="rId28"/>
    <p:sldId id="288" r:id="rId29"/>
    <p:sldId id="290" r:id="rId30"/>
    <p:sldId id="320" r:id="rId31"/>
    <p:sldId id="321" r:id="rId32"/>
    <p:sldId id="322" r:id="rId33"/>
    <p:sldId id="323" r:id="rId34"/>
    <p:sldId id="324" r:id="rId35"/>
    <p:sldId id="325" r:id="rId36"/>
    <p:sldId id="326" r:id="rId37"/>
    <p:sldId id="327" r:id="rId38"/>
    <p:sldId id="328" r:id="rId39"/>
    <p:sldId id="329" r:id="rId40"/>
    <p:sldId id="330" r:id="rId41"/>
    <p:sldId id="315" r:id="rId42"/>
    <p:sldId id="316" r:id="rId43"/>
    <p:sldId id="317" r:id="rId44"/>
    <p:sldId id="318" r:id="rId45"/>
    <p:sldId id="319" r:id="rId46"/>
    <p:sldId id="305" r:id="rId47"/>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0" autoAdjust="0"/>
    <p:restoredTop sz="88395" autoAdjust="0"/>
  </p:normalViewPr>
  <p:slideViewPr>
    <p:cSldViewPr>
      <p:cViewPr varScale="1">
        <p:scale>
          <a:sx n="103" d="100"/>
          <a:sy n="103" d="100"/>
        </p:scale>
        <p:origin x="-217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F57BDB8-F951-45B0-980F-5E2129FEAEBE}" type="datetimeFigureOut">
              <a:rPr lang="hr-HR"/>
              <a:pPr>
                <a:defRPr/>
              </a:pPr>
              <a:t>6.2.2012.</a:t>
            </a:fld>
            <a:endParaRPr lang="hr-H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hr-H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hr-H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17C0A38-8F9A-42A6-9C06-B7598B6C4017}" type="slidenum">
              <a:rPr lang="hr-HR"/>
              <a:pPr>
                <a:defRPr/>
              </a:pPr>
              <a:t>‹#›</a:t>
            </a:fld>
            <a:endParaRPr lang="hr-HR"/>
          </a:p>
        </p:txBody>
      </p:sp>
    </p:spTree>
    <p:extLst>
      <p:ext uri="{BB962C8B-B14F-4D97-AF65-F5344CB8AC3E}">
        <p14:creationId xmlns:p14="http://schemas.microsoft.com/office/powerpoint/2010/main" val="990642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hr-HR" baseline="0" dirty="0" smtClean="0">
                <a:latin typeface="Times New Roman" pitchFamily="18" charset="0"/>
              </a:rPr>
              <a:t> malware – zlonamjerni, maliciozni softver</a:t>
            </a:r>
          </a:p>
          <a:p>
            <a:r>
              <a:rPr lang="hr-HR" baseline="0" dirty="0" smtClean="0">
                <a:latin typeface="Times New Roman" pitchFamily="18" charset="0"/>
              </a:rPr>
              <a:t> bots – botovi, zombiji</a:t>
            </a:r>
          </a:p>
          <a:p>
            <a:r>
              <a:rPr lang="hr-HR" baseline="0" dirty="0" smtClean="0">
                <a:latin typeface="Times New Roman" pitchFamily="18" charset="0"/>
              </a:rPr>
              <a:t> self-contained – samodostatni. Misli se na softver koji ne zahtijeva korisnički program na čiji kod priključuje svoj  kod, odnosno ovo su nezavisni programi.</a:t>
            </a:r>
          </a:p>
          <a:p>
            <a:r>
              <a:rPr lang="hr-HR" baseline="0" dirty="0" smtClean="0">
                <a:latin typeface="Times New Roman" pitchFamily="18" charset="0"/>
              </a:rPr>
              <a:t>Host – domaćinsko, korisničko računalo, odnosno računalo ili sustav koji je ‘meta’ napada</a:t>
            </a:r>
            <a:endParaRPr lang="en-US" dirty="0"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DE2AB92E-DE69-4BD9-8214-C87AC6ED9F5E}" type="slidenum">
              <a:rPr lang="hr-HR" smtClean="0"/>
              <a:pPr>
                <a:defRPr/>
              </a:pPr>
              <a:t>3</a:t>
            </a:fld>
            <a:endParaRPr lang="hr-H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6D13090-BFF0-4084-8041-A4E2329CE313}" type="slidenum">
              <a:rPr lang="hr-HR" smtClean="0"/>
              <a:pPr>
                <a:defRPr/>
              </a:pPr>
              <a:t>13</a:t>
            </a:fld>
            <a:endParaRPr lang="hr-H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hr-HR" altLang="zh-TW" sz="2800" dirty="0" smtClean="0"/>
              <a:t>Normal Boot Procedure</a:t>
            </a:r>
          </a:p>
          <a:p>
            <a:pPr eaLnBrk="1" hangingPunct="1">
              <a:lnSpc>
                <a:spcPct val="90000"/>
              </a:lnSpc>
            </a:pPr>
            <a:r>
              <a:rPr lang="hr-HR" altLang="zh-TW" sz="2800" dirty="0" smtClean="0"/>
              <a:t>------------------------------------</a:t>
            </a:r>
          </a:p>
          <a:p>
            <a:pPr eaLnBrk="1" hangingPunct="1">
              <a:lnSpc>
                <a:spcPct val="90000"/>
              </a:lnSpc>
            </a:pPr>
            <a:r>
              <a:rPr lang="en-US" altLang="zh-TW" sz="2800" dirty="0" smtClean="0"/>
              <a:t>POST (Power On Self Test)</a:t>
            </a:r>
          </a:p>
          <a:p>
            <a:pPr eaLnBrk="1" hangingPunct="1">
              <a:lnSpc>
                <a:spcPct val="90000"/>
              </a:lnSpc>
            </a:pPr>
            <a:r>
              <a:rPr lang="en-US" altLang="zh-TW" sz="2800" dirty="0" smtClean="0"/>
              <a:t>BIOS (Basic </a:t>
            </a:r>
            <a:r>
              <a:rPr lang="en-US" altLang="zh-TW" sz="2800" dirty="0" err="1" smtClean="0"/>
              <a:t>Input/Output</a:t>
            </a:r>
            <a:r>
              <a:rPr lang="en-US" altLang="zh-TW" sz="2800" dirty="0" smtClean="0"/>
              <a:t> System) discovers bootable devices, reads the boot sector from such a device, and passes control to it.</a:t>
            </a:r>
          </a:p>
          <a:p>
            <a:pPr eaLnBrk="1" hangingPunct="1">
              <a:lnSpc>
                <a:spcPct val="90000"/>
              </a:lnSpc>
            </a:pPr>
            <a:r>
              <a:rPr lang="en-US" altLang="zh-TW" sz="2800" dirty="0" smtClean="0"/>
              <a:t>Bootable hard disks contain a Master Boot Record (MBR).</a:t>
            </a:r>
          </a:p>
          <a:p>
            <a:pPr lvl="1" eaLnBrk="1" hangingPunct="1">
              <a:lnSpc>
                <a:spcPct val="90000"/>
              </a:lnSpc>
            </a:pPr>
            <a:r>
              <a:rPr lang="en-US" altLang="zh-TW" sz="2400" dirty="0" smtClean="0"/>
              <a:t>Chunk of code at the beginning of the hard drive.</a:t>
            </a:r>
          </a:p>
          <a:p>
            <a:pPr lvl="1" eaLnBrk="1" hangingPunct="1">
              <a:lnSpc>
                <a:spcPct val="90000"/>
              </a:lnSpc>
            </a:pPr>
            <a:r>
              <a:rPr lang="en-US" altLang="zh-TW" sz="2400" dirty="0" smtClean="0"/>
              <a:t>Also contains the partition table.</a:t>
            </a:r>
          </a:p>
          <a:p>
            <a:pPr lvl="1" eaLnBrk="1" hangingPunct="1">
              <a:lnSpc>
                <a:spcPct val="90000"/>
              </a:lnSpc>
            </a:pPr>
            <a:r>
              <a:rPr lang="en-US" altLang="zh-TW" sz="2400" dirty="0" smtClean="0"/>
              <a:t>The MBR code will look for a particular partition that is marked bootable (MSDOS </a:t>
            </a:r>
            <a:r>
              <a:rPr lang="en-US" altLang="zh-TW" sz="2400" dirty="0" err="1" smtClean="0"/>
              <a:t>fdisk</a:t>
            </a:r>
            <a:r>
              <a:rPr lang="en-US" altLang="zh-TW" sz="2400" dirty="0" smtClean="0"/>
              <a:t>: active), and then transfer control to the code.</a:t>
            </a:r>
            <a:endParaRPr lang="hr-HR" altLang="zh-TW" sz="2400" dirty="0" smtClean="0"/>
          </a:p>
          <a:p>
            <a:pPr lvl="1" eaLnBrk="1" hangingPunct="1">
              <a:lnSpc>
                <a:spcPct val="90000"/>
              </a:lnSpc>
            </a:pPr>
            <a:endParaRPr lang="en-US" altLang="zh-TW" sz="2400" dirty="0" smtClean="0"/>
          </a:p>
          <a:p>
            <a:r>
              <a:rPr lang="hr-HR" dirty="0" smtClean="0"/>
              <a:t>Boot Sector Viruses</a:t>
            </a:r>
          </a:p>
          <a:p>
            <a:pPr eaLnBrk="1" hangingPunct="1"/>
            <a:r>
              <a:rPr lang="hr-HR" altLang="zh-TW" dirty="0" smtClean="0"/>
              <a:t>-----------------------------</a:t>
            </a:r>
          </a:p>
          <a:p>
            <a:pPr eaLnBrk="1" hangingPunct="1"/>
            <a:r>
              <a:rPr lang="en-US" altLang="zh-TW" dirty="0" smtClean="0"/>
              <a:t>Insert themselves into the boot sector area.</a:t>
            </a:r>
          </a:p>
          <a:p>
            <a:pPr eaLnBrk="1" hangingPunct="1"/>
            <a:r>
              <a:rPr lang="en-US" altLang="zh-TW" dirty="0" smtClean="0"/>
              <a:t>When the system boots, they can “do their thing,” and then transfer control the </a:t>
            </a:r>
            <a:r>
              <a:rPr lang="en-US" altLang="zh-TW" dirty="0" err="1" smtClean="0"/>
              <a:t>the</a:t>
            </a:r>
            <a:r>
              <a:rPr lang="en-US" altLang="zh-TW" dirty="0" smtClean="0"/>
              <a:t> relocated code that they replaced.</a:t>
            </a:r>
          </a:p>
          <a:p>
            <a:endParaRPr lang="en-US" dirty="0" smtClean="0"/>
          </a:p>
        </p:txBody>
      </p:sp>
      <p:sp>
        <p:nvSpPr>
          <p:cNvPr id="4" name="Slide Number Placeholder 3"/>
          <p:cNvSpPr>
            <a:spLocks noGrp="1"/>
          </p:cNvSpPr>
          <p:nvPr>
            <p:ph type="sldNum" sz="quarter" idx="5"/>
          </p:nvPr>
        </p:nvSpPr>
        <p:spPr/>
        <p:txBody>
          <a:bodyPr/>
          <a:lstStyle/>
          <a:p>
            <a:pPr>
              <a:defRPr/>
            </a:pPr>
            <a:fld id="{3B2A8CF2-7A68-459D-97F3-64CBED4C71B7}" type="slidenum">
              <a:rPr lang="hr-HR" smtClean="0"/>
              <a:pPr>
                <a:defRPr/>
              </a:pPr>
              <a:t>14</a:t>
            </a:fld>
            <a:endParaRPr lang="hr-H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endParaRPr lang="en-US" altLang="zh-TW" sz="2800" smtClean="0"/>
          </a:p>
        </p:txBody>
      </p:sp>
      <p:sp>
        <p:nvSpPr>
          <p:cNvPr id="4" name="Slide Number Placeholder 3"/>
          <p:cNvSpPr>
            <a:spLocks noGrp="1"/>
          </p:cNvSpPr>
          <p:nvPr>
            <p:ph type="sldNum" sz="quarter" idx="5"/>
          </p:nvPr>
        </p:nvSpPr>
        <p:spPr/>
        <p:txBody>
          <a:bodyPr/>
          <a:lstStyle/>
          <a:p>
            <a:pPr>
              <a:defRPr/>
            </a:pPr>
            <a:fld id="{12A443D2-53DF-4B80-9770-80B337AC5311}" type="slidenum">
              <a:rPr lang="hr-HR" smtClean="0"/>
              <a:pPr>
                <a:defRPr/>
              </a:pPr>
              <a:t>15</a:t>
            </a:fld>
            <a:endParaRPr lang="hr-H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endParaRPr lang="en-US" altLang="zh-TW" sz="2800" smtClean="0"/>
          </a:p>
        </p:txBody>
      </p:sp>
      <p:sp>
        <p:nvSpPr>
          <p:cNvPr id="4" name="Slide Number Placeholder 3"/>
          <p:cNvSpPr>
            <a:spLocks noGrp="1"/>
          </p:cNvSpPr>
          <p:nvPr>
            <p:ph type="sldNum" sz="quarter" idx="5"/>
          </p:nvPr>
        </p:nvSpPr>
        <p:spPr/>
        <p:txBody>
          <a:bodyPr/>
          <a:lstStyle/>
          <a:p>
            <a:pPr>
              <a:defRPr/>
            </a:pPr>
            <a:fld id="{D039A867-CD2D-4D32-B311-B909171925B7}" type="slidenum">
              <a:rPr lang="hr-HR" smtClean="0"/>
              <a:pPr>
                <a:defRPr/>
              </a:pPr>
              <a:t>16</a:t>
            </a:fld>
            <a:endParaRPr lang="hr-H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847DB22-A125-46FF-A79D-3056AA438533}" type="slidenum">
              <a:rPr lang="hr-HR" smtClean="0"/>
              <a:pPr>
                <a:defRPr/>
              </a:pPr>
              <a:t>17</a:t>
            </a:fld>
            <a:endParaRPr lang="hr-H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440A0C5-D40B-4AA1-A931-EEE81C8F5DDB}" type="slidenum">
              <a:rPr lang="hr-HR" smtClean="0"/>
              <a:pPr>
                <a:defRPr/>
              </a:pPr>
              <a:t>18</a:t>
            </a:fld>
            <a:endParaRPr lang="hr-H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8801BD4-103D-49FE-A7C3-84FA9EC6557F}" type="slidenum">
              <a:rPr lang="hr-HR" smtClean="0"/>
              <a:pPr>
                <a:defRPr/>
              </a:pPr>
              <a:t>19</a:t>
            </a:fld>
            <a:endParaRPr lang="hr-H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38013B3-09DB-4D9D-8B3F-D9BACA4BC5CF}" type="slidenum">
              <a:rPr lang="hr-HR" smtClean="0"/>
              <a:pPr>
                <a:defRPr/>
              </a:pPr>
              <a:t>20</a:t>
            </a:fld>
            <a:endParaRPr lang="hr-H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r>
              <a:rPr lang="hr-HR" dirty="0" smtClean="0"/>
              <a:t>Stealth – skriveni (virus).</a:t>
            </a:r>
            <a:endParaRPr lang="en-US" dirty="0" smtClean="0"/>
          </a:p>
        </p:txBody>
      </p:sp>
      <p:sp>
        <p:nvSpPr>
          <p:cNvPr id="4" name="Slide Number Placeholder 3"/>
          <p:cNvSpPr>
            <a:spLocks noGrp="1"/>
          </p:cNvSpPr>
          <p:nvPr>
            <p:ph type="sldNum" sz="quarter" idx="5"/>
          </p:nvPr>
        </p:nvSpPr>
        <p:spPr/>
        <p:txBody>
          <a:bodyPr/>
          <a:lstStyle/>
          <a:p>
            <a:pPr>
              <a:defRPr/>
            </a:pPr>
            <a:fld id="{7D043F7B-0F0E-4059-BC6B-48693E53A2CA}" type="slidenum">
              <a:rPr lang="hr-HR" smtClean="0"/>
              <a:pPr>
                <a:defRPr/>
              </a:pPr>
              <a:t>21</a:t>
            </a:fld>
            <a:endParaRPr lang="hr-H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872389F-1A53-44E6-BE97-77576881AFE7}" type="slidenum">
              <a:rPr lang="hr-HR" smtClean="0"/>
              <a:pPr>
                <a:defRPr/>
              </a:pPr>
              <a:t>23</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rPr>
              <a:t>.</a:t>
            </a:r>
          </a:p>
          <a:p>
            <a:endParaRPr lang="en-US" smtClean="0"/>
          </a:p>
        </p:txBody>
      </p:sp>
      <p:sp>
        <p:nvSpPr>
          <p:cNvPr id="4" name="Slide Number Placeholder 3"/>
          <p:cNvSpPr>
            <a:spLocks noGrp="1"/>
          </p:cNvSpPr>
          <p:nvPr>
            <p:ph type="sldNum" sz="quarter" idx="5"/>
          </p:nvPr>
        </p:nvSpPr>
        <p:spPr/>
        <p:txBody>
          <a:bodyPr/>
          <a:lstStyle/>
          <a:p>
            <a:pPr>
              <a:defRPr/>
            </a:pPr>
            <a:fld id="{0AD6ACE0-56E3-4452-8FF6-D8FDAAA9CEF6}" type="slidenum">
              <a:rPr lang="hr-HR" smtClean="0"/>
              <a:pPr>
                <a:defRPr/>
              </a:pPr>
              <a:t>4</a:t>
            </a:fld>
            <a:endParaRPr lang="hr-H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715CD97-3FAB-456D-A8B7-0039400EABF0}" type="slidenum">
              <a:rPr lang="hr-HR" smtClean="0"/>
              <a:pPr>
                <a:defRPr/>
              </a:pPr>
              <a:t>24</a:t>
            </a:fld>
            <a:endParaRPr lang="hr-H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BF72BC3-A276-46A0-A7D0-D5EC1ECFB267}" type="slidenum">
              <a:rPr lang="hr-HR" smtClean="0"/>
              <a:pPr>
                <a:defRPr/>
              </a:pPr>
              <a:t>25</a:t>
            </a:fld>
            <a:endParaRPr lang="hr-H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099CC00-18EF-424D-8D13-D27254704DC2}" type="slidenum">
              <a:rPr lang="hr-HR" smtClean="0"/>
              <a:pPr>
                <a:defRPr/>
              </a:pPr>
              <a:t>26</a:t>
            </a:fld>
            <a:endParaRPr lang="hr-H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5DC4715-A2DB-497A-8B87-0EF95E41F1D0}" type="slidenum">
              <a:rPr lang="hr-HR" smtClean="0"/>
              <a:pPr>
                <a:defRPr/>
              </a:pPr>
              <a:t>27</a:t>
            </a:fld>
            <a:endParaRPr lang="hr-H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043A75E1-8F5F-4940-A4DE-F2A19AF2CD5D}" type="slidenum">
              <a:rPr lang="hr-HR" smtClean="0"/>
              <a:pPr>
                <a:defRPr/>
              </a:pPr>
              <a:t>29</a:t>
            </a:fld>
            <a:endParaRPr lang="hr-H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AAD6B93F-C427-4484-8FF3-1D952114EBD1}" type="slidenum">
              <a:rPr lang="hr-HR" smtClean="0"/>
              <a:pPr>
                <a:defRPr/>
              </a:pPr>
              <a:t>30</a:t>
            </a:fld>
            <a:endParaRPr lang="hr-H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90B76806-3275-4BD3-82C1-BEE33CBA1D0F}" type="slidenum">
              <a:rPr lang="hr-HR" smtClean="0"/>
              <a:pPr>
                <a:defRPr/>
              </a:pPr>
              <a:t>31</a:t>
            </a:fld>
            <a:endParaRPr lang="hr-H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rPr>
              <a:t>Advances in virus and antivirus technology go hand in hand. Early viruses were relatively simple code fragments and could be identified and purged with relatively simple antivirus software packages. As the virus arms race has evolved, both viruses and, necessarily, antivirus software have grown more complex and sophisticated. [STEP93] identifies four generations of antivirus software:</a:t>
            </a:r>
          </a:p>
          <a:p>
            <a:r>
              <a:rPr lang="en-US" smtClean="0">
                <a:latin typeface="Times New Roman" pitchFamily="18" charset="0"/>
              </a:rPr>
              <a:t>A </a:t>
            </a:r>
            <a:r>
              <a:rPr lang="en-US" b="1" smtClean="0">
                <a:latin typeface="Times New Roman" pitchFamily="18" charset="0"/>
              </a:rPr>
              <a:t>first-generation</a:t>
            </a:r>
            <a:r>
              <a:rPr lang="en-US" smtClean="0">
                <a:latin typeface="Times New Roman" pitchFamily="18" charset="0"/>
              </a:rPr>
              <a:t> scanner requires a virus signature to identify a virus. The virus may contain "wildcards" but has essentially the same structure and bit pattern in all copies. Such signature-specific scanners are limited to the detection of known viruses. </a:t>
            </a:r>
          </a:p>
          <a:p>
            <a:endParaRPr lang="hr-HR" smtClean="0">
              <a:latin typeface="Times New Roman" pitchFamily="18" charset="0"/>
            </a:endParaRPr>
          </a:p>
          <a:p>
            <a:r>
              <a:rPr lang="en-US" b="1" smtClean="0"/>
              <a:t>Fingerprinting and Heuristics – Still Effective?</a:t>
            </a:r>
            <a:endParaRPr lang="en-US" smtClean="0"/>
          </a:p>
          <a:p>
            <a:r>
              <a:rPr lang="en-US" smtClean="0"/>
              <a:t>Traditional fingerprint-based anti-virus software detects malicious code by searching for tens of thousands of digital fingerprints in all scanned files, disks and network transmissions. Each fingerprint is a short sequence of bytes extracted from the body of a specific virus strain. If a given fingerprint is found, the content is reported as infected; however, since anti-virus fingerprints are based on known sequences of bytes from known infections, this technique often fails to detect new strains.</a:t>
            </a:r>
          </a:p>
          <a:p>
            <a:r>
              <a:rPr lang="en-US" smtClean="0"/>
              <a:t>In contrast to fingerprinting, heuristic anti-virus technology detects infections by scrutinizing a program’s overall structure, its computer instructions and other data contained in the file. The heuristic scanner then makes an assessment of the likelihood that the program is malicious based on the logic’s apparent intent. Such a scheme can detect unknown infections since it searches for generally suspicious logic rather than looking for specific fingerprints.</a:t>
            </a:r>
          </a:p>
          <a:p>
            <a:r>
              <a:rPr lang="en-US" smtClean="0"/>
              <a:t>To cope with the most complex infections, modern fingerprinting and heuristics engines often employ CPU emulation or “sand-boxing” techniques in conjunction with simpler bit-and-byte scanning. These products work by performing limited emulation of a program within a virtual machine to reveal otherwise obscured logic. This emulation is extremely limited (often fewer than 1000 instructions are emulated in the typical program) and the program under scrutiny never actually runs on the real CPU or poses a risk to the system.</a:t>
            </a:r>
          </a:p>
          <a:p>
            <a:r>
              <a:rPr lang="en-US" smtClean="0"/>
              <a:t>A big plus for both fingerprinting and heuristics is their ability to detect infections in files before these threats have a chance to run and infect computers. This is because these techniques can detect infections merely by examining the bits and bytes of each file (or performing a very limited, virtualized emulation session). However, since these schemes don’t actually observe full execution of the scanned software, they often fail to detect new infections; there are simply too many ways to obfuscate malicious code, and often the only way to know something is malicious is to watch it run on real silicon and attempt harm. This is where behavior blocking comes in.</a:t>
            </a:r>
          </a:p>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FC92825E-E0D4-408C-850D-53FC1FD1082C}" type="slidenum">
              <a:rPr lang="hr-HR" smtClean="0"/>
              <a:pPr>
                <a:defRPr/>
              </a:pPr>
              <a:t>32</a:t>
            </a:fld>
            <a:endParaRPr lang="hr-H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3619FC22-4507-4E53-A2C2-051CFBB15A49}" type="slidenum">
              <a:rPr lang="hr-HR" smtClean="0"/>
              <a:pPr>
                <a:defRPr/>
              </a:pPr>
              <a:t>33</a:t>
            </a:fld>
            <a:endParaRPr lang="hr-H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7DBE55D8-6C90-46C6-8D0E-EBA16DA5704C}" type="slidenum">
              <a:rPr lang="hr-HR" smtClean="0"/>
              <a:pPr>
                <a:defRPr/>
              </a:pPr>
              <a:t>34</a:t>
            </a:fld>
            <a:endParaRPr lang="hr-H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hr-HR" dirty="0" smtClean="0"/>
              <a:t>Trigger – okidač, tj. specifični događaj.</a:t>
            </a:r>
          </a:p>
        </p:txBody>
      </p:sp>
      <p:sp>
        <p:nvSpPr>
          <p:cNvPr id="4" name="Slide Number Placeholder 3"/>
          <p:cNvSpPr>
            <a:spLocks noGrp="1"/>
          </p:cNvSpPr>
          <p:nvPr>
            <p:ph type="sldNum" sz="quarter" idx="5"/>
          </p:nvPr>
        </p:nvSpPr>
        <p:spPr/>
        <p:txBody>
          <a:bodyPr/>
          <a:lstStyle/>
          <a:p>
            <a:pPr>
              <a:defRPr/>
            </a:pPr>
            <a:fld id="{4A1CAE72-6541-4452-A7EA-78D5418BD70D}" type="slidenum">
              <a:rPr lang="hr-HR" smtClean="0"/>
              <a:pPr>
                <a:defRPr/>
              </a:pPr>
              <a:t>5</a:t>
            </a:fld>
            <a:endParaRPr lang="hr-H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B193C216-DB0C-42E9-9B12-733999FEFEC6}" type="slidenum">
              <a:rPr lang="hr-HR" smtClean="0"/>
              <a:pPr>
                <a:defRPr/>
              </a:pPr>
              <a:t>35</a:t>
            </a:fld>
            <a:endParaRPr lang="hr-H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D26B1306-3D54-41C8-BE5A-41A4B37F4BA1}" type="slidenum">
              <a:rPr lang="hr-HR" smtClean="0"/>
              <a:pPr>
                <a:defRPr/>
              </a:pPr>
              <a:t>36</a:t>
            </a:fld>
            <a:endParaRPr lang="hr-H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EAA151EF-EC48-4119-B505-51B00A7FD937}" type="slidenum">
              <a:rPr lang="hr-HR" smtClean="0"/>
              <a:pPr>
                <a:defRPr/>
              </a:pPr>
              <a:t>37</a:t>
            </a:fld>
            <a:endParaRPr lang="hr-H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9C60C7F0-6454-4CEB-BBD1-7085B6D657BE}" type="slidenum">
              <a:rPr lang="hr-HR" smtClean="0"/>
              <a:pPr>
                <a:defRPr/>
              </a:pPr>
              <a:t>38</a:t>
            </a:fld>
            <a:endParaRPr lang="hr-H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rPr>
              <a:t>More sophisticated antivirus approaches and products continue to appear. In this subsection, we highlight some of the most important.</a:t>
            </a:r>
          </a:p>
          <a:p>
            <a:r>
              <a:rPr lang="en-US" smtClean="0">
                <a:latin typeface="Times New Roman" pitchFamily="18" charset="0"/>
              </a:rPr>
              <a:t>Generic decryption (GD) technology enables the antivirus program to easily detect even the most complex polymorphic viruses, while maintaining fast scanning speeds. In order to detect encrypted viruses, executable files are run through a GD scanner:</a:t>
            </a:r>
          </a:p>
          <a:p>
            <a:r>
              <a:rPr lang="en-US" smtClean="0">
                <a:latin typeface="Times New Roman" pitchFamily="18" charset="0"/>
                <a:cs typeface="Times New Roman" pitchFamily="18" charset="0"/>
              </a:rPr>
              <a:t>• </a:t>
            </a:r>
            <a:r>
              <a:rPr lang="en-US" b="1" smtClean="0">
                <a:latin typeface="Times New Roman" pitchFamily="18" charset="0"/>
              </a:rPr>
              <a:t>CPU emulator:</a:t>
            </a:r>
            <a:r>
              <a:rPr lang="en-US" smtClean="0">
                <a:latin typeface="Times New Roman" pitchFamily="18" charset="0"/>
              </a:rPr>
              <a:t> A software-based virtual computer that interprets instructions in an executable file rather than executing them on the underlying processor. </a:t>
            </a:r>
          </a:p>
          <a:p>
            <a:r>
              <a:rPr lang="en-US" smtClean="0">
                <a:latin typeface="Times New Roman" pitchFamily="18" charset="0"/>
                <a:cs typeface="Times New Roman" pitchFamily="18" charset="0"/>
              </a:rPr>
              <a:t>• </a:t>
            </a:r>
            <a:r>
              <a:rPr lang="en-US" b="1" smtClean="0">
                <a:latin typeface="Times New Roman" pitchFamily="18" charset="0"/>
              </a:rPr>
              <a:t>Virus signature scanner:</a:t>
            </a:r>
            <a:r>
              <a:rPr lang="en-US" smtClean="0">
                <a:latin typeface="Times New Roman" pitchFamily="18" charset="0"/>
              </a:rPr>
              <a:t> scans the target code looking for known virus signatures.</a:t>
            </a:r>
          </a:p>
          <a:p>
            <a:r>
              <a:rPr lang="en-US" smtClean="0">
                <a:latin typeface="Times New Roman" pitchFamily="18" charset="0"/>
                <a:cs typeface="Times New Roman" pitchFamily="18" charset="0"/>
              </a:rPr>
              <a:t>• </a:t>
            </a:r>
            <a:r>
              <a:rPr lang="en-US" b="1" smtClean="0">
                <a:latin typeface="Times New Roman" pitchFamily="18" charset="0"/>
              </a:rPr>
              <a:t>Emulation control module:</a:t>
            </a:r>
            <a:r>
              <a:rPr lang="en-US" smtClean="0">
                <a:latin typeface="Times New Roman" pitchFamily="18" charset="0"/>
              </a:rPr>
              <a:t> Controls the execution of the target code.</a:t>
            </a:r>
          </a:p>
          <a:p>
            <a:r>
              <a:rPr lang="en-US" smtClean="0">
                <a:latin typeface="Times New Roman" pitchFamily="18" charset="0"/>
              </a:rPr>
              <a:t>At the start of each simulation, the emulator begins interpreting instructions in the target code, one at a time. Thus, if the code includes a decryption routine that decrypts and hence exposes the virus, that code is interpreted. In effect, the virus does the work for the antivirus program by exposing the virus. Periodically, the control module interrupts interpretation to scan the target code for virus signatures. During interpretation, the target code can cause no damage to the actual personal computer environment, because it is being interpreted in a completely controlled environment. The most difficult design issue with a GD scanner is to determine how long to run each interpretation. Typically, virus elements are activated soon after a program begins executing, but this need not be the case. The longer the scanner emulates a particular program, the more likely it is to catch any hidden viruses. However, the antivirus program can take up only a limited amount of time and resources before users complain.</a:t>
            </a:r>
          </a:p>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92B6F795-8E9B-4522-8DF9-D521765E1067}" type="slidenum">
              <a:rPr lang="hr-HR" smtClean="0"/>
              <a:pPr>
                <a:defRPr/>
              </a:pPr>
              <a:t>39</a:t>
            </a:fld>
            <a:endParaRPr lang="hr-H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82AAAF08-03BE-4D08-AC26-1127F598943B}" type="slidenum">
              <a:rPr lang="hr-HR" smtClean="0"/>
              <a:pPr>
                <a:defRPr/>
              </a:pPr>
              <a:t>40</a:t>
            </a:fld>
            <a:endParaRPr lang="hr-H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665B0297-69CF-4BAB-83A0-874964F42965}" type="slidenum">
              <a:rPr lang="hr-HR" smtClean="0"/>
              <a:pPr>
                <a:defRPr/>
              </a:pPr>
              <a:t>41</a:t>
            </a:fld>
            <a:endParaRPr lang="hr-H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0F018121-0BEC-4A10-B3FF-93712FD84837}" type="slidenum">
              <a:rPr lang="hr-HR" smtClean="0"/>
              <a:pPr>
                <a:defRPr/>
              </a:pPr>
              <a:t>42</a:t>
            </a:fld>
            <a:endParaRPr lang="hr-H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958B1DF8-2C33-4177-9201-6BF6C4AC2FA0}" type="slidenum">
              <a:rPr lang="hr-HR" smtClean="0"/>
              <a:pPr>
                <a:defRPr/>
              </a:pPr>
              <a:t>43</a:t>
            </a:fld>
            <a:endParaRPr lang="hr-H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F278BDD2-332D-49FC-BFF3-BACD4A859FC8}" type="slidenum">
              <a:rPr lang="hr-HR" smtClean="0"/>
              <a:pPr>
                <a:defRPr/>
              </a:pPr>
              <a:t>44</a:t>
            </a:fld>
            <a:endParaRPr lang="hr-H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hr-HR" smtClean="0"/>
          </a:p>
        </p:txBody>
      </p:sp>
      <p:sp>
        <p:nvSpPr>
          <p:cNvPr id="4" name="Slide Number Placeholder 3"/>
          <p:cNvSpPr>
            <a:spLocks noGrp="1"/>
          </p:cNvSpPr>
          <p:nvPr>
            <p:ph type="sldNum" sz="quarter" idx="5"/>
          </p:nvPr>
        </p:nvSpPr>
        <p:spPr/>
        <p:txBody>
          <a:bodyPr/>
          <a:lstStyle/>
          <a:p>
            <a:pPr>
              <a:defRPr/>
            </a:pPr>
            <a:fld id="{57B8D3B7-62B6-4CD9-A911-1402941BDFA7}" type="slidenum">
              <a:rPr lang="hr-HR" smtClean="0"/>
              <a:pPr>
                <a:defRPr/>
              </a:pPr>
              <a:t>6</a:t>
            </a:fld>
            <a:endParaRPr lang="hr-H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 big plus for both fingerprinting and heuristics is their ability to detect infections in files before these threats have a chance to run and infect computers. This is because these techniques can detect infections merely by examining the bits and bytes of each file (or performing a very limited, virtualized emulation session). However, since these schemes don’t actually observe full execution of the scanned software, they often fail to detect new infections; there are simply too many ways to obfuscate malicious code, and often the only way to know something is malicious is to watch it run on real silicon and attempt harm. This is where behavior blocking comes in.</a:t>
            </a:r>
          </a:p>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CF7CCEB1-5A7F-4111-A95C-8DFD769418E3}" type="slidenum">
              <a:rPr lang="hr-HR" smtClean="0"/>
              <a:pPr>
                <a:defRPr/>
              </a:pPr>
              <a:t>45</a:t>
            </a:fld>
            <a:endParaRPr lang="hr-H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endParaRPr>
          </a:p>
        </p:txBody>
      </p:sp>
      <p:sp>
        <p:nvSpPr>
          <p:cNvPr id="4" name="Slide Number Placeholder 3"/>
          <p:cNvSpPr>
            <a:spLocks noGrp="1"/>
          </p:cNvSpPr>
          <p:nvPr>
            <p:ph type="sldNum" sz="quarter" idx="5"/>
          </p:nvPr>
        </p:nvSpPr>
        <p:spPr/>
        <p:txBody>
          <a:bodyPr/>
          <a:lstStyle/>
          <a:p>
            <a:pPr>
              <a:defRPr/>
            </a:pPr>
            <a:fld id="{C38A9E1B-C315-4853-86B2-46F769355B6D}" type="slidenum">
              <a:rPr lang="hr-HR" smtClean="0"/>
              <a:pPr>
                <a:defRPr/>
              </a:pPr>
              <a:t>46</a:t>
            </a:fld>
            <a:endParaRPr lang="hr-H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hr-HR" dirty="0" smtClean="0"/>
              <a:t>Exploit – neka greška ili ‘rupa’ u softveru koja se može iskoristiti</a:t>
            </a:r>
          </a:p>
        </p:txBody>
      </p:sp>
      <p:sp>
        <p:nvSpPr>
          <p:cNvPr id="4" name="Slide Number Placeholder 3"/>
          <p:cNvSpPr>
            <a:spLocks noGrp="1"/>
          </p:cNvSpPr>
          <p:nvPr>
            <p:ph type="sldNum" sz="quarter" idx="5"/>
          </p:nvPr>
        </p:nvSpPr>
        <p:spPr/>
        <p:txBody>
          <a:bodyPr/>
          <a:lstStyle/>
          <a:p>
            <a:pPr>
              <a:defRPr/>
            </a:pPr>
            <a:fld id="{0FA62533-017C-40F0-9E00-3944264A5EF9}" type="slidenum">
              <a:rPr lang="hr-HR" smtClean="0"/>
              <a:pPr>
                <a:defRPr/>
              </a:pPr>
              <a:t>7</a:t>
            </a:fld>
            <a:endParaRPr lang="hr-H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hr-HR" dirty="0" smtClean="0"/>
              <a:t>Payload – neka funkcija,</a:t>
            </a:r>
            <a:r>
              <a:rPr lang="hr-HR" baseline="0" dirty="0" smtClean="0"/>
              <a:t> odnosno cilj malicioznog softvera tj. što softver treba napraviti. Npr. to je krađa šifri ili brisanje podataka.</a:t>
            </a:r>
            <a:endParaRPr lang="en-US" dirty="0" smtClean="0"/>
          </a:p>
        </p:txBody>
      </p:sp>
      <p:sp>
        <p:nvSpPr>
          <p:cNvPr id="4" name="Slide Number Placeholder 3"/>
          <p:cNvSpPr>
            <a:spLocks noGrp="1"/>
          </p:cNvSpPr>
          <p:nvPr>
            <p:ph type="sldNum" sz="quarter" idx="5"/>
          </p:nvPr>
        </p:nvSpPr>
        <p:spPr/>
        <p:txBody>
          <a:bodyPr/>
          <a:lstStyle/>
          <a:p>
            <a:pPr>
              <a:defRPr/>
            </a:pPr>
            <a:fld id="{653D56DE-6E2E-4E66-B409-92C6620C5B17}" type="slidenum">
              <a:rPr lang="hr-HR" smtClean="0"/>
              <a:pPr>
                <a:defRPr/>
              </a:pPr>
              <a:t>9</a:t>
            </a:fld>
            <a:endParaRPr lang="hr-H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4695D5E-ED3A-4A90-A659-C975980852B0}" type="slidenum">
              <a:rPr lang="hr-HR" smtClean="0"/>
              <a:pPr>
                <a:defRPr/>
              </a:pPr>
              <a:t>10</a:t>
            </a:fld>
            <a:endParaRPr lang="hr-H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Prepended – kod</a:t>
            </a:r>
            <a:r>
              <a:rPr lang="hr-HR" baseline="0" dirty="0" smtClean="0"/>
              <a:t> virusa ide prije koda izvornog programa</a:t>
            </a:r>
          </a:p>
          <a:p>
            <a:pPr marL="0" marR="0" indent="0" algn="l" defTabSz="914400" rtl="0" eaLnBrk="0" fontAlgn="base" latinLnBrk="0" hangingPunct="0">
              <a:lnSpc>
                <a:spcPct val="100000"/>
              </a:lnSpc>
              <a:spcBef>
                <a:spcPct val="30000"/>
              </a:spcBef>
              <a:spcAft>
                <a:spcPct val="0"/>
              </a:spcAft>
              <a:buClrTx/>
              <a:buSzTx/>
              <a:buFontTx/>
              <a:buNone/>
              <a:tabLst/>
              <a:defRPr/>
            </a:pPr>
            <a:r>
              <a:rPr lang="hr-HR" baseline="0" dirty="0" smtClean="0"/>
              <a:t>Postpended - </a:t>
            </a:r>
            <a:r>
              <a:rPr lang="hr-HR" dirty="0" smtClean="0"/>
              <a:t>kod</a:t>
            </a:r>
            <a:r>
              <a:rPr lang="hr-HR" baseline="0" dirty="0" smtClean="0"/>
              <a:t> virusa ide poslije koda izvornog programa</a:t>
            </a:r>
          </a:p>
          <a:p>
            <a:pPr marL="0" marR="0" indent="0" algn="l" defTabSz="914400" rtl="0" eaLnBrk="0" fontAlgn="base" latinLnBrk="0" hangingPunct="0">
              <a:lnSpc>
                <a:spcPct val="100000"/>
              </a:lnSpc>
              <a:spcBef>
                <a:spcPct val="30000"/>
              </a:spcBef>
              <a:spcAft>
                <a:spcPct val="0"/>
              </a:spcAft>
              <a:buClrTx/>
              <a:buSzTx/>
              <a:buFontTx/>
              <a:buNone/>
              <a:tabLst/>
              <a:defRPr/>
            </a:pPr>
            <a:r>
              <a:rPr lang="hr-HR" dirty="0" smtClean="0"/>
              <a:t>E</a:t>
            </a:r>
            <a:r>
              <a:rPr lang="en-US" dirty="0" err="1" smtClean="0"/>
              <a:t>mbedded</a:t>
            </a:r>
            <a:r>
              <a:rPr lang="hr-HR" dirty="0" smtClean="0"/>
              <a:t> - kod</a:t>
            </a:r>
            <a:r>
              <a:rPr lang="hr-HR" baseline="0" dirty="0" smtClean="0"/>
              <a:t> virusa se nalazi unutar koda izvornog programa. Može biti u 1 dijelu ili u više dijelova.</a:t>
            </a:r>
            <a:endParaRPr lang="hr-HR" dirty="0" smtClean="0"/>
          </a:p>
          <a:p>
            <a:endParaRPr lang="hr-HR" dirty="0"/>
          </a:p>
        </p:txBody>
      </p:sp>
      <p:sp>
        <p:nvSpPr>
          <p:cNvPr id="4" name="Slide Number Placeholder 3"/>
          <p:cNvSpPr>
            <a:spLocks noGrp="1"/>
          </p:cNvSpPr>
          <p:nvPr>
            <p:ph type="sldNum" sz="quarter" idx="10"/>
          </p:nvPr>
        </p:nvSpPr>
        <p:spPr/>
        <p:txBody>
          <a:bodyPr/>
          <a:lstStyle/>
          <a:p>
            <a:pPr>
              <a:defRPr/>
            </a:pPr>
            <a:fld id="{717C0A38-8F9A-42A6-9C06-B7598B6C4017}" type="slidenum">
              <a:rPr lang="hr-HR" smtClean="0"/>
              <a:pPr>
                <a:defRPr/>
              </a:pPr>
              <a:t>11</a:t>
            </a:fld>
            <a:endParaRPr lang="hr-HR"/>
          </a:p>
        </p:txBody>
      </p:sp>
    </p:spTree>
    <p:extLst>
      <p:ext uri="{BB962C8B-B14F-4D97-AF65-F5344CB8AC3E}">
        <p14:creationId xmlns:p14="http://schemas.microsoft.com/office/powerpoint/2010/main" val="199670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39A5FF6-86B5-4D54-A5AB-C19FF03B255F}" type="slidenum">
              <a:rPr lang="hr-HR" smtClean="0"/>
              <a:pPr>
                <a:defRPr/>
              </a:pPr>
              <a:t>12</a:t>
            </a:fld>
            <a:endParaRPr lang="hr-H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5" name="Footer Placeholder 4"/>
          <p:cNvSpPr>
            <a:spLocks noGrp="1"/>
          </p:cNvSpPr>
          <p:nvPr>
            <p:ph type="ftr" sz="quarter" idx="11"/>
          </p:nvPr>
        </p:nvSpPr>
        <p:spPr>
          <a:xfrm>
            <a:off x="914400" y="6172200"/>
            <a:ext cx="3962400" cy="45720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48E932D2-774B-482C-AB03-E09C5EC5A345}" type="slidenum">
              <a:rPr lang="hr-HR"/>
              <a:pPr>
                <a:defRPr/>
              </a:pPr>
              <a:t>‹#›</a:t>
            </a:fld>
            <a:endParaRPr lang="hr-H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5" name="Footer Placeholder 4"/>
          <p:cNvSpPr>
            <a:spLocks noGrp="1"/>
          </p:cNvSpPr>
          <p:nvPr>
            <p:ph type="ftr" sz="quarter" idx="11"/>
          </p:nvPr>
        </p:nvSpPr>
        <p:spPr>
          <a:xfrm>
            <a:off x="914400" y="6172200"/>
            <a:ext cx="3962400" cy="45720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D1812E2-1D64-4A3A-896F-4314DCD282B9}" type="slidenum">
              <a:rPr lang="hr-HR"/>
              <a:pPr>
                <a:defRPr/>
              </a:pPr>
              <a:t>‹#›</a:t>
            </a:fld>
            <a:endParaRPr lang="hr-H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Click to edit Master title style</a:t>
            </a:r>
            <a:endParaRPr lang="en-US" dirty="0"/>
          </a:p>
        </p:txBody>
      </p:sp>
      <p:sp>
        <p:nvSpPr>
          <p:cNvPr id="8" name="Content Placeholder 7"/>
          <p:cNvSpPr>
            <a:spLocks noGrp="1"/>
          </p:cNvSpPr>
          <p:nvPr>
            <p:ph sz="quarter" idx="1"/>
          </p:nvPr>
        </p:nvSpPr>
        <p:spPr>
          <a:xfrm>
            <a:off x="323528" y="1447800"/>
            <a:ext cx="8568952" cy="5149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22"/>
          <p:cNvSpPr>
            <a:spLocks noGrp="1"/>
          </p:cNvSpPr>
          <p:nvPr>
            <p:ph type="sldNum" sz="quarter" idx="10"/>
          </p:nvPr>
        </p:nvSpPr>
        <p:spPr/>
        <p:txBody>
          <a:bodyPr/>
          <a:lstStyle>
            <a:lvl1pPr>
              <a:defRPr/>
            </a:lvl1pPr>
          </a:lstStyle>
          <a:p>
            <a:pPr>
              <a:defRPr/>
            </a:pPr>
            <a:fld id="{60383B86-58EF-4772-AA7B-EDAE3CA3BAAD}" type="slidenum">
              <a:rPr lang="hr-HR"/>
              <a:pPr>
                <a:defRPr/>
              </a:pPr>
              <a:t>‹#›</a:t>
            </a:fld>
            <a:endParaRPr lang="hr-H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Slide Number Placeholder 12"/>
          <p:cNvSpPr>
            <a:spLocks noGrp="1"/>
          </p:cNvSpPr>
          <p:nvPr>
            <p:ph type="sldNum" sz="quarter" idx="10"/>
          </p:nvPr>
        </p:nvSpPr>
        <p:spPr/>
        <p:txBody>
          <a:bodyPr/>
          <a:lstStyle>
            <a:lvl1pPr>
              <a:defRPr/>
            </a:lvl1pPr>
          </a:lstStyle>
          <a:p>
            <a:pPr>
              <a:defRPr/>
            </a:pPr>
            <a:fld id="{85F4181A-70EE-46E5-9DAD-1DF1653C43A3}" type="slidenum">
              <a:rPr lang="hr-HR"/>
              <a:pPr>
                <a:defRPr/>
              </a:pPr>
              <a:t>‹#›</a:t>
            </a:fld>
            <a:endParaRPr lang="hr-HR"/>
          </a:p>
        </p:txBody>
      </p:sp>
    </p:spTree>
  </p:cSld>
  <p:clrMapOvr>
    <a:overrideClrMapping bg1="lt1" tx1="dk1" bg2="lt2" tx2="dk2" accent1="accent1" accent2="accent2" accent3="accent3" accent4="accent4" accent5="accent5" accent6="accent6" hlink="hlink" folHlink="folHlink"/>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323528" y="1447800"/>
            <a:ext cx="4339912" cy="5149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716016" y="1447800"/>
            <a:ext cx="4176464" cy="5149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nchor="ctr"/>
          <a:lstStyle/>
          <a:p>
            <a:r>
              <a:rPr lang="en-US" dirty="0" smtClean="0"/>
              <a:t>Click to edit Master title style</a:t>
            </a:r>
            <a:endParaRPr lang="en-US" dirty="0"/>
          </a:p>
        </p:txBody>
      </p:sp>
      <p:sp>
        <p:nvSpPr>
          <p:cNvPr id="5" name="Slide Number Placeholder 22"/>
          <p:cNvSpPr>
            <a:spLocks noGrp="1"/>
          </p:cNvSpPr>
          <p:nvPr>
            <p:ph type="sldNum" sz="quarter" idx="10"/>
          </p:nvPr>
        </p:nvSpPr>
        <p:spPr/>
        <p:txBody>
          <a:bodyPr/>
          <a:lstStyle>
            <a:lvl1pPr>
              <a:defRPr/>
            </a:lvl1pPr>
          </a:lstStyle>
          <a:p>
            <a:pPr>
              <a:defRPr/>
            </a:pPr>
            <a:fld id="{DA3C89B3-1B6F-4DD1-A588-21C49B8A5405}" type="slidenum">
              <a:rPr lang="hr-HR"/>
              <a:pPr>
                <a:defRPr/>
              </a:pPr>
              <a:t>‹#›</a:t>
            </a:fld>
            <a:endParaRPr lang="hr-H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2200" y="6191250"/>
            <a:ext cx="2476500" cy="47625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8" name="Footer Placeholder 7"/>
          <p:cNvSpPr>
            <a:spLocks noGrp="1"/>
          </p:cNvSpPr>
          <p:nvPr>
            <p:ph type="ftr" sz="quarter" idx="11"/>
          </p:nvPr>
        </p:nvSpPr>
        <p:spPr>
          <a:xfrm>
            <a:off x="914400" y="6172200"/>
            <a:ext cx="3962400" cy="45720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9" name="Slide Number Placeholder 8"/>
          <p:cNvSpPr>
            <a:spLocks noGrp="1"/>
          </p:cNvSpPr>
          <p:nvPr>
            <p:ph type="sldNum" sz="quarter" idx="12"/>
          </p:nvPr>
        </p:nvSpPr>
        <p:spPr/>
        <p:txBody>
          <a:bodyPr/>
          <a:lstStyle>
            <a:lvl1pPr>
              <a:defRPr/>
            </a:lvl1pPr>
          </a:lstStyle>
          <a:p>
            <a:pPr>
              <a:defRPr/>
            </a:pPr>
            <a:fld id="{1844AE53-D1E4-4D72-9B6D-1C774A3FD463}" type="slidenum">
              <a:rPr lang="hr-HR"/>
              <a:pPr>
                <a:defRPr/>
              </a:pPr>
              <a:t>‹#›</a:t>
            </a:fld>
            <a:endParaRPr lang="hr-H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172200" y="6191250"/>
            <a:ext cx="2476500" cy="47625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4" name="Footer Placeholder 3"/>
          <p:cNvSpPr>
            <a:spLocks noGrp="1"/>
          </p:cNvSpPr>
          <p:nvPr>
            <p:ph type="ftr" sz="quarter" idx="11"/>
          </p:nvPr>
        </p:nvSpPr>
        <p:spPr>
          <a:xfrm>
            <a:off x="914400" y="6172200"/>
            <a:ext cx="3962400" cy="45720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5" name="Slide Number Placeholder 4"/>
          <p:cNvSpPr>
            <a:spLocks noGrp="1"/>
          </p:cNvSpPr>
          <p:nvPr>
            <p:ph type="sldNum" sz="quarter" idx="12"/>
          </p:nvPr>
        </p:nvSpPr>
        <p:spPr/>
        <p:txBody>
          <a:bodyPr/>
          <a:lstStyle>
            <a:lvl1pPr>
              <a:defRPr/>
            </a:lvl1pPr>
          </a:lstStyle>
          <a:p>
            <a:pPr>
              <a:defRPr/>
            </a:pPr>
            <a:fld id="{2BFA0398-A98C-4BF0-A4A8-3DB0A2F7BB10}" type="slidenum">
              <a:rPr lang="hr-HR"/>
              <a:pPr>
                <a:defRPr/>
              </a:pPr>
              <a:t>‹#›</a:t>
            </a:fld>
            <a:endParaRPr lang="hr-H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172200" y="6191250"/>
            <a:ext cx="2476500" cy="47625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3" name="Footer Placeholder 2"/>
          <p:cNvSpPr>
            <a:spLocks noGrp="1"/>
          </p:cNvSpPr>
          <p:nvPr>
            <p:ph type="ftr" sz="quarter" idx="11"/>
          </p:nvPr>
        </p:nvSpPr>
        <p:spPr>
          <a:xfrm>
            <a:off x="914400" y="6172200"/>
            <a:ext cx="3962400" cy="45720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4" name="Slide Number Placeholder 3"/>
          <p:cNvSpPr>
            <a:spLocks noGrp="1"/>
          </p:cNvSpPr>
          <p:nvPr>
            <p:ph type="sldNum" sz="quarter" idx="12"/>
          </p:nvPr>
        </p:nvSpPr>
        <p:spPr/>
        <p:txBody>
          <a:bodyPr/>
          <a:lstStyle>
            <a:lvl1pPr>
              <a:defRPr/>
            </a:lvl1pPr>
          </a:lstStyle>
          <a:p>
            <a:pPr>
              <a:defRPr/>
            </a:pPr>
            <a:fld id="{7E56BC09-67E0-467A-AA08-EE04EF9C8638}" type="slidenum">
              <a:rPr lang="hr-HR"/>
              <a:pPr>
                <a:defRPr/>
              </a:pPr>
              <a:t>‹#›</a:t>
            </a:fld>
            <a:endParaRPr lang="hr-H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a:xfrm>
            <a:off x="6172200" y="6191250"/>
            <a:ext cx="2476500" cy="47625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8" name="Footer Placeholder 5"/>
          <p:cNvSpPr>
            <a:spLocks noGrp="1"/>
          </p:cNvSpPr>
          <p:nvPr>
            <p:ph type="ftr" sz="quarter" idx="11"/>
          </p:nvPr>
        </p:nvSpPr>
        <p:spPr>
          <a:xfrm>
            <a:off x="914400" y="6172200"/>
            <a:ext cx="3962400" cy="45720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9" name="Slide Number Placeholder 6"/>
          <p:cNvSpPr>
            <a:spLocks noGrp="1"/>
          </p:cNvSpPr>
          <p:nvPr>
            <p:ph type="sldNum" sz="quarter" idx="12"/>
          </p:nvPr>
        </p:nvSpPr>
        <p:spPr/>
        <p:txBody>
          <a:bodyPr/>
          <a:lstStyle>
            <a:lvl1pPr>
              <a:defRPr/>
            </a:lvl1pPr>
          </a:lstStyle>
          <a:p>
            <a:pPr>
              <a:defRPr/>
            </a:pPr>
            <a:fld id="{35EFD562-CC0C-49C4-8A0F-4DA3E765A6A7}" type="slidenum">
              <a:rPr lang="hr-HR"/>
              <a:pPr>
                <a:defRPr/>
              </a:pPr>
              <a:t>‹#›</a:t>
            </a:fld>
            <a:endParaRPr lang="hr-H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a:p>
        </p:txBody>
      </p:sp>
      <p:sp>
        <p:nvSpPr>
          <p:cNvPr id="8" name="Date Placeholder 4"/>
          <p:cNvSpPr>
            <a:spLocks noGrp="1"/>
          </p:cNvSpPr>
          <p:nvPr>
            <p:ph type="dt" sz="half" idx="10"/>
          </p:nvPr>
        </p:nvSpPr>
        <p:spPr>
          <a:xfrm>
            <a:off x="6172200" y="6191250"/>
            <a:ext cx="2476500" cy="47625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9" name="Footer Placeholder 5"/>
          <p:cNvSpPr>
            <a:spLocks noGrp="1"/>
          </p:cNvSpPr>
          <p:nvPr>
            <p:ph type="ftr" sz="quarter" idx="11"/>
          </p:nvPr>
        </p:nvSpPr>
        <p:spPr>
          <a:xfrm>
            <a:off x="914400" y="6172200"/>
            <a:ext cx="3886200" cy="457200"/>
          </a:xfrm>
          <a:prstGeom prst="rect">
            <a:avLst/>
          </a:prstGeom>
        </p:spPr>
        <p:txBody>
          <a:bodyPr/>
          <a:lstStyle>
            <a:lvl1pPr fontAlgn="auto">
              <a:spcBef>
                <a:spcPts val="0"/>
              </a:spcBef>
              <a:spcAft>
                <a:spcPts val="0"/>
              </a:spcAft>
              <a:defRPr>
                <a:latin typeface="+mn-lt"/>
                <a:cs typeface="+mn-cs"/>
              </a:defRPr>
            </a:lvl1pPr>
          </a:lstStyle>
          <a:p>
            <a:pPr>
              <a:defRPr/>
            </a:pPr>
            <a:endParaRPr lang="hr-H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3FF273C3-627F-4B73-8C24-49781F494BFC}" type="slidenum">
              <a:rPr lang="hr-HR"/>
              <a:pPr>
                <a:defRPr/>
              </a:pPr>
              <a:t>‹#›</a:t>
            </a:fld>
            <a:endParaRPr lang="hr-H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323850" y="274638"/>
            <a:ext cx="8569325"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323850" y="1447800"/>
            <a:ext cx="8569325"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 name="Slide Number Placeholder 22"/>
          <p:cNvSpPr>
            <a:spLocks noGrp="1"/>
          </p:cNvSpPr>
          <p:nvPr>
            <p:ph type="sldNum" sz="quarter" idx="4"/>
          </p:nvPr>
        </p:nvSpPr>
        <p:spPr>
          <a:xfrm>
            <a:off x="8532813"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5F2A1AE2-573F-4CE5-A5C5-C300EEC2C3BB}"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4183" r:id="rId1"/>
    <p:sldLayoutId id="2147484181" r:id="rId2"/>
    <p:sldLayoutId id="2147484184" r:id="rId3"/>
    <p:sldLayoutId id="2147484182" r:id="rId4"/>
    <p:sldLayoutId id="2147484185" r:id="rId5"/>
    <p:sldLayoutId id="2147484186" r:id="rId6"/>
    <p:sldLayoutId id="2147484187" r:id="rId7"/>
    <p:sldLayoutId id="2147484188" r:id="rId8"/>
    <p:sldLayoutId id="2147484189" r:id="rId9"/>
    <p:sldLayoutId id="2147484190" r:id="rId10"/>
    <p:sldLayoutId id="2147484191"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2"/>
          <p:cNvSpPr>
            <a:spLocks noGrp="1"/>
          </p:cNvSpPr>
          <p:nvPr>
            <p:ph type="subTitle" idx="1"/>
          </p:nvPr>
        </p:nvSpPr>
        <p:spPr>
          <a:xfrm>
            <a:off x="1295400" y="3200400"/>
            <a:ext cx="6400800" cy="2100263"/>
          </a:xfrm>
        </p:spPr>
        <p:txBody>
          <a:bodyPr/>
          <a:lstStyle/>
          <a:p>
            <a:pPr eaLnBrk="1" hangingPunct="1">
              <a:lnSpc>
                <a:spcPct val="78000"/>
              </a:lnSpc>
              <a:spcBef>
                <a:spcPts val="45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hr-HR" sz="2400" smtClean="0"/>
              <a:t>Mario</a:t>
            </a:r>
            <a:r>
              <a:rPr lang="en-US" sz="2400" smtClean="0"/>
              <a:t> </a:t>
            </a:r>
            <a:r>
              <a:rPr lang="hr-HR" sz="2400" smtClean="0"/>
              <a:t>Č</a:t>
            </a:r>
            <a:r>
              <a:rPr lang="hr-HR" sz="2400" smtClean="0">
                <a:cs typeface="Tahoma" pitchFamily="34" charset="0"/>
              </a:rPr>
              <a:t>agalj</a:t>
            </a:r>
          </a:p>
          <a:p>
            <a:pPr eaLnBrk="1" hangingPunct="1">
              <a:lnSpc>
                <a:spcPct val="78000"/>
              </a:lnSpc>
              <a:spcBef>
                <a:spcPts val="45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sz="2400" smtClean="0"/>
          </a:p>
          <a:p>
            <a:pPr eaLnBrk="1" hangingPunct="1">
              <a:lnSpc>
                <a:spcPct val="78000"/>
              </a:lnSpc>
              <a:spcBef>
                <a:spcPts val="40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smtClean="0"/>
              <a:t/>
            </a:r>
            <a:br>
              <a:rPr lang="en-US" sz="2000" smtClean="0"/>
            </a:br>
            <a:endParaRPr lang="hr-HR" sz="2000" smtClean="0"/>
          </a:p>
          <a:p>
            <a:pPr eaLnBrk="1" hangingPunct="1">
              <a:lnSpc>
                <a:spcPct val="78000"/>
              </a:lnSpc>
              <a:spcBef>
                <a:spcPts val="40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hr-HR" sz="2000" smtClean="0"/>
              <a:t>Sveučilište u Splitu</a:t>
            </a:r>
          </a:p>
          <a:p>
            <a:pPr eaLnBrk="1" hangingPunct="1">
              <a:lnSpc>
                <a:spcPct val="78000"/>
              </a:lnSpc>
              <a:spcBef>
                <a:spcPts val="40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hr-HR" sz="2000" smtClean="0"/>
          </a:p>
          <a:p>
            <a:pPr eaLnBrk="1" hangingPunct="1">
              <a:lnSpc>
                <a:spcPct val="78000"/>
              </a:lnSpc>
              <a:spcBef>
                <a:spcPts val="400"/>
              </a:spcBef>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hr-HR" sz="2000" smtClean="0"/>
              <a:t>30.11.2010.</a:t>
            </a:r>
          </a:p>
        </p:txBody>
      </p:sp>
      <p:sp>
        <p:nvSpPr>
          <p:cNvPr id="11267" name="Title 1"/>
          <p:cNvSpPr>
            <a:spLocks noGrp="1"/>
          </p:cNvSpPr>
          <p:nvPr>
            <p:ph type="ctrTitle"/>
          </p:nvPr>
        </p:nvSpPr>
        <p:spPr>
          <a:xfrm>
            <a:off x="457200" y="1506538"/>
            <a:ext cx="8229600" cy="1470025"/>
          </a:xfrm>
        </p:spPr>
        <p:txBody>
          <a:bodyPr/>
          <a:lstStyle/>
          <a:p>
            <a:pPr eaLnBrk="1" hangingPunct="1"/>
            <a:r>
              <a:rPr lang="hr-HR" smtClean="0"/>
              <a:t>Sigurnost računala i podataka</a:t>
            </a:r>
          </a:p>
        </p:txBody>
      </p:sp>
      <p:pic>
        <p:nvPicPr>
          <p:cNvPr id="11268" name="Picture 2"/>
          <p:cNvPicPr>
            <a:picLocks noChangeAspect="1" noChangeArrowheads="1"/>
          </p:cNvPicPr>
          <p:nvPr/>
        </p:nvPicPr>
        <p:blipFill>
          <a:blip r:embed="rId2"/>
          <a:srcRect/>
          <a:stretch>
            <a:fillRect/>
          </a:stretch>
        </p:blipFill>
        <p:spPr bwMode="auto">
          <a:xfrm>
            <a:off x="4067175" y="3975100"/>
            <a:ext cx="862013"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hr-HR" dirty="0" smtClean="0"/>
              <a:t>Virusne Operacije</a:t>
            </a:r>
          </a:p>
        </p:txBody>
      </p:sp>
      <p:sp>
        <p:nvSpPr>
          <p:cNvPr id="20483" name="Content Placeholder 2"/>
          <p:cNvSpPr>
            <a:spLocks noGrp="1"/>
          </p:cNvSpPr>
          <p:nvPr>
            <p:ph sz="quarter" idx="1"/>
          </p:nvPr>
        </p:nvSpPr>
        <p:spPr>
          <a:xfrm>
            <a:off x="214282" y="1142984"/>
            <a:ext cx="8822214" cy="5429288"/>
          </a:xfrm>
        </p:spPr>
        <p:txBody>
          <a:bodyPr/>
          <a:lstStyle/>
          <a:p>
            <a:r>
              <a:rPr lang="hr-HR" dirty="0" smtClean="0"/>
              <a:t>Tijekom života, tipični virus prolazi kroz četiri faze:</a:t>
            </a:r>
          </a:p>
          <a:p>
            <a:pPr lvl="1"/>
            <a:r>
              <a:rPr lang="hr-HR" b="1" dirty="0" smtClean="0"/>
              <a:t>Faza mirovanja (</a:t>
            </a:r>
            <a:r>
              <a:rPr lang="hr-HR" b="1" dirty="0" err="1" smtClean="0"/>
              <a:t>Dormant</a:t>
            </a:r>
            <a:r>
              <a:rPr lang="hr-HR" b="1" dirty="0" smtClean="0"/>
              <a:t>)</a:t>
            </a:r>
            <a:endParaRPr lang="hr-HR" dirty="0" smtClean="0"/>
          </a:p>
          <a:p>
            <a:pPr lvl="2"/>
            <a:r>
              <a:rPr lang="hr-HR" dirty="0" smtClean="0"/>
              <a:t>Virus miruje, čeka okidač (npr. datum, vrijeme, program)</a:t>
            </a:r>
          </a:p>
          <a:p>
            <a:pPr lvl="1"/>
            <a:r>
              <a:rPr lang="hr-HR" b="1" dirty="0" smtClean="0"/>
              <a:t>Faza širenja (</a:t>
            </a:r>
            <a:r>
              <a:rPr lang="hr-HR" b="1" dirty="0" err="1" smtClean="0"/>
              <a:t>Propagation</a:t>
            </a:r>
            <a:r>
              <a:rPr lang="hr-HR" b="1" dirty="0" smtClean="0"/>
              <a:t>)</a:t>
            </a:r>
            <a:endParaRPr lang="hr-HR" dirty="0" smtClean="0"/>
          </a:p>
          <a:p>
            <a:pPr lvl="2"/>
            <a:r>
              <a:rPr lang="hr-HR" dirty="0" smtClean="0"/>
              <a:t>Virus stavlja kopiju sebe u druge programe ili područja na disku</a:t>
            </a:r>
          </a:p>
          <a:p>
            <a:pPr lvl="2"/>
            <a:r>
              <a:rPr lang="hr-HR" dirty="0" smtClean="0"/>
              <a:t>Kopija ne mora biti identična – ‘mijenja se’ kako bi se izbjeglo otkrivanje</a:t>
            </a:r>
          </a:p>
          <a:p>
            <a:pPr lvl="1"/>
            <a:r>
              <a:rPr lang="hr-HR" b="1" dirty="0" smtClean="0"/>
              <a:t>Faza okidanja (</a:t>
            </a:r>
            <a:r>
              <a:rPr lang="hr-HR" b="1" dirty="0" err="1" smtClean="0"/>
              <a:t>Triggering</a:t>
            </a:r>
            <a:r>
              <a:rPr lang="hr-HR" b="1" dirty="0" smtClean="0"/>
              <a:t>)</a:t>
            </a:r>
            <a:endParaRPr lang="hr-HR" dirty="0" smtClean="0"/>
          </a:p>
          <a:p>
            <a:pPr lvl="2"/>
            <a:r>
              <a:rPr lang="hr-HR" dirty="0" smtClean="0"/>
              <a:t>Virus se aktivira na neki događaj (trigger) kako bi izveo namijenjenu funkciju</a:t>
            </a:r>
          </a:p>
          <a:p>
            <a:pPr lvl="2"/>
            <a:r>
              <a:rPr lang="hr-HR" dirty="0" smtClean="0"/>
              <a:t>Triggeri: Neki događaji u sustavu ili postignut određeni broj kopija virusa</a:t>
            </a:r>
          </a:p>
          <a:p>
            <a:pPr lvl="1"/>
            <a:r>
              <a:rPr lang="hr-HR" b="1" dirty="0" smtClean="0"/>
              <a:t>Faza izvršenja (</a:t>
            </a:r>
            <a:r>
              <a:rPr lang="hr-HR" b="1" dirty="0" err="1" smtClean="0"/>
              <a:t>Execution</a:t>
            </a:r>
            <a:r>
              <a:rPr lang="hr-HR" b="1" dirty="0" smtClean="0"/>
              <a:t>)</a:t>
            </a:r>
            <a:endParaRPr lang="hr-HR" dirty="0" smtClean="0"/>
          </a:p>
          <a:p>
            <a:pPr lvl="2"/>
            <a:r>
              <a:rPr lang="hr-HR" dirty="0" smtClean="0"/>
              <a:t>Namijenjena funkcija se izvodi</a:t>
            </a:r>
          </a:p>
          <a:p>
            <a:pPr lvl="2"/>
            <a:r>
              <a:rPr lang="hr-HR" dirty="0" smtClean="0"/>
              <a:t>Npr. prikazivanje poruke na ekranu, uništavanje programa ili datoteka</a:t>
            </a:r>
          </a:p>
          <a:p>
            <a:r>
              <a:rPr lang="hr-HR" dirty="0" smtClean="0"/>
              <a:t>Detalji virusa ovise o hardveru/opracijskom sustavu</a:t>
            </a:r>
          </a:p>
        </p:txBody>
      </p:sp>
      <p:sp>
        <p:nvSpPr>
          <p:cNvPr id="4" name="Slide Number Placeholder 3"/>
          <p:cNvSpPr>
            <a:spLocks noGrp="1"/>
          </p:cNvSpPr>
          <p:nvPr>
            <p:ph type="sldNum" sz="quarter" idx="10"/>
          </p:nvPr>
        </p:nvSpPr>
        <p:spPr/>
        <p:txBody>
          <a:bodyPr/>
          <a:lstStyle/>
          <a:p>
            <a:pPr>
              <a:defRPr/>
            </a:pPr>
            <a:fld id="{3B513DD0-0495-4B33-8A7F-32AA78BECC70}" type="slidenum">
              <a:rPr lang="hr-HR"/>
              <a:pPr>
                <a:defRPr/>
              </a:pPr>
              <a:t>10</a:t>
            </a:fld>
            <a:endParaRPr lang="hr-H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hr-HR" dirty="0" smtClean="0"/>
              <a:t>Virusna Struktura</a:t>
            </a:r>
            <a:endParaRPr lang="en-US" dirty="0" smtClean="0"/>
          </a:p>
        </p:txBody>
      </p:sp>
      <p:sp>
        <p:nvSpPr>
          <p:cNvPr id="3" name="Content Placeholder 2"/>
          <p:cNvSpPr>
            <a:spLocks noGrp="1"/>
          </p:cNvSpPr>
          <p:nvPr>
            <p:ph sz="quarter" idx="1"/>
          </p:nvPr>
        </p:nvSpPr>
        <p:spPr>
          <a:xfrm>
            <a:off x="323850" y="1447800"/>
            <a:ext cx="8569325" cy="5149850"/>
          </a:xfrm>
        </p:spPr>
        <p:txBody>
          <a:bodyPr/>
          <a:lstStyle/>
          <a:p>
            <a:pPr>
              <a:lnSpc>
                <a:spcPct val="90000"/>
              </a:lnSpc>
              <a:spcBef>
                <a:spcPts val="600"/>
              </a:spcBef>
            </a:pPr>
            <a:r>
              <a:rPr lang="hr-HR" dirty="0" smtClean="0"/>
              <a:t>Glavne komponente</a:t>
            </a:r>
            <a:endParaRPr lang="en-US" dirty="0" smtClean="0"/>
          </a:p>
          <a:p>
            <a:pPr lvl="1">
              <a:lnSpc>
                <a:spcPct val="90000"/>
              </a:lnSpc>
              <a:spcBef>
                <a:spcPts val="600"/>
              </a:spcBef>
            </a:pPr>
            <a:r>
              <a:rPr lang="hr-HR" sz="2200" b="1" dirty="0" smtClean="0"/>
              <a:t>Mehanizam infekcije</a:t>
            </a:r>
            <a:r>
              <a:rPr lang="en-US" sz="2200" b="1" dirty="0" smtClean="0"/>
              <a:t> </a:t>
            </a:r>
            <a:r>
              <a:rPr lang="en-US" sz="2200" dirty="0" smtClean="0"/>
              <a:t>– </a:t>
            </a:r>
            <a:r>
              <a:rPr lang="hr-HR" sz="2200" dirty="0" smtClean="0"/>
              <a:t>kod koji omogućuje replikaciju</a:t>
            </a:r>
            <a:endParaRPr lang="en-US" sz="2200" dirty="0" smtClean="0"/>
          </a:p>
          <a:p>
            <a:pPr lvl="1">
              <a:lnSpc>
                <a:spcPct val="90000"/>
              </a:lnSpc>
              <a:spcBef>
                <a:spcPts val="600"/>
              </a:spcBef>
            </a:pPr>
            <a:r>
              <a:rPr lang="hr-HR" sz="2200" b="1" dirty="0" smtClean="0"/>
              <a:t>T</a:t>
            </a:r>
            <a:r>
              <a:rPr lang="en-US" sz="2200" b="1" dirty="0" smtClean="0"/>
              <a:t>rigger </a:t>
            </a:r>
            <a:r>
              <a:rPr lang="en-US" sz="2200" dirty="0" smtClean="0"/>
              <a:t>– </a:t>
            </a:r>
            <a:r>
              <a:rPr lang="hr-HR" sz="2200" dirty="0" smtClean="0"/>
              <a:t>događaj </a:t>
            </a:r>
            <a:r>
              <a:rPr lang="hr-HR" sz="2200" dirty="0"/>
              <a:t>koji aktivira ‘p</a:t>
            </a:r>
            <a:r>
              <a:rPr lang="en-US" sz="2200" dirty="0" err="1"/>
              <a:t>ayload</a:t>
            </a:r>
            <a:r>
              <a:rPr lang="hr-HR" sz="2200" dirty="0"/>
              <a:t>’</a:t>
            </a:r>
            <a:endParaRPr lang="en-US" sz="2200" dirty="0" smtClean="0"/>
          </a:p>
          <a:p>
            <a:pPr lvl="1">
              <a:lnSpc>
                <a:spcPct val="90000"/>
              </a:lnSpc>
              <a:spcBef>
                <a:spcPts val="600"/>
              </a:spcBef>
            </a:pPr>
            <a:r>
              <a:rPr lang="hr-HR" sz="2200" b="1" dirty="0" smtClean="0"/>
              <a:t>P</a:t>
            </a:r>
            <a:r>
              <a:rPr lang="en-US" sz="2200" b="1" dirty="0" err="1" smtClean="0"/>
              <a:t>ayload</a:t>
            </a:r>
            <a:r>
              <a:rPr lang="en-US" sz="2200" b="1" dirty="0" smtClean="0"/>
              <a:t> </a:t>
            </a:r>
            <a:r>
              <a:rPr lang="en-US" sz="2200" dirty="0" smtClean="0"/>
              <a:t>– </a:t>
            </a:r>
            <a:r>
              <a:rPr lang="hr-HR" sz="2200" dirty="0" smtClean="0"/>
              <a:t>ono što čini</a:t>
            </a:r>
            <a:r>
              <a:rPr lang="en-US" sz="2200" dirty="0" smtClean="0"/>
              <a:t>,</a:t>
            </a:r>
            <a:r>
              <a:rPr lang="hr-HR" sz="2200" dirty="0" smtClean="0"/>
              <a:t> bilo to</a:t>
            </a:r>
            <a:r>
              <a:rPr lang="en-US" sz="2200" dirty="0" smtClean="0"/>
              <a:t> </a:t>
            </a:r>
            <a:r>
              <a:rPr lang="hr-HR" sz="2200" dirty="0" smtClean="0"/>
              <a:t>zlonamjerno ili dobroćudno</a:t>
            </a:r>
            <a:endParaRPr lang="en-US" sz="2200" dirty="0" smtClean="0"/>
          </a:p>
          <a:p>
            <a:pPr>
              <a:lnSpc>
                <a:spcPct val="90000"/>
              </a:lnSpc>
            </a:pPr>
            <a:r>
              <a:rPr lang="hr-HR" dirty="0" smtClean="0"/>
              <a:t>P</a:t>
            </a:r>
            <a:r>
              <a:rPr lang="en-US" dirty="0" err="1" smtClean="0"/>
              <a:t>repended</a:t>
            </a:r>
            <a:r>
              <a:rPr lang="en-US" dirty="0" smtClean="0"/>
              <a:t> / </a:t>
            </a:r>
            <a:r>
              <a:rPr lang="hr-HR" dirty="0" smtClean="0"/>
              <a:t>P</a:t>
            </a:r>
            <a:r>
              <a:rPr lang="en-US" dirty="0" err="1" smtClean="0"/>
              <a:t>ostpended</a:t>
            </a:r>
            <a:r>
              <a:rPr lang="en-US" dirty="0" smtClean="0"/>
              <a:t> / </a:t>
            </a:r>
            <a:r>
              <a:rPr lang="hr-HR" dirty="0" smtClean="0"/>
              <a:t>E</a:t>
            </a:r>
            <a:r>
              <a:rPr lang="en-US" dirty="0" err="1" smtClean="0"/>
              <a:t>mbedded</a:t>
            </a:r>
            <a:endParaRPr lang="hr-HR" dirty="0" smtClean="0"/>
          </a:p>
          <a:p>
            <a:pPr>
              <a:lnSpc>
                <a:spcPct val="90000"/>
              </a:lnSpc>
              <a:buFont typeface="Wingdings 2" pitchFamily="18" charset="2"/>
              <a:buNone/>
            </a:pPr>
            <a:endParaRPr lang="hr-HR" sz="2800" dirty="0" smtClean="0"/>
          </a:p>
          <a:p>
            <a:pPr>
              <a:lnSpc>
                <a:spcPct val="90000"/>
              </a:lnSpc>
              <a:buFont typeface="Wingdings 2" pitchFamily="18" charset="2"/>
              <a:buNone/>
            </a:pPr>
            <a:endParaRPr lang="en-US" sz="2800" dirty="0" smtClean="0"/>
          </a:p>
          <a:p>
            <a:pPr>
              <a:lnSpc>
                <a:spcPct val="90000"/>
              </a:lnSpc>
              <a:spcBef>
                <a:spcPts val="600"/>
              </a:spcBef>
            </a:pPr>
            <a:r>
              <a:rPr lang="hr-HR" dirty="0" smtClean="0"/>
              <a:t>Ključ virusne operacije jest: </a:t>
            </a:r>
          </a:p>
          <a:p>
            <a:pPr lvl="1">
              <a:lnSpc>
                <a:spcPct val="90000"/>
              </a:lnSpc>
              <a:spcBef>
                <a:spcPts val="600"/>
              </a:spcBef>
            </a:pPr>
            <a:r>
              <a:rPr lang="hr-HR" sz="2200" dirty="0" smtClean="0"/>
              <a:t>Kada se zaraženi program poziva,</a:t>
            </a:r>
            <a:r>
              <a:rPr lang="en-US" sz="2200" dirty="0" smtClean="0"/>
              <a:t> </a:t>
            </a:r>
            <a:r>
              <a:rPr lang="hr-HR" sz="2200" dirty="0" smtClean="0">
                <a:solidFill>
                  <a:srgbClr val="002060"/>
                </a:solidFill>
              </a:rPr>
              <a:t>prvo se izvršava kod virusa, a tek onda izvorni kod programa</a:t>
            </a:r>
            <a:endParaRPr lang="en-US" sz="2200" dirty="0" smtClean="0">
              <a:solidFill>
                <a:srgbClr val="002060"/>
              </a:solidFill>
            </a:endParaRPr>
          </a:p>
          <a:p>
            <a:pPr>
              <a:lnSpc>
                <a:spcPct val="90000"/>
              </a:lnSpc>
              <a:spcBef>
                <a:spcPts val="600"/>
              </a:spcBef>
            </a:pPr>
            <a:r>
              <a:rPr lang="hr-HR" dirty="0" smtClean="0"/>
              <a:t>Prevencija: blokirati samu infekciju </a:t>
            </a:r>
            <a:r>
              <a:rPr lang="en-US" dirty="0" smtClean="0"/>
              <a:t>(</a:t>
            </a:r>
            <a:r>
              <a:rPr lang="hr-HR" dirty="0" smtClean="0"/>
              <a:t>teško!) ili širenje </a:t>
            </a:r>
          </a:p>
          <a:p>
            <a:pPr marL="0" indent="0">
              <a:lnSpc>
                <a:spcPct val="90000"/>
              </a:lnSpc>
              <a:spcBef>
                <a:spcPts val="600"/>
              </a:spcBef>
              <a:buNone/>
            </a:pPr>
            <a:r>
              <a:rPr lang="hr-HR" dirty="0" smtClean="0"/>
              <a:t>  (pomoću </a:t>
            </a:r>
            <a:r>
              <a:rPr lang="hr-HR" b="1" dirty="0" smtClean="0"/>
              <a:t>kontrole pristupa </a:t>
            </a:r>
            <a:r>
              <a:rPr lang="hr-HR" dirty="0" smtClean="0"/>
              <a:t>kao u UNIX sustavima</a:t>
            </a:r>
            <a:r>
              <a:rPr lang="en-US" dirty="0" smtClean="0"/>
              <a:t>)</a:t>
            </a:r>
          </a:p>
          <a:p>
            <a:endParaRPr lang="en-US" sz="2800" dirty="0" smtClean="0"/>
          </a:p>
        </p:txBody>
      </p:sp>
      <p:sp>
        <p:nvSpPr>
          <p:cNvPr id="4" name="Slide Number Placeholder 3"/>
          <p:cNvSpPr>
            <a:spLocks noGrp="1"/>
          </p:cNvSpPr>
          <p:nvPr>
            <p:ph type="sldNum" sz="quarter" idx="10"/>
          </p:nvPr>
        </p:nvSpPr>
        <p:spPr/>
        <p:txBody>
          <a:bodyPr/>
          <a:lstStyle/>
          <a:p>
            <a:pPr>
              <a:defRPr/>
            </a:pPr>
            <a:fld id="{3E1424F8-0D13-432D-8173-04C16F113C9B}" type="slidenum">
              <a:rPr lang="hr-HR" smtClean="0"/>
              <a:pPr>
                <a:defRPr/>
              </a:pPr>
              <a:t>11</a:t>
            </a:fld>
            <a:endParaRPr lang="hr-HR"/>
          </a:p>
        </p:txBody>
      </p:sp>
      <p:grpSp>
        <p:nvGrpSpPr>
          <p:cNvPr id="2" name="Group 26"/>
          <p:cNvGrpSpPr>
            <a:grpSpLocks/>
          </p:cNvGrpSpPr>
          <p:nvPr/>
        </p:nvGrpSpPr>
        <p:grpSpPr bwMode="auto">
          <a:xfrm>
            <a:off x="728663" y="3732439"/>
            <a:ext cx="1619807" cy="433388"/>
            <a:chOff x="539552" y="3645024"/>
            <a:chExt cx="1619672" cy="432048"/>
          </a:xfrm>
          <a:noFill/>
        </p:grpSpPr>
        <p:sp>
          <p:nvSpPr>
            <p:cNvPr id="5" name="Text Box 5"/>
            <p:cNvSpPr txBox="1">
              <a:spLocks noChangeArrowheads="1"/>
            </p:cNvSpPr>
            <p:nvPr/>
          </p:nvSpPr>
          <p:spPr bwMode="auto">
            <a:xfrm>
              <a:off x="1042747" y="3645024"/>
              <a:ext cx="1115920" cy="432048"/>
            </a:xfrm>
            <a:prstGeom prst="rect">
              <a:avLst/>
            </a:prstGeom>
            <a:grpFill/>
            <a:ln w="19050">
              <a:solidFill>
                <a:schemeClr val="tx1"/>
              </a:solidFill>
              <a:miter lim="800000"/>
              <a:headEnd/>
              <a:tailEnd/>
            </a:ln>
          </p:spPr>
          <p:txBody>
            <a:bodyPr anchor="ctr"/>
            <a:lstStyle/>
            <a:p>
              <a:pPr algn="ctr">
                <a:spcBef>
                  <a:spcPct val="50000"/>
                </a:spcBef>
                <a:defRPr/>
              </a:pPr>
              <a:r>
                <a:rPr lang="hr-HR" dirty="0">
                  <a:latin typeface="+mn-lt"/>
                </a:rPr>
                <a:t>Program</a:t>
              </a:r>
              <a:endParaRPr lang="en-GB" dirty="0">
                <a:latin typeface="+mn-lt"/>
              </a:endParaRPr>
            </a:p>
          </p:txBody>
        </p:sp>
        <p:sp>
          <p:nvSpPr>
            <p:cNvPr id="6" name="Text Box 5"/>
            <p:cNvSpPr txBox="1">
              <a:spLocks noChangeArrowheads="1"/>
            </p:cNvSpPr>
            <p:nvPr/>
          </p:nvSpPr>
          <p:spPr bwMode="auto">
            <a:xfrm>
              <a:off x="539552" y="3645024"/>
              <a:ext cx="506370" cy="432048"/>
            </a:xfrm>
            <a:prstGeom prst="rect">
              <a:avLst/>
            </a:prstGeom>
            <a:solidFill>
              <a:schemeClr val="bg1">
                <a:lumMod val="85000"/>
              </a:schemeClr>
            </a:solidFill>
            <a:ln w="19050">
              <a:solidFill>
                <a:schemeClr val="tx1"/>
              </a:solidFill>
              <a:miter lim="800000"/>
              <a:headEnd/>
              <a:tailEnd/>
            </a:ln>
          </p:spPr>
          <p:txBody>
            <a:bodyPr anchor="ctr"/>
            <a:lstStyle/>
            <a:p>
              <a:pPr algn="ctr">
                <a:spcBef>
                  <a:spcPct val="50000"/>
                </a:spcBef>
                <a:defRPr/>
              </a:pPr>
              <a:r>
                <a:rPr lang="hr-HR" dirty="0">
                  <a:latin typeface="+mn-lt"/>
                </a:rPr>
                <a:t>CV</a:t>
              </a:r>
              <a:endParaRPr lang="en-GB" dirty="0">
                <a:latin typeface="+mn-lt"/>
              </a:endParaRPr>
            </a:p>
          </p:txBody>
        </p:sp>
      </p:grpSp>
      <p:grpSp>
        <p:nvGrpSpPr>
          <p:cNvPr id="12" name="Group 27"/>
          <p:cNvGrpSpPr>
            <a:grpSpLocks/>
          </p:cNvGrpSpPr>
          <p:nvPr/>
        </p:nvGrpSpPr>
        <p:grpSpPr bwMode="auto">
          <a:xfrm>
            <a:off x="2643448" y="3732439"/>
            <a:ext cx="1622471" cy="433388"/>
            <a:chOff x="2555776" y="3645024"/>
            <a:chExt cx="1622336" cy="432048"/>
          </a:xfrm>
          <a:noFill/>
        </p:grpSpPr>
        <p:sp>
          <p:nvSpPr>
            <p:cNvPr id="7" name="Text Box 5"/>
            <p:cNvSpPr txBox="1">
              <a:spLocks noChangeArrowheads="1"/>
            </p:cNvSpPr>
            <p:nvPr/>
          </p:nvSpPr>
          <p:spPr bwMode="auto">
            <a:xfrm>
              <a:off x="2555516" y="3645024"/>
              <a:ext cx="1115919" cy="432048"/>
            </a:xfrm>
            <a:prstGeom prst="rect">
              <a:avLst/>
            </a:prstGeom>
            <a:grpFill/>
            <a:ln w="19050">
              <a:solidFill>
                <a:schemeClr val="tx1"/>
              </a:solidFill>
              <a:miter lim="800000"/>
              <a:headEnd/>
              <a:tailEnd/>
            </a:ln>
          </p:spPr>
          <p:txBody>
            <a:bodyPr anchor="ctr"/>
            <a:lstStyle/>
            <a:p>
              <a:pPr algn="ctr">
                <a:spcBef>
                  <a:spcPct val="50000"/>
                </a:spcBef>
                <a:defRPr/>
              </a:pPr>
              <a:r>
                <a:rPr lang="hr-HR" dirty="0">
                  <a:latin typeface="+mn-lt"/>
                </a:rPr>
                <a:t>Program</a:t>
              </a:r>
              <a:endParaRPr lang="en-GB" dirty="0">
                <a:latin typeface="+mn-lt"/>
              </a:endParaRPr>
            </a:p>
          </p:txBody>
        </p:sp>
        <p:sp>
          <p:nvSpPr>
            <p:cNvPr id="8" name="Text Box 5"/>
            <p:cNvSpPr txBox="1">
              <a:spLocks noChangeArrowheads="1"/>
            </p:cNvSpPr>
            <p:nvPr/>
          </p:nvSpPr>
          <p:spPr bwMode="auto">
            <a:xfrm>
              <a:off x="3671435" y="3645024"/>
              <a:ext cx="506371" cy="432048"/>
            </a:xfrm>
            <a:prstGeom prst="rect">
              <a:avLst/>
            </a:prstGeom>
            <a:solidFill>
              <a:schemeClr val="bg1">
                <a:lumMod val="85000"/>
              </a:schemeClr>
            </a:solidFill>
            <a:ln w="19050">
              <a:solidFill>
                <a:schemeClr val="tx1"/>
              </a:solidFill>
              <a:miter lim="800000"/>
              <a:headEnd/>
              <a:tailEnd/>
            </a:ln>
          </p:spPr>
          <p:txBody>
            <a:bodyPr anchor="ctr"/>
            <a:lstStyle/>
            <a:p>
              <a:pPr algn="ctr">
                <a:spcBef>
                  <a:spcPct val="50000"/>
                </a:spcBef>
                <a:defRPr/>
              </a:pPr>
              <a:r>
                <a:rPr lang="hr-HR" dirty="0">
                  <a:latin typeface="+mn-lt"/>
                </a:rPr>
                <a:t>CV</a:t>
              </a:r>
              <a:endParaRPr lang="en-GB" dirty="0">
                <a:latin typeface="+mn-lt"/>
              </a:endParaRPr>
            </a:p>
          </p:txBody>
        </p:sp>
      </p:grpSp>
      <p:grpSp>
        <p:nvGrpSpPr>
          <p:cNvPr id="13" name="Group 28"/>
          <p:cNvGrpSpPr>
            <a:grpSpLocks/>
          </p:cNvGrpSpPr>
          <p:nvPr/>
        </p:nvGrpSpPr>
        <p:grpSpPr bwMode="auto">
          <a:xfrm>
            <a:off x="4587264" y="3732439"/>
            <a:ext cx="1728336" cy="433388"/>
            <a:chOff x="4572000" y="3645024"/>
            <a:chExt cx="1728192" cy="432048"/>
          </a:xfrm>
          <a:noFill/>
        </p:grpSpPr>
        <p:sp>
          <p:nvSpPr>
            <p:cNvPr id="9" name="Text Box 5"/>
            <p:cNvSpPr txBox="1">
              <a:spLocks noChangeArrowheads="1"/>
            </p:cNvSpPr>
            <p:nvPr/>
          </p:nvSpPr>
          <p:spPr bwMode="auto">
            <a:xfrm>
              <a:off x="5688531" y="3645024"/>
              <a:ext cx="611136" cy="432048"/>
            </a:xfrm>
            <a:prstGeom prst="rect">
              <a:avLst/>
            </a:prstGeom>
            <a:grpFill/>
            <a:ln w="19050">
              <a:solidFill>
                <a:schemeClr val="tx1"/>
              </a:solidFill>
              <a:miter lim="800000"/>
              <a:headEnd/>
              <a:tailEnd/>
            </a:ln>
          </p:spPr>
          <p:txBody>
            <a:bodyPr anchor="ctr"/>
            <a:lstStyle/>
            <a:p>
              <a:pPr algn="ctr">
                <a:spcBef>
                  <a:spcPct val="50000"/>
                </a:spcBef>
                <a:defRPr/>
              </a:pPr>
              <a:r>
                <a:rPr lang="hr-HR" dirty="0">
                  <a:latin typeface="+mn-lt"/>
                </a:rPr>
                <a:t>ram</a:t>
              </a:r>
              <a:endParaRPr lang="en-GB" dirty="0">
                <a:latin typeface="+mn-lt"/>
              </a:endParaRPr>
            </a:p>
          </p:txBody>
        </p:sp>
        <p:sp>
          <p:nvSpPr>
            <p:cNvPr id="10" name="Text Box 5"/>
            <p:cNvSpPr txBox="1">
              <a:spLocks noChangeArrowheads="1"/>
            </p:cNvSpPr>
            <p:nvPr/>
          </p:nvSpPr>
          <p:spPr bwMode="auto">
            <a:xfrm>
              <a:off x="5185335" y="3645024"/>
              <a:ext cx="506371" cy="432048"/>
            </a:xfrm>
            <a:prstGeom prst="rect">
              <a:avLst/>
            </a:prstGeom>
            <a:solidFill>
              <a:schemeClr val="bg1">
                <a:lumMod val="85000"/>
              </a:schemeClr>
            </a:solidFill>
            <a:ln w="19050">
              <a:solidFill>
                <a:schemeClr val="tx1"/>
              </a:solidFill>
              <a:miter lim="800000"/>
              <a:headEnd/>
              <a:tailEnd/>
            </a:ln>
          </p:spPr>
          <p:txBody>
            <a:bodyPr anchor="ctr"/>
            <a:lstStyle/>
            <a:p>
              <a:pPr algn="ctr">
                <a:spcBef>
                  <a:spcPct val="50000"/>
                </a:spcBef>
                <a:defRPr/>
              </a:pPr>
              <a:r>
                <a:rPr lang="hr-HR" dirty="0">
                  <a:latin typeface="+mn-lt"/>
                </a:rPr>
                <a:t>CV</a:t>
              </a:r>
              <a:endParaRPr lang="en-GB" dirty="0">
                <a:latin typeface="+mn-lt"/>
              </a:endParaRPr>
            </a:p>
          </p:txBody>
        </p:sp>
        <p:sp>
          <p:nvSpPr>
            <p:cNvPr id="11" name="Text Box 5"/>
            <p:cNvSpPr txBox="1">
              <a:spLocks noChangeArrowheads="1"/>
            </p:cNvSpPr>
            <p:nvPr/>
          </p:nvSpPr>
          <p:spPr bwMode="auto">
            <a:xfrm>
              <a:off x="4572611" y="3645024"/>
              <a:ext cx="609549" cy="432048"/>
            </a:xfrm>
            <a:prstGeom prst="rect">
              <a:avLst/>
            </a:prstGeom>
            <a:grpFill/>
            <a:ln w="19050">
              <a:solidFill>
                <a:schemeClr val="tx1"/>
              </a:solidFill>
              <a:miter lim="800000"/>
              <a:headEnd/>
              <a:tailEnd/>
            </a:ln>
          </p:spPr>
          <p:txBody>
            <a:bodyPr anchor="ctr"/>
            <a:lstStyle/>
            <a:p>
              <a:pPr algn="ctr">
                <a:spcBef>
                  <a:spcPct val="50000"/>
                </a:spcBef>
                <a:defRPr/>
              </a:pPr>
              <a:r>
                <a:rPr lang="hr-HR" dirty="0">
                  <a:latin typeface="+mn-lt"/>
                </a:rPr>
                <a:t>Prog</a:t>
              </a:r>
              <a:endParaRPr lang="en-GB" dirty="0">
                <a:latin typeface="+mn-lt"/>
              </a:endParaRPr>
            </a:p>
          </p:txBody>
        </p:sp>
      </p:grpSp>
      <p:grpSp>
        <p:nvGrpSpPr>
          <p:cNvPr id="14" name="Group 25"/>
          <p:cNvGrpSpPr>
            <a:grpSpLocks/>
          </p:cNvGrpSpPr>
          <p:nvPr/>
        </p:nvGrpSpPr>
        <p:grpSpPr bwMode="auto">
          <a:xfrm>
            <a:off x="6588578" y="3732439"/>
            <a:ext cx="1728335" cy="433388"/>
            <a:chOff x="4572000" y="4149080"/>
            <a:chExt cx="1728191" cy="432048"/>
          </a:xfrm>
          <a:noFill/>
        </p:grpSpPr>
        <p:sp>
          <p:nvSpPr>
            <p:cNvPr id="19" name="Text Box 5"/>
            <p:cNvSpPr txBox="1">
              <a:spLocks noChangeArrowheads="1"/>
            </p:cNvSpPr>
            <p:nvPr/>
          </p:nvSpPr>
          <p:spPr bwMode="auto">
            <a:xfrm>
              <a:off x="5508094" y="4149080"/>
              <a:ext cx="323823" cy="432048"/>
            </a:xfrm>
            <a:prstGeom prst="rect">
              <a:avLst/>
            </a:prstGeom>
            <a:grpFill/>
            <a:ln w="19050">
              <a:solidFill>
                <a:schemeClr val="tx1"/>
              </a:solidFill>
              <a:miter lim="800000"/>
              <a:headEnd/>
              <a:tailEnd/>
            </a:ln>
          </p:spPr>
          <p:txBody>
            <a:bodyPr anchor="ctr"/>
            <a:lstStyle/>
            <a:p>
              <a:pPr algn="ctr">
                <a:spcBef>
                  <a:spcPct val="50000"/>
                </a:spcBef>
                <a:defRPr/>
              </a:pPr>
              <a:endParaRPr lang="en-GB" dirty="0">
                <a:latin typeface="+mn-lt"/>
              </a:endParaRPr>
            </a:p>
          </p:txBody>
        </p:sp>
        <p:sp>
          <p:nvSpPr>
            <p:cNvPr id="20" name="Text Box 5"/>
            <p:cNvSpPr txBox="1">
              <a:spLocks noChangeArrowheads="1"/>
            </p:cNvSpPr>
            <p:nvPr/>
          </p:nvSpPr>
          <p:spPr bwMode="auto">
            <a:xfrm>
              <a:off x="5292212" y="4149080"/>
              <a:ext cx="215882" cy="432048"/>
            </a:xfrm>
            <a:prstGeom prst="rect">
              <a:avLst/>
            </a:prstGeom>
            <a:solidFill>
              <a:schemeClr val="bg1">
                <a:lumMod val="85000"/>
              </a:schemeClr>
            </a:solidFill>
            <a:ln w="19050">
              <a:solidFill>
                <a:schemeClr val="tx1"/>
              </a:solidFill>
              <a:miter lim="800000"/>
              <a:headEnd/>
              <a:tailEnd/>
            </a:ln>
          </p:spPr>
          <p:txBody>
            <a:bodyPr anchor="ctr"/>
            <a:lstStyle/>
            <a:p>
              <a:pPr algn="ctr">
                <a:spcBef>
                  <a:spcPct val="50000"/>
                </a:spcBef>
                <a:defRPr/>
              </a:pPr>
              <a:endParaRPr lang="en-GB" dirty="0">
                <a:latin typeface="+mn-lt"/>
              </a:endParaRPr>
            </a:p>
          </p:txBody>
        </p:sp>
        <p:sp>
          <p:nvSpPr>
            <p:cNvPr id="21" name="Text Box 5"/>
            <p:cNvSpPr txBox="1">
              <a:spLocks noChangeArrowheads="1"/>
            </p:cNvSpPr>
            <p:nvPr/>
          </p:nvSpPr>
          <p:spPr bwMode="auto">
            <a:xfrm>
              <a:off x="4571547" y="4149080"/>
              <a:ext cx="288901" cy="432048"/>
            </a:xfrm>
            <a:prstGeom prst="rect">
              <a:avLst/>
            </a:prstGeom>
            <a:grpFill/>
            <a:ln w="19050">
              <a:solidFill>
                <a:schemeClr val="tx1"/>
              </a:solidFill>
              <a:miter lim="800000"/>
              <a:headEnd/>
              <a:tailEnd/>
            </a:ln>
          </p:spPr>
          <p:txBody>
            <a:bodyPr anchor="ctr"/>
            <a:lstStyle/>
            <a:p>
              <a:pPr algn="ctr">
                <a:spcBef>
                  <a:spcPct val="50000"/>
                </a:spcBef>
                <a:defRPr/>
              </a:pPr>
              <a:endParaRPr lang="en-GB" dirty="0">
                <a:latin typeface="+mn-lt"/>
              </a:endParaRPr>
            </a:p>
          </p:txBody>
        </p:sp>
        <p:sp>
          <p:nvSpPr>
            <p:cNvPr id="22" name="Text Box 5"/>
            <p:cNvSpPr txBox="1">
              <a:spLocks noChangeArrowheads="1"/>
            </p:cNvSpPr>
            <p:nvPr/>
          </p:nvSpPr>
          <p:spPr bwMode="auto">
            <a:xfrm>
              <a:off x="4860448" y="4149080"/>
              <a:ext cx="142863" cy="432048"/>
            </a:xfrm>
            <a:prstGeom prst="rect">
              <a:avLst/>
            </a:prstGeom>
            <a:solidFill>
              <a:schemeClr val="bg1">
                <a:lumMod val="85000"/>
              </a:schemeClr>
            </a:solidFill>
            <a:ln w="19050">
              <a:solidFill>
                <a:schemeClr val="tx1"/>
              </a:solidFill>
              <a:miter lim="800000"/>
              <a:headEnd/>
              <a:tailEnd/>
            </a:ln>
          </p:spPr>
          <p:txBody>
            <a:bodyPr anchor="ctr"/>
            <a:lstStyle/>
            <a:p>
              <a:pPr algn="ctr">
                <a:spcBef>
                  <a:spcPct val="50000"/>
                </a:spcBef>
                <a:defRPr/>
              </a:pPr>
              <a:endParaRPr lang="en-GB" dirty="0">
                <a:latin typeface="+mn-lt"/>
              </a:endParaRPr>
            </a:p>
          </p:txBody>
        </p:sp>
        <p:sp>
          <p:nvSpPr>
            <p:cNvPr id="23" name="Text Box 5"/>
            <p:cNvSpPr txBox="1">
              <a:spLocks noChangeArrowheads="1"/>
            </p:cNvSpPr>
            <p:nvPr/>
          </p:nvSpPr>
          <p:spPr bwMode="auto">
            <a:xfrm>
              <a:off x="5003311" y="4149080"/>
              <a:ext cx="288901" cy="432048"/>
            </a:xfrm>
            <a:prstGeom prst="rect">
              <a:avLst/>
            </a:prstGeom>
            <a:grpFill/>
            <a:ln w="19050">
              <a:solidFill>
                <a:schemeClr val="tx1"/>
              </a:solidFill>
              <a:miter lim="800000"/>
              <a:headEnd/>
              <a:tailEnd/>
            </a:ln>
          </p:spPr>
          <p:txBody>
            <a:bodyPr anchor="ctr"/>
            <a:lstStyle/>
            <a:p>
              <a:pPr algn="ctr">
                <a:spcBef>
                  <a:spcPct val="50000"/>
                </a:spcBef>
                <a:defRPr/>
              </a:pPr>
              <a:endParaRPr lang="en-GB" dirty="0">
                <a:latin typeface="+mn-lt"/>
              </a:endParaRPr>
            </a:p>
          </p:txBody>
        </p:sp>
        <p:sp>
          <p:nvSpPr>
            <p:cNvPr id="24" name="Text Box 5"/>
            <p:cNvSpPr txBox="1">
              <a:spLocks noChangeArrowheads="1"/>
            </p:cNvSpPr>
            <p:nvPr/>
          </p:nvSpPr>
          <p:spPr bwMode="auto">
            <a:xfrm>
              <a:off x="5823981" y="4149080"/>
              <a:ext cx="217469" cy="432048"/>
            </a:xfrm>
            <a:prstGeom prst="rect">
              <a:avLst/>
            </a:prstGeom>
            <a:solidFill>
              <a:schemeClr val="bg1">
                <a:lumMod val="85000"/>
              </a:schemeClr>
            </a:solidFill>
            <a:ln w="19050">
              <a:solidFill>
                <a:schemeClr val="tx1"/>
              </a:solidFill>
              <a:miter lim="800000"/>
              <a:headEnd/>
              <a:tailEnd/>
            </a:ln>
          </p:spPr>
          <p:txBody>
            <a:bodyPr anchor="ctr"/>
            <a:lstStyle/>
            <a:p>
              <a:pPr algn="ctr">
                <a:spcBef>
                  <a:spcPct val="50000"/>
                </a:spcBef>
                <a:defRPr/>
              </a:pPr>
              <a:endParaRPr lang="en-GB" dirty="0">
                <a:latin typeface="+mn-lt"/>
              </a:endParaRPr>
            </a:p>
          </p:txBody>
        </p:sp>
        <p:sp>
          <p:nvSpPr>
            <p:cNvPr id="25" name="Text Box 5"/>
            <p:cNvSpPr txBox="1">
              <a:spLocks noChangeArrowheads="1"/>
            </p:cNvSpPr>
            <p:nvPr/>
          </p:nvSpPr>
          <p:spPr bwMode="auto">
            <a:xfrm>
              <a:off x="6041450" y="4149080"/>
              <a:ext cx="258741" cy="432048"/>
            </a:xfrm>
            <a:prstGeom prst="rect">
              <a:avLst/>
            </a:prstGeom>
            <a:grpFill/>
            <a:ln w="19050">
              <a:solidFill>
                <a:schemeClr val="tx1"/>
              </a:solidFill>
              <a:miter lim="800000"/>
              <a:headEnd/>
              <a:tailEnd/>
            </a:ln>
          </p:spPr>
          <p:txBody>
            <a:bodyPr anchor="ctr"/>
            <a:lstStyle/>
            <a:p>
              <a:pPr algn="ctr">
                <a:spcBef>
                  <a:spcPct val="50000"/>
                </a:spcBef>
                <a:defRPr/>
              </a:pPr>
              <a:endParaRPr lang="en-GB"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hr-HR" dirty="0" smtClean="0"/>
              <a:t>Struktura Virusa</a:t>
            </a:r>
            <a:endParaRPr lang="en-US" dirty="0" smtClean="0"/>
          </a:p>
        </p:txBody>
      </p:sp>
      <p:sp>
        <p:nvSpPr>
          <p:cNvPr id="21507" name="Content Placeholder 2"/>
          <p:cNvSpPr>
            <a:spLocks noGrp="1"/>
          </p:cNvSpPr>
          <p:nvPr>
            <p:ph sz="quarter" idx="1"/>
          </p:nvPr>
        </p:nvSpPr>
        <p:spPr>
          <a:xfrm>
            <a:off x="323850" y="1374775"/>
            <a:ext cx="8569325" cy="5149850"/>
          </a:xfrm>
        </p:spPr>
        <p:txBody>
          <a:bodyPr/>
          <a:lstStyle/>
          <a:p>
            <a:pPr>
              <a:lnSpc>
                <a:spcPct val="80000"/>
              </a:lnSpc>
              <a:buFontTx/>
              <a:buNone/>
            </a:pPr>
            <a:r>
              <a:rPr lang="en-AU" sz="2000" dirty="0" smtClean="0"/>
              <a:t>program V :=</a:t>
            </a:r>
          </a:p>
          <a:p>
            <a:pPr>
              <a:lnSpc>
                <a:spcPct val="80000"/>
              </a:lnSpc>
              <a:buFontTx/>
              <a:buNone/>
            </a:pPr>
            <a:r>
              <a:rPr lang="en-AU" sz="2000" dirty="0" smtClean="0"/>
              <a:t>{</a:t>
            </a:r>
            <a:r>
              <a:rPr lang="en-AU" sz="2000" dirty="0" err="1" smtClean="0"/>
              <a:t>goto</a:t>
            </a:r>
            <a:r>
              <a:rPr lang="en-AU" sz="2000" dirty="0" smtClean="0"/>
              <a:t> main;</a:t>
            </a:r>
          </a:p>
          <a:p>
            <a:pPr>
              <a:lnSpc>
                <a:spcPct val="80000"/>
              </a:lnSpc>
              <a:buFontTx/>
              <a:buNone/>
            </a:pPr>
            <a:r>
              <a:rPr lang="en-AU" sz="2000" dirty="0" smtClean="0"/>
              <a:t>	1234567;</a:t>
            </a:r>
          </a:p>
          <a:p>
            <a:pPr>
              <a:lnSpc>
                <a:spcPct val="80000"/>
              </a:lnSpc>
              <a:buFontTx/>
              <a:buNone/>
            </a:pPr>
            <a:r>
              <a:rPr lang="en-AU" sz="2000" dirty="0" smtClean="0"/>
              <a:t>	</a:t>
            </a:r>
            <a:r>
              <a:rPr lang="hr-HR" sz="2000" dirty="0" smtClean="0"/>
              <a:t>procedura</a:t>
            </a:r>
            <a:r>
              <a:rPr lang="en-AU" sz="2000" dirty="0" smtClean="0"/>
              <a:t> </a:t>
            </a:r>
            <a:r>
              <a:rPr lang="hr-HR" sz="2000" dirty="0" smtClean="0"/>
              <a:t>Z</a:t>
            </a:r>
            <a:r>
              <a:rPr lang="hr-HR" sz="2000" dirty="0" smtClean="0"/>
              <a:t>arazi_Novi_Izvršni_Program</a:t>
            </a:r>
            <a:r>
              <a:rPr lang="en-AU" sz="2000" dirty="0" smtClean="0"/>
              <a:t> </a:t>
            </a:r>
            <a:r>
              <a:rPr lang="en-AU" sz="2000" dirty="0" smtClean="0"/>
              <a:t>:=	</a:t>
            </a:r>
            <a:endParaRPr lang="hr-HR" sz="2000" dirty="0" smtClean="0"/>
          </a:p>
          <a:p>
            <a:pPr>
              <a:lnSpc>
                <a:spcPct val="80000"/>
              </a:lnSpc>
              <a:buFontTx/>
              <a:buNone/>
            </a:pPr>
            <a:r>
              <a:rPr lang="hr-HR" sz="2000" dirty="0" smtClean="0"/>
              <a:t>		</a:t>
            </a:r>
            <a:r>
              <a:rPr lang="en-AU" sz="2000" dirty="0" smtClean="0"/>
              <a:t>{loop:	</a:t>
            </a:r>
            <a:r>
              <a:rPr lang="hr-HR" sz="2000" dirty="0" smtClean="0"/>
              <a:t>datoteka</a:t>
            </a:r>
            <a:r>
              <a:rPr lang="en-AU" sz="2000" dirty="0" smtClean="0"/>
              <a:t>:= </a:t>
            </a:r>
            <a:r>
              <a:rPr lang="hr-HR" sz="2000" dirty="0" smtClean="0"/>
              <a:t>nasumično_pronađi_izvršni_program</a:t>
            </a:r>
            <a:r>
              <a:rPr lang="en-AU" sz="2000" dirty="0" smtClean="0"/>
              <a:t>;</a:t>
            </a:r>
            <a:endParaRPr lang="en-AU" sz="2000" dirty="0" smtClean="0"/>
          </a:p>
          <a:p>
            <a:pPr>
              <a:lnSpc>
                <a:spcPct val="80000"/>
              </a:lnSpc>
              <a:buFontTx/>
              <a:buNone/>
            </a:pPr>
            <a:r>
              <a:rPr lang="en-AU" sz="2000" dirty="0" smtClean="0"/>
              <a:t>		</a:t>
            </a:r>
            <a:r>
              <a:rPr lang="hr-HR" sz="2000" dirty="0" smtClean="0"/>
              <a:t>	</a:t>
            </a:r>
            <a:r>
              <a:rPr lang="en-AU" sz="2000" dirty="0" smtClean="0"/>
              <a:t>if </a:t>
            </a:r>
            <a:r>
              <a:rPr lang="en-AU" sz="2000" dirty="0" smtClean="0"/>
              <a:t>(</a:t>
            </a:r>
            <a:r>
              <a:rPr lang="hr-HR" sz="2000" dirty="0" smtClean="0"/>
              <a:t>datoteka</a:t>
            </a:r>
            <a:r>
              <a:rPr lang="hr-HR" sz="2000" dirty="0" smtClean="0"/>
              <a:t>_sadrži_broj</a:t>
            </a:r>
            <a:r>
              <a:rPr lang="en-AU" sz="2000" dirty="0" smtClean="0"/>
              <a:t> 1234567</a:t>
            </a:r>
            <a:r>
              <a:rPr lang="en-AU" sz="2000" dirty="0" smtClean="0"/>
              <a:t>) </a:t>
            </a:r>
            <a:endParaRPr lang="hr-HR" sz="2000" dirty="0" smtClean="0"/>
          </a:p>
          <a:p>
            <a:pPr>
              <a:lnSpc>
                <a:spcPct val="80000"/>
              </a:lnSpc>
              <a:buFontTx/>
              <a:buNone/>
            </a:pPr>
            <a:r>
              <a:rPr lang="hr-HR" sz="2000" dirty="0" smtClean="0"/>
              <a:t>				</a:t>
            </a:r>
            <a:r>
              <a:rPr lang="en-AU" sz="2000" dirty="0" smtClean="0"/>
              <a:t>then </a:t>
            </a:r>
            <a:r>
              <a:rPr lang="en-AU" sz="2000" dirty="0" err="1" smtClean="0"/>
              <a:t>goto</a:t>
            </a:r>
            <a:r>
              <a:rPr lang="en-AU" sz="2000" dirty="0" smtClean="0"/>
              <a:t> loop</a:t>
            </a:r>
            <a:r>
              <a:rPr lang="hr-HR" sz="2000" dirty="0" smtClean="0"/>
              <a:t> </a:t>
            </a:r>
          </a:p>
          <a:p>
            <a:pPr>
              <a:lnSpc>
                <a:spcPct val="80000"/>
              </a:lnSpc>
              <a:buFontTx/>
              <a:buNone/>
            </a:pPr>
            <a:r>
              <a:rPr lang="hr-HR" sz="2000" dirty="0" smtClean="0"/>
              <a:t>				</a:t>
            </a:r>
            <a:r>
              <a:rPr lang="en-AU" sz="2000" dirty="0" smtClean="0"/>
              <a:t>else </a:t>
            </a:r>
            <a:r>
              <a:rPr lang="hr-HR" sz="2000" dirty="0" smtClean="0"/>
              <a:t>pri</a:t>
            </a:r>
            <a:r>
              <a:rPr lang="hr-HR" sz="2000" dirty="0" smtClean="0"/>
              <a:t>dodaj</a:t>
            </a:r>
            <a:r>
              <a:rPr lang="en-AU" sz="2000" dirty="0" smtClean="0"/>
              <a:t> </a:t>
            </a:r>
            <a:r>
              <a:rPr lang="en-AU" sz="2000" dirty="0" smtClean="0"/>
              <a:t>V </a:t>
            </a:r>
            <a:r>
              <a:rPr lang="hr-HR" sz="2000" dirty="0" smtClean="0"/>
              <a:t>datoteci</a:t>
            </a:r>
            <a:r>
              <a:rPr lang="en-AU" sz="2000" dirty="0" smtClean="0"/>
              <a:t>; </a:t>
            </a:r>
            <a:r>
              <a:rPr lang="en-AU" sz="2000" dirty="0" smtClean="0"/>
              <a:t>}</a:t>
            </a:r>
            <a:endParaRPr lang="hr-HR" sz="2000" dirty="0" smtClean="0"/>
          </a:p>
          <a:p>
            <a:pPr>
              <a:lnSpc>
                <a:spcPct val="80000"/>
              </a:lnSpc>
              <a:buFontTx/>
              <a:buNone/>
            </a:pPr>
            <a:r>
              <a:rPr lang="en-AU" sz="2000" dirty="0" smtClean="0"/>
              <a:t>	</a:t>
            </a:r>
            <a:r>
              <a:rPr lang="hr-HR" sz="2000" dirty="0" smtClean="0"/>
              <a:t>procedura</a:t>
            </a:r>
            <a:r>
              <a:rPr lang="en-AU" sz="2000" dirty="0" smtClean="0"/>
              <a:t> </a:t>
            </a:r>
            <a:r>
              <a:rPr lang="hr-HR" sz="2000" dirty="0" smtClean="0"/>
              <a:t>Napravi_Štetu</a:t>
            </a:r>
            <a:r>
              <a:rPr lang="en-AU" sz="2000" dirty="0" smtClean="0"/>
              <a:t> </a:t>
            </a:r>
            <a:r>
              <a:rPr lang="en-AU" sz="2000" dirty="0" smtClean="0"/>
              <a:t>:=  </a:t>
            </a:r>
            <a:r>
              <a:rPr lang="hr-HR" sz="2000" dirty="0" smtClean="0"/>
              <a:t>{bilo koji napadi koje virus već treba izvršiti</a:t>
            </a:r>
            <a:r>
              <a:rPr lang="en-AU" sz="2000" dirty="0" smtClean="0"/>
              <a:t>}</a:t>
            </a:r>
            <a:endParaRPr lang="en-AU" sz="2000" dirty="0" smtClean="0"/>
          </a:p>
          <a:p>
            <a:pPr>
              <a:lnSpc>
                <a:spcPct val="80000"/>
              </a:lnSpc>
              <a:buFontTx/>
              <a:buNone/>
            </a:pPr>
            <a:r>
              <a:rPr lang="hr-HR" sz="2000" dirty="0" smtClean="0"/>
              <a:t>	</a:t>
            </a:r>
            <a:r>
              <a:rPr lang="hr-HR" sz="2000" dirty="0" smtClean="0"/>
              <a:t>procedura Pulled_Trigger</a:t>
            </a:r>
            <a:r>
              <a:rPr lang="en-AU" sz="2000" dirty="0" smtClean="0"/>
              <a:t>:= {</a:t>
            </a:r>
            <a:r>
              <a:rPr lang="hr-HR" sz="2000" dirty="0" smtClean="0"/>
              <a:t>return true ako je ispunjen neki uvjet</a:t>
            </a:r>
            <a:r>
              <a:rPr lang="en-AU" sz="2000" dirty="0" smtClean="0"/>
              <a:t>}</a:t>
            </a:r>
            <a:endParaRPr lang="hr-HR" sz="2000" dirty="0" smtClean="0"/>
          </a:p>
          <a:p>
            <a:pPr>
              <a:lnSpc>
                <a:spcPct val="80000"/>
              </a:lnSpc>
              <a:buFontTx/>
              <a:buNone/>
            </a:pPr>
            <a:endParaRPr lang="en-AU" sz="2000" dirty="0" smtClean="0"/>
          </a:p>
          <a:p>
            <a:pPr>
              <a:lnSpc>
                <a:spcPct val="80000"/>
              </a:lnSpc>
              <a:buFontTx/>
              <a:buNone/>
            </a:pPr>
            <a:r>
              <a:rPr lang="hr-HR" sz="2000" dirty="0" smtClean="0"/>
              <a:t>	</a:t>
            </a:r>
            <a:r>
              <a:rPr lang="en-AU" sz="2000" dirty="0" smtClean="0"/>
              <a:t>main: </a:t>
            </a:r>
            <a:r>
              <a:rPr lang="hr-HR" sz="2000" dirty="0"/>
              <a:t>	</a:t>
            </a:r>
            <a:r>
              <a:rPr lang="hr-HR" sz="2000" dirty="0" smtClean="0"/>
              <a:t>glavni-program</a:t>
            </a:r>
            <a:r>
              <a:rPr lang="en-AU" sz="2000" dirty="0" smtClean="0"/>
              <a:t> </a:t>
            </a:r>
            <a:r>
              <a:rPr lang="en-AU" sz="2000" dirty="0" smtClean="0"/>
              <a:t>:=	</a:t>
            </a:r>
            <a:r>
              <a:rPr lang="en-AU" sz="2000" dirty="0" smtClean="0"/>
              <a:t>{</a:t>
            </a:r>
            <a:r>
              <a:rPr lang="hr-HR" sz="2000" dirty="0"/>
              <a:t>Zarazi_Novi_Izvršni_Program</a:t>
            </a:r>
            <a:r>
              <a:rPr lang="en-AU" sz="2000" dirty="0" smtClean="0"/>
              <a:t>;</a:t>
            </a:r>
            <a:endParaRPr lang="en-AU" sz="2000" dirty="0" smtClean="0"/>
          </a:p>
          <a:p>
            <a:pPr>
              <a:lnSpc>
                <a:spcPct val="80000"/>
              </a:lnSpc>
              <a:buFontTx/>
              <a:buNone/>
            </a:pPr>
            <a:r>
              <a:rPr lang="en-AU" sz="2000" dirty="0" smtClean="0"/>
              <a:t>					</a:t>
            </a:r>
            <a:r>
              <a:rPr lang="hr-HR" sz="2000" dirty="0" smtClean="0"/>
              <a:t>ako je</a:t>
            </a:r>
            <a:r>
              <a:rPr lang="en-AU" sz="2000" dirty="0" smtClean="0"/>
              <a:t> </a:t>
            </a:r>
            <a:r>
              <a:rPr lang="hr-HR" sz="2000" dirty="0"/>
              <a:t>Pulled_Trigger </a:t>
            </a:r>
            <a:r>
              <a:rPr lang="hr-HR" sz="2000" dirty="0" smtClean="0"/>
              <a:t>onda</a:t>
            </a:r>
            <a:r>
              <a:rPr lang="en-AU" sz="2000" dirty="0" smtClean="0"/>
              <a:t> </a:t>
            </a:r>
            <a:r>
              <a:rPr lang="hr-HR" sz="2000" dirty="0"/>
              <a:t>Napravi_Štetu</a:t>
            </a:r>
            <a:r>
              <a:rPr lang="en-AU" sz="2000" dirty="0"/>
              <a:t> ;</a:t>
            </a:r>
            <a:endParaRPr lang="en-AU" sz="2000" dirty="0" smtClean="0"/>
          </a:p>
          <a:p>
            <a:pPr>
              <a:lnSpc>
                <a:spcPct val="80000"/>
              </a:lnSpc>
              <a:buFontTx/>
              <a:buNone/>
            </a:pPr>
            <a:r>
              <a:rPr lang="en-AU" sz="2000" dirty="0" smtClean="0"/>
              <a:t>					</a:t>
            </a:r>
            <a:r>
              <a:rPr lang="en-AU" sz="2000" dirty="0" err="1" smtClean="0"/>
              <a:t>goto</a:t>
            </a:r>
            <a:r>
              <a:rPr lang="en-AU" sz="2000" dirty="0" smtClean="0"/>
              <a:t> next;}</a:t>
            </a:r>
          </a:p>
          <a:p>
            <a:pPr>
              <a:lnSpc>
                <a:spcPct val="80000"/>
              </a:lnSpc>
              <a:buFontTx/>
              <a:buNone/>
            </a:pPr>
            <a:r>
              <a:rPr lang="en-AU" sz="2000" dirty="0" smtClean="0"/>
              <a:t>	next:</a:t>
            </a:r>
            <a:r>
              <a:rPr lang="hr-HR" sz="2000" dirty="0" smtClean="0"/>
              <a:t>		</a:t>
            </a:r>
            <a:r>
              <a:rPr lang="hr-HR" sz="2000" dirty="0" smtClean="0"/>
              <a:t>Nastavi_Izvoditi_Izvorni_program;</a:t>
            </a:r>
            <a:endParaRPr lang="en-AU" sz="2000" dirty="0" smtClean="0"/>
          </a:p>
          <a:p>
            <a:pPr>
              <a:lnSpc>
                <a:spcPct val="80000"/>
              </a:lnSpc>
              <a:buFontTx/>
              <a:buNone/>
            </a:pPr>
            <a:r>
              <a:rPr lang="en-AU" sz="2000" dirty="0" smtClean="0"/>
              <a:t>}</a:t>
            </a:r>
            <a:endParaRPr lang="en-AU" sz="2400" dirty="0" smtClean="0"/>
          </a:p>
        </p:txBody>
      </p:sp>
      <p:sp>
        <p:nvSpPr>
          <p:cNvPr id="4" name="Slide Number Placeholder 3"/>
          <p:cNvSpPr>
            <a:spLocks noGrp="1"/>
          </p:cNvSpPr>
          <p:nvPr>
            <p:ph type="sldNum" sz="quarter" idx="10"/>
          </p:nvPr>
        </p:nvSpPr>
        <p:spPr/>
        <p:txBody>
          <a:bodyPr/>
          <a:lstStyle/>
          <a:p>
            <a:pPr>
              <a:defRPr/>
            </a:pPr>
            <a:fld id="{4528DDCA-36FA-461B-82FF-A467D38ADCC7}" type="slidenum">
              <a:rPr lang="hr-HR" smtClean="0"/>
              <a:pPr>
                <a:defRPr/>
              </a:pPr>
              <a:t>12</a:t>
            </a:fld>
            <a:endParaRPr lang="hr-HR"/>
          </a:p>
        </p:txBody>
      </p:sp>
      <p:sp>
        <p:nvSpPr>
          <p:cNvPr id="5" name="Text Box 5"/>
          <p:cNvSpPr txBox="1">
            <a:spLocks noChangeArrowheads="1"/>
          </p:cNvSpPr>
          <p:nvPr/>
        </p:nvSpPr>
        <p:spPr bwMode="auto">
          <a:xfrm>
            <a:off x="4427538" y="333375"/>
            <a:ext cx="4465637" cy="863600"/>
          </a:xfrm>
          <a:prstGeom prst="rect">
            <a:avLst/>
          </a:prstGeom>
          <a:solidFill>
            <a:srgbClr val="EAEAEA"/>
          </a:solidFill>
          <a:ln w="19050">
            <a:solidFill>
              <a:schemeClr val="tx1"/>
            </a:solidFill>
            <a:miter lim="800000"/>
            <a:headEnd/>
            <a:tailEnd/>
          </a:ln>
        </p:spPr>
        <p:txBody>
          <a:bodyPr anchor="ctr"/>
          <a:lstStyle/>
          <a:p>
            <a:pPr algn="just">
              <a:spcBef>
                <a:spcPct val="50000"/>
              </a:spcBef>
              <a:defRPr/>
            </a:pPr>
            <a:r>
              <a:rPr lang="hr-HR" b="1" dirty="0" smtClean="0">
                <a:latin typeface="+mn-lt"/>
              </a:rPr>
              <a:t>Primjer</a:t>
            </a:r>
            <a:r>
              <a:rPr lang="hr-HR" b="1" dirty="0" smtClean="0">
                <a:latin typeface="+mn-lt"/>
              </a:rPr>
              <a:t>: </a:t>
            </a:r>
            <a:r>
              <a:rPr lang="hr-HR" dirty="0">
                <a:latin typeface="+mn-lt"/>
              </a:rPr>
              <a:t>Virus V </a:t>
            </a:r>
            <a:r>
              <a:rPr lang="hr-HR" dirty="0" smtClean="0">
                <a:latin typeface="+mn-lt"/>
              </a:rPr>
              <a:t>je dodan na početak zaraženog programa. Početak programa je izmjenjen (početak programa je poziv virusa).</a:t>
            </a:r>
            <a:endParaRPr lang="en-GB"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endCondLst>
                                    <p:cond evt="onNext" delay="0">
                                      <p:tgtEl>
                                        <p:sldTgt/>
                                      </p:tgtEl>
                                    </p:cond>
                                  </p:endCondLst>
                                  <p:childTnLst>
                                    <p:set>
                                      <p:cBhvr override="childStyle">
                                        <p:cTn id="6" dur="indefinite"/>
                                        <p:tgtEl>
                                          <p:spTgt spid="21507">
                                            <p:txEl>
                                              <p:pRg st="1" end="1"/>
                                            </p:txEl>
                                          </p:spTgt>
                                        </p:tgtEl>
                                        <p:attrNameLst>
                                          <p:attrName>style.fontStyle</p:attrName>
                                        </p:attrNameLst>
                                      </p:cBhvr>
                                      <p:to>
                                        <p:strVal val="normal"/>
                                      </p:to>
                                    </p:set>
                                    <p:set>
                                      <p:cBhvr override="childStyle">
                                        <p:cTn id="7" dur="indefinite"/>
                                        <p:tgtEl>
                                          <p:spTgt spid="21507">
                                            <p:txEl>
                                              <p:pRg st="1" end="1"/>
                                            </p:txEl>
                                          </p:spTgt>
                                        </p:tgtEl>
                                        <p:attrNameLst>
                                          <p:attrName>style.fontWeight</p:attrName>
                                        </p:attrNameLst>
                                      </p:cBhvr>
                                      <p:to>
                                        <p:strVal val="bold"/>
                                      </p:to>
                                    </p:set>
                                    <p:set>
                                      <p:cBhvr override="childStyle">
                                        <p:cTn id="8" dur="indefinite"/>
                                        <p:tgtEl>
                                          <p:spTgt spid="21507">
                                            <p:txEl>
                                              <p:pRg st="1" end="1"/>
                                            </p:txEl>
                                          </p:spTgt>
                                        </p:tgtEl>
                                        <p:attrNameLst>
                                          <p:attrName>style.textDecorationUnderline</p:attrName>
                                        </p:attrNameLst>
                                      </p:cBhvr>
                                      <p:to>
                                        <p:strVal val="false"/>
                                      </p:to>
                                    </p:set>
                                  </p:childTnLst>
                                </p:cTn>
                              </p:par>
                              <p:par>
                                <p:cTn id="9" presetID="3" presetClass="emph" presetSubtype="1" nodeType="withEffect">
                                  <p:stCondLst>
                                    <p:cond delay="0"/>
                                  </p:stCondLst>
                                  <p:endCondLst>
                                    <p:cond evt="onNext" delay="0">
                                      <p:tgtEl>
                                        <p:sldTgt/>
                                      </p:tgtEl>
                                    </p:cond>
                                  </p:endCondLst>
                                  <p:childTnLst>
                                    <p:set>
                                      <p:cBhvr override="childStyle">
                                        <p:cTn id="10" dur="indefinite"/>
                                        <p:tgtEl>
                                          <p:spTgt spid="21507">
                                            <p:txEl>
                                              <p:pRg st="1" end="1"/>
                                            </p:txEl>
                                          </p:spTgt>
                                        </p:tgtEl>
                                        <p:attrNameLst>
                                          <p:attrName>style.color</p:attrName>
                                        </p:attrNameLst>
                                      </p:cBhvr>
                                      <p:to>
                                        <p:clrVal>
                                          <a:srgbClr val="CC0000"/>
                                        </p:clrVal>
                                      </p:to>
                                    </p:set>
                                  </p:childTnLst>
                                </p:cTn>
                              </p:par>
                            </p:childTnLst>
                          </p:cTn>
                        </p:par>
                      </p:childTnLst>
                    </p:cTn>
                  </p:par>
                  <p:par>
                    <p:cTn id="11" fill="hold">
                      <p:stCondLst>
                        <p:cond delay="indefinite"/>
                      </p:stCondLst>
                      <p:childTnLst>
                        <p:par>
                          <p:cTn id="12" fill="hold">
                            <p:stCondLst>
                              <p:cond delay="0"/>
                            </p:stCondLst>
                            <p:childTnLst>
                              <p:par>
                                <p:cTn id="13" presetID="5" presetClass="emph" presetSubtype="1" nodeType="clickEffect">
                                  <p:stCondLst>
                                    <p:cond delay="0"/>
                                  </p:stCondLst>
                                  <p:endCondLst>
                                    <p:cond evt="onNext" delay="0">
                                      <p:tgtEl>
                                        <p:sldTgt/>
                                      </p:tgtEl>
                                    </p:cond>
                                  </p:endCondLst>
                                  <p:childTnLst>
                                    <p:set>
                                      <p:cBhvr override="childStyle">
                                        <p:cTn id="14" dur="indefinite"/>
                                        <p:tgtEl>
                                          <p:spTgt spid="21507">
                                            <p:txEl>
                                              <p:pRg st="11" end="11"/>
                                            </p:txEl>
                                          </p:spTgt>
                                        </p:tgtEl>
                                        <p:attrNameLst>
                                          <p:attrName>style.fontStyle</p:attrName>
                                        </p:attrNameLst>
                                      </p:cBhvr>
                                      <p:to>
                                        <p:strVal val="normal"/>
                                      </p:to>
                                    </p:set>
                                    <p:set>
                                      <p:cBhvr override="childStyle">
                                        <p:cTn id="15" dur="indefinite"/>
                                        <p:tgtEl>
                                          <p:spTgt spid="21507">
                                            <p:txEl>
                                              <p:pRg st="11" end="11"/>
                                            </p:txEl>
                                          </p:spTgt>
                                        </p:tgtEl>
                                        <p:attrNameLst>
                                          <p:attrName>style.fontWeight</p:attrName>
                                        </p:attrNameLst>
                                      </p:cBhvr>
                                      <p:to>
                                        <p:strVal val="bold"/>
                                      </p:to>
                                    </p:set>
                                    <p:set>
                                      <p:cBhvr override="childStyle">
                                        <p:cTn id="16" dur="indefinite"/>
                                        <p:tgtEl>
                                          <p:spTgt spid="21507">
                                            <p:txEl>
                                              <p:pRg st="11" end="11"/>
                                            </p:txEl>
                                          </p:spTgt>
                                        </p:tgtEl>
                                        <p:attrNameLst>
                                          <p:attrName>style.textDecorationUnderline</p:attrName>
                                        </p:attrNameLst>
                                      </p:cBhvr>
                                      <p:to>
                                        <p:strVal val="false"/>
                                      </p:to>
                                    </p:set>
                                  </p:childTnLst>
                                </p:cTn>
                              </p:par>
                              <p:par>
                                <p:cTn id="17" presetID="3" presetClass="emph" presetSubtype="1" nodeType="withEffect">
                                  <p:stCondLst>
                                    <p:cond delay="0"/>
                                  </p:stCondLst>
                                  <p:endCondLst>
                                    <p:cond evt="onNext" delay="0">
                                      <p:tgtEl>
                                        <p:sldTgt/>
                                      </p:tgtEl>
                                    </p:cond>
                                  </p:endCondLst>
                                  <p:childTnLst>
                                    <p:set>
                                      <p:cBhvr override="childStyle">
                                        <p:cTn id="18" dur="indefinite"/>
                                        <p:tgtEl>
                                          <p:spTgt spid="21507">
                                            <p:txEl>
                                              <p:pRg st="11" end="11"/>
                                            </p:txEl>
                                          </p:spTgt>
                                        </p:tgtEl>
                                        <p:attrNameLst>
                                          <p:attrName>style.color</p:attrName>
                                        </p:attrNameLst>
                                      </p:cBhvr>
                                      <p:to>
                                        <p:clrVal>
                                          <a:srgbClr val="CC0000"/>
                                        </p:clrVal>
                                      </p:to>
                                    </p:set>
                                  </p:childTnLst>
                                </p:cTn>
                              </p:par>
                            </p:childTnLst>
                          </p:cTn>
                        </p:par>
                      </p:childTnLst>
                    </p:cTn>
                  </p:par>
                  <p:par>
                    <p:cTn id="19" fill="hold">
                      <p:stCondLst>
                        <p:cond delay="indefinite"/>
                      </p:stCondLst>
                      <p:childTnLst>
                        <p:par>
                          <p:cTn id="20" fill="hold">
                            <p:stCondLst>
                              <p:cond delay="0"/>
                            </p:stCondLst>
                            <p:childTnLst>
                              <p:par>
                                <p:cTn id="21" presetID="5" presetClass="emph" presetSubtype="1" nodeType="clickEffect">
                                  <p:stCondLst>
                                    <p:cond delay="0"/>
                                  </p:stCondLst>
                                  <p:endCondLst>
                                    <p:cond evt="onNext" delay="0">
                                      <p:tgtEl>
                                        <p:sldTgt/>
                                      </p:tgtEl>
                                    </p:cond>
                                  </p:endCondLst>
                                  <p:childTnLst>
                                    <p:set>
                                      <p:cBhvr override="childStyle">
                                        <p:cTn id="22" dur="indefinite"/>
                                        <p:tgtEl>
                                          <p:spTgt spid="21507">
                                            <p:txEl>
                                              <p:pRg st="3" end="3"/>
                                            </p:txEl>
                                          </p:spTgt>
                                        </p:tgtEl>
                                        <p:attrNameLst>
                                          <p:attrName>style.fontStyle</p:attrName>
                                        </p:attrNameLst>
                                      </p:cBhvr>
                                      <p:to>
                                        <p:strVal val="normal"/>
                                      </p:to>
                                    </p:set>
                                    <p:set>
                                      <p:cBhvr override="childStyle">
                                        <p:cTn id="23" dur="indefinite"/>
                                        <p:tgtEl>
                                          <p:spTgt spid="21507">
                                            <p:txEl>
                                              <p:pRg st="3" end="3"/>
                                            </p:txEl>
                                          </p:spTgt>
                                        </p:tgtEl>
                                        <p:attrNameLst>
                                          <p:attrName>style.fontWeight</p:attrName>
                                        </p:attrNameLst>
                                      </p:cBhvr>
                                      <p:to>
                                        <p:strVal val="bold"/>
                                      </p:to>
                                    </p:set>
                                    <p:set>
                                      <p:cBhvr override="childStyle">
                                        <p:cTn id="24" dur="indefinite"/>
                                        <p:tgtEl>
                                          <p:spTgt spid="21507">
                                            <p:txEl>
                                              <p:pRg st="3" end="3"/>
                                            </p:txEl>
                                          </p:spTgt>
                                        </p:tgtEl>
                                        <p:attrNameLst>
                                          <p:attrName>style.textDecorationUnderline</p:attrName>
                                        </p:attrNameLst>
                                      </p:cBhvr>
                                      <p:to>
                                        <p:strVal val="false"/>
                                      </p:to>
                                    </p:set>
                                  </p:childTnLst>
                                </p:cTn>
                              </p:par>
                              <p:par>
                                <p:cTn id="25" presetID="3" presetClass="emph" presetSubtype="1" nodeType="withEffect">
                                  <p:stCondLst>
                                    <p:cond delay="0"/>
                                  </p:stCondLst>
                                  <p:endCondLst>
                                    <p:cond evt="onNext" delay="0">
                                      <p:tgtEl>
                                        <p:sldTgt/>
                                      </p:tgtEl>
                                    </p:cond>
                                  </p:endCondLst>
                                  <p:childTnLst>
                                    <p:set>
                                      <p:cBhvr override="childStyle">
                                        <p:cTn id="26" dur="indefinite"/>
                                        <p:tgtEl>
                                          <p:spTgt spid="21507">
                                            <p:txEl>
                                              <p:pRg st="3" end="3"/>
                                            </p:txEl>
                                          </p:spTgt>
                                        </p:tgtEl>
                                        <p:attrNameLst>
                                          <p:attrName>style.color</p:attrName>
                                        </p:attrNameLst>
                                      </p:cBhvr>
                                      <p:to>
                                        <p:clrVal>
                                          <a:srgbClr val="CC0000"/>
                                        </p:clrVal>
                                      </p:to>
                                    </p:set>
                                  </p:childTnLst>
                                </p:cTn>
                              </p:par>
                            </p:childTnLst>
                          </p:cTn>
                        </p:par>
                      </p:childTnLst>
                    </p:cTn>
                  </p:par>
                  <p:par>
                    <p:cTn id="27" fill="hold">
                      <p:stCondLst>
                        <p:cond delay="indefinite"/>
                      </p:stCondLst>
                      <p:childTnLst>
                        <p:par>
                          <p:cTn id="28" fill="hold">
                            <p:stCondLst>
                              <p:cond delay="0"/>
                            </p:stCondLst>
                            <p:childTnLst>
                              <p:par>
                                <p:cTn id="29" presetID="5" presetClass="emph" presetSubtype="1" nodeType="clickEffect">
                                  <p:stCondLst>
                                    <p:cond delay="0"/>
                                  </p:stCondLst>
                                  <p:endCondLst>
                                    <p:cond evt="onNext" delay="0">
                                      <p:tgtEl>
                                        <p:sldTgt/>
                                      </p:tgtEl>
                                    </p:cond>
                                  </p:endCondLst>
                                  <p:childTnLst>
                                    <p:set>
                                      <p:cBhvr override="childStyle">
                                        <p:cTn id="30" dur="indefinite"/>
                                        <p:tgtEl>
                                          <p:spTgt spid="21507">
                                            <p:txEl>
                                              <p:pRg st="4" end="4"/>
                                            </p:txEl>
                                          </p:spTgt>
                                        </p:tgtEl>
                                        <p:attrNameLst>
                                          <p:attrName>style.fontStyle</p:attrName>
                                        </p:attrNameLst>
                                      </p:cBhvr>
                                      <p:to>
                                        <p:strVal val="normal"/>
                                      </p:to>
                                    </p:set>
                                    <p:set>
                                      <p:cBhvr override="childStyle">
                                        <p:cTn id="31" dur="indefinite"/>
                                        <p:tgtEl>
                                          <p:spTgt spid="21507">
                                            <p:txEl>
                                              <p:pRg st="4" end="4"/>
                                            </p:txEl>
                                          </p:spTgt>
                                        </p:tgtEl>
                                        <p:attrNameLst>
                                          <p:attrName>style.fontWeight</p:attrName>
                                        </p:attrNameLst>
                                      </p:cBhvr>
                                      <p:to>
                                        <p:strVal val="bold"/>
                                      </p:to>
                                    </p:set>
                                    <p:set>
                                      <p:cBhvr override="childStyle">
                                        <p:cTn id="32" dur="indefinite"/>
                                        <p:tgtEl>
                                          <p:spTgt spid="21507">
                                            <p:txEl>
                                              <p:pRg st="4" end="4"/>
                                            </p:txEl>
                                          </p:spTgt>
                                        </p:tgtEl>
                                        <p:attrNameLst>
                                          <p:attrName>style.textDecorationUnderline</p:attrName>
                                        </p:attrNameLst>
                                      </p:cBhvr>
                                      <p:to>
                                        <p:strVal val="false"/>
                                      </p:to>
                                    </p:set>
                                  </p:childTnLst>
                                </p:cTn>
                              </p:par>
                              <p:par>
                                <p:cTn id="33" presetID="3" presetClass="emph" presetSubtype="1" nodeType="withEffect">
                                  <p:stCondLst>
                                    <p:cond delay="0"/>
                                  </p:stCondLst>
                                  <p:endCondLst>
                                    <p:cond evt="onNext" delay="0">
                                      <p:tgtEl>
                                        <p:sldTgt/>
                                      </p:tgtEl>
                                    </p:cond>
                                  </p:endCondLst>
                                  <p:childTnLst>
                                    <p:set>
                                      <p:cBhvr override="childStyle">
                                        <p:cTn id="34" dur="indefinite"/>
                                        <p:tgtEl>
                                          <p:spTgt spid="21507">
                                            <p:txEl>
                                              <p:pRg st="4" end="4"/>
                                            </p:txEl>
                                          </p:spTgt>
                                        </p:tgtEl>
                                        <p:attrNameLst>
                                          <p:attrName>style.color</p:attrName>
                                        </p:attrNameLst>
                                      </p:cBhvr>
                                      <p:to>
                                        <p:clrVal>
                                          <a:srgbClr val="CC0000"/>
                                        </p:clrVal>
                                      </p:to>
                                    </p:set>
                                  </p:childTnLst>
                                </p:cTn>
                              </p:par>
                            </p:childTnLst>
                          </p:cTn>
                        </p:par>
                      </p:childTnLst>
                    </p:cTn>
                  </p:par>
                  <p:par>
                    <p:cTn id="35" fill="hold">
                      <p:stCondLst>
                        <p:cond delay="indefinite"/>
                      </p:stCondLst>
                      <p:childTnLst>
                        <p:par>
                          <p:cTn id="36" fill="hold">
                            <p:stCondLst>
                              <p:cond delay="0"/>
                            </p:stCondLst>
                            <p:childTnLst>
                              <p:par>
                                <p:cTn id="37" presetID="5" presetClass="emph" presetSubtype="1" nodeType="clickEffect">
                                  <p:stCondLst>
                                    <p:cond delay="0"/>
                                  </p:stCondLst>
                                  <p:endCondLst>
                                    <p:cond evt="onNext" delay="0">
                                      <p:tgtEl>
                                        <p:sldTgt/>
                                      </p:tgtEl>
                                    </p:cond>
                                  </p:endCondLst>
                                  <p:childTnLst>
                                    <p:set>
                                      <p:cBhvr override="childStyle">
                                        <p:cTn id="38" dur="indefinite"/>
                                        <p:tgtEl>
                                          <p:spTgt spid="21507">
                                            <p:txEl>
                                              <p:pRg st="5" end="5"/>
                                            </p:txEl>
                                          </p:spTgt>
                                        </p:tgtEl>
                                        <p:attrNameLst>
                                          <p:attrName>style.fontStyle</p:attrName>
                                        </p:attrNameLst>
                                      </p:cBhvr>
                                      <p:to>
                                        <p:strVal val="normal"/>
                                      </p:to>
                                    </p:set>
                                    <p:set>
                                      <p:cBhvr override="childStyle">
                                        <p:cTn id="39" dur="indefinite"/>
                                        <p:tgtEl>
                                          <p:spTgt spid="21507">
                                            <p:txEl>
                                              <p:pRg st="5" end="5"/>
                                            </p:txEl>
                                          </p:spTgt>
                                        </p:tgtEl>
                                        <p:attrNameLst>
                                          <p:attrName>style.fontWeight</p:attrName>
                                        </p:attrNameLst>
                                      </p:cBhvr>
                                      <p:to>
                                        <p:strVal val="bold"/>
                                      </p:to>
                                    </p:set>
                                    <p:set>
                                      <p:cBhvr override="childStyle">
                                        <p:cTn id="40" dur="indefinite"/>
                                        <p:tgtEl>
                                          <p:spTgt spid="21507">
                                            <p:txEl>
                                              <p:pRg st="5" end="5"/>
                                            </p:txEl>
                                          </p:spTgt>
                                        </p:tgtEl>
                                        <p:attrNameLst>
                                          <p:attrName>style.textDecorationUnderline</p:attrName>
                                        </p:attrNameLst>
                                      </p:cBhvr>
                                      <p:to>
                                        <p:strVal val="false"/>
                                      </p:to>
                                    </p:set>
                                  </p:childTnLst>
                                </p:cTn>
                              </p:par>
                              <p:par>
                                <p:cTn id="41" presetID="3" presetClass="emph" presetSubtype="1" nodeType="withEffect">
                                  <p:stCondLst>
                                    <p:cond delay="0"/>
                                  </p:stCondLst>
                                  <p:endCondLst>
                                    <p:cond evt="onNext" delay="0">
                                      <p:tgtEl>
                                        <p:sldTgt/>
                                      </p:tgtEl>
                                    </p:cond>
                                  </p:endCondLst>
                                  <p:childTnLst>
                                    <p:set>
                                      <p:cBhvr override="childStyle">
                                        <p:cTn id="42" dur="indefinite"/>
                                        <p:tgtEl>
                                          <p:spTgt spid="21507">
                                            <p:txEl>
                                              <p:pRg st="5" end="5"/>
                                            </p:txEl>
                                          </p:spTgt>
                                        </p:tgtEl>
                                        <p:attrNameLst>
                                          <p:attrName>style.color</p:attrName>
                                        </p:attrNameLst>
                                      </p:cBhvr>
                                      <p:to>
                                        <p:clrVal>
                                          <a:srgbClr val="CC0000"/>
                                        </p:clrVal>
                                      </p:to>
                                    </p:set>
                                  </p:childTnLst>
                                </p:cTn>
                              </p:par>
                            </p:childTnLst>
                          </p:cTn>
                        </p:par>
                      </p:childTnLst>
                    </p:cTn>
                  </p:par>
                  <p:par>
                    <p:cTn id="43" fill="hold">
                      <p:stCondLst>
                        <p:cond delay="indefinite"/>
                      </p:stCondLst>
                      <p:childTnLst>
                        <p:par>
                          <p:cTn id="44" fill="hold">
                            <p:stCondLst>
                              <p:cond delay="0"/>
                            </p:stCondLst>
                            <p:childTnLst>
                              <p:par>
                                <p:cTn id="45" presetID="5" presetClass="emph" presetSubtype="1" nodeType="clickEffect">
                                  <p:stCondLst>
                                    <p:cond delay="0"/>
                                  </p:stCondLst>
                                  <p:endCondLst>
                                    <p:cond evt="onNext" delay="0">
                                      <p:tgtEl>
                                        <p:sldTgt/>
                                      </p:tgtEl>
                                    </p:cond>
                                  </p:endCondLst>
                                  <p:childTnLst>
                                    <p:set>
                                      <p:cBhvr override="childStyle">
                                        <p:cTn id="46" dur="indefinite"/>
                                        <p:tgtEl>
                                          <p:spTgt spid="21507">
                                            <p:txEl>
                                              <p:pRg st="2" end="2"/>
                                            </p:txEl>
                                          </p:spTgt>
                                        </p:tgtEl>
                                        <p:attrNameLst>
                                          <p:attrName>style.fontStyle</p:attrName>
                                        </p:attrNameLst>
                                      </p:cBhvr>
                                      <p:to>
                                        <p:strVal val="normal"/>
                                      </p:to>
                                    </p:set>
                                    <p:set>
                                      <p:cBhvr override="childStyle">
                                        <p:cTn id="47" dur="indefinite"/>
                                        <p:tgtEl>
                                          <p:spTgt spid="21507">
                                            <p:txEl>
                                              <p:pRg st="2" end="2"/>
                                            </p:txEl>
                                          </p:spTgt>
                                        </p:tgtEl>
                                        <p:attrNameLst>
                                          <p:attrName>style.fontWeight</p:attrName>
                                        </p:attrNameLst>
                                      </p:cBhvr>
                                      <p:to>
                                        <p:strVal val="bold"/>
                                      </p:to>
                                    </p:set>
                                    <p:set>
                                      <p:cBhvr override="childStyle">
                                        <p:cTn id="48" dur="indefinite"/>
                                        <p:tgtEl>
                                          <p:spTgt spid="21507">
                                            <p:txEl>
                                              <p:pRg st="2" end="2"/>
                                            </p:txEl>
                                          </p:spTgt>
                                        </p:tgtEl>
                                        <p:attrNameLst>
                                          <p:attrName>style.textDecorationUnderline</p:attrName>
                                        </p:attrNameLst>
                                      </p:cBhvr>
                                      <p:to>
                                        <p:strVal val="false"/>
                                      </p:to>
                                    </p:set>
                                  </p:childTnLst>
                                </p:cTn>
                              </p:par>
                              <p:par>
                                <p:cTn id="49" presetID="3" presetClass="emph" presetSubtype="1" nodeType="withEffect">
                                  <p:stCondLst>
                                    <p:cond delay="0"/>
                                  </p:stCondLst>
                                  <p:endCondLst>
                                    <p:cond evt="onNext" delay="0">
                                      <p:tgtEl>
                                        <p:sldTgt/>
                                      </p:tgtEl>
                                    </p:cond>
                                  </p:endCondLst>
                                  <p:childTnLst>
                                    <p:set>
                                      <p:cBhvr override="childStyle">
                                        <p:cTn id="50" dur="indefinite"/>
                                        <p:tgtEl>
                                          <p:spTgt spid="21507">
                                            <p:txEl>
                                              <p:pRg st="2" end="2"/>
                                            </p:txEl>
                                          </p:spTgt>
                                        </p:tgtEl>
                                        <p:attrNameLst>
                                          <p:attrName>style.color</p:attrName>
                                        </p:attrNameLst>
                                      </p:cBhvr>
                                      <p:to>
                                        <p:clrVal>
                                          <a:srgbClr val="CC0000"/>
                                        </p:clrVal>
                                      </p:to>
                                    </p:set>
                                  </p:childTnLst>
                                </p:cTn>
                              </p:par>
                            </p:childTnLst>
                          </p:cTn>
                        </p:par>
                      </p:childTnLst>
                    </p:cTn>
                  </p:par>
                  <p:par>
                    <p:cTn id="51" fill="hold">
                      <p:stCondLst>
                        <p:cond delay="indefinite"/>
                      </p:stCondLst>
                      <p:childTnLst>
                        <p:par>
                          <p:cTn id="52" fill="hold">
                            <p:stCondLst>
                              <p:cond delay="0"/>
                            </p:stCondLst>
                            <p:childTnLst>
                              <p:par>
                                <p:cTn id="53" presetID="5" presetClass="emph" presetSubtype="1" nodeType="clickEffect">
                                  <p:stCondLst>
                                    <p:cond delay="0"/>
                                  </p:stCondLst>
                                  <p:endCondLst>
                                    <p:cond evt="onNext" delay="0">
                                      <p:tgtEl>
                                        <p:sldTgt/>
                                      </p:tgtEl>
                                    </p:cond>
                                  </p:endCondLst>
                                  <p:childTnLst>
                                    <p:set>
                                      <p:cBhvr override="childStyle">
                                        <p:cTn id="54" dur="indefinite"/>
                                        <p:tgtEl>
                                          <p:spTgt spid="21507">
                                            <p:txEl>
                                              <p:pRg st="6" end="6"/>
                                            </p:txEl>
                                          </p:spTgt>
                                        </p:tgtEl>
                                        <p:attrNameLst>
                                          <p:attrName>style.fontStyle</p:attrName>
                                        </p:attrNameLst>
                                      </p:cBhvr>
                                      <p:to>
                                        <p:strVal val="normal"/>
                                      </p:to>
                                    </p:set>
                                    <p:set>
                                      <p:cBhvr override="childStyle">
                                        <p:cTn id="55" dur="indefinite"/>
                                        <p:tgtEl>
                                          <p:spTgt spid="21507">
                                            <p:txEl>
                                              <p:pRg st="6" end="6"/>
                                            </p:txEl>
                                          </p:spTgt>
                                        </p:tgtEl>
                                        <p:attrNameLst>
                                          <p:attrName>style.fontWeight</p:attrName>
                                        </p:attrNameLst>
                                      </p:cBhvr>
                                      <p:to>
                                        <p:strVal val="bold"/>
                                      </p:to>
                                    </p:set>
                                    <p:set>
                                      <p:cBhvr override="childStyle">
                                        <p:cTn id="56" dur="indefinite"/>
                                        <p:tgtEl>
                                          <p:spTgt spid="21507">
                                            <p:txEl>
                                              <p:pRg st="6" end="6"/>
                                            </p:txEl>
                                          </p:spTgt>
                                        </p:tgtEl>
                                        <p:attrNameLst>
                                          <p:attrName>style.textDecorationUnderline</p:attrName>
                                        </p:attrNameLst>
                                      </p:cBhvr>
                                      <p:to>
                                        <p:strVal val="false"/>
                                      </p:to>
                                    </p:set>
                                  </p:childTnLst>
                                </p:cTn>
                              </p:par>
                              <p:par>
                                <p:cTn id="57" presetID="3" presetClass="emph" presetSubtype="1" nodeType="withEffect">
                                  <p:stCondLst>
                                    <p:cond delay="0"/>
                                  </p:stCondLst>
                                  <p:endCondLst>
                                    <p:cond evt="onNext" delay="0">
                                      <p:tgtEl>
                                        <p:sldTgt/>
                                      </p:tgtEl>
                                    </p:cond>
                                  </p:endCondLst>
                                  <p:childTnLst>
                                    <p:set>
                                      <p:cBhvr override="childStyle">
                                        <p:cTn id="58" dur="indefinite"/>
                                        <p:tgtEl>
                                          <p:spTgt spid="21507">
                                            <p:txEl>
                                              <p:pRg st="6" end="6"/>
                                            </p:txEl>
                                          </p:spTgt>
                                        </p:tgtEl>
                                        <p:attrNameLst>
                                          <p:attrName>style.color</p:attrName>
                                        </p:attrNameLst>
                                      </p:cBhvr>
                                      <p:to>
                                        <p:clrVal>
                                          <a:srgbClr val="CC0000"/>
                                        </p:clrVal>
                                      </p:to>
                                    </p:set>
                                  </p:childTnLst>
                                </p:cTn>
                              </p:par>
                            </p:childTnLst>
                          </p:cTn>
                        </p:par>
                      </p:childTnLst>
                    </p:cTn>
                  </p:par>
                  <p:par>
                    <p:cTn id="59" fill="hold">
                      <p:stCondLst>
                        <p:cond delay="indefinite"/>
                      </p:stCondLst>
                      <p:childTnLst>
                        <p:par>
                          <p:cTn id="60" fill="hold">
                            <p:stCondLst>
                              <p:cond delay="0"/>
                            </p:stCondLst>
                            <p:childTnLst>
                              <p:par>
                                <p:cTn id="61" presetID="5" presetClass="emph" presetSubtype="1" nodeType="clickEffect">
                                  <p:stCondLst>
                                    <p:cond delay="0"/>
                                  </p:stCondLst>
                                  <p:endCondLst>
                                    <p:cond evt="onNext" delay="0">
                                      <p:tgtEl>
                                        <p:sldTgt/>
                                      </p:tgtEl>
                                    </p:cond>
                                  </p:endCondLst>
                                  <p:childTnLst>
                                    <p:set>
                                      <p:cBhvr override="childStyle">
                                        <p:cTn id="62" dur="indefinite"/>
                                        <p:tgtEl>
                                          <p:spTgt spid="21507">
                                            <p:txEl>
                                              <p:pRg st="4" end="4"/>
                                            </p:txEl>
                                          </p:spTgt>
                                        </p:tgtEl>
                                        <p:attrNameLst>
                                          <p:attrName>style.fontStyle</p:attrName>
                                        </p:attrNameLst>
                                      </p:cBhvr>
                                      <p:to>
                                        <p:strVal val="normal"/>
                                      </p:to>
                                    </p:set>
                                    <p:set>
                                      <p:cBhvr override="childStyle">
                                        <p:cTn id="63" dur="indefinite"/>
                                        <p:tgtEl>
                                          <p:spTgt spid="21507">
                                            <p:txEl>
                                              <p:pRg st="4" end="4"/>
                                            </p:txEl>
                                          </p:spTgt>
                                        </p:tgtEl>
                                        <p:attrNameLst>
                                          <p:attrName>style.fontWeight</p:attrName>
                                        </p:attrNameLst>
                                      </p:cBhvr>
                                      <p:to>
                                        <p:strVal val="bold"/>
                                      </p:to>
                                    </p:set>
                                    <p:set>
                                      <p:cBhvr override="childStyle">
                                        <p:cTn id="64" dur="indefinite"/>
                                        <p:tgtEl>
                                          <p:spTgt spid="21507">
                                            <p:txEl>
                                              <p:pRg st="4" end="4"/>
                                            </p:txEl>
                                          </p:spTgt>
                                        </p:tgtEl>
                                        <p:attrNameLst>
                                          <p:attrName>style.textDecorationUnderline</p:attrName>
                                        </p:attrNameLst>
                                      </p:cBhvr>
                                      <p:to>
                                        <p:strVal val="false"/>
                                      </p:to>
                                    </p:set>
                                  </p:childTnLst>
                                </p:cTn>
                              </p:par>
                              <p:par>
                                <p:cTn id="65" presetID="3" presetClass="emph" presetSubtype="1" nodeType="withEffect">
                                  <p:stCondLst>
                                    <p:cond delay="0"/>
                                  </p:stCondLst>
                                  <p:endCondLst>
                                    <p:cond evt="onNext" delay="0">
                                      <p:tgtEl>
                                        <p:sldTgt/>
                                      </p:tgtEl>
                                    </p:cond>
                                  </p:endCondLst>
                                  <p:childTnLst>
                                    <p:set>
                                      <p:cBhvr override="childStyle">
                                        <p:cTn id="66" dur="indefinite"/>
                                        <p:tgtEl>
                                          <p:spTgt spid="21507">
                                            <p:txEl>
                                              <p:pRg st="4" end="4"/>
                                            </p:txEl>
                                          </p:spTgt>
                                        </p:tgtEl>
                                        <p:attrNameLst>
                                          <p:attrName>style.color</p:attrName>
                                        </p:attrNameLst>
                                      </p:cBhvr>
                                      <p:to>
                                        <p:clrVal>
                                          <a:srgbClr val="CC0000"/>
                                        </p:clrVal>
                                      </p:to>
                                    </p:set>
                                  </p:childTnLst>
                                </p:cTn>
                              </p:par>
                            </p:childTnLst>
                          </p:cTn>
                        </p:par>
                      </p:childTnLst>
                    </p:cTn>
                  </p:par>
                  <p:par>
                    <p:cTn id="67" fill="hold">
                      <p:stCondLst>
                        <p:cond delay="indefinite"/>
                      </p:stCondLst>
                      <p:childTnLst>
                        <p:par>
                          <p:cTn id="68" fill="hold">
                            <p:stCondLst>
                              <p:cond delay="0"/>
                            </p:stCondLst>
                            <p:childTnLst>
                              <p:par>
                                <p:cTn id="69" presetID="5" presetClass="emph" presetSubtype="1" nodeType="clickEffect">
                                  <p:stCondLst>
                                    <p:cond delay="0"/>
                                  </p:stCondLst>
                                  <p:endCondLst>
                                    <p:cond evt="onNext" delay="0">
                                      <p:tgtEl>
                                        <p:sldTgt/>
                                      </p:tgtEl>
                                    </p:cond>
                                  </p:endCondLst>
                                  <p:childTnLst>
                                    <p:set>
                                      <p:cBhvr override="childStyle">
                                        <p:cTn id="70" dur="indefinite"/>
                                        <p:tgtEl>
                                          <p:spTgt spid="21507">
                                            <p:txEl>
                                              <p:pRg st="5" end="5"/>
                                            </p:txEl>
                                          </p:spTgt>
                                        </p:tgtEl>
                                        <p:attrNameLst>
                                          <p:attrName>style.fontStyle</p:attrName>
                                        </p:attrNameLst>
                                      </p:cBhvr>
                                      <p:to>
                                        <p:strVal val="normal"/>
                                      </p:to>
                                    </p:set>
                                    <p:set>
                                      <p:cBhvr override="childStyle">
                                        <p:cTn id="71" dur="indefinite"/>
                                        <p:tgtEl>
                                          <p:spTgt spid="21507">
                                            <p:txEl>
                                              <p:pRg st="5" end="5"/>
                                            </p:txEl>
                                          </p:spTgt>
                                        </p:tgtEl>
                                        <p:attrNameLst>
                                          <p:attrName>style.fontWeight</p:attrName>
                                        </p:attrNameLst>
                                      </p:cBhvr>
                                      <p:to>
                                        <p:strVal val="bold"/>
                                      </p:to>
                                    </p:set>
                                    <p:set>
                                      <p:cBhvr override="childStyle">
                                        <p:cTn id="72" dur="indefinite"/>
                                        <p:tgtEl>
                                          <p:spTgt spid="21507">
                                            <p:txEl>
                                              <p:pRg st="5" end="5"/>
                                            </p:txEl>
                                          </p:spTgt>
                                        </p:tgtEl>
                                        <p:attrNameLst>
                                          <p:attrName>style.textDecorationUnderline</p:attrName>
                                        </p:attrNameLst>
                                      </p:cBhvr>
                                      <p:to>
                                        <p:strVal val="false"/>
                                      </p:to>
                                    </p:set>
                                  </p:childTnLst>
                                </p:cTn>
                              </p:par>
                              <p:par>
                                <p:cTn id="73" presetID="3" presetClass="emph" presetSubtype="1" nodeType="withEffect">
                                  <p:stCondLst>
                                    <p:cond delay="0"/>
                                  </p:stCondLst>
                                  <p:endCondLst>
                                    <p:cond evt="onNext" delay="0">
                                      <p:tgtEl>
                                        <p:sldTgt/>
                                      </p:tgtEl>
                                    </p:cond>
                                  </p:endCondLst>
                                  <p:childTnLst>
                                    <p:set>
                                      <p:cBhvr override="childStyle">
                                        <p:cTn id="74" dur="indefinite"/>
                                        <p:tgtEl>
                                          <p:spTgt spid="21507">
                                            <p:txEl>
                                              <p:pRg st="5" end="5"/>
                                            </p:txEl>
                                          </p:spTgt>
                                        </p:tgtEl>
                                        <p:attrNameLst>
                                          <p:attrName>style.color</p:attrName>
                                        </p:attrNameLst>
                                      </p:cBhvr>
                                      <p:to>
                                        <p:clrVal>
                                          <a:srgbClr val="CC0000"/>
                                        </p:clrVal>
                                      </p:to>
                                    </p:set>
                                  </p:childTnLst>
                                </p:cTn>
                              </p:par>
                            </p:childTnLst>
                          </p:cTn>
                        </p:par>
                      </p:childTnLst>
                    </p:cTn>
                  </p:par>
                  <p:par>
                    <p:cTn id="75" fill="hold">
                      <p:stCondLst>
                        <p:cond delay="indefinite"/>
                      </p:stCondLst>
                      <p:childTnLst>
                        <p:par>
                          <p:cTn id="76" fill="hold">
                            <p:stCondLst>
                              <p:cond delay="0"/>
                            </p:stCondLst>
                            <p:childTnLst>
                              <p:par>
                                <p:cTn id="77" presetID="5" presetClass="emph" presetSubtype="1" nodeType="clickEffect">
                                  <p:stCondLst>
                                    <p:cond delay="0"/>
                                  </p:stCondLst>
                                  <p:endCondLst>
                                    <p:cond evt="onNext" delay="0">
                                      <p:tgtEl>
                                        <p:sldTgt/>
                                      </p:tgtEl>
                                    </p:cond>
                                  </p:endCondLst>
                                  <p:childTnLst>
                                    <p:set>
                                      <p:cBhvr override="childStyle">
                                        <p:cTn id="78" dur="indefinite"/>
                                        <p:tgtEl>
                                          <p:spTgt spid="21507">
                                            <p:txEl>
                                              <p:pRg st="7" end="7"/>
                                            </p:txEl>
                                          </p:spTgt>
                                        </p:tgtEl>
                                        <p:attrNameLst>
                                          <p:attrName>style.fontStyle</p:attrName>
                                        </p:attrNameLst>
                                      </p:cBhvr>
                                      <p:to>
                                        <p:strVal val="normal"/>
                                      </p:to>
                                    </p:set>
                                    <p:set>
                                      <p:cBhvr override="childStyle">
                                        <p:cTn id="79" dur="indefinite"/>
                                        <p:tgtEl>
                                          <p:spTgt spid="21507">
                                            <p:txEl>
                                              <p:pRg st="7" end="7"/>
                                            </p:txEl>
                                          </p:spTgt>
                                        </p:tgtEl>
                                        <p:attrNameLst>
                                          <p:attrName>style.fontWeight</p:attrName>
                                        </p:attrNameLst>
                                      </p:cBhvr>
                                      <p:to>
                                        <p:strVal val="bold"/>
                                      </p:to>
                                    </p:set>
                                    <p:set>
                                      <p:cBhvr override="childStyle">
                                        <p:cTn id="80" dur="indefinite"/>
                                        <p:tgtEl>
                                          <p:spTgt spid="21507">
                                            <p:txEl>
                                              <p:pRg st="7" end="7"/>
                                            </p:txEl>
                                          </p:spTgt>
                                        </p:tgtEl>
                                        <p:attrNameLst>
                                          <p:attrName>style.textDecorationUnderline</p:attrName>
                                        </p:attrNameLst>
                                      </p:cBhvr>
                                      <p:to>
                                        <p:strVal val="false"/>
                                      </p:to>
                                    </p:set>
                                  </p:childTnLst>
                                </p:cTn>
                              </p:par>
                              <p:par>
                                <p:cTn id="81" presetID="3" presetClass="emph" presetSubtype="1" nodeType="withEffect">
                                  <p:stCondLst>
                                    <p:cond delay="0"/>
                                  </p:stCondLst>
                                  <p:endCondLst>
                                    <p:cond evt="onNext" delay="0">
                                      <p:tgtEl>
                                        <p:sldTgt/>
                                      </p:tgtEl>
                                    </p:cond>
                                  </p:endCondLst>
                                  <p:childTnLst>
                                    <p:set>
                                      <p:cBhvr override="childStyle">
                                        <p:cTn id="82" dur="indefinite"/>
                                        <p:tgtEl>
                                          <p:spTgt spid="21507">
                                            <p:txEl>
                                              <p:pRg st="7" end="7"/>
                                            </p:txEl>
                                          </p:spTgt>
                                        </p:tgtEl>
                                        <p:attrNameLst>
                                          <p:attrName>style.color</p:attrName>
                                        </p:attrNameLst>
                                      </p:cBhvr>
                                      <p:to>
                                        <p:clrVal>
                                          <a:srgbClr val="CC0000"/>
                                        </p:clrVal>
                                      </p:to>
                                    </p:set>
                                  </p:childTnLst>
                                </p:cTn>
                              </p:par>
                            </p:childTnLst>
                          </p:cTn>
                        </p:par>
                      </p:childTnLst>
                    </p:cTn>
                  </p:par>
                  <p:par>
                    <p:cTn id="83" fill="hold">
                      <p:stCondLst>
                        <p:cond delay="indefinite"/>
                      </p:stCondLst>
                      <p:childTnLst>
                        <p:par>
                          <p:cTn id="84" fill="hold">
                            <p:stCondLst>
                              <p:cond delay="0"/>
                            </p:stCondLst>
                            <p:childTnLst>
                              <p:par>
                                <p:cTn id="85" presetID="5" presetClass="emph" presetSubtype="1" nodeType="clickEffect">
                                  <p:stCondLst>
                                    <p:cond delay="0"/>
                                  </p:stCondLst>
                                  <p:endCondLst>
                                    <p:cond evt="onNext" delay="0">
                                      <p:tgtEl>
                                        <p:sldTgt/>
                                      </p:tgtEl>
                                    </p:cond>
                                  </p:endCondLst>
                                  <p:childTnLst>
                                    <p:set>
                                      <p:cBhvr override="childStyle">
                                        <p:cTn id="86" dur="indefinite"/>
                                        <p:tgtEl>
                                          <p:spTgt spid="21507">
                                            <p:txEl>
                                              <p:pRg st="12" end="12"/>
                                            </p:txEl>
                                          </p:spTgt>
                                        </p:tgtEl>
                                        <p:attrNameLst>
                                          <p:attrName>style.fontStyle</p:attrName>
                                        </p:attrNameLst>
                                      </p:cBhvr>
                                      <p:to>
                                        <p:strVal val="normal"/>
                                      </p:to>
                                    </p:set>
                                    <p:set>
                                      <p:cBhvr override="childStyle">
                                        <p:cTn id="87" dur="indefinite"/>
                                        <p:tgtEl>
                                          <p:spTgt spid="21507">
                                            <p:txEl>
                                              <p:pRg st="12" end="12"/>
                                            </p:txEl>
                                          </p:spTgt>
                                        </p:tgtEl>
                                        <p:attrNameLst>
                                          <p:attrName>style.fontWeight</p:attrName>
                                        </p:attrNameLst>
                                      </p:cBhvr>
                                      <p:to>
                                        <p:strVal val="bold"/>
                                      </p:to>
                                    </p:set>
                                    <p:set>
                                      <p:cBhvr override="childStyle">
                                        <p:cTn id="88" dur="indefinite"/>
                                        <p:tgtEl>
                                          <p:spTgt spid="21507">
                                            <p:txEl>
                                              <p:pRg st="12" end="12"/>
                                            </p:txEl>
                                          </p:spTgt>
                                        </p:tgtEl>
                                        <p:attrNameLst>
                                          <p:attrName>style.textDecorationUnderline</p:attrName>
                                        </p:attrNameLst>
                                      </p:cBhvr>
                                      <p:to>
                                        <p:strVal val="false"/>
                                      </p:to>
                                    </p:set>
                                  </p:childTnLst>
                                </p:cTn>
                              </p:par>
                              <p:par>
                                <p:cTn id="89" presetID="3" presetClass="emph" presetSubtype="1" nodeType="withEffect">
                                  <p:stCondLst>
                                    <p:cond delay="0"/>
                                  </p:stCondLst>
                                  <p:endCondLst>
                                    <p:cond evt="onNext" delay="0">
                                      <p:tgtEl>
                                        <p:sldTgt/>
                                      </p:tgtEl>
                                    </p:cond>
                                  </p:endCondLst>
                                  <p:childTnLst>
                                    <p:set>
                                      <p:cBhvr override="childStyle">
                                        <p:cTn id="90" dur="indefinite"/>
                                        <p:tgtEl>
                                          <p:spTgt spid="21507">
                                            <p:txEl>
                                              <p:pRg st="12" end="12"/>
                                            </p:txEl>
                                          </p:spTgt>
                                        </p:tgtEl>
                                        <p:attrNameLst>
                                          <p:attrName>style.color</p:attrName>
                                        </p:attrNameLst>
                                      </p:cBhvr>
                                      <p:to>
                                        <p:clrVal>
                                          <a:srgbClr val="CC0000"/>
                                        </p:clrVal>
                                      </p:to>
                                    </p:set>
                                  </p:childTnLst>
                                </p:cTn>
                              </p:par>
                            </p:childTnLst>
                          </p:cTn>
                        </p:par>
                      </p:childTnLst>
                    </p:cTn>
                  </p:par>
                  <p:par>
                    <p:cTn id="91" fill="hold">
                      <p:stCondLst>
                        <p:cond delay="indefinite"/>
                      </p:stCondLst>
                      <p:childTnLst>
                        <p:par>
                          <p:cTn id="92" fill="hold">
                            <p:stCondLst>
                              <p:cond delay="0"/>
                            </p:stCondLst>
                            <p:childTnLst>
                              <p:par>
                                <p:cTn id="93" presetID="5" presetClass="emph" presetSubtype="1" nodeType="clickEffect">
                                  <p:stCondLst>
                                    <p:cond delay="0"/>
                                  </p:stCondLst>
                                  <p:endCondLst>
                                    <p:cond evt="onNext" delay="0">
                                      <p:tgtEl>
                                        <p:sldTgt/>
                                      </p:tgtEl>
                                    </p:cond>
                                  </p:endCondLst>
                                  <p:childTnLst>
                                    <p:set>
                                      <p:cBhvr override="childStyle">
                                        <p:cTn id="94" dur="indefinite"/>
                                        <p:tgtEl>
                                          <p:spTgt spid="21507">
                                            <p:txEl>
                                              <p:pRg st="9" end="9"/>
                                            </p:txEl>
                                          </p:spTgt>
                                        </p:tgtEl>
                                        <p:attrNameLst>
                                          <p:attrName>style.fontStyle</p:attrName>
                                        </p:attrNameLst>
                                      </p:cBhvr>
                                      <p:to>
                                        <p:strVal val="normal"/>
                                      </p:to>
                                    </p:set>
                                    <p:set>
                                      <p:cBhvr override="childStyle">
                                        <p:cTn id="95" dur="indefinite"/>
                                        <p:tgtEl>
                                          <p:spTgt spid="21507">
                                            <p:txEl>
                                              <p:pRg st="9" end="9"/>
                                            </p:txEl>
                                          </p:spTgt>
                                        </p:tgtEl>
                                        <p:attrNameLst>
                                          <p:attrName>style.fontWeight</p:attrName>
                                        </p:attrNameLst>
                                      </p:cBhvr>
                                      <p:to>
                                        <p:strVal val="bold"/>
                                      </p:to>
                                    </p:set>
                                    <p:set>
                                      <p:cBhvr override="childStyle">
                                        <p:cTn id="96" dur="indefinite"/>
                                        <p:tgtEl>
                                          <p:spTgt spid="21507">
                                            <p:txEl>
                                              <p:pRg st="9" end="9"/>
                                            </p:txEl>
                                          </p:spTgt>
                                        </p:tgtEl>
                                        <p:attrNameLst>
                                          <p:attrName>style.textDecorationUnderline</p:attrName>
                                        </p:attrNameLst>
                                      </p:cBhvr>
                                      <p:to>
                                        <p:strVal val="false"/>
                                      </p:to>
                                    </p:set>
                                  </p:childTnLst>
                                </p:cTn>
                              </p:par>
                              <p:par>
                                <p:cTn id="97" presetID="3" presetClass="emph" presetSubtype="1" nodeType="withEffect">
                                  <p:stCondLst>
                                    <p:cond delay="0"/>
                                  </p:stCondLst>
                                  <p:endCondLst>
                                    <p:cond evt="onNext" delay="0">
                                      <p:tgtEl>
                                        <p:sldTgt/>
                                      </p:tgtEl>
                                    </p:cond>
                                  </p:endCondLst>
                                  <p:childTnLst>
                                    <p:set>
                                      <p:cBhvr override="childStyle">
                                        <p:cTn id="98" dur="indefinite"/>
                                        <p:tgtEl>
                                          <p:spTgt spid="21507">
                                            <p:txEl>
                                              <p:pRg st="9" end="9"/>
                                            </p:txEl>
                                          </p:spTgt>
                                        </p:tgtEl>
                                        <p:attrNameLst>
                                          <p:attrName>style.color</p:attrName>
                                        </p:attrNameLst>
                                      </p:cBhvr>
                                      <p:to>
                                        <p:clrVal>
                                          <a:srgbClr val="CC0000"/>
                                        </p:clrVal>
                                      </p:to>
                                    </p:set>
                                  </p:childTnLst>
                                </p:cTn>
                              </p:par>
                            </p:childTnLst>
                          </p:cTn>
                        </p:par>
                      </p:childTnLst>
                    </p:cTn>
                  </p:par>
                  <p:par>
                    <p:cTn id="99" fill="hold">
                      <p:stCondLst>
                        <p:cond delay="indefinite"/>
                      </p:stCondLst>
                      <p:childTnLst>
                        <p:par>
                          <p:cTn id="100" fill="hold">
                            <p:stCondLst>
                              <p:cond delay="0"/>
                            </p:stCondLst>
                            <p:childTnLst>
                              <p:par>
                                <p:cTn id="101" presetID="5" presetClass="emph" presetSubtype="1" nodeType="clickEffect">
                                  <p:stCondLst>
                                    <p:cond delay="0"/>
                                  </p:stCondLst>
                                  <p:endCondLst>
                                    <p:cond evt="onNext" delay="0">
                                      <p:tgtEl>
                                        <p:sldTgt/>
                                      </p:tgtEl>
                                    </p:cond>
                                  </p:endCondLst>
                                  <p:childTnLst>
                                    <p:set>
                                      <p:cBhvr override="childStyle">
                                        <p:cTn id="102" dur="indefinite"/>
                                        <p:tgtEl>
                                          <p:spTgt spid="21507">
                                            <p:txEl>
                                              <p:pRg st="8" end="8"/>
                                            </p:txEl>
                                          </p:spTgt>
                                        </p:tgtEl>
                                        <p:attrNameLst>
                                          <p:attrName>style.fontStyle</p:attrName>
                                        </p:attrNameLst>
                                      </p:cBhvr>
                                      <p:to>
                                        <p:strVal val="normal"/>
                                      </p:to>
                                    </p:set>
                                    <p:set>
                                      <p:cBhvr override="childStyle">
                                        <p:cTn id="103" dur="indefinite"/>
                                        <p:tgtEl>
                                          <p:spTgt spid="21507">
                                            <p:txEl>
                                              <p:pRg st="8" end="8"/>
                                            </p:txEl>
                                          </p:spTgt>
                                        </p:tgtEl>
                                        <p:attrNameLst>
                                          <p:attrName>style.fontWeight</p:attrName>
                                        </p:attrNameLst>
                                      </p:cBhvr>
                                      <p:to>
                                        <p:strVal val="bold"/>
                                      </p:to>
                                    </p:set>
                                    <p:set>
                                      <p:cBhvr override="childStyle">
                                        <p:cTn id="104" dur="indefinite"/>
                                        <p:tgtEl>
                                          <p:spTgt spid="21507">
                                            <p:txEl>
                                              <p:pRg st="8" end="8"/>
                                            </p:txEl>
                                          </p:spTgt>
                                        </p:tgtEl>
                                        <p:attrNameLst>
                                          <p:attrName>style.textDecorationUnderline</p:attrName>
                                        </p:attrNameLst>
                                      </p:cBhvr>
                                      <p:to>
                                        <p:strVal val="false"/>
                                      </p:to>
                                    </p:set>
                                  </p:childTnLst>
                                </p:cTn>
                              </p:par>
                              <p:par>
                                <p:cTn id="105" presetID="3" presetClass="emph" presetSubtype="1" nodeType="withEffect">
                                  <p:stCondLst>
                                    <p:cond delay="0"/>
                                  </p:stCondLst>
                                  <p:endCondLst>
                                    <p:cond evt="onNext" delay="0">
                                      <p:tgtEl>
                                        <p:sldTgt/>
                                      </p:tgtEl>
                                    </p:cond>
                                  </p:endCondLst>
                                  <p:childTnLst>
                                    <p:set>
                                      <p:cBhvr override="childStyle">
                                        <p:cTn id="106" dur="indefinite"/>
                                        <p:tgtEl>
                                          <p:spTgt spid="21507">
                                            <p:txEl>
                                              <p:pRg st="8" end="8"/>
                                            </p:txEl>
                                          </p:spTgt>
                                        </p:tgtEl>
                                        <p:attrNameLst>
                                          <p:attrName>style.color</p:attrName>
                                        </p:attrNameLst>
                                      </p:cBhvr>
                                      <p:to>
                                        <p:clrVal>
                                          <a:srgbClr val="CC0000"/>
                                        </p:clrVal>
                                      </p:to>
                                    </p:set>
                                  </p:childTnLst>
                                </p:cTn>
                              </p:par>
                            </p:childTnLst>
                          </p:cTn>
                        </p:par>
                      </p:childTnLst>
                    </p:cTn>
                  </p:par>
                  <p:par>
                    <p:cTn id="107" fill="hold">
                      <p:stCondLst>
                        <p:cond delay="indefinite"/>
                      </p:stCondLst>
                      <p:childTnLst>
                        <p:par>
                          <p:cTn id="108" fill="hold">
                            <p:stCondLst>
                              <p:cond delay="0"/>
                            </p:stCondLst>
                            <p:childTnLst>
                              <p:par>
                                <p:cTn id="109" presetID="5" presetClass="emph" presetSubtype="1" nodeType="clickEffect">
                                  <p:stCondLst>
                                    <p:cond delay="0"/>
                                  </p:stCondLst>
                                  <p:endCondLst>
                                    <p:cond evt="onNext" delay="0">
                                      <p:tgtEl>
                                        <p:sldTgt/>
                                      </p:tgtEl>
                                    </p:cond>
                                  </p:endCondLst>
                                  <p:childTnLst>
                                    <p:set>
                                      <p:cBhvr override="childStyle">
                                        <p:cTn id="110" dur="indefinite"/>
                                        <p:tgtEl>
                                          <p:spTgt spid="21507">
                                            <p:txEl>
                                              <p:pRg st="13" end="13"/>
                                            </p:txEl>
                                          </p:spTgt>
                                        </p:tgtEl>
                                        <p:attrNameLst>
                                          <p:attrName>style.fontStyle</p:attrName>
                                        </p:attrNameLst>
                                      </p:cBhvr>
                                      <p:to>
                                        <p:strVal val="normal"/>
                                      </p:to>
                                    </p:set>
                                    <p:set>
                                      <p:cBhvr override="childStyle">
                                        <p:cTn id="111" dur="indefinite"/>
                                        <p:tgtEl>
                                          <p:spTgt spid="21507">
                                            <p:txEl>
                                              <p:pRg st="13" end="13"/>
                                            </p:txEl>
                                          </p:spTgt>
                                        </p:tgtEl>
                                        <p:attrNameLst>
                                          <p:attrName>style.fontWeight</p:attrName>
                                        </p:attrNameLst>
                                      </p:cBhvr>
                                      <p:to>
                                        <p:strVal val="bold"/>
                                      </p:to>
                                    </p:set>
                                    <p:set>
                                      <p:cBhvr override="childStyle">
                                        <p:cTn id="112" dur="indefinite"/>
                                        <p:tgtEl>
                                          <p:spTgt spid="21507">
                                            <p:txEl>
                                              <p:pRg st="13" end="13"/>
                                            </p:txEl>
                                          </p:spTgt>
                                        </p:tgtEl>
                                        <p:attrNameLst>
                                          <p:attrName>style.textDecorationUnderline</p:attrName>
                                        </p:attrNameLst>
                                      </p:cBhvr>
                                      <p:to>
                                        <p:strVal val="false"/>
                                      </p:to>
                                    </p:set>
                                  </p:childTnLst>
                                </p:cTn>
                              </p:par>
                              <p:par>
                                <p:cTn id="113" presetID="3" presetClass="emph" presetSubtype="1" nodeType="withEffect">
                                  <p:stCondLst>
                                    <p:cond delay="0"/>
                                  </p:stCondLst>
                                  <p:endCondLst>
                                    <p:cond evt="onNext" delay="0">
                                      <p:tgtEl>
                                        <p:sldTgt/>
                                      </p:tgtEl>
                                    </p:cond>
                                  </p:endCondLst>
                                  <p:childTnLst>
                                    <p:set>
                                      <p:cBhvr override="childStyle">
                                        <p:cTn id="114" dur="indefinite"/>
                                        <p:tgtEl>
                                          <p:spTgt spid="21507">
                                            <p:txEl>
                                              <p:pRg st="13" end="13"/>
                                            </p:txEl>
                                          </p:spTgt>
                                        </p:tgtEl>
                                        <p:attrNameLst>
                                          <p:attrName>style.color</p:attrName>
                                        </p:attrNameLst>
                                      </p:cBhvr>
                                      <p:to>
                                        <p:clrVal>
                                          <a:srgbClr val="CC0000"/>
                                        </p:clrVal>
                                      </p:to>
                                    </p:set>
                                  </p:childTnLst>
                                </p:cTn>
                              </p:par>
                            </p:childTnLst>
                          </p:cTn>
                        </p:par>
                      </p:childTnLst>
                    </p:cTn>
                  </p:par>
                  <p:par>
                    <p:cTn id="115" fill="hold">
                      <p:stCondLst>
                        <p:cond delay="indefinite"/>
                      </p:stCondLst>
                      <p:childTnLst>
                        <p:par>
                          <p:cTn id="116" fill="hold">
                            <p:stCondLst>
                              <p:cond delay="0"/>
                            </p:stCondLst>
                            <p:childTnLst>
                              <p:par>
                                <p:cTn id="117" presetID="5" presetClass="emph" presetSubtype="1" nodeType="clickEffect">
                                  <p:stCondLst>
                                    <p:cond delay="0"/>
                                  </p:stCondLst>
                                  <p:endCondLst>
                                    <p:cond evt="onNext" delay="0">
                                      <p:tgtEl>
                                        <p:sldTgt/>
                                      </p:tgtEl>
                                    </p:cond>
                                  </p:endCondLst>
                                  <p:childTnLst>
                                    <p:set>
                                      <p:cBhvr override="childStyle">
                                        <p:cTn id="118" dur="indefinite"/>
                                        <p:tgtEl>
                                          <p:spTgt spid="21507">
                                            <p:txEl>
                                              <p:pRg st="14" end="14"/>
                                            </p:txEl>
                                          </p:spTgt>
                                        </p:tgtEl>
                                        <p:attrNameLst>
                                          <p:attrName>style.fontStyle</p:attrName>
                                        </p:attrNameLst>
                                      </p:cBhvr>
                                      <p:to>
                                        <p:strVal val="normal"/>
                                      </p:to>
                                    </p:set>
                                    <p:set>
                                      <p:cBhvr override="childStyle">
                                        <p:cTn id="119" dur="indefinite"/>
                                        <p:tgtEl>
                                          <p:spTgt spid="21507">
                                            <p:txEl>
                                              <p:pRg st="14" end="14"/>
                                            </p:txEl>
                                          </p:spTgt>
                                        </p:tgtEl>
                                        <p:attrNameLst>
                                          <p:attrName>style.fontWeight</p:attrName>
                                        </p:attrNameLst>
                                      </p:cBhvr>
                                      <p:to>
                                        <p:strVal val="bold"/>
                                      </p:to>
                                    </p:set>
                                    <p:set>
                                      <p:cBhvr override="childStyle">
                                        <p:cTn id="120" dur="indefinite"/>
                                        <p:tgtEl>
                                          <p:spTgt spid="21507">
                                            <p:txEl>
                                              <p:pRg st="14" end="14"/>
                                            </p:txEl>
                                          </p:spTgt>
                                        </p:tgtEl>
                                        <p:attrNameLst>
                                          <p:attrName>style.textDecorationUnderline</p:attrName>
                                        </p:attrNameLst>
                                      </p:cBhvr>
                                      <p:to>
                                        <p:strVal val="false"/>
                                      </p:to>
                                    </p:set>
                                  </p:childTnLst>
                                </p:cTn>
                              </p:par>
                              <p:par>
                                <p:cTn id="121" presetID="3" presetClass="emph" presetSubtype="1" nodeType="withEffect">
                                  <p:stCondLst>
                                    <p:cond delay="0"/>
                                  </p:stCondLst>
                                  <p:endCondLst>
                                    <p:cond evt="onNext" delay="0">
                                      <p:tgtEl>
                                        <p:sldTgt/>
                                      </p:tgtEl>
                                    </p:cond>
                                  </p:endCondLst>
                                  <p:childTnLst>
                                    <p:set>
                                      <p:cBhvr override="childStyle">
                                        <p:cTn id="122" dur="indefinite"/>
                                        <p:tgtEl>
                                          <p:spTgt spid="21507">
                                            <p:txEl>
                                              <p:pRg st="14" end="14"/>
                                            </p:txEl>
                                          </p:spTgt>
                                        </p:tgtEl>
                                        <p:attrNameLst>
                                          <p:attrName>style.color</p:attrName>
                                        </p:attrNameLst>
                                      </p:cBhvr>
                                      <p:to>
                                        <p:clrVal>
                                          <a:srgbClr val="CC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hr-HR" dirty="0" smtClean="0"/>
              <a:t>Kompresija virusnih operacija</a:t>
            </a:r>
          </a:p>
        </p:txBody>
      </p:sp>
      <p:sp>
        <p:nvSpPr>
          <p:cNvPr id="23555" name="Content Placeholder 2"/>
          <p:cNvSpPr>
            <a:spLocks noGrp="1"/>
          </p:cNvSpPr>
          <p:nvPr>
            <p:ph sz="quarter" idx="1"/>
          </p:nvPr>
        </p:nvSpPr>
        <p:spPr>
          <a:xfrm>
            <a:off x="323850" y="1447800"/>
            <a:ext cx="8569325" cy="5149850"/>
          </a:xfrm>
        </p:spPr>
        <p:txBody>
          <a:bodyPr/>
          <a:lstStyle/>
          <a:p>
            <a:r>
              <a:rPr lang="hr-HR" sz="2400" dirty="0" smtClean="0"/>
              <a:t>Virus koji je opisan na prethodnom slajdu je lako otkriti:</a:t>
            </a:r>
          </a:p>
          <a:p>
            <a:pPr lvl="1"/>
            <a:r>
              <a:rPr lang="hr-HR" sz="2000" dirty="0" smtClean="0"/>
              <a:t>Zaražena verzija programa je duža od nezaražene verzije programa</a:t>
            </a:r>
          </a:p>
          <a:p>
            <a:r>
              <a:rPr lang="hr-HR" sz="2400" dirty="0" smtClean="0"/>
              <a:t>Kako bi se izbjegla detekcija virus vrši kompresiju izvršne datoteke</a:t>
            </a:r>
          </a:p>
          <a:p>
            <a:pPr lvl="1"/>
            <a:r>
              <a:rPr lang="hr-HR" sz="2000" dirty="0" smtClean="0"/>
              <a:t>Cilj je poistići </a:t>
            </a:r>
            <a:r>
              <a:rPr lang="hr-HR" sz="2000" dirty="0"/>
              <a:t>istu veličinu zaražene i nezaražene datoteke</a:t>
            </a:r>
            <a:endParaRPr lang="hr-HR" sz="2000" dirty="0" smtClean="0"/>
          </a:p>
        </p:txBody>
      </p:sp>
      <p:sp>
        <p:nvSpPr>
          <p:cNvPr id="5" name="Text Box 5"/>
          <p:cNvSpPr txBox="1">
            <a:spLocks noChangeArrowheads="1"/>
          </p:cNvSpPr>
          <p:nvPr/>
        </p:nvSpPr>
        <p:spPr bwMode="auto">
          <a:xfrm>
            <a:off x="488950" y="3525838"/>
            <a:ext cx="936625" cy="576262"/>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dirty="0">
                <a:latin typeface="+mn-lt"/>
              </a:rPr>
              <a:t>K</a:t>
            </a:r>
            <a:r>
              <a:rPr lang="hr-HR" b="1" dirty="0" smtClean="0">
                <a:latin typeface="+mn-lt"/>
              </a:rPr>
              <a:t>ompr</a:t>
            </a:r>
            <a:r>
              <a:rPr lang="hr-HR" b="1" dirty="0">
                <a:latin typeface="+mn-lt"/>
              </a:rPr>
              <a:t>. virus</a:t>
            </a:r>
            <a:endParaRPr lang="en-GB" dirty="0">
              <a:latin typeface="+mn-lt"/>
            </a:endParaRPr>
          </a:p>
        </p:txBody>
      </p:sp>
      <p:sp>
        <p:nvSpPr>
          <p:cNvPr id="6" name="Text Box 5"/>
          <p:cNvSpPr txBox="1">
            <a:spLocks noChangeArrowheads="1"/>
          </p:cNvSpPr>
          <p:nvPr/>
        </p:nvSpPr>
        <p:spPr bwMode="auto">
          <a:xfrm>
            <a:off x="488950" y="4173538"/>
            <a:ext cx="936625" cy="214947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u="sng" dirty="0">
                <a:latin typeface="+mn-lt"/>
              </a:rPr>
              <a:t>P</a:t>
            </a:r>
            <a:r>
              <a:rPr lang="hr-HR" b="1" baseline="-25000" dirty="0">
                <a:latin typeface="+mn-lt"/>
              </a:rPr>
              <a:t>1</a:t>
            </a:r>
            <a:endParaRPr lang="en-GB" baseline="-25000" dirty="0">
              <a:latin typeface="+mn-lt"/>
            </a:endParaRPr>
          </a:p>
        </p:txBody>
      </p:sp>
      <p:sp>
        <p:nvSpPr>
          <p:cNvPr id="8" name="Text Box 5"/>
          <p:cNvSpPr txBox="1">
            <a:spLocks noChangeArrowheads="1"/>
          </p:cNvSpPr>
          <p:nvPr/>
        </p:nvSpPr>
        <p:spPr bwMode="auto">
          <a:xfrm>
            <a:off x="1857375" y="3513138"/>
            <a:ext cx="935038" cy="2808287"/>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dirty="0">
                <a:latin typeface="+mn-lt"/>
              </a:rPr>
              <a:t>P</a:t>
            </a:r>
            <a:r>
              <a:rPr lang="hr-HR" b="1" baseline="-25000" dirty="0">
                <a:latin typeface="+mn-lt"/>
              </a:rPr>
              <a:t>2</a:t>
            </a:r>
            <a:endParaRPr lang="en-GB" baseline="-25000" dirty="0">
              <a:latin typeface="+mn-lt"/>
            </a:endParaRPr>
          </a:p>
        </p:txBody>
      </p:sp>
      <p:sp>
        <p:nvSpPr>
          <p:cNvPr id="9" name="Rectangle 8"/>
          <p:cNvSpPr/>
          <p:nvPr/>
        </p:nvSpPr>
        <p:spPr>
          <a:xfrm>
            <a:off x="405171" y="6364288"/>
            <a:ext cx="2480551" cy="369332"/>
          </a:xfrm>
          <a:prstGeom prst="rect">
            <a:avLst/>
          </a:prstGeom>
        </p:spPr>
        <p:txBody>
          <a:bodyPr wrap="none">
            <a:spAutoFit/>
          </a:bodyPr>
          <a:lstStyle/>
          <a:p>
            <a:pPr algn="ctr">
              <a:spcBef>
                <a:spcPct val="50000"/>
              </a:spcBef>
              <a:defRPr/>
            </a:pPr>
            <a:r>
              <a:rPr lang="hr-HR" b="1" dirty="0">
                <a:solidFill>
                  <a:srgbClr val="002060"/>
                </a:solidFill>
                <a:latin typeface="+mn-lt"/>
              </a:rPr>
              <a:t>P</a:t>
            </a:r>
            <a:r>
              <a:rPr lang="hr-HR" b="1" baseline="-25000" dirty="0">
                <a:solidFill>
                  <a:srgbClr val="002060"/>
                </a:solidFill>
                <a:latin typeface="+mn-lt"/>
              </a:rPr>
              <a:t>1</a:t>
            </a:r>
            <a:r>
              <a:rPr lang="hr-HR" b="1" dirty="0">
                <a:solidFill>
                  <a:srgbClr val="002060"/>
                </a:solidFill>
                <a:latin typeface="+mn-lt"/>
              </a:rPr>
              <a:t> </a:t>
            </a:r>
            <a:r>
              <a:rPr lang="hr-HR" b="1" dirty="0" smtClean="0">
                <a:solidFill>
                  <a:srgbClr val="002060"/>
                </a:solidFill>
                <a:latin typeface="+mn-lt"/>
              </a:rPr>
              <a:t>zaražen, </a:t>
            </a:r>
            <a:r>
              <a:rPr lang="hr-HR" b="1" dirty="0">
                <a:solidFill>
                  <a:srgbClr val="002060"/>
                </a:solidFill>
                <a:latin typeface="+mn-lt"/>
              </a:rPr>
              <a:t>P</a:t>
            </a:r>
            <a:r>
              <a:rPr lang="hr-HR" b="1" baseline="-25000" dirty="0">
                <a:solidFill>
                  <a:srgbClr val="002060"/>
                </a:solidFill>
                <a:latin typeface="+mn-lt"/>
              </a:rPr>
              <a:t>2</a:t>
            </a:r>
            <a:r>
              <a:rPr lang="hr-HR" b="1" dirty="0">
                <a:solidFill>
                  <a:srgbClr val="002060"/>
                </a:solidFill>
                <a:latin typeface="+mn-lt"/>
              </a:rPr>
              <a:t> </a:t>
            </a:r>
            <a:r>
              <a:rPr lang="hr-HR" b="1" dirty="0" smtClean="0">
                <a:solidFill>
                  <a:srgbClr val="002060"/>
                </a:solidFill>
                <a:latin typeface="+mn-lt"/>
              </a:rPr>
              <a:t>nezaražen</a:t>
            </a:r>
            <a:endParaRPr lang="en-GB" b="1" dirty="0">
              <a:solidFill>
                <a:srgbClr val="002060"/>
              </a:solidFill>
              <a:latin typeface="+mn-lt"/>
            </a:endParaRPr>
          </a:p>
        </p:txBody>
      </p:sp>
      <p:sp>
        <p:nvSpPr>
          <p:cNvPr id="10" name="Rectangle 9"/>
          <p:cNvSpPr/>
          <p:nvPr/>
        </p:nvSpPr>
        <p:spPr>
          <a:xfrm>
            <a:off x="5205009" y="6372225"/>
            <a:ext cx="2243948" cy="369332"/>
          </a:xfrm>
          <a:prstGeom prst="rect">
            <a:avLst/>
          </a:prstGeom>
        </p:spPr>
        <p:txBody>
          <a:bodyPr wrap="none">
            <a:spAutoFit/>
          </a:bodyPr>
          <a:lstStyle/>
          <a:p>
            <a:pPr algn="ctr">
              <a:spcBef>
                <a:spcPct val="50000"/>
              </a:spcBef>
              <a:defRPr/>
            </a:pPr>
            <a:r>
              <a:rPr lang="hr-HR" b="1" dirty="0">
                <a:solidFill>
                  <a:srgbClr val="002060"/>
                </a:solidFill>
                <a:latin typeface="+mn-lt"/>
              </a:rPr>
              <a:t>P</a:t>
            </a:r>
            <a:r>
              <a:rPr lang="hr-HR" b="1" baseline="-25000" dirty="0">
                <a:solidFill>
                  <a:srgbClr val="002060"/>
                </a:solidFill>
                <a:latin typeface="+mn-lt"/>
              </a:rPr>
              <a:t>1</a:t>
            </a:r>
            <a:r>
              <a:rPr lang="hr-HR" b="1" dirty="0">
                <a:solidFill>
                  <a:srgbClr val="002060"/>
                </a:solidFill>
                <a:latin typeface="+mn-lt"/>
              </a:rPr>
              <a:t> </a:t>
            </a:r>
            <a:r>
              <a:rPr lang="hr-HR" b="1" dirty="0" smtClean="0">
                <a:solidFill>
                  <a:srgbClr val="002060"/>
                </a:solidFill>
                <a:latin typeface="+mn-lt"/>
              </a:rPr>
              <a:t>zaražen, </a:t>
            </a:r>
            <a:r>
              <a:rPr lang="hr-HR" b="1" dirty="0">
                <a:solidFill>
                  <a:srgbClr val="002060"/>
                </a:solidFill>
                <a:latin typeface="+mn-lt"/>
              </a:rPr>
              <a:t>P</a:t>
            </a:r>
            <a:r>
              <a:rPr lang="hr-HR" b="1" baseline="-25000" dirty="0">
                <a:solidFill>
                  <a:srgbClr val="002060"/>
                </a:solidFill>
                <a:latin typeface="+mn-lt"/>
              </a:rPr>
              <a:t>2</a:t>
            </a:r>
            <a:r>
              <a:rPr lang="hr-HR" b="1" dirty="0">
                <a:solidFill>
                  <a:srgbClr val="002060"/>
                </a:solidFill>
                <a:latin typeface="+mn-lt"/>
              </a:rPr>
              <a:t> </a:t>
            </a:r>
            <a:r>
              <a:rPr lang="hr-HR" b="1" dirty="0" smtClean="0">
                <a:solidFill>
                  <a:srgbClr val="002060"/>
                </a:solidFill>
                <a:latin typeface="+mn-lt"/>
              </a:rPr>
              <a:t>zaražen</a:t>
            </a:r>
            <a:endParaRPr lang="en-GB" b="1" dirty="0">
              <a:solidFill>
                <a:srgbClr val="002060"/>
              </a:solidFill>
              <a:latin typeface="+mn-lt"/>
            </a:endParaRPr>
          </a:p>
        </p:txBody>
      </p:sp>
      <p:cxnSp>
        <p:nvCxnSpPr>
          <p:cNvPr id="12" name="Straight Connector 11"/>
          <p:cNvCxnSpPr/>
          <p:nvPr/>
        </p:nvCxnSpPr>
        <p:spPr>
          <a:xfrm rot="5400000">
            <a:off x="1605756" y="4929982"/>
            <a:ext cx="3240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p:nvSpPr>
        <p:spPr bwMode="auto">
          <a:xfrm>
            <a:off x="3657600" y="3535363"/>
            <a:ext cx="935038" cy="576262"/>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dirty="0">
                <a:latin typeface="+mn-lt"/>
              </a:rPr>
              <a:t>K</a:t>
            </a:r>
            <a:r>
              <a:rPr lang="hr-HR" b="1" dirty="0" smtClean="0">
                <a:latin typeface="+mn-lt"/>
              </a:rPr>
              <a:t>ompr</a:t>
            </a:r>
            <a:r>
              <a:rPr lang="hr-HR" b="1" dirty="0">
                <a:latin typeface="+mn-lt"/>
              </a:rPr>
              <a:t>. virus</a:t>
            </a:r>
            <a:endParaRPr lang="en-GB" dirty="0">
              <a:latin typeface="+mn-lt"/>
            </a:endParaRPr>
          </a:p>
        </p:txBody>
      </p:sp>
      <p:sp>
        <p:nvSpPr>
          <p:cNvPr id="14" name="Text Box 5"/>
          <p:cNvSpPr txBox="1">
            <a:spLocks noChangeArrowheads="1"/>
          </p:cNvSpPr>
          <p:nvPr/>
        </p:nvSpPr>
        <p:spPr bwMode="auto">
          <a:xfrm>
            <a:off x="3657600" y="4184650"/>
            <a:ext cx="935038" cy="214947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u="sng" dirty="0">
                <a:latin typeface="+mn-lt"/>
              </a:rPr>
              <a:t>P</a:t>
            </a:r>
            <a:r>
              <a:rPr lang="hr-HR" b="1" baseline="-25000" dirty="0">
                <a:latin typeface="+mn-lt"/>
              </a:rPr>
              <a:t>1</a:t>
            </a:r>
            <a:endParaRPr lang="en-GB" baseline="-25000" dirty="0">
              <a:latin typeface="+mn-lt"/>
            </a:endParaRPr>
          </a:p>
        </p:txBody>
      </p:sp>
      <p:sp>
        <p:nvSpPr>
          <p:cNvPr id="15" name="Text Box 5"/>
          <p:cNvSpPr txBox="1">
            <a:spLocks noChangeArrowheads="1"/>
          </p:cNvSpPr>
          <p:nvPr/>
        </p:nvSpPr>
        <p:spPr bwMode="auto">
          <a:xfrm>
            <a:off x="5026025" y="3522663"/>
            <a:ext cx="935038" cy="2808287"/>
          </a:xfrm>
          <a:prstGeom prst="rect">
            <a:avLst/>
          </a:prstGeom>
          <a:solidFill>
            <a:srgbClr val="EAEAEA"/>
          </a:solidFill>
          <a:ln w="19050">
            <a:solidFill>
              <a:schemeClr val="tx1"/>
            </a:solidFill>
            <a:prstDash val="sysDash"/>
            <a:miter lim="800000"/>
            <a:headEnd/>
            <a:tailEnd/>
          </a:ln>
        </p:spPr>
        <p:txBody>
          <a:bodyPr anchor="ctr"/>
          <a:lstStyle/>
          <a:p>
            <a:pPr algn="ctr">
              <a:spcBef>
                <a:spcPct val="50000"/>
              </a:spcBef>
              <a:defRPr/>
            </a:pPr>
            <a:r>
              <a:rPr lang="hr-HR" b="1" dirty="0">
                <a:latin typeface="+mn-lt"/>
              </a:rPr>
              <a:t>P</a:t>
            </a:r>
            <a:r>
              <a:rPr lang="hr-HR" b="1" baseline="-25000" dirty="0">
                <a:latin typeface="+mn-lt"/>
              </a:rPr>
              <a:t>1</a:t>
            </a:r>
            <a:endParaRPr lang="en-GB" baseline="-25000" dirty="0">
              <a:latin typeface="+mn-lt"/>
            </a:endParaRPr>
          </a:p>
        </p:txBody>
      </p:sp>
      <p:cxnSp>
        <p:nvCxnSpPr>
          <p:cNvPr id="17" name="Straight Connector 16"/>
          <p:cNvCxnSpPr/>
          <p:nvPr/>
        </p:nvCxnSpPr>
        <p:spPr>
          <a:xfrm rot="5400000" flipH="1" flipV="1">
            <a:off x="4485482" y="3632994"/>
            <a:ext cx="647700" cy="43338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ext Box 5"/>
          <p:cNvSpPr txBox="1">
            <a:spLocks noChangeArrowheads="1"/>
          </p:cNvSpPr>
          <p:nvPr/>
        </p:nvSpPr>
        <p:spPr bwMode="auto">
          <a:xfrm>
            <a:off x="6465888" y="3525838"/>
            <a:ext cx="935037" cy="2808287"/>
          </a:xfrm>
          <a:prstGeom prst="rect">
            <a:avLst/>
          </a:prstGeom>
          <a:solidFill>
            <a:srgbClr val="EAEAEA"/>
          </a:solidFill>
          <a:ln w="19050">
            <a:solidFill>
              <a:schemeClr val="tx1"/>
            </a:solidFill>
            <a:prstDash val="sysDash"/>
            <a:miter lim="800000"/>
            <a:headEnd/>
            <a:tailEnd/>
          </a:ln>
        </p:spPr>
        <p:txBody>
          <a:bodyPr anchor="ctr"/>
          <a:lstStyle/>
          <a:p>
            <a:pPr algn="ctr">
              <a:spcBef>
                <a:spcPct val="50000"/>
              </a:spcBef>
              <a:defRPr/>
            </a:pPr>
            <a:r>
              <a:rPr lang="hr-HR" b="1" dirty="0">
                <a:latin typeface="+mn-lt"/>
              </a:rPr>
              <a:t>P</a:t>
            </a:r>
            <a:r>
              <a:rPr lang="hr-HR" b="1" baseline="-25000" dirty="0">
                <a:latin typeface="+mn-lt"/>
              </a:rPr>
              <a:t>2</a:t>
            </a:r>
            <a:endParaRPr lang="en-GB" baseline="-25000" dirty="0">
              <a:latin typeface="+mn-lt"/>
            </a:endParaRPr>
          </a:p>
        </p:txBody>
      </p:sp>
      <p:sp>
        <p:nvSpPr>
          <p:cNvPr id="19" name="Text Box 5"/>
          <p:cNvSpPr txBox="1">
            <a:spLocks noChangeArrowheads="1"/>
          </p:cNvSpPr>
          <p:nvPr/>
        </p:nvSpPr>
        <p:spPr bwMode="auto">
          <a:xfrm>
            <a:off x="7885113" y="3538538"/>
            <a:ext cx="935037" cy="576262"/>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dirty="0">
                <a:latin typeface="+mn-lt"/>
              </a:rPr>
              <a:t>K</a:t>
            </a:r>
            <a:r>
              <a:rPr lang="hr-HR" b="1" dirty="0" smtClean="0">
                <a:latin typeface="+mn-lt"/>
              </a:rPr>
              <a:t>ompr</a:t>
            </a:r>
            <a:r>
              <a:rPr lang="hr-HR" b="1" dirty="0">
                <a:latin typeface="+mn-lt"/>
              </a:rPr>
              <a:t>. virus</a:t>
            </a:r>
            <a:endParaRPr lang="en-GB" dirty="0">
              <a:latin typeface="+mn-lt"/>
            </a:endParaRPr>
          </a:p>
        </p:txBody>
      </p:sp>
      <p:sp>
        <p:nvSpPr>
          <p:cNvPr id="20" name="Text Box 5"/>
          <p:cNvSpPr txBox="1">
            <a:spLocks noChangeArrowheads="1"/>
          </p:cNvSpPr>
          <p:nvPr/>
        </p:nvSpPr>
        <p:spPr bwMode="auto">
          <a:xfrm>
            <a:off x="7885113" y="4186238"/>
            <a:ext cx="935037" cy="214947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u="sng" dirty="0">
                <a:latin typeface="+mn-lt"/>
              </a:rPr>
              <a:t>P</a:t>
            </a:r>
            <a:r>
              <a:rPr lang="hr-HR" b="1" baseline="-25000" dirty="0">
                <a:latin typeface="+mn-lt"/>
              </a:rPr>
              <a:t>2</a:t>
            </a:r>
            <a:endParaRPr lang="en-GB" baseline="-25000" dirty="0">
              <a:latin typeface="+mn-lt"/>
            </a:endParaRPr>
          </a:p>
        </p:txBody>
      </p:sp>
      <p:sp>
        <p:nvSpPr>
          <p:cNvPr id="4" name="Slide Number Placeholder 3"/>
          <p:cNvSpPr>
            <a:spLocks noGrp="1"/>
          </p:cNvSpPr>
          <p:nvPr>
            <p:ph type="sldNum" sz="quarter" idx="10"/>
          </p:nvPr>
        </p:nvSpPr>
        <p:spPr/>
        <p:txBody>
          <a:bodyPr/>
          <a:lstStyle/>
          <a:p>
            <a:pPr>
              <a:defRPr/>
            </a:pPr>
            <a:fld id="{18F636DF-C21F-4E4F-8E2E-1269838BC573}" type="slidenum">
              <a:rPr lang="hr-HR"/>
              <a:pPr>
                <a:defRPr/>
              </a:pPr>
              <a:t>13</a:t>
            </a:fld>
            <a:endParaRPr lang="hr-HR"/>
          </a:p>
        </p:txBody>
      </p:sp>
      <p:cxnSp>
        <p:nvCxnSpPr>
          <p:cNvPr id="21" name="Straight Connector 20"/>
          <p:cNvCxnSpPr/>
          <p:nvPr/>
        </p:nvCxnSpPr>
        <p:spPr>
          <a:xfrm rot="16200000" flipV="1">
            <a:off x="7315995" y="3606006"/>
            <a:ext cx="658812" cy="504825"/>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400925" y="4281488"/>
            <a:ext cx="484188" cy="587375"/>
          </a:xfrm>
          <a:prstGeom prst="straightConnector1">
            <a:avLst/>
          </a:prstGeom>
          <a:ln w="19050">
            <a:solidFill>
              <a:schemeClr val="tx1"/>
            </a:solidFill>
            <a:prstDash val="sys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451725" y="4724400"/>
            <a:ext cx="288925" cy="288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r-HR" dirty="0"/>
              <a:t>1</a:t>
            </a:r>
            <a:endParaRPr lang="en-US" dirty="0"/>
          </a:p>
        </p:txBody>
      </p:sp>
      <p:sp>
        <p:nvSpPr>
          <p:cNvPr id="30" name="Arc 29"/>
          <p:cNvSpPr/>
          <p:nvPr/>
        </p:nvSpPr>
        <p:spPr>
          <a:xfrm>
            <a:off x="4584700" y="3213100"/>
            <a:ext cx="3313113" cy="614363"/>
          </a:xfrm>
          <a:prstGeom prst="arc">
            <a:avLst>
              <a:gd name="adj1" fmla="val 10786981"/>
              <a:gd name="adj2" fmla="val 0"/>
            </a:avLst>
          </a:prstGeom>
          <a:ln w="19050">
            <a:solidFill>
              <a:schemeClr val="tx1"/>
            </a:solidFill>
            <a:prstDash val="sysDash"/>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Oval 30"/>
          <p:cNvSpPr/>
          <p:nvPr/>
        </p:nvSpPr>
        <p:spPr>
          <a:xfrm>
            <a:off x="7019925" y="2924175"/>
            <a:ext cx="288925" cy="288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r-HR" dirty="0"/>
              <a:t>2</a:t>
            </a:r>
            <a:endParaRPr lang="en-US" dirty="0"/>
          </a:p>
        </p:txBody>
      </p:sp>
      <p:cxnSp>
        <p:nvCxnSpPr>
          <p:cNvPr id="32" name="Straight Arrow Connector 31"/>
          <p:cNvCxnSpPr/>
          <p:nvPr/>
        </p:nvCxnSpPr>
        <p:spPr>
          <a:xfrm rot="5400000" flipH="1" flipV="1">
            <a:off x="4452937" y="4365626"/>
            <a:ext cx="720725" cy="431800"/>
          </a:xfrm>
          <a:prstGeom prst="straightConnector1">
            <a:avLst/>
          </a:prstGeom>
          <a:ln w="19050">
            <a:solidFill>
              <a:schemeClr val="tx1"/>
            </a:solidFill>
            <a:prstDash val="sys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643438" y="4797425"/>
            <a:ext cx="288925" cy="2873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r-HR" dirty="0"/>
              <a:t>3</a:t>
            </a:r>
            <a:endParaRPr lang="en-US" dirty="0"/>
          </a:p>
        </p:txBody>
      </p:sp>
      <p:sp>
        <p:nvSpPr>
          <p:cNvPr id="37" name="Oval 36"/>
          <p:cNvSpPr/>
          <p:nvPr/>
        </p:nvSpPr>
        <p:spPr>
          <a:xfrm>
            <a:off x="5364163" y="3789363"/>
            <a:ext cx="287337" cy="2873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r-HR" dirty="0"/>
              <a:t>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7" grpId="0" animBg="1"/>
      <p:bldP spid="31"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hr-HR" dirty="0" smtClean="0"/>
              <a:t>Klasifikacija virusa- </a:t>
            </a:r>
            <a:r>
              <a:rPr lang="hr-HR" b="1" dirty="0" smtClean="0"/>
              <a:t>po cilju (</a:t>
            </a:r>
            <a:r>
              <a:rPr lang="hr-HR" b="1" dirty="0" err="1" smtClean="0"/>
              <a:t>by</a:t>
            </a:r>
            <a:r>
              <a:rPr lang="hr-HR" b="1" dirty="0" smtClean="0"/>
              <a:t> </a:t>
            </a:r>
            <a:r>
              <a:rPr lang="hr-HR" b="1" dirty="0" err="1" smtClean="0"/>
              <a:t>targed</a:t>
            </a:r>
            <a:r>
              <a:rPr lang="hr-HR" b="1" dirty="0" smtClean="0"/>
              <a:t>)</a:t>
            </a:r>
          </a:p>
        </p:txBody>
      </p:sp>
      <p:sp>
        <p:nvSpPr>
          <p:cNvPr id="24579" name="Content Placeholder 2"/>
          <p:cNvSpPr>
            <a:spLocks noGrp="1"/>
          </p:cNvSpPr>
          <p:nvPr>
            <p:ph sz="quarter" idx="1"/>
          </p:nvPr>
        </p:nvSpPr>
        <p:spPr>
          <a:xfrm>
            <a:off x="323850" y="1447800"/>
            <a:ext cx="8569325" cy="5149850"/>
          </a:xfrm>
        </p:spPr>
        <p:txBody>
          <a:bodyPr/>
          <a:lstStyle/>
          <a:p>
            <a:r>
              <a:rPr lang="en-US" sz="2800" b="1" dirty="0" smtClean="0">
                <a:solidFill>
                  <a:srgbClr val="C00000"/>
                </a:solidFill>
              </a:rPr>
              <a:t>Boot sector virus</a:t>
            </a:r>
            <a:endParaRPr lang="hr-HR" sz="2800" dirty="0" smtClean="0"/>
          </a:p>
          <a:p>
            <a:pPr lvl="1"/>
            <a:r>
              <a:rPr lang="hr-HR" dirty="0" smtClean="0"/>
              <a:t>Inficira ‘</a:t>
            </a:r>
            <a:r>
              <a:rPr lang="en-US" dirty="0" smtClean="0"/>
              <a:t>master boot record</a:t>
            </a:r>
            <a:r>
              <a:rPr lang="hr-HR" dirty="0" smtClean="0"/>
              <a:t>’ ili ‘</a:t>
            </a:r>
            <a:r>
              <a:rPr lang="hr-HR" dirty="0" err="1" smtClean="0"/>
              <a:t>boot</a:t>
            </a:r>
            <a:r>
              <a:rPr lang="hr-HR" dirty="0" smtClean="0"/>
              <a:t> </a:t>
            </a:r>
            <a:r>
              <a:rPr lang="hr-HR" dirty="0" err="1" smtClean="0"/>
              <a:t>record</a:t>
            </a:r>
            <a:r>
              <a:rPr lang="hr-HR" dirty="0" smtClean="0"/>
              <a:t>’</a:t>
            </a:r>
            <a:r>
              <a:rPr lang="en-US" dirty="0" smtClean="0"/>
              <a:t> </a:t>
            </a:r>
            <a:r>
              <a:rPr lang="hr-HR" dirty="0" smtClean="0"/>
              <a:t>i širi se kada je sustav podignut sa diska koji sadrži virus</a:t>
            </a:r>
          </a:p>
          <a:p>
            <a:r>
              <a:rPr lang="hr-HR" sz="2800" b="1" dirty="0" smtClean="0">
                <a:solidFill>
                  <a:srgbClr val="C00000"/>
                </a:solidFill>
              </a:rPr>
              <a:t>File </a:t>
            </a:r>
            <a:r>
              <a:rPr lang="hr-HR" sz="2800" b="1" dirty="0" err="1" smtClean="0">
                <a:solidFill>
                  <a:srgbClr val="C00000"/>
                </a:solidFill>
              </a:rPr>
              <a:t>infector</a:t>
            </a:r>
            <a:r>
              <a:rPr lang="en-US" sz="2800" dirty="0" smtClean="0"/>
              <a:t> </a:t>
            </a:r>
            <a:endParaRPr lang="hr-HR" sz="2800" dirty="0" smtClean="0"/>
          </a:p>
          <a:p>
            <a:pPr lvl="1"/>
            <a:r>
              <a:rPr lang="hr-HR" dirty="0" smtClean="0"/>
              <a:t>Inficira datoteke operativnog sustava ili izvršni ‘shell’ kod</a:t>
            </a:r>
          </a:p>
          <a:p>
            <a:r>
              <a:rPr lang="hr-HR" sz="2800" b="1" dirty="0" err="1" smtClean="0">
                <a:solidFill>
                  <a:srgbClr val="C00000"/>
                </a:solidFill>
              </a:rPr>
              <a:t>Macro</a:t>
            </a:r>
            <a:r>
              <a:rPr lang="hr-HR" sz="2800" b="1" dirty="0" smtClean="0">
                <a:solidFill>
                  <a:srgbClr val="C00000"/>
                </a:solidFill>
              </a:rPr>
              <a:t> virus</a:t>
            </a:r>
            <a:r>
              <a:rPr lang="en-US" sz="2800" dirty="0" smtClean="0"/>
              <a:t> </a:t>
            </a:r>
            <a:endParaRPr lang="hr-HR" sz="2800" dirty="0" smtClean="0"/>
          </a:p>
          <a:p>
            <a:pPr lvl="1"/>
            <a:r>
              <a:rPr lang="hr-HR" dirty="0" smtClean="0"/>
              <a:t>Inficira datoteke ss makro kodom koji je interpretiran od strane aplikacije (npr. </a:t>
            </a:r>
            <a:r>
              <a:rPr lang="hr-HR" dirty="0" err="1" smtClean="0"/>
              <a:t>VBasic</a:t>
            </a:r>
            <a:r>
              <a:rPr lang="hr-HR" dirty="0" smtClean="0"/>
              <a:t> u MS Office dokumentima)</a:t>
            </a:r>
          </a:p>
          <a:p>
            <a:endParaRPr lang="hr-HR" sz="2400" dirty="0" smtClean="0"/>
          </a:p>
        </p:txBody>
      </p:sp>
      <p:sp>
        <p:nvSpPr>
          <p:cNvPr id="4" name="Slide Number Placeholder 3"/>
          <p:cNvSpPr>
            <a:spLocks noGrp="1"/>
          </p:cNvSpPr>
          <p:nvPr>
            <p:ph type="sldNum" sz="quarter" idx="10"/>
          </p:nvPr>
        </p:nvSpPr>
        <p:spPr/>
        <p:txBody>
          <a:bodyPr/>
          <a:lstStyle/>
          <a:p>
            <a:pPr>
              <a:defRPr/>
            </a:pPr>
            <a:fld id="{6E277CAC-88C8-42F3-AA63-B123F2C5C1AD}" type="slidenum">
              <a:rPr lang="hr-HR"/>
              <a:pPr>
                <a:defRPr/>
              </a:pPr>
              <a:t>14</a:t>
            </a:fld>
            <a:endParaRPr lang="hr-H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hr-HR" smtClean="0"/>
              <a:t>Boot Sector Virus</a:t>
            </a:r>
            <a:endParaRPr lang="hr-HR" b="1" smtClean="0"/>
          </a:p>
        </p:txBody>
      </p:sp>
      <p:sp>
        <p:nvSpPr>
          <p:cNvPr id="25603" name="Content Placeholder 2"/>
          <p:cNvSpPr>
            <a:spLocks noGrp="1"/>
          </p:cNvSpPr>
          <p:nvPr>
            <p:ph sz="quarter" idx="1"/>
          </p:nvPr>
        </p:nvSpPr>
        <p:spPr>
          <a:xfrm>
            <a:off x="323850" y="1447800"/>
            <a:ext cx="8569325" cy="5149850"/>
          </a:xfrm>
        </p:spPr>
        <p:txBody>
          <a:bodyPr/>
          <a:lstStyle/>
          <a:p>
            <a:r>
              <a:rPr lang="hr-HR" sz="2800" dirty="0" smtClean="0"/>
              <a:t>Normalna </a:t>
            </a:r>
            <a:r>
              <a:rPr lang="hr-HR" sz="2800" dirty="0" err="1" smtClean="0"/>
              <a:t>boot</a:t>
            </a:r>
            <a:r>
              <a:rPr lang="hr-HR" sz="2800" dirty="0" smtClean="0"/>
              <a:t> procedura</a:t>
            </a:r>
          </a:p>
          <a:p>
            <a:pPr lvl="1"/>
            <a:r>
              <a:rPr lang="hr-HR" sz="2200" dirty="0" smtClean="0"/>
              <a:t>POST (Power On Self Test) &gt; BIOS otkriva ‘bootable’ uređaje &gt; BIOS čita boot sektor tih uređaja &gt; BIOS prebacuje kontrolu na taj sektor</a:t>
            </a:r>
          </a:p>
          <a:p>
            <a:pPr lvl="1"/>
            <a:r>
              <a:rPr lang="hr-HR" sz="2200" dirty="0" err="1" smtClean="0"/>
              <a:t>Bootable</a:t>
            </a:r>
            <a:r>
              <a:rPr lang="hr-HR" sz="2200" dirty="0" smtClean="0"/>
              <a:t> </a:t>
            </a:r>
            <a:r>
              <a:rPr lang="hr-HR" sz="2200" dirty="0" err="1" smtClean="0"/>
              <a:t>hard</a:t>
            </a:r>
            <a:r>
              <a:rPr lang="hr-HR" sz="2200" dirty="0" smtClean="0"/>
              <a:t> disk sadrži </a:t>
            </a:r>
            <a:r>
              <a:rPr lang="hr-HR" sz="2200" dirty="0" err="1" smtClean="0"/>
              <a:t>Master</a:t>
            </a:r>
            <a:r>
              <a:rPr lang="hr-HR" sz="2200" dirty="0" smtClean="0"/>
              <a:t> </a:t>
            </a:r>
            <a:r>
              <a:rPr lang="hr-HR" sz="2200" dirty="0" err="1" smtClean="0"/>
              <a:t>Boot</a:t>
            </a:r>
            <a:r>
              <a:rPr lang="hr-HR" sz="2200" dirty="0" smtClean="0"/>
              <a:t> </a:t>
            </a:r>
            <a:r>
              <a:rPr lang="hr-HR" sz="2200" dirty="0" err="1" smtClean="0"/>
              <a:t>Record</a:t>
            </a:r>
            <a:r>
              <a:rPr lang="hr-HR" sz="2200" dirty="0" smtClean="0"/>
              <a:t> (MBR)</a:t>
            </a:r>
          </a:p>
          <a:p>
            <a:pPr lvl="2"/>
            <a:r>
              <a:rPr lang="hr-HR" sz="1800" dirty="0" smtClean="0"/>
              <a:t>512-bajtni boot sektor, najčešće prvi sektor na hard disku</a:t>
            </a:r>
          </a:p>
          <a:p>
            <a:pPr lvl="2"/>
            <a:r>
              <a:rPr lang="hr-HR" sz="1800" dirty="0" smtClean="0"/>
              <a:t>Ujedno sadrži tablicu particija</a:t>
            </a:r>
          </a:p>
          <a:p>
            <a:pPr lvl="1"/>
            <a:r>
              <a:rPr lang="hr-HR" sz="2200" dirty="0" smtClean="0"/>
              <a:t>MBR kod traži ‘bootable’ particiju i prebacuje kontrolu na nju</a:t>
            </a:r>
          </a:p>
          <a:p>
            <a:r>
              <a:rPr lang="hr-HR" sz="2800" dirty="0" err="1" smtClean="0"/>
              <a:t>Boot</a:t>
            </a:r>
            <a:r>
              <a:rPr lang="hr-HR" sz="2800" dirty="0" smtClean="0"/>
              <a:t> </a:t>
            </a:r>
            <a:r>
              <a:rPr lang="hr-HR" sz="2800" dirty="0" err="1" smtClean="0"/>
              <a:t>sector</a:t>
            </a:r>
            <a:r>
              <a:rPr lang="hr-HR" sz="2800" dirty="0" smtClean="0"/>
              <a:t> virusi</a:t>
            </a:r>
          </a:p>
          <a:p>
            <a:pPr lvl="1"/>
            <a:r>
              <a:rPr lang="hr-HR" sz="2200" dirty="0" smtClean="0"/>
              <a:t>Ubacuju se u boot sektor područje</a:t>
            </a:r>
          </a:p>
          <a:p>
            <a:pPr lvl="1"/>
            <a:r>
              <a:rPr lang="hr-HR" sz="2200" dirty="0" smtClean="0"/>
              <a:t>Kada se sustav pokrene, virusi naprave štetu i zatim prebacuju kontrolu na premješteni MBR kod</a:t>
            </a:r>
          </a:p>
          <a:p>
            <a:pPr lvl="1"/>
            <a:endParaRPr lang="hr-HR" sz="2200" dirty="0" smtClean="0"/>
          </a:p>
          <a:p>
            <a:pPr lvl="1"/>
            <a:endParaRPr lang="hr-HR" sz="2200" dirty="0" smtClean="0"/>
          </a:p>
        </p:txBody>
      </p:sp>
      <p:sp>
        <p:nvSpPr>
          <p:cNvPr id="4" name="Slide Number Placeholder 3"/>
          <p:cNvSpPr>
            <a:spLocks noGrp="1"/>
          </p:cNvSpPr>
          <p:nvPr>
            <p:ph type="sldNum" sz="quarter" idx="10"/>
          </p:nvPr>
        </p:nvSpPr>
        <p:spPr/>
        <p:txBody>
          <a:bodyPr/>
          <a:lstStyle/>
          <a:p>
            <a:pPr>
              <a:defRPr/>
            </a:pPr>
            <a:fld id="{7C200EC7-0C0C-4043-9E8C-0CB70AFD9D80}" type="slidenum">
              <a:rPr lang="hr-HR"/>
              <a:pPr>
                <a:defRPr/>
              </a:pPr>
              <a:t>15</a:t>
            </a:fld>
            <a:endParaRPr lang="hr-H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hr-HR" dirty="0" smtClean="0"/>
              <a:t>Makro Virus</a:t>
            </a:r>
            <a:endParaRPr lang="hr-HR" b="1" dirty="0" smtClean="0"/>
          </a:p>
        </p:txBody>
      </p:sp>
      <p:sp>
        <p:nvSpPr>
          <p:cNvPr id="26627" name="Content Placeholder 2"/>
          <p:cNvSpPr>
            <a:spLocks noGrp="1"/>
          </p:cNvSpPr>
          <p:nvPr>
            <p:ph sz="quarter" idx="1"/>
          </p:nvPr>
        </p:nvSpPr>
        <p:spPr>
          <a:xfrm>
            <a:off x="323850" y="1447800"/>
            <a:ext cx="8569325" cy="5149850"/>
          </a:xfrm>
        </p:spPr>
        <p:txBody>
          <a:bodyPr/>
          <a:lstStyle/>
          <a:p>
            <a:r>
              <a:rPr lang="hr-HR" sz="2800" dirty="0" smtClean="0"/>
              <a:t>Koristi makro-programski jezik same aplikacije </a:t>
            </a:r>
          </a:p>
          <a:p>
            <a:pPr lvl="1"/>
            <a:r>
              <a:rPr lang="hr-HR" sz="2200" dirty="0" smtClean="0"/>
              <a:t>Npr. MS Office Visual Basic za aplikacije</a:t>
            </a:r>
          </a:p>
          <a:p>
            <a:pPr lvl="1"/>
            <a:r>
              <a:rPr lang="hr-HR" sz="2200" dirty="0" smtClean="0"/>
              <a:t>Makro je izvršni program ugrađen u dokument za obradu teksta ili duge vrste datoteka</a:t>
            </a:r>
            <a:r>
              <a:rPr lang="en-US" sz="2200" dirty="0" smtClean="0"/>
              <a:t> </a:t>
            </a:r>
            <a:endParaRPr lang="hr-HR" sz="2200" dirty="0" smtClean="0"/>
          </a:p>
          <a:p>
            <a:pPr lvl="1"/>
            <a:r>
              <a:rPr lang="hr-HR" sz="2200" dirty="0" smtClean="0"/>
              <a:t>Korisnici koriste makronaredbe kako bi automatizirali zadatke koji se ponavljaju i time uštedjeli na tipkanju</a:t>
            </a:r>
          </a:p>
          <a:p>
            <a:r>
              <a:rPr lang="hr-HR" sz="2800" dirty="0" smtClean="0"/>
              <a:t>Izrazite prijetnje</a:t>
            </a:r>
          </a:p>
          <a:p>
            <a:pPr lvl="1"/>
            <a:r>
              <a:rPr lang="hr-HR" sz="2200" dirty="0" smtClean="0"/>
              <a:t>Ne zaražuju programe, nego dokumente</a:t>
            </a:r>
          </a:p>
          <a:p>
            <a:pPr lvl="1"/>
            <a:r>
              <a:rPr lang="hr-HR" sz="2200" dirty="0" smtClean="0"/>
              <a:t>Neovisni o platformi</a:t>
            </a:r>
          </a:p>
          <a:p>
            <a:pPr lvl="1"/>
            <a:r>
              <a:rPr lang="hr-HR" sz="2200" dirty="0" smtClean="0"/>
              <a:t>Jednostavno se šire (npr. e-mail, Melissa makro virus)</a:t>
            </a:r>
          </a:p>
          <a:p>
            <a:pPr lvl="1"/>
            <a:r>
              <a:rPr lang="hr-HR" sz="2200" dirty="0" smtClean="0"/>
              <a:t>Uobičajena kontrola pristupa datotekama u svrhu suzbijanja njihovog širenja (zaražuju korisničke dokumente)</a:t>
            </a:r>
          </a:p>
          <a:p>
            <a:pPr lvl="1"/>
            <a:endParaRPr lang="hr-HR" sz="2200" dirty="0" smtClean="0"/>
          </a:p>
        </p:txBody>
      </p:sp>
      <p:sp>
        <p:nvSpPr>
          <p:cNvPr id="4" name="Slide Number Placeholder 3"/>
          <p:cNvSpPr>
            <a:spLocks noGrp="1"/>
          </p:cNvSpPr>
          <p:nvPr>
            <p:ph type="sldNum" sz="quarter" idx="10"/>
          </p:nvPr>
        </p:nvSpPr>
        <p:spPr/>
        <p:txBody>
          <a:bodyPr/>
          <a:lstStyle/>
          <a:p>
            <a:pPr>
              <a:defRPr/>
            </a:pPr>
            <a:fld id="{2AF6FA29-3729-49EF-9407-E069BF39A788}" type="slidenum">
              <a:rPr lang="hr-HR"/>
              <a:pPr>
                <a:defRPr/>
              </a:pPr>
              <a:t>16</a:t>
            </a:fld>
            <a:endParaRPr lang="hr-H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hr-HR" sz="3600" dirty="0" smtClean="0"/>
              <a:t>Klasifikacija virusa- </a:t>
            </a:r>
            <a:r>
              <a:rPr lang="hr-HR" sz="3600" b="1" dirty="0" smtClean="0"/>
              <a:t>prema strategiji skrivanja</a:t>
            </a:r>
          </a:p>
        </p:txBody>
      </p:sp>
      <p:sp>
        <p:nvSpPr>
          <p:cNvPr id="27651" name="Content Placeholder 2"/>
          <p:cNvSpPr>
            <a:spLocks noGrp="1"/>
          </p:cNvSpPr>
          <p:nvPr>
            <p:ph sz="quarter" idx="1"/>
          </p:nvPr>
        </p:nvSpPr>
        <p:spPr>
          <a:xfrm>
            <a:off x="323850" y="1447800"/>
            <a:ext cx="8569325" cy="5149850"/>
          </a:xfrm>
        </p:spPr>
        <p:txBody>
          <a:bodyPr/>
          <a:lstStyle/>
          <a:p>
            <a:pPr>
              <a:spcBef>
                <a:spcPts val="300"/>
              </a:spcBef>
            </a:pPr>
            <a:r>
              <a:rPr lang="hr-HR" sz="2800" b="1" dirty="0" smtClean="0">
                <a:solidFill>
                  <a:srgbClr val="C00000"/>
                </a:solidFill>
              </a:rPr>
              <a:t>Enkriptirani virus</a:t>
            </a:r>
            <a:endParaRPr lang="hr-HR" sz="2800" dirty="0" smtClean="0">
              <a:solidFill>
                <a:srgbClr val="C00000"/>
              </a:solidFill>
            </a:endParaRPr>
          </a:p>
          <a:p>
            <a:pPr lvl="1">
              <a:spcBef>
                <a:spcPts val="300"/>
              </a:spcBef>
            </a:pPr>
            <a:r>
              <a:rPr lang="hr-HR" dirty="0" smtClean="0"/>
              <a:t>Virus stvara slučajni ključ za šifriranje, pohranjuje ga uz virus te šifrira ostatak virusa tim ključem</a:t>
            </a:r>
          </a:p>
          <a:p>
            <a:pPr lvl="1">
              <a:spcBef>
                <a:spcPts val="300"/>
              </a:spcBef>
            </a:pPr>
            <a:r>
              <a:rPr lang="hr-HR" dirty="0" smtClean="0"/>
              <a:t>Kada se zaraženi program pozove, virus koristi pohranjeni slučajni ključ za dekriptiranje virusa</a:t>
            </a:r>
            <a:r>
              <a:rPr lang="en-US" dirty="0" smtClean="0"/>
              <a:t> </a:t>
            </a:r>
            <a:endParaRPr lang="hr-HR" dirty="0" smtClean="0"/>
          </a:p>
          <a:p>
            <a:pPr lvl="1">
              <a:spcBef>
                <a:spcPts val="300"/>
              </a:spcBef>
            </a:pPr>
            <a:r>
              <a:rPr lang="hr-HR" dirty="0" smtClean="0"/>
              <a:t>Kada se virus replicira, slučajni ključ se nasumično generira</a:t>
            </a:r>
          </a:p>
          <a:p>
            <a:pPr lvl="1">
              <a:spcBef>
                <a:spcPts val="600"/>
              </a:spcBef>
              <a:buFont typeface="Wingdings 2" pitchFamily="18" charset="2"/>
              <a:buNone/>
            </a:pPr>
            <a:endParaRPr lang="hr-HR" sz="2800" dirty="0" smtClean="0"/>
          </a:p>
          <a:p>
            <a:endParaRPr lang="hr-HR" sz="2400" dirty="0" smtClean="0"/>
          </a:p>
        </p:txBody>
      </p:sp>
      <p:sp>
        <p:nvSpPr>
          <p:cNvPr id="4" name="Slide Number Placeholder 3"/>
          <p:cNvSpPr>
            <a:spLocks noGrp="1"/>
          </p:cNvSpPr>
          <p:nvPr>
            <p:ph type="sldNum" sz="quarter" idx="10"/>
          </p:nvPr>
        </p:nvSpPr>
        <p:spPr/>
        <p:txBody>
          <a:bodyPr/>
          <a:lstStyle/>
          <a:p>
            <a:pPr>
              <a:defRPr/>
            </a:pPr>
            <a:fld id="{353D7221-6BD9-4728-B96E-616F2FC74ABB}" type="slidenum">
              <a:rPr lang="hr-HR"/>
              <a:pPr>
                <a:defRPr/>
              </a:pPr>
              <a:t>17</a:t>
            </a:fld>
            <a:endParaRPr lang="hr-HR"/>
          </a:p>
        </p:txBody>
      </p:sp>
      <p:sp>
        <p:nvSpPr>
          <p:cNvPr id="6" name="Rectangle 7"/>
          <p:cNvSpPr txBox="1">
            <a:spLocks noChangeArrowheads="1"/>
          </p:cNvSpPr>
          <p:nvPr/>
        </p:nvSpPr>
        <p:spPr bwMode="auto">
          <a:xfrm>
            <a:off x="1116013" y="4005263"/>
            <a:ext cx="7056437" cy="2614612"/>
          </a:xfrm>
          <a:prstGeom prst="rect">
            <a:avLst/>
          </a:prstGeom>
          <a:solidFill>
            <a:schemeClr val="bg1">
              <a:lumMod val="85000"/>
            </a:schemeClr>
          </a:solidFill>
          <a:ln w="9525">
            <a:noFill/>
            <a:miter lim="800000"/>
            <a:headEnd/>
            <a:tailEnd/>
          </a:ln>
        </p:spPr>
        <p:txBody>
          <a:bodyPr lIns="0" rIns="0">
            <a:spAutoFit/>
          </a:bodyPr>
          <a:lstStyle/>
          <a:p>
            <a:pPr marL="822325" lvl="2" indent="-228600">
              <a:lnSpc>
                <a:spcPct val="70000"/>
              </a:lnSpc>
              <a:spcBef>
                <a:spcPts val="500"/>
              </a:spcBef>
              <a:buClr>
                <a:srgbClr val="B2C1DB"/>
              </a:buClr>
              <a:buSzPct val="85000"/>
              <a:buFont typeface="Wingdings" pitchFamily="2" charset="2"/>
              <a:buNone/>
              <a:defRPr/>
            </a:pPr>
            <a:r>
              <a:rPr lang="en-US" altLang="zh-TW" sz="1400" b="1" dirty="0">
                <a:latin typeface="Lucida Console" pitchFamily="49" charset="0"/>
                <a:cs typeface="+mn-cs"/>
              </a:rPr>
              <a:t>encrypt:</a:t>
            </a: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a:t>
            </a:r>
            <a:r>
              <a:rPr lang="en-US" altLang="zh-TW" sz="1400" dirty="0" err="1">
                <a:latin typeface="Lucida Console" pitchFamily="49" charset="0"/>
                <a:cs typeface="+mn-cs"/>
              </a:rPr>
              <a:t>mov</a:t>
            </a:r>
            <a:r>
              <a:rPr lang="en-US" altLang="zh-TW" sz="1400" dirty="0">
                <a:latin typeface="Lucida Console" pitchFamily="49" charset="0"/>
                <a:cs typeface="+mn-cs"/>
              </a:rPr>
              <a:t> ah, </a:t>
            </a:r>
            <a:r>
              <a:rPr lang="en-US" altLang="zh-TW" sz="1400" dirty="0" err="1">
                <a:latin typeface="Lucida Console" pitchFamily="49" charset="0"/>
                <a:cs typeface="+mn-cs"/>
              </a:rPr>
              <a:t>encrypt_val</a:t>
            </a:r>
            <a:endParaRPr lang="en-US" altLang="zh-TW" sz="14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a:t>
            </a:r>
            <a:r>
              <a:rPr lang="en-US" altLang="zh-TW" sz="1400" dirty="0" err="1">
                <a:latin typeface="Lucida Console" pitchFamily="49" charset="0"/>
                <a:cs typeface="+mn-cs"/>
              </a:rPr>
              <a:t>mov</a:t>
            </a:r>
            <a:r>
              <a:rPr lang="en-US" altLang="zh-TW" sz="1400" dirty="0">
                <a:latin typeface="Lucida Console" pitchFamily="49" charset="0"/>
                <a:cs typeface="+mn-cs"/>
              </a:rPr>
              <a:t> </a:t>
            </a:r>
            <a:r>
              <a:rPr lang="en-US" altLang="zh-TW" sz="1400" dirty="0" err="1">
                <a:latin typeface="Lucida Console" pitchFamily="49" charset="0"/>
                <a:cs typeface="+mn-cs"/>
              </a:rPr>
              <a:t>cx</a:t>
            </a:r>
            <a:r>
              <a:rPr lang="en-US" altLang="zh-TW" sz="1400" dirty="0">
                <a:latin typeface="Lucida Console" pitchFamily="49" charset="0"/>
                <a:cs typeface="+mn-cs"/>
              </a:rPr>
              <a:t>, </a:t>
            </a:r>
            <a:r>
              <a:rPr lang="en-US" altLang="zh-TW" sz="1400" dirty="0" err="1">
                <a:latin typeface="Lucida Console" pitchFamily="49" charset="0"/>
                <a:cs typeface="+mn-cs"/>
              </a:rPr>
              <a:t>part_to_encrypt_end</a:t>
            </a:r>
            <a:r>
              <a:rPr lang="en-US" altLang="zh-TW" sz="1400" dirty="0">
                <a:latin typeface="Lucida Console" pitchFamily="49" charset="0"/>
                <a:cs typeface="+mn-cs"/>
              </a:rPr>
              <a:t> - </a:t>
            </a:r>
            <a:r>
              <a:rPr lang="en-US" altLang="zh-TW" sz="1400" dirty="0" err="1">
                <a:latin typeface="Lucida Console" pitchFamily="49" charset="0"/>
                <a:cs typeface="+mn-cs"/>
              </a:rPr>
              <a:t>part_to_encrypt_start</a:t>
            </a:r>
            <a:endParaRPr lang="en-US" altLang="zh-TW" sz="14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a:t>
            </a:r>
            <a:r>
              <a:rPr lang="en-US" altLang="zh-TW" sz="1400" dirty="0" err="1">
                <a:latin typeface="Lucida Console" pitchFamily="49" charset="0"/>
                <a:cs typeface="+mn-cs"/>
              </a:rPr>
              <a:t>mov</a:t>
            </a:r>
            <a:r>
              <a:rPr lang="en-US" altLang="zh-TW" sz="1400" dirty="0">
                <a:latin typeface="Lucida Console" pitchFamily="49" charset="0"/>
                <a:cs typeface="+mn-cs"/>
              </a:rPr>
              <a:t> </a:t>
            </a:r>
            <a:r>
              <a:rPr lang="en-US" altLang="zh-TW" sz="1400" dirty="0" err="1">
                <a:latin typeface="Lucida Console" pitchFamily="49" charset="0"/>
                <a:cs typeface="+mn-cs"/>
              </a:rPr>
              <a:t>si</a:t>
            </a:r>
            <a:r>
              <a:rPr lang="en-US" altLang="zh-TW" sz="1400" dirty="0">
                <a:latin typeface="Lucida Console" pitchFamily="49" charset="0"/>
                <a:cs typeface="+mn-cs"/>
              </a:rPr>
              <a:t>, </a:t>
            </a:r>
            <a:r>
              <a:rPr lang="en-US" altLang="zh-TW" sz="1400" dirty="0" err="1">
                <a:latin typeface="Lucida Console" pitchFamily="49" charset="0"/>
                <a:cs typeface="+mn-cs"/>
              </a:rPr>
              <a:t>part_to_encrypt_start</a:t>
            </a:r>
            <a:endParaRPr lang="en-US" altLang="zh-TW" sz="14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a:t>
            </a:r>
            <a:r>
              <a:rPr lang="en-US" altLang="zh-TW" sz="1400" dirty="0" err="1">
                <a:latin typeface="Lucida Console" pitchFamily="49" charset="0"/>
                <a:cs typeface="+mn-cs"/>
              </a:rPr>
              <a:t>mov</a:t>
            </a:r>
            <a:r>
              <a:rPr lang="en-US" altLang="zh-TW" sz="1400" dirty="0">
                <a:latin typeface="Lucida Console" pitchFamily="49" charset="0"/>
                <a:cs typeface="+mn-cs"/>
              </a:rPr>
              <a:t> </a:t>
            </a:r>
            <a:r>
              <a:rPr lang="en-US" altLang="zh-TW" sz="1400" dirty="0" err="1">
                <a:latin typeface="Lucida Console" pitchFamily="49" charset="0"/>
                <a:cs typeface="+mn-cs"/>
              </a:rPr>
              <a:t>di</a:t>
            </a:r>
            <a:r>
              <a:rPr lang="en-US" altLang="zh-TW" sz="1400" dirty="0">
                <a:latin typeface="Lucida Console" pitchFamily="49" charset="0"/>
                <a:cs typeface="+mn-cs"/>
              </a:rPr>
              <a:t>, </a:t>
            </a:r>
            <a:r>
              <a:rPr lang="en-US" altLang="zh-TW" sz="1400" dirty="0" err="1">
                <a:latin typeface="Lucida Console" pitchFamily="49" charset="0"/>
                <a:cs typeface="+mn-cs"/>
              </a:rPr>
              <a:t>si</a:t>
            </a:r>
            <a:endParaRPr lang="hr-HR" altLang="zh-TW" sz="14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endParaRPr lang="en-US" altLang="zh-TW" sz="14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en-US" altLang="zh-TW" sz="1400" b="1" dirty="0" err="1">
                <a:latin typeface="Lucida Console" pitchFamily="49" charset="0"/>
                <a:cs typeface="+mn-cs"/>
              </a:rPr>
              <a:t>xor_loop</a:t>
            </a:r>
            <a:r>
              <a:rPr lang="en-US" altLang="zh-TW" sz="1400" b="1" dirty="0">
                <a:latin typeface="Lucida Console" pitchFamily="49" charset="0"/>
                <a:cs typeface="+mn-cs"/>
              </a:rPr>
              <a:t>:</a:t>
            </a: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a:t>
            </a:r>
            <a:r>
              <a:rPr lang="en-US" altLang="zh-TW" sz="1400" dirty="0" err="1">
                <a:latin typeface="Lucida Console" pitchFamily="49" charset="0"/>
                <a:cs typeface="+mn-cs"/>
              </a:rPr>
              <a:t>lodsb</a:t>
            </a:r>
            <a:r>
              <a:rPr lang="en-US" altLang="zh-TW" sz="1400" dirty="0">
                <a:latin typeface="Lucida Console" pitchFamily="49" charset="0"/>
                <a:cs typeface="+mn-cs"/>
              </a:rPr>
              <a:t>                 ; DS:[SI] -&gt; AL</a:t>
            </a: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a:t>
            </a:r>
            <a:r>
              <a:rPr lang="en-US" altLang="zh-TW" sz="1400" b="1" dirty="0" err="1">
                <a:latin typeface="Lucida Console" pitchFamily="49" charset="0"/>
                <a:cs typeface="+mn-cs"/>
              </a:rPr>
              <a:t>xor</a:t>
            </a:r>
            <a:r>
              <a:rPr lang="en-US" altLang="zh-TW" sz="1400" b="1" dirty="0">
                <a:latin typeface="Lucida Console" pitchFamily="49" charset="0"/>
                <a:cs typeface="+mn-cs"/>
              </a:rPr>
              <a:t> al, ah</a:t>
            </a: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a:t>
            </a:r>
            <a:r>
              <a:rPr lang="en-US" altLang="zh-TW" sz="1400" dirty="0" err="1">
                <a:latin typeface="Lucida Console" pitchFamily="49" charset="0"/>
                <a:cs typeface="+mn-cs"/>
              </a:rPr>
              <a:t>stosb</a:t>
            </a:r>
            <a:r>
              <a:rPr lang="en-US" altLang="zh-TW" sz="1400" dirty="0">
                <a:latin typeface="Lucida Console" pitchFamily="49" charset="0"/>
                <a:cs typeface="+mn-cs"/>
              </a:rPr>
              <a:t>                 ; AL -&gt; ES:[DI]</a:t>
            </a: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a:t>
            </a:r>
            <a:r>
              <a:rPr lang="en-US" altLang="zh-TW" sz="1400" b="1" dirty="0">
                <a:latin typeface="Lucida Console" pitchFamily="49" charset="0"/>
                <a:cs typeface="+mn-cs"/>
              </a:rPr>
              <a:t>loop </a:t>
            </a:r>
            <a:r>
              <a:rPr lang="en-US" altLang="zh-TW" sz="1400" b="1" dirty="0" err="1">
                <a:latin typeface="Lucida Console" pitchFamily="49" charset="0"/>
                <a:cs typeface="+mn-cs"/>
              </a:rPr>
              <a:t>xor_loop</a:t>
            </a:r>
            <a:endParaRPr lang="en-US" altLang="zh-TW" sz="1400" b="1"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en-US" altLang="zh-TW" sz="1400" dirty="0">
                <a:latin typeface="Lucida Console" pitchFamily="49" charset="0"/>
                <a:cs typeface="+mn-cs"/>
              </a:rPr>
              <a:t>     ret</a:t>
            </a:r>
            <a:endParaRPr lang="en-US" altLang="zh-TW" sz="1200" dirty="0">
              <a:latin typeface="Lucida Console" pitchFamily="49"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hr-HR" dirty="0" smtClean="0"/>
              <a:t>Primjer šifriranog virusa(1/2)</a:t>
            </a:r>
            <a:endParaRPr lang="hr-HR" b="1" dirty="0" smtClean="0"/>
          </a:p>
        </p:txBody>
      </p:sp>
      <p:sp>
        <p:nvSpPr>
          <p:cNvPr id="19459" name="Content Placeholder 2"/>
          <p:cNvSpPr>
            <a:spLocks noGrp="1"/>
          </p:cNvSpPr>
          <p:nvPr>
            <p:ph sz="quarter" idx="1"/>
          </p:nvPr>
        </p:nvSpPr>
        <p:spPr>
          <a:xfrm>
            <a:off x="323850" y="1125538"/>
            <a:ext cx="8569325" cy="5543550"/>
          </a:xfrm>
        </p:spPr>
        <p:txBody>
          <a:bodyPr/>
          <a:lstStyle/>
          <a:p>
            <a:r>
              <a:rPr lang="hr-HR" sz="2400" b="1" dirty="0" smtClean="0"/>
              <a:t>Prije infekcije</a:t>
            </a:r>
          </a:p>
          <a:p>
            <a:endParaRPr lang="hr-HR" sz="2400" b="1" dirty="0" smtClean="0"/>
          </a:p>
          <a:p>
            <a:endParaRPr lang="hr-HR" sz="2400" b="1" dirty="0" smtClean="0"/>
          </a:p>
          <a:p>
            <a:endParaRPr lang="hr-HR" sz="2400" b="1" dirty="0" smtClean="0"/>
          </a:p>
          <a:p>
            <a:pPr>
              <a:buFont typeface="Wingdings 2" pitchFamily="18" charset="2"/>
              <a:buNone/>
            </a:pPr>
            <a:endParaRPr lang="hr-HR" sz="2400" b="1" dirty="0" smtClean="0"/>
          </a:p>
          <a:p>
            <a:r>
              <a:rPr lang="hr-HR" sz="2400" b="1" dirty="0" smtClean="0"/>
              <a:t>Nakon infekcije</a:t>
            </a:r>
          </a:p>
        </p:txBody>
      </p:sp>
      <p:sp>
        <p:nvSpPr>
          <p:cNvPr id="4" name="Slide Number Placeholder 3"/>
          <p:cNvSpPr>
            <a:spLocks noGrp="1"/>
          </p:cNvSpPr>
          <p:nvPr>
            <p:ph type="sldNum" sz="quarter" idx="10"/>
          </p:nvPr>
        </p:nvSpPr>
        <p:spPr/>
        <p:txBody>
          <a:bodyPr/>
          <a:lstStyle/>
          <a:p>
            <a:pPr>
              <a:defRPr/>
            </a:pPr>
            <a:fld id="{4E21701C-A5A4-429A-B553-07B666AD60A5}" type="slidenum">
              <a:rPr lang="hr-HR"/>
              <a:pPr>
                <a:defRPr/>
              </a:pPr>
              <a:t>18</a:t>
            </a:fld>
            <a:endParaRPr lang="hr-HR"/>
          </a:p>
        </p:txBody>
      </p:sp>
      <p:graphicFrame>
        <p:nvGraphicFramePr>
          <p:cNvPr id="5" name="Table 4"/>
          <p:cNvGraphicFramePr>
            <a:graphicFrameLocks noGrp="1"/>
          </p:cNvGraphicFramePr>
          <p:nvPr>
            <p:extLst>
              <p:ext uri="{D42A27DB-BD31-4B8C-83A1-F6EECF244321}">
                <p14:modId xmlns:p14="http://schemas.microsoft.com/office/powerpoint/2010/main" val="771723665"/>
              </p:ext>
            </p:extLst>
          </p:nvPr>
        </p:nvGraphicFramePr>
        <p:xfrm>
          <a:off x="1908175" y="1628775"/>
          <a:ext cx="5400600" cy="1676400"/>
        </p:xfrm>
        <a:graphic>
          <a:graphicData uri="http://schemas.openxmlformats.org/drawingml/2006/table">
            <a:tbl>
              <a:tblPr firstRow="1" bandRow="1">
                <a:tableStyleId>{5940675A-B579-460E-94D1-54222C63F5DA}</a:tableStyleId>
              </a:tblPr>
              <a:tblGrid>
                <a:gridCol w="346192"/>
                <a:gridCol w="5054408"/>
              </a:tblGrid>
              <a:tr h="299080">
                <a:tc>
                  <a:txBody>
                    <a:bodyPr/>
                    <a:lstStyle/>
                    <a:p>
                      <a:pPr algn="ctr"/>
                      <a:r>
                        <a:rPr lang="hr-HR" sz="1600" b="0" dirty="0" smtClean="0">
                          <a:solidFill>
                            <a:schemeClr val="tx1"/>
                          </a:solidFill>
                        </a:rPr>
                        <a:t>1</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dirty="0" smtClean="0"/>
                        <a:t>Ubaci</a:t>
                      </a:r>
                      <a:r>
                        <a:rPr lang="hr-HR" sz="1600" b="0" baseline="0" dirty="0" smtClean="0"/>
                        <a:t> dokument</a:t>
                      </a:r>
                      <a:r>
                        <a:rPr lang="hr-HR" sz="1600" b="0" dirty="0" smtClean="0"/>
                        <a:t> u fax. (Početak</a:t>
                      </a:r>
                      <a:r>
                        <a:rPr lang="hr-HR" sz="1600" b="0" baseline="0" dirty="0" smtClean="0"/>
                        <a:t> programa</a:t>
                      </a:r>
                      <a:r>
                        <a:rPr lang="hr-HR" sz="1600" b="0" dirty="0" smtClean="0"/>
                        <a:t>).</a:t>
                      </a:r>
                      <a:endParaRPr lang="hr-HR" sz="1600" b="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2</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Zovi određeni telefonski broj.</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3</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Pritisni SEND tipku na faxu.</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4</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Čekaj kraj. Ako se dogodi problem idi na 1.</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5</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Kraj.</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95532867"/>
              </p:ext>
            </p:extLst>
          </p:nvPr>
        </p:nvGraphicFramePr>
        <p:xfrm>
          <a:off x="1908175" y="3860800"/>
          <a:ext cx="5400600" cy="2926080"/>
        </p:xfrm>
        <a:graphic>
          <a:graphicData uri="http://schemas.openxmlformats.org/drawingml/2006/table">
            <a:tbl>
              <a:tblPr firstRow="1" bandRow="1">
                <a:tableStyleId>{5940675A-B579-460E-94D1-54222C63F5DA}</a:tableStyleId>
              </a:tblPr>
              <a:tblGrid>
                <a:gridCol w="346192"/>
                <a:gridCol w="5054408"/>
              </a:tblGrid>
              <a:tr h="299080">
                <a:tc>
                  <a:txBody>
                    <a:bodyPr/>
                    <a:lstStyle/>
                    <a:p>
                      <a:pPr algn="ctr"/>
                      <a:r>
                        <a:rPr lang="hr-HR" sz="1600" b="0" dirty="0" smtClean="0">
                          <a:solidFill>
                            <a:schemeClr val="tx1"/>
                          </a:solidFill>
                        </a:rPr>
                        <a:t>1</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0" dirty="0" smtClean="0"/>
                        <a:t>Skoči na korak 6. (Virus</a:t>
                      </a:r>
                      <a:r>
                        <a:rPr lang="hr-HR" sz="1600" b="0" baseline="0" dirty="0" smtClean="0"/>
                        <a:t> je izmjenio početak programa.</a:t>
                      </a:r>
                      <a:r>
                        <a:rPr lang="hr-HR" sz="1600" b="0" dirty="0" smtClean="0"/>
                        <a:t>)</a:t>
                      </a:r>
                      <a:endParaRPr lang="hr-HR" sz="1600" b="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2</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Zovi određeni telefonski broj.</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3</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Pritisni SEND tipku na faxu.</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4</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Čekaj kraj. Ako se dogodi problem idi na 1.</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5</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Kraj.</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6</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0" baseline="0" dirty="0" smtClean="0">
                          <a:solidFill>
                            <a:schemeClr val="tx1"/>
                          </a:solidFill>
                        </a:rPr>
                        <a:t>Naredbe VIRUSA.</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7</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0" baseline="0" dirty="0" smtClean="0">
                          <a:solidFill>
                            <a:schemeClr val="tx1"/>
                          </a:solidFill>
                        </a:rPr>
                        <a:t>Naredbe VIRUSA.</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8</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hr-HR" sz="1600" b="0" dirty="0" smtClean="0"/>
                        <a:t>Ubaci</a:t>
                      </a:r>
                      <a:r>
                        <a:rPr lang="hr-HR" sz="1600" b="0" baseline="0" dirty="0" smtClean="0"/>
                        <a:t> dokument</a:t>
                      </a:r>
                      <a:r>
                        <a:rPr lang="hr-HR" sz="1600" b="0" dirty="0" smtClean="0"/>
                        <a:t> u fax. (Spremljeni</a:t>
                      </a:r>
                      <a:r>
                        <a:rPr lang="hr-HR" sz="1600" b="0" baseline="0" dirty="0" smtClean="0"/>
                        <a:t> početak dokumenta od strane virusa</a:t>
                      </a:r>
                      <a:r>
                        <a:rPr lang="hr-HR" sz="1600" b="0" dirty="0" smtClean="0"/>
                        <a:t>).</a:t>
                      </a:r>
                      <a:endParaRPr lang="hr-HR" sz="1600" b="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hr-HR" dirty="0" smtClean="0"/>
              <a:t>Primjer šifriranog virusa(1/2(2/2)</a:t>
            </a:r>
            <a:endParaRPr lang="hr-HR" b="1" dirty="0" smtClean="0"/>
          </a:p>
        </p:txBody>
      </p:sp>
      <p:sp>
        <p:nvSpPr>
          <p:cNvPr id="19459" name="Content Placeholder 2"/>
          <p:cNvSpPr>
            <a:spLocks noGrp="1"/>
          </p:cNvSpPr>
          <p:nvPr>
            <p:ph sz="quarter" idx="1"/>
          </p:nvPr>
        </p:nvSpPr>
        <p:spPr>
          <a:xfrm>
            <a:off x="323850" y="1125538"/>
            <a:ext cx="8569325" cy="5543550"/>
          </a:xfrm>
        </p:spPr>
        <p:txBody>
          <a:bodyPr/>
          <a:lstStyle/>
          <a:p>
            <a:r>
              <a:rPr lang="hr-HR" sz="2400" b="1" dirty="0" smtClean="0"/>
              <a:t>Šifriran sa vrijednosti_ključa_1</a:t>
            </a:r>
          </a:p>
          <a:p>
            <a:endParaRPr lang="hr-HR" sz="2400" b="1" dirty="0" smtClean="0"/>
          </a:p>
          <a:p>
            <a:endParaRPr lang="hr-HR" sz="2400" b="1" dirty="0" smtClean="0"/>
          </a:p>
          <a:p>
            <a:endParaRPr lang="hr-HR" sz="2400" b="1" dirty="0" smtClean="0"/>
          </a:p>
          <a:p>
            <a:pPr>
              <a:buFont typeface="Wingdings 2" pitchFamily="18" charset="2"/>
              <a:buNone/>
            </a:pPr>
            <a:endParaRPr lang="hr-HR" sz="2400" b="1" dirty="0" smtClean="0"/>
          </a:p>
          <a:p>
            <a:endParaRPr lang="hr-HR" sz="2400" b="1" dirty="0" smtClean="0"/>
          </a:p>
          <a:p>
            <a:endParaRPr lang="hr-HR" sz="2400" b="1" dirty="0" smtClean="0"/>
          </a:p>
          <a:p>
            <a:pPr>
              <a:buFont typeface="Wingdings 2" pitchFamily="18" charset="2"/>
              <a:buNone/>
            </a:pPr>
            <a:endParaRPr lang="hr-HR" sz="2400" b="1" dirty="0" smtClean="0"/>
          </a:p>
          <a:p>
            <a:r>
              <a:rPr lang="hr-HR" sz="2400" b="1" dirty="0" smtClean="0"/>
              <a:t>Šifriran sa vrijednosti_ključa_2</a:t>
            </a:r>
          </a:p>
        </p:txBody>
      </p:sp>
      <p:sp>
        <p:nvSpPr>
          <p:cNvPr id="4" name="Slide Number Placeholder 3"/>
          <p:cNvSpPr>
            <a:spLocks noGrp="1"/>
          </p:cNvSpPr>
          <p:nvPr>
            <p:ph type="sldNum" sz="quarter" idx="10"/>
          </p:nvPr>
        </p:nvSpPr>
        <p:spPr/>
        <p:txBody>
          <a:bodyPr/>
          <a:lstStyle/>
          <a:p>
            <a:pPr>
              <a:defRPr/>
            </a:pPr>
            <a:fld id="{E7FFD2AE-5C8C-454A-951C-7C886539C36F}" type="slidenum">
              <a:rPr lang="hr-HR"/>
              <a:pPr>
                <a:defRPr/>
              </a:pPr>
              <a:t>19</a:t>
            </a:fld>
            <a:endParaRPr lang="hr-HR"/>
          </a:p>
        </p:txBody>
      </p:sp>
      <p:graphicFrame>
        <p:nvGraphicFramePr>
          <p:cNvPr id="8" name="Table 7"/>
          <p:cNvGraphicFramePr>
            <a:graphicFrameLocks noGrp="1"/>
          </p:cNvGraphicFramePr>
          <p:nvPr>
            <p:extLst>
              <p:ext uri="{D42A27DB-BD31-4B8C-83A1-F6EECF244321}">
                <p14:modId xmlns:p14="http://schemas.microsoft.com/office/powerpoint/2010/main" val="3245352505"/>
              </p:ext>
            </p:extLst>
          </p:nvPr>
        </p:nvGraphicFramePr>
        <p:xfrm>
          <a:off x="900113" y="1608138"/>
          <a:ext cx="7488832" cy="3017520"/>
        </p:xfrm>
        <a:graphic>
          <a:graphicData uri="http://schemas.openxmlformats.org/drawingml/2006/table">
            <a:tbl>
              <a:tblPr firstRow="1" bandRow="1">
                <a:tableStyleId>{5940675A-B579-460E-94D1-54222C63F5DA}</a:tableStyleId>
              </a:tblPr>
              <a:tblGrid>
                <a:gridCol w="480052"/>
                <a:gridCol w="7008780"/>
              </a:tblGrid>
              <a:tr h="299080">
                <a:tc>
                  <a:txBody>
                    <a:bodyPr/>
                    <a:lstStyle/>
                    <a:p>
                      <a:pPr algn="ctr"/>
                      <a:r>
                        <a:rPr lang="hr-HR" sz="1600" b="0" dirty="0" smtClean="0">
                          <a:solidFill>
                            <a:schemeClr val="tx1"/>
                          </a:solidFill>
                        </a:rPr>
                        <a:t>1</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r>
                        <a:rPr lang="hr-HR" sz="1600" b="0" dirty="0" smtClean="0"/>
                        <a:t>Preskoči</a:t>
                      </a:r>
                      <a:r>
                        <a:rPr lang="hr-HR" sz="1600" b="0" baseline="0" dirty="0" smtClean="0"/>
                        <a:t> na korak</a:t>
                      </a:r>
                      <a:r>
                        <a:rPr lang="hr-HR" sz="1600" b="0" dirty="0" smtClean="0"/>
                        <a:t> 6.</a:t>
                      </a:r>
                      <a:endParaRPr lang="hr-HR" sz="1600" b="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99080">
                <a:tc>
                  <a:txBody>
                    <a:bodyPr/>
                    <a:lstStyle/>
                    <a:p>
                      <a:pPr algn="ctr"/>
                      <a:r>
                        <a:rPr lang="hr-HR" sz="1600" b="0" dirty="0" smtClean="0">
                          <a:solidFill>
                            <a:schemeClr val="tx1"/>
                          </a:solidFill>
                        </a:rPr>
                        <a:t>2</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Zovi određeni telefonski broj.</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3</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Pritisni SEND tipku na faxu.</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4</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Čekaj kraj. Ako se dogodi problem idi na 1.</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5</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a:r>
                        <a:rPr lang="hr-HR" sz="1600" b="0" baseline="0" dirty="0" smtClean="0">
                          <a:solidFill>
                            <a:schemeClr val="tx1"/>
                          </a:solidFill>
                        </a:rPr>
                        <a:t>Kraj.</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99080">
                <a:tc>
                  <a:txBody>
                    <a:bodyPr/>
                    <a:lstStyle/>
                    <a:p>
                      <a:pPr algn="ctr"/>
                      <a:r>
                        <a:rPr lang="hr-HR" sz="1600" b="0" dirty="0" smtClean="0">
                          <a:solidFill>
                            <a:schemeClr val="tx1"/>
                          </a:solidFill>
                        </a:rPr>
                        <a:t>6</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0" baseline="0" dirty="0" smtClean="0">
                          <a:solidFill>
                            <a:schemeClr val="tx1"/>
                          </a:solidFill>
                        </a:rPr>
                        <a:t>Početi od linije 7, pomakni unatrag svako slovo za </a:t>
                      </a:r>
                      <a:r>
                        <a:rPr lang="hr-HR" sz="1600" b="1" u="sng" baseline="0" dirty="0" smtClean="0">
                          <a:solidFill>
                            <a:schemeClr val="tx1"/>
                          </a:solidFill>
                        </a:rPr>
                        <a:t>jedan</a:t>
                      </a:r>
                      <a:r>
                        <a:rPr lang="hr-HR" sz="1600" b="0" u="none" baseline="0" dirty="0" smtClean="0">
                          <a:solidFill>
                            <a:schemeClr val="tx1"/>
                          </a:solidFill>
                        </a:rPr>
                        <a:t>. (Petlja dešifriranja)</a:t>
                      </a:r>
                      <a:endParaRPr lang="hr-HR" sz="1600" b="0" u="none"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7</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1" baseline="0" dirty="0" smtClean="0">
                          <a:solidFill>
                            <a:schemeClr val="tx1"/>
                          </a:solidFill>
                        </a:rPr>
                        <a:t>WJSVT </a:t>
                      </a:r>
                      <a:r>
                        <a:rPr lang="hr-HR" sz="1600" b="1" baseline="0" dirty="0" err="1" smtClean="0">
                          <a:solidFill>
                            <a:schemeClr val="tx1"/>
                          </a:solidFill>
                        </a:rPr>
                        <a:t>jotusvdujnost</a:t>
                      </a:r>
                      <a:r>
                        <a:rPr lang="hr-HR" sz="1600" b="0" baseline="0" dirty="0" smtClean="0">
                          <a:solidFill>
                            <a:schemeClr val="tx1"/>
                          </a:solidFill>
                        </a:rPr>
                        <a:t> (Šifrirani  “VIRUS instructions”)</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8</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1" baseline="0" dirty="0" smtClean="0">
                          <a:solidFill>
                            <a:schemeClr val="tx1"/>
                          </a:solidFill>
                        </a:rPr>
                        <a:t>WJSVT jotusvdujnost</a:t>
                      </a:r>
                      <a:r>
                        <a:rPr lang="hr-HR" sz="1600" b="0" baseline="0" dirty="0" smtClean="0">
                          <a:solidFill>
                            <a:schemeClr val="tx1"/>
                          </a:solidFill>
                        </a:rPr>
                        <a:t> (Šifrirani “VIRUS instructions”)</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9</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1" baseline="0" dirty="0" smtClean="0">
                          <a:solidFill>
                            <a:schemeClr val="tx1"/>
                          </a:solidFill>
                        </a:rPr>
                        <a:t>Jotfsu epdvnfou jo gby nbdijof.</a:t>
                      </a:r>
                      <a:r>
                        <a:rPr lang="hr-HR" sz="1600" b="0" baseline="0" dirty="0" smtClean="0">
                          <a:solidFill>
                            <a:schemeClr val="tx1"/>
                          </a:solidFill>
                        </a:rPr>
                        <a:t>  (Šifrirani “Ubačen dokument u faxu.”)</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63076864"/>
              </p:ext>
            </p:extLst>
          </p:nvPr>
        </p:nvGraphicFramePr>
        <p:xfrm>
          <a:off x="900113" y="5229225"/>
          <a:ext cx="7488832" cy="1341120"/>
        </p:xfrm>
        <a:graphic>
          <a:graphicData uri="http://schemas.openxmlformats.org/drawingml/2006/table">
            <a:tbl>
              <a:tblPr firstRow="1" bandRow="1">
                <a:tableStyleId>{5940675A-B579-460E-94D1-54222C63F5DA}</a:tableStyleId>
              </a:tblPr>
              <a:tblGrid>
                <a:gridCol w="480052"/>
                <a:gridCol w="7008780"/>
              </a:tblGrid>
              <a:tr h="299080">
                <a:tc>
                  <a:txBody>
                    <a:bodyPr/>
                    <a:lstStyle/>
                    <a:p>
                      <a:pPr algn="ctr"/>
                      <a:r>
                        <a:rPr lang="hr-HR" sz="1600" b="0" dirty="0" smtClean="0">
                          <a:solidFill>
                            <a:schemeClr val="tx1"/>
                          </a:solidFill>
                        </a:rPr>
                        <a:t>6</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0" baseline="0" dirty="0" smtClean="0">
                          <a:solidFill>
                            <a:schemeClr val="tx1"/>
                          </a:solidFill>
                        </a:rPr>
                        <a:t>Početi od linije 7, </a:t>
                      </a:r>
                      <a:r>
                        <a:rPr lang="hr-HR" sz="1600" b="0" baseline="0" dirty="0" err="1" smtClean="0">
                          <a:solidFill>
                            <a:schemeClr val="tx1"/>
                          </a:solidFill>
                        </a:rPr>
                        <a:t>shiftaj</a:t>
                      </a:r>
                      <a:r>
                        <a:rPr lang="hr-HR" sz="1600" b="0" baseline="0" dirty="0" smtClean="0">
                          <a:solidFill>
                            <a:schemeClr val="tx1"/>
                          </a:solidFill>
                        </a:rPr>
                        <a:t> unatrag svako slovo po </a:t>
                      </a:r>
                      <a:r>
                        <a:rPr lang="hr-HR" sz="1600" b="1" u="sng" baseline="0" dirty="0" smtClean="0">
                          <a:solidFill>
                            <a:schemeClr val="tx1"/>
                          </a:solidFill>
                        </a:rPr>
                        <a:t>dva. </a:t>
                      </a:r>
                      <a:r>
                        <a:rPr lang="hr-HR" sz="1600" b="0" u="none" baseline="0" dirty="0" smtClean="0">
                          <a:solidFill>
                            <a:schemeClr val="tx1"/>
                          </a:solidFill>
                        </a:rPr>
                        <a:t>(Virusna petlja dešifriranja</a:t>
                      </a:r>
                      <a:endParaRPr lang="hr-HR" sz="1600" b="0" u="none"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7</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1" baseline="0" dirty="0" smtClean="0">
                          <a:solidFill>
                            <a:schemeClr val="tx1"/>
                          </a:solidFill>
                        </a:rPr>
                        <a:t>XKTWU </a:t>
                      </a:r>
                      <a:r>
                        <a:rPr lang="hr-HR" sz="1600" b="1" baseline="0" dirty="0" err="1" smtClean="0">
                          <a:solidFill>
                            <a:schemeClr val="tx1"/>
                          </a:solidFill>
                        </a:rPr>
                        <a:t>kpuvtwevkopu</a:t>
                      </a:r>
                      <a:r>
                        <a:rPr lang="hr-HR" sz="1600" b="0" baseline="0" dirty="0" smtClean="0">
                          <a:solidFill>
                            <a:schemeClr val="tx1"/>
                          </a:solidFill>
                        </a:rPr>
                        <a:t> (Šifrirani“VIRUS instructions”)</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8</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1" baseline="0" dirty="0" smtClean="0">
                          <a:solidFill>
                            <a:schemeClr val="tx1"/>
                          </a:solidFill>
                        </a:rPr>
                        <a:t>XKTWU </a:t>
                      </a:r>
                      <a:r>
                        <a:rPr lang="hr-HR" sz="1600" b="1" baseline="0" dirty="0" err="1" smtClean="0">
                          <a:solidFill>
                            <a:schemeClr val="tx1"/>
                          </a:solidFill>
                        </a:rPr>
                        <a:t>kpuvtwevkopu</a:t>
                      </a:r>
                      <a:r>
                        <a:rPr lang="hr-HR" sz="1600" b="1" baseline="0" dirty="0" smtClean="0">
                          <a:solidFill>
                            <a:schemeClr val="tx1"/>
                          </a:solidFill>
                        </a:rPr>
                        <a:t> </a:t>
                      </a:r>
                      <a:r>
                        <a:rPr lang="hr-HR" sz="1600" b="0" baseline="0" dirty="0" smtClean="0">
                          <a:solidFill>
                            <a:schemeClr val="tx1"/>
                          </a:solidFill>
                        </a:rPr>
                        <a:t>(Šifrirani “VIRUS instructions”)</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99080">
                <a:tc>
                  <a:txBody>
                    <a:bodyPr/>
                    <a:lstStyle/>
                    <a:p>
                      <a:pPr algn="ctr"/>
                      <a:r>
                        <a:rPr lang="hr-HR" sz="1600" b="0" dirty="0" smtClean="0">
                          <a:solidFill>
                            <a:schemeClr val="tx1"/>
                          </a:solidFill>
                        </a:rPr>
                        <a:t>9</a:t>
                      </a:r>
                      <a:endParaRPr lang="hr-HR" sz="1600" b="0" dirty="0">
                        <a:solidFill>
                          <a:schemeClr val="tx1"/>
                        </a:solidFill>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hr-HR" sz="1600" b="1" baseline="0" dirty="0" smtClean="0">
                          <a:solidFill>
                            <a:schemeClr val="tx1"/>
                          </a:solidFill>
                        </a:rPr>
                        <a:t>Kpugtv fqewogpv kp hcz ocejkpg.</a:t>
                      </a:r>
                      <a:r>
                        <a:rPr lang="hr-HR" sz="1600" b="0" baseline="0" dirty="0" smtClean="0">
                          <a:solidFill>
                            <a:schemeClr val="tx1"/>
                          </a:solidFill>
                        </a:rPr>
                        <a:t> (Šifriani “Ubačen dokument u faxu.”)</a:t>
                      </a:r>
                      <a:endParaRPr lang="hr-HR" sz="1600" b="0" baseline="0" dirty="0">
                        <a:solidFill>
                          <a:schemeClr val="tx1"/>
                        </a:solidFill>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hr-HR" dirty="0" smtClean="0"/>
              <a:t>Zlonamjerni softver</a:t>
            </a:r>
          </a:p>
        </p:txBody>
      </p:sp>
      <p:sp>
        <p:nvSpPr>
          <p:cNvPr id="3" name="Text Placeholder 2"/>
          <p:cNvSpPr>
            <a:spLocks noGrp="1"/>
          </p:cNvSpPr>
          <p:nvPr>
            <p:ph type="body" idx="1"/>
          </p:nvPr>
        </p:nvSpPr>
        <p:spPr>
          <a:xfrm>
            <a:off x="722313" y="2547938"/>
            <a:ext cx="7772400" cy="2033587"/>
          </a:xfrm>
        </p:spPr>
        <p:txBody>
          <a:bodyPr>
            <a:normAutofit/>
          </a:bodyPr>
          <a:lstStyle/>
          <a:p>
            <a:pPr eaLnBrk="1" fontAlgn="auto" hangingPunct="1">
              <a:spcBef>
                <a:spcPts val="580"/>
              </a:spcBef>
              <a:spcAft>
                <a:spcPts val="0"/>
              </a:spcAft>
              <a:buFont typeface="Wingdings 2"/>
              <a:buNone/>
              <a:defRPr/>
            </a:pPr>
            <a:r>
              <a:rPr lang="hr-HR" dirty="0" smtClean="0"/>
              <a:t>Computer Security: Principles and Practice</a:t>
            </a:r>
            <a:endParaRPr lang="en-US" dirty="0" smtClean="0"/>
          </a:p>
          <a:p>
            <a:pPr eaLnBrk="1" fontAlgn="auto" hangingPunct="1">
              <a:spcBef>
                <a:spcPts val="580"/>
              </a:spcBef>
              <a:spcAft>
                <a:spcPts val="0"/>
              </a:spcAft>
              <a:defRPr/>
            </a:pPr>
            <a:r>
              <a:rPr lang="hr-HR" dirty="0" smtClean="0"/>
              <a:t>by</a:t>
            </a:r>
            <a:r>
              <a:rPr lang="en-US" dirty="0" smtClean="0"/>
              <a:t> William Stallings and </a:t>
            </a:r>
            <a:r>
              <a:rPr lang="en-US" dirty="0" err="1" smtClean="0"/>
              <a:t>Lawrie</a:t>
            </a:r>
            <a:r>
              <a:rPr lang="en-US" dirty="0" smtClean="0"/>
              <a:t> Brown</a:t>
            </a:r>
            <a:endParaRPr lang="hr-HR" dirty="0" smtClean="0"/>
          </a:p>
          <a:p>
            <a:pPr eaLnBrk="1" fontAlgn="auto" hangingPunct="1">
              <a:spcBef>
                <a:spcPts val="580"/>
              </a:spcBef>
              <a:spcAft>
                <a:spcPts val="0"/>
              </a:spcAft>
              <a:defRPr/>
            </a:pPr>
            <a:endParaRPr lang="hr-HR" dirty="0" smtClean="0"/>
          </a:p>
          <a:p>
            <a:pPr eaLnBrk="1" fontAlgn="auto" hangingPunct="1">
              <a:spcBef>
                <a:spcPts val="580"/>
              </a:spcBef>
              <a:spcAft>
                <a:spcPts val="0"/>
              </a:spcAft>
              <a:defRPr/>
            </a:pPr>
            <a:r>
              <a:rPr lang="hr-HR" dirty="0" smtClean="0">
                <a:solidFill>
                  <a:srgbClr val="002060"/>
                </a:solidFill>
              </a:rPr>
              <a:t>Produced by Mario Čagalj</a:t>
            </a:r>
            <a:endParaRPr lang="en-US" dirty="0" smtClean="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hr-HR" sz="3600" dirty="0" smtClean="0"/>
              <a:t>Klasifikacija virusa- </a:t>
            </a:r>
            <a:r>
              <a:rPr lang="hr-HR" sz="3600" b="1" dirty="0" smtClean="0"/>
              <a:t>prema strategiji skrivanja</a:t>
            </a:r>
          </a:p>
        </p:txBody>
      </p:sp>
      <p:sp>
        <p:nvSpPr>
          <p:cNvPr id="30723" name="Content Placeholder 2"/>
          <p:cNvSpPr>
            <a:spLocks noGrp="1"/>
          </p:cNvSpPr>
          <p:nvPr>
            <p:ph sz="quarter" idx="1"/>
          </p:nvPr>
        </p:nvSpPr>
        <p:spPr>
          <a:xfrm>
            <a:off x="323850" y="1447800"/>
            <a:ext cx="8569325" cy="5149850"/>
          </a:xfrm>
        </p:spPr>
        <p:txBody>
          <a:bodyPr/>
          <a:lstStyle/>
          <a:p>
            <a:pPr>
              <a:spcBef>
                <a:spcPts val="600"/>
              </a:spcBef>
            </a:pPr>
            <a:r>
              <a:rPr lang="hr-HR" sz="2800" b="1" dirty="0" smtClean="0">
                <a:solidFill>
                  <a:srgbClr val="C00000"/>
                </a:solidFill>
              </a:rPr>
              <a:t>Polimorfni virus</a:t>
            </a:r>
            <a:endParaRPr lang="hr-HR" sz="2800" dirty="0" smtClean="0">
              <a:solidFill>
                <a:srgbClr val="C00000"/>
              </a:solidFill>
            </a:endParaRPr>
          </a:p>
          <a:p>
            <a:pPr lvl="1"/>
            <a:r>
              <a:rPr lang="hr-HR" sz="2200" dirty="0" smtClean="0"/>
              <a:t>Mutira sa svakom infekcijom, razotkrivanje prema potpisu </a:t>
            </a:r>
            <a:r>
              <a:rPr lang="hr-HR" sz="2200" b="1" dirty="0" smtClean="0"/>
              <a:t>(signature)</a:t>
            </a:r>
            <a:r>
              <a:rPr lang="hr-HR" sz="2200" dirty="0" smtClean="0"/>
              <a:t> virusa čini nemogućim</a:t>
            </a:r>
          </a:p>
          <a:p>
            <a:pPr lvl="1"/>
            <a:r>
              <a:rPr lang="hr-HR" sz="2200" dirty="0" smtClean="0"/>
              <a:t>Ima posebno dizajnirani ‘</a:t>
            </a:r>
            <a:r>
              <a:rPr lang="hr-HR" sz="2200" b="1" dirty="0" smtClean="0"/>
              <a:t>mutation engine’ </a:t>
            </a:r>
            <a:r>
              <a:rPr lang="hr-HR" sz="2200" dirty="0" smtClean="0"/>
              <a:t>(ovaj engine omogućava mutiranje postupka dešifriranja)</a:t>
            </a:r>
          </a:p>
          <a:p>
            <a:r>
              <a:rPr lang="hr-HR" sz="2800" b="1" dirty="0" smtClean="0">
                <a:solidFill>
                  <a:srgbClr val="C00000"/>
                </a:solidFill>
              </a:rPr>
              <a:t>Metamorfni virus</a:t>
            </a:r>
          </a:p>
          <a:p>
            <a:pPr lvl="1"/>
            <a:r>
              <a:rPr lang="hr-HR" sz="2200" dirty="0" smtClean="0"/>
              <a:t>Mutira se svakom infekcijom na način da se prepiše pri svakoj iteraciji i time mijenja ponašanje i/ili izgled, povećavajući težinu otkrivanja</a:t>
            </a:r>
          </a:p>
        </p:txBody>
      </p:sp>
      <p:sp>
        <p:nvSpPr>
          <p:cNvPr id="4" name="Slide Number Placeholder 3"/>
          <p:cNvSpPr>
            <a:spLocks noGrp="1"/>
          </p:cNvSpPr>
          <p:nvPr>
            <p:ph type="sldNum" sz="quarter" idx="10"/>
          </p:nvPr>
        </p:nvSpPr>
        <p:spPr/>
        <p:txBody>
          <a:bodyPr/>
          <a:lstStyle/>
          <a:p>
            <a:pPr>
              <a:defRPr/>
            </a:pPr>
            <a:fld id="{37B07759-2496-406B-A496-286C7B1D9DD1}" type="slidenum">
              <a:rPr lang="hr-HR"/>
              <a:pPr>
                <a:defRPr/>
              </a:pPr>
              <a:t>20</a:t>
            </a:fld>
            <a:endParaRPr lang="hr-HR"/>
          </a:p>
        </p:txBody>
      </p:sp>
      <p:sp>
        <p:nvSpPr>
          <p:cNvPr id="5" name="Rectangle 7"/>
          <p:cNvSpPr txBox="1">
            <a:spLocks noChangeArrowheads="1"/>
          </p:cNvSpPr>
          <p:nvPr/>
        </p:nvSpPr>
        <p:spPr bwMode="auto">
          <a:xfrm>
            <a:off x="1116013" y="5203825"/>
            <a:ext cx="2087562" cy="673100"/>
          </a:xfrm>
          <a:prstGeom prst="rect">
            <a:avLst/>
          </a:prstGeom>
          <a:solidFill>
            <a:schemeClr val="bg1">
              <a:lumMod val="85000"/>
            </a:schemeClr>
          </a:solidFill>
          <a:ln w="9525">
            <a:noFill/>
            <a:miter lim="800000"/>
            <a:headEnd/>
            <a:tailEnd/>
          </a:ln>
        </p:spPr>
        <p:txBody>
          <a:bodyPr lIns="0" rIns="0">
            <a:spAutoFit/>
          </a:bodyPr>
          <a:lstStyle/>
          <a:p>
            <a:pPr marL="822325" lvl="2" indent="-228600">
              <a:lnSpc>
                <a:spcPct val="70000"/>
              </a:lnSpc>
              <a:spcBef>
                <a:spcPts val="500"/>
              </a:spcBef>
              <a:buClr>
                <a:srgbClr val="B2C1DB"/>
              </a:buClr>
              <a:buSzPct val="85000"/>
              <a:buFont typeface="Wingdings" pitchFamily="2" charset="2"/>
              <a:buNone/>
              <a:defRPr/>
            </a:pPr>
            <a:r>
              <a:rPr lang="en-US" altLang="zh-TW" sz="1400" dirty="0" err="1">
                <a:latin typeface="Lucida Console" pitchFamily="49" charset="0"/>
                <a:cs typeface="+mn-cs"/>
              </a:rPr>
              <a:t>mov</a:t>
            </a:r>
            <a:r>
              <a:rPr lang="en-US" altLang="zh-TW" sz="1400" dirty="0">
                <a:latin typeface="Lucida Console" pitchFamily="49" charset="0"/>
                <a:cs typeface="+mn-cs"/>
              </a:rPr>
              <a:t> </a:t>
            </a:r>
            <a:r>
              <a:rPr lang="hr-HR" altLang="zh-TW" sz="1400" dirty="0">
                <a:latin typeface="Lucida Console" pitchFamily="49" charset="0"/>
                <a:cs typeface="+mn-cs"/>
              </a:rPr>
              <a:t>e</a:t>
            </a:r>
            <a:r>
              <a:rPr lang="en-US" altLang="zh-TW" sz="1400" dirty="0">
                <a:latin typeface="Lucida Console" pitchFamily="49" charset="0"/>
                <a:cs typeface="+mn-cs"/>
              </a:rPr>
              <a:t>a</a:t>
            </a:r>
            <a:r>
              <a:rPr lang="hr-HR" altLang="zh-TW" sz="1400" dirty="0">
                <a:latin typeface="Lucida Console" pitchFamily="49" charset="0"/>
                <a:cs typeface="+mn-cs"/>
              </a:rPr>
              <a:t>x</a:t>
            </a:r>
            <a:r>
              <a:rPr lang="en-US" altLang="zh-TW" sz="1400" dirty="0">
                <a:latin typeface="Lucida Console" pitchFamily="49" charset="0"/>
                <a:cs typeface="+mn-cs"/>
              </a:rPr>
              <a:t>, </a:t>
            </a:r>
            <a:r>
              <a:rPr lang="hr-HR" altLang="zh-TW" sz="1400" dirty="0">
                <a:latin typeface="Lucida Console" pitchFamily="49" charset="0"/>
                <a:cs typeface="+mn-cs"/>
              </a:rPr>
              <a:t>5</a:t>
            </a:r>
            <a:endParaRPr lang="en-US" altLang="zh-TW" sz="14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hr-HR" altLang="zh-TW" sz="1400" dirty="0">
                <a:latin typeface="Lucida Console" pitchFamily="49" charset="0"/>
                <a:cs typeface="+mn-cs"/>
              </a:rPr>
              <a:t>add</a:t>
            </a:r>
            <a:r>
              <a:rPr lang="en-US" altLang="zh-TW" sz="1400" dirty="0">
                <a:latin typeface="Lucida Console" pitchFamily="49" charset="0"/>
                <a:cs typeface="+mn-cs"/>
              </a:rPr>
              <a:t> </a:t>
            </a:r>
            <a:r>
              <a:rPr lang="hr-HR" altLang="zh-TW" sz="1400" dirty="0">
                <a:latin typeface="Lucida Console" pitchFamily="49" charset="0"/>
                <a:cs typeface="+mn-cs"/>
              </a:rPr>
              <a:t>eax</a:t>
            </a:r>
            <a:r>
              <a:rPr lang="en-US" altLang="zh-TW" sz="1400" dirty="0">
                <a:latin typeface="Lucida Console" pitchFamily="49" charset="0"/>
                <a:cs typeface="+mn-cs"/>
              </a:rPr>
              <a:t>, </a:t>
            </a:r>
            <a:r>
              <a:rPr lang="hr-HR" altLang="zh-TW" sz="1400" dirty="0">
                <a:latin typeface="Lucida Console" pitchFamily="49" charset="0"/>
                <a:cs typeface="+mn-cs"/>
              </a:rPr>
              <a:t>ebx</a:t>
            </a:r>
          </a:p>
          <a:p>
            <a:pPr marL="822325" lvl="2" indent="-228600">
              <a:lnSpc>
                <a:spcPct val="70000"/>
              </a:lnSpc>
              <a:spcBef>
                <a:spcPts val="500"/>
              </a:spcBef>
              <a:buClr>
                <a:srgbClr val="B2C1DB"/>
              </a:buClr>
              <a:buSzPct val="85000"/>
              <a:buFont typeface="Wingdings" pitchFamily="2" charset="2"/>
              <a:buNone/>
              <a:defRPr/>
            </a:pPr>
            <a:r>
              <a:rPr lang="hr-HR" altLang="zh-TW" sz="1400" dirty="0">
                <a:latin typeface="Lucida Console" pitchFamily="49" charset="0"/>
                <a:cs typeface="+mn-cs"/>
              </a:rPr>
              <a:t>call</a:t>
            </a:r>
            <a:r>
              <a:rPr lang="en-US" altLang="zh-TW" sz="1400" dirty="0">
                <a:latin typeface="Lucida Console" pitchFamily="49" charset="0"/>
                <a:cs typeface="+mn-cs"/>
              </a:rPr>
              <a:t> </a:t>
            </a:r>
            <a:r>
              <a:rPr lang="hr-HR" altLang="zh-TW" sz="1400" dirty="0">
                <a:latin typeface="Lucida Console" pitchFamily="49" charset="0"/>
                <a:cs typeface="+mn-cs"/>
              </a:rPr>
              <a:t>[eax]</a:t>
            </a:r>
          </a:p>
        </p:txBody>
      </p:sp>
      <p:sp>
        <p:nvSpPr>
          <p:cNvPr id="7" name="Rectangle 7"/>
          <p:cNvSpPr txBox="1">
            <a:spLocks noChangeArrowheads="1"/>
          </p:cNvSpPr>
          <p:nvPr/>
        </p:nvSpPr>
        <p:spPr bwMode="auto">
          <a:xfrm>
            <a:off x="5076825" y="4633491"/>
            <a:ext cx="2087563" cy="1747837"/>
          </a:xfrm>
          <a:prstGeom prst="rect">
            <a:avLst/>
          </a:prstGeom>
          <a:solidFill>
            <a:schemeClr val="bg1">
              <a:lumMod val="85000"/>
            </a:schemeClr>
          </a:solidFill>
          <a:ln w="9525">
            <a:noFill/>
            <a:miter lim="800000"/>
            <a:headEnd/>
            <a:tailEnd/>
          </a:ln>
        </p:spPr>
        <p:txBody>
          <a:bodyPr lIns="0" rIns="0">
            <a:spAutoFit/>
          </a:bodyPr>
          <a:lstStyle/>
          <a:p>
            <a:pPr marL="822325" lvl="2" indent="-228600">
              <a:lnSpc>
                <a:spcPct val="70000"/>
              </a:lnSpc>
              <a:spcBef>
                <a:spcPts val="500"/>
              </a:spcBef>
              <a:buClr>
                <a:srgbClr val="B2C1DB"/>
              </a:buClr>
              <a:buSzPct val="85000"/>
              <a:buFont typeface="Wingdings" pitchFamily="2" charset="2"/>
              <a:buNone/>
              <a:defRPr/>
            </a:pPr>
            <a:r>
              <a:rPr lang="en-US" altLang="zh-TW" sz="1400" dirty="0" err="1">
                <a:latin typeface="Lucida Console" pitchFamily="49" charset="0"/>
                <a:cs typeface="+mn-cs"/>
              </a:rPr>
              <a:t>mov</a:t>
            </a:r>
            <a:r>
              <a:rPr lang="en-US" altLang="zh-TW" sz="1400" dirty="0">
                <a:latin typeface="Lucida Console" pitchFamily="49" charset="0"/>
                <a:cs typeface="+mn-cs"/>
              </a:rPr>
              <a:t> </a:t>
            </a:r>
            <a:r>
              <a:rPr lang="hr-HR" altLang="zh-TW" sz="1400" dirty="0">
                <a:latin typeface="Lucida Console" pitchFamily="49" charset="0"/>
                <a:cs typeface="+mn-cs"/>
              </a:rPr>
              <a:t>e</a:t>
            </a:r>
            <a:r>
              <a:rPr lang="en-US" altLang="zh-TW" sz="1400" dirty="0">
                <a:latin typeface="Lucida Console" pitchFamily="49" charset="0"/>
                <a:cs typeface="+mn-cs"/>
              </a:rPr>
              <a:t>a</a:t>
            </a:r>
            <a:r>
              <a:rPr lang="hr-HR" altLang="zh-TW" sz="1400" dirty="0">
                <a:latin typeface="Lucida Console" pitchFamily="49" charset="0"/>
                <a:cs typeface="+mn-cs"/>
              </a:rPr>
              <a:t>x</a:t>
            </a:r>
            <a:r>
              <a:rPr lang="en-US" altLang="zh-TW" sz="1400" dirty="0">
                <a:latin typeface="Lucida Console" pitchFamily="49" charset="0"/>
                <a:cs typeface="+mn-cs"/>
              </a:rPr>
              <a:t>, </a:t>
            </a:r>
            <a:r>
              <a:rPr lang="hr-HR" altLang="zh-TW" sz="1400" dirty="0">
                <a:latin typeface="Lucida Console" pitchFamily="49" charset="0"/>
                <a:cs typeface="+mn-cs"/>
              </a:rPr>
              <a:t>5</a:t>
            </a:r>
          </a:p>
          <a:p>
            <a:pPr marL="822325" lvl="2" indent="-228600">
              <a:lnSpc>
                <a:spcPct val="70000"/>
              </a:lnSpc>
              <a:spcBef>
                <a:spcPts val="500"/>
              </a:spcBef>
              <a:buClr>
                <a:srgbClr val="B2C1DB"/>
              </a:buClr>
              <a:buSzPct val="85000"/>
              <a:buFont typeface="Wingdings" pitchFamily="2" charset="2"/>
              <a:buNone/>
              <a:defRPr/>
            </a:pPr>
            <a:r>
              <a:rPr lang="hr-HR" altLang="zh-TW" sz="1400" dirty="0">
                <a:latin typeface="Lucida Console" pitchFamily="49" charset="0"/>
                <a:cs typeface="+mn-cs"/>
              </a:rPr>
              <a:t>push ecx</a:t>
            </a:r>
            <a:endParaRPr lang="en-US" altLang="zh-TW" sz="14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hr-HR" altLang="zh-TW" sz="1400" dirty="0">
                <a:latin typeface="Lucida Console" pitchFamily="49" charset="0"/>
                <a:cs typeface="+mn-cs"/>
              </a:rPr>
              <a:t>pop ecx</a:t>
            </a:r>
          </a:p>
          <a:p>
            <a:pPr marL="822325" lvl="2" indent="-228600">
              <a:lnSpc>
                <a:spcPct val="70000"/>
              </a:lnSpc>
              <a:spcBef>
                <a:spcPts val="500"/>
              </a:spcBef>
              <a:buClr>
                <a:srgbClr val="B2C1DB"/>
              </a:buClr>
              <a:buSzPct val="85000"/>
              <a:buFont typeface="Wingdings" pitchFamily="2" charset="2"/>
              <a:buNone/>
              <a:defRPr/>
            </a:pPr>
            <a:r>
              <a:rPr lang="hr-HR" altLang="zh-TW" sz="1400" dirty="0">
                <a:latin typeface="Lucida Console" pitchFamily="49" charset="0"/>
                <a:cs typeface="+mn-cs"/>
              </a:rPr>
              <a:t>add</a:t>
            </a:r>
            <a:r>
              <a:rPr lang="en-US" altLang="zh-TW" sz="1400" dirty="0">
                <a:latin typeface="Lucida Console" pitchFamily="49" charset="0"/>
                <a:cs typeface="+mn-cs"/>
              </a:rPr>
              <a:t> </a:t>
            </a:r>
            <a:r>
              <a:rPr lang="hr-HR" altLang="zh-TW" sz="1400" dirty="0">
                <a:latin typeface="Lucida Console" pitchFamily="49" charset="0"/>
                <a:cs typeface="+mn-cs"/>
              </a:rPr>
              <a:t>eax</a:t>
            </a:r>
            <a:r>
              <a:rPr lang="en-US" altLang="zh-TW" sz="1400" dirty="0">
                <a:latin typeface="Lucida Console" pitchFamily="49" charset="0"/>
                <a:cs typeface="+mn-cs"/>
              </a:rPr>
              <a:t>, </a:t>
            </a:r>
            <a:r>
              <a:rPr lang="hr-HR" altLang="zh-TW" sz="1400" dirty="0">
                <a:latin typeface="Lucida Console" pitchFamily="49" charset="0"/>
                <a:cs typeface="+mn-cs"/>
              </a:rPr>
              <a:t>ebx</a:t>
            </a:r>
          </a:p>
          <a:p>
            <a:pPr marL="822325" lvl="2" indent="-228600">
              <a:lnSpc>
                <a:spcPct val="70000"/>
              </a:lnSpc>
              <a:spcBef>
                <a:spcPts val="500"/>
              </a:spcBef>
              <a:buClr>
                <a:srgbClr val="B2C1DB"/>
              </a:buClr>
              <a:buSzPct val="85000"/>
              <a:defRPr/>
            </a:pPr>
            <a:r>
              <a:rPr lang="hr-HR" altLang="zh-TW" sz="1400" dirty="0">
                <a:latin typeface="Lucida Console" pitchFamily="49" charset="0"/>
              </a:rPr>
              <a:t>swap</a:t>
            </a:r>
            <a:r>
              <a:rPr lang="en-US" altLang="zh-TW" sz="1400" dirty="0">
                <a:latin typeface="Lucida Console" pitchFamily="49" charset="0"/>
              </a:rPr>
              <a:t> </a:t>
            </a:r>
            <a:r>
              <a:rPr lang="hr-HR" altLang="zh-TW" sz="1400" dirty="0">
                <a:latin typeface="Lucida Console" pitchFamily="49" charset="0"/>
              </a:rPr>
              <a:t>eax</a:t>
            </a:r>
            <a:r>
              <a:rPr lang="en-US" altLang="zh-TW" sz="1400" dirty="0">
                <a:latin typeface="Lucida Console" pitchFamily="49" charset="0"/>
              </a:rPr>
              <a:t>, </a:t>
            </a:r>
            <a:r>
              <a:rPr lang="hr-HR" altLang="zh-TW" sz="1400" dirty="0">
                <a:latin typeface="Lucida Console" pitchFamily="49" charset="0"/>
              </a:rPr>
              <a:t>ebx</a:t>
            </a:r>
          </a:p>
          <a:p>
            <a:pPr marL="822325" lvl="2" indent="-228600">
              <a:lnSpc>
                <a:spcPct val="70000"/>
              </a:lnSpc>
              <a:spcBef>
                <a:spcPts val="500"/>
              </a:spcBef>
              <a:buClr>
                <a:srgbClr val="B2C1DB"/>
              </a:buClr>
              <a:buSzPct val="85000"/>
              <a:defRPr/>
            </a:pPr>
            <a:r>
              <a:rPr lang="hr-HR" altLang="zh-TW" sz="1400" dirty="0">
                <a:latin typeface="Lucida Console" pitchFamily="49" charset="0"/>
              </a:rPr>
              <a:t>swap</a:t>
            </a:r>
            <a:r>
              <a:rPr lang="en-US" altLang="zh-TW" sz="1400" dirty="0">
                <a:latin typeface="Lucida Console" pitchFamily="49" charset="0"/>
              </a:rPr>
              <a:t> </a:t>
            </a:r>
            <a:r>
              <a:rPr lang="hr-HR" altLang="zh-TW" sz="1400" dirty="0">
                <a:latin typeface="Lucida Console" pitchFamily="49" charset="0"/>
              </a:rPr>
              <a:t>ebx</a:t>
            </a:r>
            <a:r>
              <a:rPr lang="en-US" altLang="zh-TW" sz="1400" dirty="0">
                <a:latin typeface="Lucida Console" pitchFamily="49" charset="0"/>
              </a:rPr>
              <a:t>, </a:t>
            </a:r>
            <a:r>
              <a:rPr lang="hr-HR" altLang="zh-TW" sz="1400" dirty="0">
                <a:latin typeface="Lucida Console" pitchFamily="49" charset="0"/>
              </a:rPr>
              <a:t>eax</a:t>
            </a:r>
            <a:endParaRPr lang="hr-HR" altLang="zh-TW" sz="14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hr-HR" altLang="zh-TW" sz="1400" dirty="0">
                <a:latin typeface="Lucida Console" pitchFamily="49" charset="0"/>
                <a:cs typeface="+mn-cs"/>
              </a:rPr>
              <a:t>call</a:t>
            </a:r>
            <a:r>
              <a:rPr lang="en-US" altLang="zh-TW" sz="1400" dirty="0">
                <a:latin typeface="Lucida Console" pitchFamily="49" charset="0"/>
                <a:cs typeface="+mn-cs"/>
              </a:rPr>
              <a:t> </a:t>
            </a:r>
            <a:r>
              <a:rPr lang="hr-HR" altLang="zh-TW" sz="1400" dirty="0">
                <a:latin typeface="Lucida Console" pitchFamily="49" charset="0"/>
                <a:cs typeface="+mn-cs"/>
              </a:rPr>
              <a:t>[eax]</a:t>
            </a:r>
          </a:p>
          <a:p>
            <a:pPr marL="822325" lvl="2" indent="-228600">
              <a:lnSpc>
                <a:spcPct val="70000"/>
              </a:lnSpc>
              <a:spcBef>
                <a:spcPts val="500"/>
              </a:spcBef>
              <a:buClr>
                <a:srgbClr val="B2C1DB"/>
              </a:buClr>
              <a:buSzPct val="85000"/>
              <a:buFont typeface="Wingdings" pitchFamily="2" charset="2"/>
              <a:buNone/>
              <a:defRPr/>
            </a:pPr>
            <a:r>
              <a:rPr lang="hr-HR" altLang="zh-TW" sz="1400" dirty="0">
                <a:latin typeface="Lucida Console" pitchFamily="49" charset="0"/>
                <a:cs typeface="+mn-cs"/>
              </a:rPr>
              <a:t>nop</a:t>
            </a:r>
          </a:p>
        </p:txBody>
      </p:sp>
      <p:sp>
        <p:nvSpPr>
          <p:cNvPr id="8" name="Rectangle 7"/>
          <p:cNvSpPr/>
          <p:nvPr/>
        </p:nvSpPr>
        <p:spPr>
          <a:xfrm>
            <a:off x="1047753" y="5864225"/>
            <a:ext cx="2486643" cy="369332"/>
          </a:xfrm>
          <a:prstGeom prst="rect">
            <a:avLst/>
          </a:prstGeom>
        </p:spPr>
        <p:txBody>
          <a:bodyPr wrap="none">
            <a:spAutoFit/>
          </a:bodyPr>
          <a:lstStyle/>
          <a:p>
            <a:pPr algn="ctr">
              <a:spcBef>
                <a:spcPct val="50000"/>
              </a:spcBef>
              <a:defRPr/>
            </a:pPr>
            <a:r>
              <a:rPr lang="hr-HR" b="1" dirty="0" smtClean="0">
                <a:solidFill>
                  <a:srgbClr val="002060"/>
                </a:solidFill>
                <a:latin typeface="+mn-lt"/>
              </a:rPr>
              <a:t>Izvorne virusne naredbe</a:t>
            </a:r>
            <a:endParaRPr lang="en-GB" b="1" dirty="0">
              <a:solidFill>
                <a:srgbClr val="002060"/>
              </a:solidFill>
              <a:latin typeface="+mn-lt"/>
            </a:endParaRPr>
          </a:p>
        </p:txBody>
      </p:sp>
      <p:sp>
        <p:nvSpPr>
          <p:cNvPr id="9" name="Rectangle 8"/>
          <p:cNvSpPr/>
          <p:nvPr/>
        </p:nvSpPr>
        <p:spPr>
          <a:xfrm>
            <a:off x="4418013" y="6372036"/>
            <a:ext cx="2793201" cy="369332"/>
          </a:xfrm>
          <a:prstGeom prst="rect">
            <a:avLst/>
          </a:prstGeom>
        </p:spPr>
        <p:txBody>
          <a:bodyPr wrap="none">
            <a:spAutoFit/>
          </a:bodyPr>
          <a:lstStyle/>
          <a:p>
            <a:pPr algn="ctr">
              <a:spcBef>
                <a:spcPct val="50000"/>
              </a:spcBef>
              <a:defRPr/>
            </a:pPr>
            <a:r>
              <a:rPr lang="hr-HR" b="1" dirty="0" smtClean="0">
                <a:solidFill>
                  <a:srgbClr val="002060"/>
                </a:solidFill>
                <a:latin typeface="+mn-lt"/>
              </a:rPr>
              <a:t>Metamorfna verzija virusa</a:t>
            </a:r>
            <a:endParaRPr lang="en-GB" b="1" dirty="0">
              <a:solidFill>
                <a:srgbClr val="00206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hr-HR" sz="3600" dirty="0" smtClean="0"/>
              <a:t>Klasifikacija virusa- </a:t>
            </a:r>
            <a:r>
              <a:rPr lang="hr-HR" sz="3600" b="1" dirty="0" smtClean="0"/>
              <a:t>prema strategiji skrivanja</a:t>
            </a:r>
          </a:p>
        </p:txBody>
      </p:sp>
      <p:sp>
        <p:nvSpPr>
          <p:cNvPr id="31747" name="Content Placeholder 2"/>
          <p:cNvSpPr>
            <a:spLocks noGrp="1"/>
          </p:cNvSpPr>
          <p:nvPr>
            <p:ph sz="quarter" idx="1"/>
          </p:nvPr>
        </p:nvSpPr>
        <p:spPr>
          <a:xfrm>
            <a:off x="323850" y="1447800"/>
            <a:ext cx="8569325" cy="5149850"/>
          </a:xfrm>
        </p:spPr>
        <p:txBody>
          <a:bodyPr/>
          <a:lstStyle/>
          <a:p>
            <a:r>
              <a:rPr lang="hr-HR" sz="2800" b="1" dirty="0" smtClean="0">
                <a:solidFill>
                  <a:srgbClr val="C00000"/>
                </a:solidFill>
              </a:rPr>
              <a:t>Skriveni (Stealth) virus</a:t>
            </a:r>
          </a:p>
          <a:p>
            <a:pPr lvl="1"/>
            <a:r>
              <a:rPr lang="hr-HR" sz="2200" dirty="0" smtClean="0"/>
              <a:t>Oblik virusa dizajniran da se skriva od antivirusnog softvera</a:t>
            </a:r>
          </a:p>
          <a:p>
            <a:pPr lvl="1"/>
            <a:r>
              <a:rPr lang="hr-HR" sz="2200" dirty="0" smtClean="0"/>
              <a:t>Cijeli virus je skriven, nije samo ‘payload’</a:t>
            </a:r>
          </a:p>
          <a:p>
            <a:pPr lvl="1"/>
            <a:r>
              <a:rPr lang="hr-HR" sz="2200" dirty="0" smtClean="0"/>
              <a:t>Primjer: Virus može smjestiti presretačku logiku na I/O rutine diska, tako da, kada antivirusni softver pokuša čitati zaražene dijelove diska pomoću ove rutine, virus predstavi nezaraženi program</a:t>
            </a:r>
          </a:p>
          <a:p>
            <a:pPr lvl="1"/>
            <a:r>
              <a:rPr lang="hr-HR" sz="2200" dirty="0" smtClean="0"/>
              <a:t>Primjer: Kompresirani virus</a:t>
            </a:r>
          </a:p>
          <a:p>
            <a:pPr lvl="1"/>
            <a:r>
              <a:rPr lang="hr-HR" sz="2200" dirty="0" smtClean="0">
                <a:solidFill>
                  <a:srgbClr val="C00000"/>
                </a:solidFill>
              </a:rPr>
              <a:t>Stealth </a:t>
            </a:r>
            <a:r>
              <a:rPr lang="hr-HR" sz="2200" dirty="0" smtClean="0"/>
              <a:t>se odnosi na tehniku virusa koja mu omogućava izbjegavanje otkrivanja od strane antivirusnog softvera</a:t>
            </a:r>
            <a:endParaRPr lang="hr-HR" sz="2200" dirty="0" smtClean="0">
              <a:solidFill>
                <a:srgbClr val="C00000"/>
              </a:solidFill>
            </a:endParaRPr>
          </a:p>
        </p:txBody>
      </p:sp>
      <p:sp>
        <p:nvSpPr>
          <p:cNvPr id="4" name="Slide Number Placeholder 3"/>
          <p:cNvSpPr>
            <a:spLocks noGrp="1"/>
          </p:cNvSpPr>
          <p:nvPr>
            <p:ph type="sldNum" sz="quarter" idx="10"/>
          </p:nvPr>
        </p:nvSpPr>
        <p:spPr/>
        <p:txBody>
          <a:bodyPr/>
          <a:lstStyle/>
          <a:p>
            <a:pPr>
              <a:defRPr/>
            </a:pPr>
            <a:fld id="{C0BB759D-4555-4C46-99F3-F6FAF647AF27}" type="slidenum">
              <a:rPr lang="hr-HR"/>
              <a:pPr>
                <a:defRPr/>
              </a:pPr>
              <a:t>21</a:t>
            </a:fld>
            <a:endParaRPr lang="hr-H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hr-HR" sz="3600" dirty="0" smtClean="0"/>
              <a:t>Demo</a:t>
            </a:r>
            <a:r>
              <a:rPr lang="en-US" sz="3600" dirty="0" smtClean="0"/>
              <a:t>:</a:t>
            </a:r>
            <a:r>
              <a:rPr lang="hr-HR" sz="3600" dirty="0" smtClean="0"/>
              <a:t> </a:t>
            </a:r>
            <a:r>
              <a:rPr lang="en-US" sz="3600" dirty="0" smtClean="0"/>
              <a:t>Malware</a:t>
            </a:r>
            <a:r>
              <a:rPr lang="hr-HR" sz="3600" dirty="0" smtClean="0"/>
              <a:t> infekcija USB-om</a:t>
            </a:r>
            <a:endParaRPr lang="en-US" sz="36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USB-</a:t>
            </a:r>
            <a:r>
              <a:rPr lang="hr-HR" dirty="0" smtClean="0"/>
              <a:t>temeljen </a:t>
            </a:r>
            <a:r>
              <a:rPr lang="en-US" dirty="0" smtClean="0"/>
              <a:t>Malware</a:t>
            </a:r>
            <a:r>
              <a:rPr lang="hr-HR" dirty="0" smtClean="0"/>
              <a:t> infekcijom</a:t>
            </a:r>
            <a:endParaRPr lang="hr-HR" b="1" dirty="0" smtClean="0"/>
          </a:p>
        </p:txBody>
      </p:sp>
      <p:sp>
        <p:nvSpPr>
          <p:cNvPr id="33795" name="Content Placeholder 2"/>
          <p:cNvSpPr>
            <a:spLocks noGrp="1"/>
          </p:cNvSpPr>
          <p:nvPr>
            <p:ph sz="quarter" idx="1"/>
          </p:nvPr>
        </p:nvSpPr>
        <p:spPr>
          <a:xfrm>
            <a:off x="323850" y="1447800"/>
            <a:ext cx="8569325" cy="5149850"/>
          </a:xfrm>
        </p:spPr>
        <p:txBody>
          <a:bodyPr/>
          <a:lstStyle/>
          <a:p>
            <a:pPr>
              <a:spcBef>
                <a:spcPts val="600"/>
              </a:spcBef>
            </a:pPr>
            <a:r>
              <a:rPr lang="hr-HR" dirty="0" smtClean="0"/>
              <a:t>Koristimo MS Windows AutoRun i AutoPlay opcije</a:t>
            </a:r>
          </a:p>
          <a:p>
            <a:pPr lvl="1">
              <a:spcBef>
                <a:spcPts val="600"/>
              </a:spcBef>
            </a:pPr>
            <a:r>
              <a:rPr lang="hr-HR" sz="2000" dirty="0" smtClean="0"/>
              <a:t>Diktiraju koje akcije sustav izvršava kada je ubačen disk</a:t>
            </a:r>
          </a:p>
          <a:p>
            <a:pPr lvl="1">
              <a:spcBef>
                <a:spcPts val="600"/>
              </a:spcBef>
            </a:pPr>
            <a:r>
              <a:rPr lang="hr-HR" sz="2000" dirty="0" smtClean="0"/>
              <a:t>“</a:t>
            </a:r>
            <a:r>
              <a:rPr lang="hr-HR" sz="2000" dirty="0" err="1" smtClean="0"/>
              <a:t>Look</a:t>
            </a:r>
            <a:r>
              <a:rPr lang="hr-HR" sz="2000" dirty="0" smtClean="0"/>
              <a:t>&amp;</a:t>
            </a:r>
            <a:r>
              <a:rPr lang="hr-HR" sz="2000" dirty="0" err="1" smtClean="0"/>
              <a:t>feel</a:t>
            </a:r>
            <a:r>
              <a:rPr lang="hr-HR" sz="2000" dirty="0" smtClean="0"/>
              <a:t>” se može konfigurirati kroz datoteku </a:t>
            </a:r>
            <a:r>
              <a:rPr lang="hr-HR" sz="2000" dirty="0" err="1" smtClean="0">
                <a:solidFill>
                  <a:srgbClr val="C00000"/>
                </a:solidFill>
              </a:rPr>
              <a:t>autorun.inf</a:t>
            </a:r>
            <a:endParaRPr lang="hr-HR" sz="2000" dirty="0" smtClean="0">
              <a:solidFill>
                <a:srgbClr val="C00000"/>
              </a:solidFill>
            </a:endParaRPr>
          </a:p>
          <a:p>
            <a:pPr>
              <a:spcBef>
                <a:spcPts val="600"/>
              </a:spcBef>
            </a:pPr>
            <a:r>
              <a:rPr lang="hr-HR" dirty="0" smtClean="0"/>
              <a:t>Želimo iskoristiti ovu mogućnost kako bi zarazili uređaj</a:t>
            </a:r>
          </a:p>
          <a:p>
            <a:pPr lvl="1">
              <a:spcBef>
                <a:spcPts val="600"/>
              </a:spcBef>
            </a:pPr>
            <a:r>
              <a:rPr lang="hr-HR" sz="2000" dirty="0" smtClean="0"/>
              <a:t>Napraviti odgovarajuću datoteku autorun.inf </a:t>
            </a:r>
            <a:r>
              <a:rPr lang="en-US" sz="2000" dirty="0" smtClean="0"/>
              <a:t> </a:t>
            </a:r>
            <a:r>
              <a:rPr lang="hr-HR" sz="2000" dirty="0" smtClean="0"/>
              <a:t>tako da, kada je USB stick umetnut u uređaj, on instalira jednostavni zlonamjerni softver na uređaj.</a:t>
            </a:r>
          </a:p>
          <a:p>
            <a:pPr>
              <a:spcBef>
                <a:spcPts val="600"/>
              </a:spcBef>
            </a:pPr>
            <a:r>
              <a:rPr lang="hr-HR" dirty="0" smtClean="0"/>
              <a:t>Anatomija demo malwera (radi na WinXP Pro, ne na Win7)</a:t>
            </a:r>
          </a:p>
          <a:p>
            <a:pPr lvl="1">
              <a:spcBef>
                <a:spcPts val="600"/>
              </a:spcBef>
            </a:pPr>
            <a:r>
              <a:rPr lang="hr-HR" sz="2000" dirty="0" err="1" smtClean="0">
                <a:solidFill>
                  <a:srgbClr val="C00000"/>
                </a:solidFill>
              </a:rPr>
              <a:t>Autorun.inf</a:t>
            </a:r>
            <a:r>
              <a:rPr lang="hr-HR" sz="2000" dirty="0" smtClean="0"/>
              <a:t> poziva </a:t>
            </a:r>
            <a:r>
              <a:rPr lang="hr-HR" sz="2000" dirty="0" err="1" smtClean="0">
                <a:solidFill>
                  <a:srgbClr val="C00000"/>
                </a:solidFill>
              </a:rPr>
              <a:t>PropagateVirusTEST.bat</a:t>
            </a:r>
            <a:endParaRPr lang="hr-HR" sz="2000" dirty="0" smtClean="0">
              <a:solidFill>
                <a:srgbClr val="C00000"/>
              </a:solidFill>
            </a:endParaRPr>
          </a:p>
          <a:p>
            <a:pPr lvl="1">
              <a:spcBef>
                <a:spcPts val="600"/>
              </a:spcBef>
            </a:pPr>
            <a:r>
              <a:rPr lang="hr-HR" sz="2000" dirty="0" err="1" smtClean="0">
                <a:solidFill>
                  <a:srgbClr val="C00000"/>
                </a:solidFill>
              </a:rPr>
              <a:t>PropagateVirusTEST.bat</a:t>
            </a:r>
            <a:r>
              <a:rPr lang="hr-HR" sz="2000" dirty="0" smtClean="0">
                <a:solidFill>
                  <a:srgbClr val="0070C0"/>
                </a:solidFill>
              </a:rPr>
              <a:t> </a:t>
            </a:r>
            <a:endParaRPr lang="en-US" sz="2000" dirty="0" smtClean="0">
              <a:solidFill>
                <a:srgbClr val="0070C0"/>
              </a:solidFill>
            </a:endParaRPr>
          </a:p>
          <a:p>
            <a:pPr lvl="2">
              <a:spcBef>
                <a:spcPts val="600"/>
              </a:spcBef>
            </a:pPr>
            <a:r>
              <a:rPr lang="hr-HR" sz="1600" dirty="0" smtClean="0"/>
              <a:t>Kopira virus </a:t>
            </a:r>
            <a:r>
              <a:rPr lang="hr-HR" sz="1600" dirty="0" smtClean="0">
                <a:solidFill>
                  <a:srgbClr val="C00000"/>
                </a:solidFill>
              </a:rPr>
              <a:t>VirusTEST.bat</a:t>
            </a:r>
            <a:r>
              <a:rPr lang="hr-HR" sz="1600" dirty="0" smtClean="0"/>
              <a:t>  na direktorij sustava</a:t>
            </a:r>
            <a:r>
              <a:rPr lang="en-US" sz="1600" dirty="0" smtClean="0"/>
              <a:t> </a:t>
            </a:r>
            <a:r>
              <a:rPr lang="en-US" sz="1600" dirty="0" smtClean="0">
                <a:solidFill>
                  <a:srgbClr val="C00000"/>
                </a:solidFill>
              </a:rPr>
              <a:t>%</a:t>
            </a:r>
            <a:r>
              <a:rPr lang="en-US" sz="1600" dirty="0" err="1" smtClean="0">
                <a:solidFill>
                  <a:srgbClr val="C00000"/>
                </a:solidFill>
              </a:rPr>
              <a:t>systemroot</a:t>
            </a:r>
            <a:r>
              <a:rPr lang="en-US" sz="1600" dirty="0" smtClean="0">
                <a:solidFill>
                  <a:srgbClr val="C00000"/>
                </a:solidFill>
              </a:rPr>
              <a:t>%\system32</a:t>
            </a:r>
          </a:p>
          <a:p>
            <a:pPr lvl="2">
              <a:spcBef>
                <a:spcPts val="600"/>
              </a:spcBef>
            </a:pPr>
            <a:r>
              <a:rPr lang="hr-HR" sz="1600" dirty="0" smtClean="0"/>
              <a:t>Dodaje ključ za </a:t>
            </a:r>
            <a:r>
              <a:rPr lang="en-US" sz="1600" dirty="0" smtClean="0"/>
              <a:t> </a:t>
            </a:r>
            <a:r>
              <a:rPr lang="en-US" sz="1600" dirty="0" smtClean="0">
                <a:solidFill>
                  <a:srgbClr val="C00000"/>
                </a:solidFill>
              </a:rPr>
              <a:t>HKLM\Software\Microsoft\Windows\</a:t>
            </a:r>
            <a:r>
              <a:rPr lang="en-US" sz="1600" dirty="0" err="1" smtClean="0">
                <a:solidFill>
                  <a:srgbClr val="C00000"/>
                </a:solidFill>
              </a:rPr>
              <a:t>CurrentVersion</a:t>
            </a:r>
            <a:r>
              <a:rPr lang="en-US" sz="1600" dirty="0" smtClean="0">
                <a:solidFill>
                  <a:srgbClr val="C00000"/>
                </a:solidFill>
              </a:rPr>
              <a:t>\Run </a:t>
            </a:r>
            <a:r>
              <a:rPr lang="en-US" sz="1600" dirty="0" smtClean="0"/>
              <a:t>(</a:t>
            </a:r>
            <a:r>
              <a:rPr lang="hr-HR" sz="1600" dirty="0" smtClean="0"/>
              <a:t>za prikaz </a:t>
            </a:r>
            <a:r>
              <a:rPr lang="en-US" sz="1600" dirty="0" smtClean="0">
                <a:solidFill>
                  <a:srgbClr val="C00000"/>
                </a:solidFill>
              </a:rPr>
              <a:t>VirusTEST.bat</a:t>
            </a:r>
            <a:r>
              <a:rPr lang="en-US" sz="1600" dirty="0" smtClean="0"/>
              <a:t> </a:t>
            </a:r>
            <a:r>
              <a:rPr lang="hr-HR" sz="1600" dirty="0" smtClean="0"/>
              <a:t>na sljedećem pokretanju</a:t>
            </a:r>
            <a:r>
              <a:rPr lang="en-US" sz="1600" dirty="0" smtClean="0"/>
              <a:t>)</a:t>
            </a:r>
          </a:p>
          <a:p>
            <a:pPr lvl="1">
              <a:spcBef>
                <a:spcPts val="600"/>
              </a:spcBef>
            </a:pPr>
            <a:r>
              <a:rPr lang="en-US" sz="2000" dirty="0" smtClean="0">
                <a:solidFill>
                  <a:srgbClr val="C00000"/>
                </a:solidFill>
              </a:rPr>
              <a:t>VirusTEST.bat</a:t>
            </a:r>
            <a:r>
              <a:rPr lang="en-US" sz="2000" dirty="0" smtClean="0"/>
              <a:t> </a:t>
            </a:r>
            <a:r>
              <a:rPr lang="hr-HR" sz="2000" dirty="0" smtClean="0"/>
              <a:t>čini neke prljave poslove</a:t>
            </a:r>
          </a:p>
          <a:p>
            <a:pPr lvl="1">
              <a:spcBef>
                <a:spcPts val="600"/>
              </a:spcBef>
              <a:buFont typeface="Wingdings 2" pitchFamily="18" charset="2"/>
              <a:buNone/>
            </a:pPr>
            <a:endParaRPr lang="en-US" sz="2000" dirty="0" smtClean="0"/>
          </a:p>
          <a:p>
            <a:pPr lvl="1">
              <a:spcBef>
                <a:spcPts val="600"/>
              </a:spcBef>
            </a:pPr>
            <a:endParaRPr lang="en-US" sz="1800" dirty="0" smtClean="0">
              <a:solidFill>
                <a:srgbClr val="002060"/>
              </a:solidFill>
              <a:latin typeface="Lucida Console" pitchFamily="49" charset="0"/>
            </a:endParaRPr>
          </a:p>
        </p:txBody>
      </p:sp>
      <p:sp>
        <p:nvSpPr>
          <p:cNvPr id="4" name="Slide Number Placeholder 3"/>
          <p:cNvSpPr>
            <a:spLocks noGrp="1"/>
          </p:cNvSpPr>
          <p:nvPr>
            <p:ph type="sldNum" sz="quarter" idx="10"/>
          </p:nvPr>
        </p:nvSpPr>
        <p:spPr/>
        <p:txBody>
          <a:bodyPr/>
          <a:lstStyle/>
          <a:p>
            <a:pPr>
              <a:defRPr/>
            </a:pPr>
            <a:fld id="{39BA92B4-1339-44A4-A121-464CFBA712FD}" type="slidenum">
              <a:rPr lang="hr-HR"/>
              <a:pPr>
                <a:defRPr/>
              </a:pPr>
              <a:t>23</a:t>
            </a:fld>
            <a:endParaRPr lang="hr-H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hr-HR" dirty="0" smtClean="0"/>
              <a:t>Demo </a:t>
            </a:r>
            <a:r>
              <a:rPr lang="hr-HR" dirty="0" err="1" smtClean="0"/>
              <a:t>Malware</a:t>
            </a:r>
            <a:r>
              <a:rPr lang="hr-HR" dirty="0" smtClean="0"/>
              <a:t>: </a:t>
            </a:r>
            <a:r>
              <a:rPr lang="en-US" dirty="0" err="1" smtClean="0"/>
              <a:t>Anatom</a:t>
            </a:r>
            <a:r>
              <a:rPr lang="hr-HR" dirty="0" smtClean="0"/>
              <a:t>y &gt; </a:t>
            </a:r>
            <a:r>
              <a:rPr lang="en-US" dirty="0" err="1" smtClean="0"/>
              <a:t>Inf</a:t>
            </a:r>
            <a:r>
              <a:rPr lang="hr-HR" dirty="0" err="1" smtClean="0"/>
              <a:t>ection</a:t>
            </a:r>
            <a:endParaRPr lang="hr-HR" b="1" dirty="0" smtClean="0"/>
          </a:p>
        </p:txBody>
      </p:sp>
      <p:sp>
        <p:nvSpPr>
          <p:cNvPr id="34819" name="Content Placeholder 2"/>
          <p:cNvSpPr>
            <a:spLocks noGrp="1"/>
          </p:cNvSpPr>
          <p:nvPr>
            <p:ph sz="quarter" idx="1"/>
          </p:nvPr>
        </p:nvSpPr>
        <p:spPr>
          <a:xfrm>
            <a:off x="323850" y="1447800"/>
            <a:ext cx="8569325" cy="5149850"/>
          </a:xfrm>
        </p:spPr>
        <p:txBody>
          <a:bodyPr/>
          <a:lstStyle/>
          <a:p>
            <a:pPr>
              <a:spcBef>
                <a:spcPts val="600"/>
              </a:spcBef>
            </a:pPr>
            <a:r>
              <a:rPr lang="en-US" sz="2400" b="1" dirty="0" smtClean="0"/>
              <a:t>Autorun.inf</a:t>
            </a:r>
          </a:p>
          <a:p>
            <a:pPr>
              <a:spcBef>
                <a:spcPts val="600"/>
              </a:spcBef>
            </a:pPr>
            <a:endParaRPr lang="en-US" sz="2400" b="1" dirty="0" smtClean="0"/>
          </a:p>
          <a:p>
            <a:pPr>
              <a:spcBef>
                <a:spcPts val="600"/>
              </a:spcBef>
            </a:pPr>
            <a:endParaRPr lang="en-US" sz="2400" b="1" dirty="0" smtClean="0"/>
          </a:p>
          <a:p>
            <a:pPr>
              <a:spcBef>
                <a:spcPts val="600"/>
              </a:spcBef>
            </a:pPr>
            <a:endParaRPr lang="en-US" sz="2400" b="1" dirty="0" smtClean="0"/>
          </a:p>
          <a:p>
            <a:pPr>
              <a:spcBef>
                <a:spcPts val="600"/>
              </a:spcBef>
            </a:pPr>
            <a:endParaRPr lang="en-US" sz="2400" b="1" dirty="0" smtClean="0"/>
          </a:p>
          <a:p>
            <a:pPr>
              <a:spcBef>
                <a:spcPts val="600"/>
              </a:spcBef>
            </a:pPr>
            <a:r>
              <a:rPr lang="en-US" sz="2400" b="1" dirty="0" smtClean="0"/>
              <a:t>PropagateVirusTEST.bat</a:t>
            </a:r>
            <a:endParaRPr lang="hr-HR" sz="2000" b="1" dirty="0" smtClean="0"/>
          </a:p>
          <a:p>
            <a:pPr lvl="1">
              <a:spcBef>
                <a:spcPts val="600"/>
              </a:spcBef>
            </a:pPr>
            <a:endParaRPr lang="en-US" sz="1600" dirty="0" smtClean="0">
              <a:solidFill>
                <a:srgbClr val="002060"/>
              </a:solidFill>
              <a:latin typeface="Lucida Console" pitchFamily="49" charset="0"/>
            </a:endParaRPr>
          </a:p>
        </p:txBody>
      </p:sp>
      <p:sp>
        <p:nvSpPr>
          <p:cNvPr id="4" name="Slide Number Placeholder 3"/>
          <p:cNvSpPr>
            <a:spLocks noGrp="1"/>
          </p:cNvSpPr>
          <p:nvPr>
            <p:ph type="sldNum" sz="quarter" idx="10"/>
          </p:nvPr>
        </p:nvSpPr>
        <p:spPr/>
        <p:txBody>
          <a:bodyPr/>
          <a:lstStyle/>
          <a:p>
            <a:pPr>
              <a:defRPr/>
            </a:pPr>
            <a:fld id="{90421A96-66FC-41AC-86E2-BC25AAE3403D}" type="slidenum">
              <a:rPr lang="hr-HR"/>
              <a:pPr>
                <a:defRPr/>
              </a:pPr>
              <a:t>24</a:t>
            </a:fld>
            <a:endParaRPr lang="hr-HR"/>
          </a:p>
        </p:txBody>
      </p:sp>
      <p:sp>
        <p:nvSpPr>
          <p:cNvPr id="5" name="Rectangle 4"/>
          <p:cNvSpPr/>
          <p:nvPr/>
        </p:nvSpPr>
        <p:spPr>
          <a:xfrm>
            <a:off x="1763713" y="2105025"/>
            <a:ext cx="5329237" cy="1323975"/>
          </a:xfrm>
          <a:prstGeom prst="rect">
            <a:avLst/>
          </a:prstGeom>
          <a:solidFill>
            <a:schemeClr val="bg1">
              <a:lumMod val="85000"/>
            </a:schemeClr>
          </a:solidFill>
        </p:spPr>
        <p:txBody>
          <a:bodyPr>
            <a:spAutoFit/>
          </a:bodyPr>
          <a:lstStyle/>
          <a:p>
            <a:pPr>
              <a:defRPr/>
            </a:pPr>
            <a:r>
              <a:rPr lang="en-US" sz="1600" dirty="0">
                <a:latin typeface="Lucida Console" pitchFamily="49" charset="0"/>
              </a:rPr>
              <a:t>[</a:t>
            </a:r>
            <a:r>
              <a:rPr lang="en-US" sz="1600" dirty="0" err="1">
                <a:latin typeface="Lucida Console" pitchFamily="49" charset="0"/>
              </a:rPr>
              <a:t>autorun</a:t>
            </a:r>
            <a:r>
              <a:rPr lang="en-US" sz="1600" dirty="0">
                <a:latin typeface="Lucida Console" pitchFamily="49" charset="0"/>
              </a:rPr>
              <a:t>]</a:t>
            </a:r>
          </a:p>
          <a:p>
            <a:pPr>
              <a:defRPr/>
            </a:pPr>
            <a:r>
              <a:rPr lang="en-US" sz="1600" dirty="0">
                <a:latin typeface="Lucida Console" pitchFamily="49" charset="0"/>
              </a:rPr>
              <a:t>label=Music Drive</a:t>
            </a:r>
          </a:p>
          <a:p>
            <a:pPr>
              <a:defRPr/>
            </a:pPr>
            <a:r>
              <a:rPr lang="en-US" sz="1600" dirty="0">
                <a:latin typeface="Lucida Console" pitchFamily="49" charset="0"/>
              </a:rPr>
              <a:t>shell=lost</a:t>
            </a:r>
          </a:p>
          <a:p>
            <a:pPr>
              <a:defRPr/>
            </a:pPr>
            <a:r>
              <a:rPr lang="en-US" sz="1600" dirty="0">
                <a:latin typeface="Lucida Console" pitchFamily="49" charset="0"/>
              </a:rPr>
              <a:t>shell\lost\command=</a:t>
            </a:r>
            <a:r>
              <a:rPr lang="en-US" sz="1600" dirty="0" err="1">
                <a:latin typeface="Lucida Console" pitchFamily="49" charset="0"/>
              </a:rPr>
              <a:t>PropagateVirusTEST.bat</a:t>
            </a:r>
            <a:endParaRPr lang="en-US" sz="1600" dirty="0">
              <a:latin typeface="Lucida Console" pitchFamily="49" charset="0"/>
            </a:endParaRPr>
          </a:p>
          <a:p>
            <a:pPr>
              <a:defRPr/>
            </a:pPr>
            <a:r>
              <a:rPr lang="en-US" sz="1600" dirty="0" err="1">
                <a:latin typeface="Lucida Console" pitchFamily="49" charset="0"/>
              </a:rPr>
              <a:t>UseAutoPlay</a:t>
            </a:r>
            <a:r>
              <a:rPr lang="en-US" sz="1600" dirty="0">
                <a:latin typeface="Lucida Console" pitchFamily="49" charset="0"/>
              </a:rPr>
              <a:t>=1</a:t>
            </a:r>
          </a:p>
        </p:txBody>
      </p:sp>
      <p:sp>
        <p:nvSpPr>
          <p:cNvPr id="6" name="Rectangle 5"/>
          <p:cNvSpPr/>
          <p:nvPr/>
        </p:nvSpPr>
        <p:spPr>
          <a:xfrm>
            <a:off x="395288" y="4295775"/>
            <a:ext cx="8424862" cy="1077913"/>
          </a:xfrm>
          <a:prstGeom prst="rect">
            <a:avLst/>
          </a:prstGeom>
          <a:solidFill>
            <a:schemeClr val="bg1">
              <a:lumMod val="85000"/>
            </a:schemeClr>
          </a:solidFill>
        </p:spPr>
        <p:txBody>
          <a:bodyPr>
            <a:spAutoFit/>
          </a:bodyPr>
          <a:lstStyle/>
          <a:p>
            <a:pPr>
              <a:defRPr/>
            </a:pPr>
            <a:r>
              <a:rPr lang="en-US" sz="1600" dirty="0">
                <a:latin typeface="Lucida Console" pitchFamily="49" charset="0"/>
              </a:rPr>
              <a:t>copy </a:t>
            </a:r>
            <a:r>
              <a:rPr lang="en-US" sz="1600" dirty="0" err="1">
                <a:latin typeface="Lucida Console" pitchFamily="49" charset="0"/>
              </a:rPr>
              <a:t>VirusTEST.bat</a:t>
            </a:r>
            <a:r>
              <a:rPr lang="en-US" sz="1600" dirty="0">
                <a:latin typeface="Lucida Console" pitchFamily="49" charset="0"/>
              </a:rPr>
              <a:t> %systemroot%\system32\VirusTEST.bat &gt; </a:t>
            </a:r>
            <a:r>
              <a:rPr lang="en-US" sz="1600" dirty="0" err="1">
                <a:latin typeface="Lucida Console" pitchFamily="49" charset="0"/>
              </a:rPr>
              <a:t>nul</a:t>
            </a:r>
            <a:r>
              <a:rPr lang="en-US" sz="1600" dirty="0">
                <a:latin typeface="Lucida Console" pitchFamily="49" charset="0"/>
              </a:rPr>
              <a:t/>
            </a:r>
            <a:br>
              <a:rPr lang="en-US" sz="1600" dirty="0">
                <a:latin typeface="Lucida Console" pitchFamily="49" charset="0"/>
              </a:rPr>
            </a:br>
            <a:endParaRPr lang="en-US" sz="1600" dirty="0">
              <a:latin typeface="Lucida Console" pitchFamily="49" charset="0"/>
            </a:endParaRPr>
          </a:p>
          <a:p>
            <a:pPr>
              <a:defRPr/>
            </a:pPr>
            <a:r>
              <a:rPr lang="en-US" sz="1600" dirty="0" err="1">
                <a:latin typeface="Lucida Console" pitchFamily="49" charset="0"/>
              </a:rPr>
              <a:t>reg</a:t>
            </a:r>
            <a:r>
              <a:rPr lang="en-US" sz="1600" dirty="0">
                <a:latin typeface="Lucida Console" pitchFamily="49" charset="0"/>
              </a:rPr>
              <a:t> add HKLM\Software\Microsoft\Windows\</a:t>
            </a:r>
            <a:r>
              <a:rPr lang="en-US" sz="1600" dirty="0" err="1">
                <a:latin typeface="Lucida Console" pitchFamily="49" charset="0"/>
              </a:rPr>
              <a:t>CurrentVersion</a:t>
            </a:r>
            <a:r>
              <a:rPr lang="en-US" sz="1600" dirty="0">
                <a:latin typeface="Lucida Console" pitchFamily="49" charset="0"/>
              </a:rPr>
              <a:t>\Run /v </a:t>
            </a:r>
            <a:r>
              <a:rPr lang="en-US" sz="1600" dirty="0" err="1">
                <a:latin typeface="Lucida Console" pitchFamily="49" charset="0"/>
              </a:rPr>
              <a:t>VirusTEST</a:t>
            </a:r>
            <a:r>
              <a:rPr lang="en-US" sz="1600" dirty="0">
                <a:latin typeface="Lucida Console" pitchFamily="49" charset="0"/>
              </a:rPr>
              <a:t> /t REG_SZ /d %systemroot%\system32\VirusTEST.bat /f &gt; </a:t>
            </a:r>
            <a:r>
              <a:rPr lang="en-US" sz="1600" dirty="0" err="1">
                <a:latin typeface="Lucida Console" pitchFamily="49" charset="0"/>
              </a:rPr>
              <a:t>nul</a:t>
            </a:r>
            <a:endParaRPr lang="en-US" sz="1600" dirty="0">
              <a:latin typeface="Lucida Console"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hr-HR" dirty="0" smtClean="0"/>
              <a:t>Demo </a:t>
            </a:r>
            <a:r>
              <a:rPr lang="hr-HR" dirty="0" err="1" smtClean="0"/>
              <a:t>Malware</a:t>
            </a:r>
            <a:r>
              <a:rPr lang="hr-HR" dirty="0" smtClean="0"/>
              <a:t>: </a:t>
            </a:r>
            <a:r>
              <a:rPr lang="en-US" dirty="0" smtClean="0"/>
              <a:t>Anatomy</a:t>
            </a:r>
            <a:r>
              <a:rPr lang="hr-HR" dirty="0" smtClean="0"/>
              <a:t> &gt; </a:t>
            </a:r>
            <a:r>
              <a:rPr lang="hr-HR" dirty="0" err="1" smtClean="0"/>
              <a:t>Payload</a:t>
            </a:r>
            <a:endParaRPr lang="hr-HR" b="1" dirty="0" smtClean="0"/>
          </a:p>
        </p:txBody>
      </p:sp>
      <p:sp>
        <p:nvSpPr>
          <p:cNvPr id="35843" name="Content Placeholder 2"/>
          <p:cNvSpPr>
            <a:spLocks noGrp="1"/>
          </p:cNvSpPr>
          <p:nvPr>
            <p:ph sz="quarter" idx="1"/>
          </p:nvPr>
        </p:nvSpPr>
        <p:spPr>
          <a:xfrm>
            <a:off x="323850" y="1447800"/>
            <a:ext cx="8569325" cy="5149850"/>
          </a:xfrm>
        </p:spPr>
        <p:txBody>
          <a:bodyPr/>
          <a:lstStyle/>
          <a:p>
            <a:pPr>
              <a:spcBef>
                <a:spcPts val="600"/>
              </a:spcBef>
            </a:pPr>
            <a:r>
              <a:rPr lang="en-US" sz="2400" b="1" dirty="0" smtClean="0"/>
              <a:t>VirusTEST.bat</a:t>
            </a:r>
            <a:r>
              <a:rPr lang="hr-HR" sz="2400" b="1" dirty="0" smtClean="0"/>
              <a:t> </a:t>
            </a:r>
            <a:r>
              <a:rPr lang="hr-HR" sz="2400" dirty="0" smtClean="0"/>
              <a:t>(nije pravi virus– samostalni (</a:t>
            </a:r>
            <a:r>
              <a:rPr lang="hr-HR" sz="2400" dirty="0" err="1" smtClean="0"/>
              <a:t>selfcontained</a:t>
            </a:r>
            <a:r>
              <a:rPr lang="hr-HR" sz="2400" dirty="0" smtClean="0"/>
              <a:t>))</a:t>
            </a:r>
            <a:endParaRPr lang="hr-HR" sz="2000" dirty="0" smtClean="0"/>
          </a:p>
          <a:p>
            <a:pPr lvl="1">
              <a:spcBef>
                <a:spcPts val="600"/>
              </a:spcBef>
            </a:pPr>
            <a:endParaRPr lang="en-US" sz="1600" dirty="0" smtClean="0">
              <a:solidFill>
                <a:srgbClr val="002060"/>
              </a:solidFill>
              <a:latin typeface="Lucida Console" pitchFamily="49" charset="0"/>
            </a:endParaRPr>
          </a:p>
        </p:txBody>
      </p:sp>
      <p:sp>
        <p:nvSpPr>
          <p:cNvPr id="4" name="Slide Number Placeholder 3"/>
          <p:cNvSpPr>
            <a:spLocks noGrp="1"/>
          </p:cNvSpPr>
          <p:nvPr>
            <p:ph type="sldNum" sz="quarter" idx="10"/>
          </p:nvPr>
        </p:nvSpPr>
        <p:spPr/>
        <p:txBody>
          <a:bodyPr/>
          <a:lstStyle/>
          <a:p>
            <a:pPr>
              <a:defRPr/>
            </a:pPr>
            <a:fld id="{4BFCF46C-A932-46BE-A7F0-08260F0382BE}" type="slidenum">
              <a:rPr lang="hr-HR"/>
              <a:pPr>
                <a:defRPr/>
              </a:pPr>
              <a:t>25</a:t>
            </a:fld>
            <a:endParaRPr lang="hr-HR"/>
          </a:p>
        </p:txBody>
      </p:sp>
      <p:sp>
        <p:nvSpPr>
          <p:cNvPr id="6" name="Rectangle 5"/>
          <p:cNvSpPr/>
          <p:nvPr/>
        </p:nvSpPr>
        <p:spPr>
          <a:xfrm>
            <a:off x="684213" y="1916113"/>
            <a:ext cx="7775575" cy="4772025"/>
          </a:xfrm>
          <a:prstGeom prst="rect">
            <a:avLst/>
          </a:prstGeom>
          <a:solidFill>
            <a:schemeClr val="bg1">
              <a:lumMod val="85000"/>
            </a:schemeClr>
          </a:solidFill>
        </p:spPr>
        <p:txBody>
          <a:bodyPr>
            <a:spAutoFit/>
          </a:bodyPr>
          <a:lstStyle/>
          <a:p>
            <a:pPr>
              <a:defRPr/>
            </a:pPr>
            <a:r>
              <a:rPr lang="en-US" sz="1600" dirty="0">
                <a:latin typeface="Lucida Console" pitchFamily="49" charset="0"/>
              </a:rPr>
              <a:t>:: Print nothing</a:t>
            </a:r>
          </a:p>
          <a:p>
            <a:pPr>
              <a:defRPr/>
            </a:pPr>
            <a:r>
              <a:rPr lang="en-US" sz="1600" dirty="0">
                <a:latin typeface="Lucida Console" pitchFamily="49" charset="0"/>
              </a:rPr>
              <a:t>@echo off</a:t>
            </a:r>
          </a:p>
          <a:p>
            <a:pPr>
              <a:defRPr/>
            </a:pPr>
            <a:r>
              <a:rPr lang="en-US" sz="1600" dirty="0">
                <a:latin typeface="Lucida Console" pitchFamily="49" charset="0"/>
              </a:rPr>
              <a:t>:: Here again we can put a code responsible for propagation</a:t>
            </a:r>
          </a:p>
          <a:p>
            <a:pPr>
              <a:defRPr/>
            </a:pPr>
            <a:r>
              <a:rPr lang="en-US" sz="1600" dirty="0">
                <a:latin typeface="Lucida Console" pitchFamily="49" charset="0"/>
              </a:rPr>
              <a:t>:: and infection of other files and registry keys</a:t>
            </a:r>
          </a:p>
          <a:p>
            <a:pPr>
              <a:defRPr/>
            </a:pPr>
            <a:r>
              <a:rPr lang="en-US" sz="1600" dirty="0">
                <a:latin typeface="Lucida Console" pitchFamily="49" charset="0"/>
              </a:rPr>
              <a:t>:: (e.g., copy to files, </a:t>
            </a:r>
            <a:r>
              <a:rPr lang="en-US" sz="1600" dirty="0" err="1">
                <a:latin typeface="Lucida Console" pitchFamily="49" charset="0"/>
              </a:rPr>
              <a:t>xcopy</a:t>
            </a:r>
            <a:r>
              <a:rPr lang="en-US" sz="1600" dirty="0">
                <a:latin typeface="Lucida Console" pitchFamily="49" charset="0"/>
              </a:rPr>
              <a:t> to "\\remote_computers\...)</a:t>
            </a:r>
          </a:p>
          <a:p>
            <a:pPr>
              <a:defRPr/>
            </a:pPr>
            <a:r>
              <a:rPr lang="en-US" sz="1600" dirty="0">
                <a:latin typeface="Lucida Console" pitchFamily="49" charset="0"/>
              </a:rPr>
              <a:t>:: Virus payload</a:t>
            </a:r>
          </a:p>
          <a:p>
            <a:pPr>
              <a:defRPr/>
            </a:pPr>
            <a:r>
              <a:rPr lang="en-US" sz="1600" dirty="0" err="1">
                <a:latin typeface="Lucida Console" pitchFamily="49" charset="0"/>
              </a:rPr>
              <a:t>cd</a:t>
            </a:r>
            <a:r>
              <a:rPr lang="en-US" sz="1600" dirty="0">
                <a:latin typeface="Lucida Console" pitchFamily="49" charset="0"/>
              </a:rPr>
              <a:t> %</a:t>
            </a:r>
            <a:r>
              <a:rPr lang="en-US" sz="1600" dirty="0" err="1">
                <a:latin typeface="Lucida Console" pitchFamily="49" charset="0"/>
              </a:rPr>
              <a:t>userprofile</a:t>
            </a:r>
            <a:r>
              <a:rPr lang="en-US" sz="1600" dirty="0">
                <a:latin typeface="Lucida Console" pitchFamily="49" charset="0"/>
              </a:rPr>
              <a:t>%\desktop</a:t>
            </a:r>
          </a:p>
          <a:p>
            <a:pPr>
              <a:defRPr/>
            </a:pPr>
            <a:r>
              <a:rPr lang="en-US" sz="1600" dirty="0">
                <a:latin typeface="Lucida Console" pitchFamily="49" charset="0"/>
              </a:rPr>
              <a:t>copy %0 </a:t>
            </a:r>
            <a:r>
              <a:rPr lang="en-US" sz="1600" dirty="0" err="1">
                <a:latin typeface="Lucida Console" pitchFamily="49" charset="0"/>
              </a:rPr>
              <a:t>SRP%random%.bat</a:t>
            </a:r>
            <a:endParaRPr lang="en-US" sz="1600" dirty="0">
              <a:latin typeface="Lucida Console" pitchFamily="49" charset="0"/>
            </a:endParaRPr>
          </a:p>
          <a:p>
            <a:pPr>
              <a:defRPr/>
            </a:pPr>
            <a:r>
              <a:rPr lang="en-US" sz="1600" dirty="0">
                <a:latin typeface="Lucida Console" pitchFamily="49" charset="0"/>
              </a:rPr>
              <a:t>copy %0 </a:t>
            </a:r>
            <a:r>
              <a:rPr lang="en-US" sz="1600" dirty="0" err="1">
                <a:latin typeface="Lucida Console" pitchFamily="49" charset="0"/>
              </a:rPr>
              <a:t>SRP%random%.bat</a:t>
            </a:r>
            <a:endParaRPr lang="en-US" sz="1600" dirty="0">
              <a:latin typeface="Lucida Console" pitchFamily="49" charset="0"/>
            </a:endParaRPr>
          </a:p>
          <a:p>
            <a:pPr>
              <a:defRPr/>
            </a:pPr>
            <a:r>
              <a:rPr lang="en-US" sz="1600" dirty="0" err="1">
                <a:latin typeface="Lucida Console" pitchFamily="49" charset="0"/>
              </a:rPr>
              <a:t>tskill</a:t>
            </a:r>
            <a:r>
              <a:rPr lang="en-US" sz="1600" dirty="0">
                <a:latin typeface="Lucida Console" pitchFamily="49" charset="0"/>
              </a:rPr>
              <a:t> </a:t>
            </a:r>
            <a:r>
              <a:rPr lang="en-US" sz="1600" dirty="0" err="1">
                <a:latin typeface="Lucida Console" pitchFamily="49" charset="0"/>
              </a:rPr>
              <a:t>firefox</a:t>
            </a:r>
            <a:endParaRPr lang="en-US" sz="1600" dirty="0">
              <a:latin typeface="Lucida Console" pitchFamily="49" charset="0"/>
            </a:endParaRPr>
          </a:p>
          <a:p>
            <a:pPr>
              <a:defRPr/>
            </a:pPr>
            <a:r>
              <a:rPr lang="en-US" sz="1600" dirty="0">
                <a:latin typeface="Lucida Console" pitchFamily="49" charset="0"/>
              </a:rPr>
              <a:t>start </a:t>
            </a:r>
            <a:r>
              <a:rPr lang="en-US" sz="1600" dirty="0" err="1">
                <a:latin typeface="Lucida Console" pitchFamily="49" charset="0"/>
              </a:rPr>
              <a:t>firefox</a:t>
            </a:r>
            <a:r>
              <a:rPr lang="en-US" sz="1600" dirty="0">
                <a:latin typeface="Lucida Console" pitchFamily="49" charset="0"/>
              </a:rPr>
              <a:t> "http://www.fesb.hr/~mcagalj/SRP_11" -width 800</a:t>
            </a:r>
          </a:p>
          <a:p>
            <a:pPr>
              <a:defRPr/>
            </a:pPr>
            <a:r>
              <a:rPr lang="en-US" sz="1600" dirty="0">
                <a:latin typeface="Lucida Console" pitchFamily="49" charset="0"/>
              </a:rPr>
              <a:t>:: Wait for 1 second</a:t>
            </a:r>
          </a:p>
          <a:p>
            <a:pPr>
              <a:defRPr/>
            </a:pPr>
            <a:r>
              <a:rPr lang="en-US" sz="1600" dirty="0">
                <a:latin typeface="Lucida Console" pitchFamily="49" charset="0"/>
              </a:rPr>
              <a:t>ping 123.45.67.89 -n 1 -w 1000 &gt; </a:t>
            </a:r>
            <a:r>
              <a:rPr lang="en-US" sz="1600" dirty="0" err="1">
                <a:latin typeface="Lucida Console" pitchFamily="49" charset="0"/>
              </a:rPr>
              <a:t>nul</a:t>
            </a:r>
            <a:endParaRPr lang="en-US" sz="1600" dirty="0">
              <a:latin typeface="Lucida Console" pitchFamily="49" charset="0"/>
            </a:endParaRPr>
          </a:p>
          <a:p>
            <a:pPr>
              <a:defRPr/>
            </a:pPr>
            <a:r>
              <a:rPr lang="en-US" sz="1600" dirty="0">
                <a:latin typeface="Lucida Console" pitchFamily="49" charset="0"/>
              </a:rPr>
              <a:t>start </a:t>
            </a:r>
            <a:r>
              <a:rPr lang="en-US" sz="1600" dirty="0" err="1">
                <a:latin typeface="Lucida Console" pitchFamily="49" charset="0"/>
              </a:rPr>
              <a:t>firefox</a:t>
            </a:r>
            <a:r>
              <a:rPr lang="en-US" sz="1600" dirty="0">
                <a:latin typeface="Lucida Console" pitchFamily="49" charset="0"/>
              </a:rPr>
              <a:t> "http://www.fesb.hr" -width 800 </a:t>
            </a:r>
          </a:p>
          <a:p>
            <a:pPr>
              <a:defRPr/>
            </a:pPr>
            <a:r>
              <a:rPr lang="en-US" sz="1600" dirty="0">
                <a:latin typeface="Lucida Console" pitchFamily="49" charset="0"/>
              </a:rPr>
              <a:t>start </a:t>
            </a:r>
            <a:r>
              <a:rPr lang="en-US" sz="1600" dirty="0" err="1">
                <a:latin typeface="Lucida Console" pitchFamily="49" charset="0"/>
              </a:rPr>
              <a:t>firefox</a:t>
            </a:r>
            <a:r>
              <a:rPr lang="en-US" sz="1600" dirty="0">
                <a:latin typeface="Lucida Console" pitchFamily="49" charset="0"/>
              </a:rPr>
              <a:t> "http://www.unist.hr" -width 800</a:t>
            </a:r>
          </a:p>
          <a:p>
            <a:pPr>
              <a:defRPr/>
            </a:pPr>
            <a:r>
              <a:rPr lang="en-US" sz="1600" dirty="0">
                <a:latin typeface="Lucida Console" pitchFamily="49" charset="0"/>
              </a:rPr>
              <a:t>start </a:t>
            </a:r>
            <a:r>
              <a:rPr lang="en-US" sz="1600" dirty="0" err="1">
                <a:latin typeface="Lucida Console" pitchFamily="49" charset="0"/>
              </a:rPr>
              <a:t>firefox</a:t>
            </a:r>
            <a:r>
              <a:rPr lang="en-US" sz="1600" dirty="0">
                <a:latin typeface="Lucida Console" pitchFamily="49" charset="0"/>
              </a:rPr>
              <a:t> "http://www.fer.hr" -width 800</a:t>
            </a:r>
            <a:endParaRPr lang="hr-HR" sz="1600" dirty="0">
              <a:latin typeface="Lucida Console" pitchFamily="49" charset="0"/>
            </a:endParaRPr>
          </a:p>
          <a:p>
            <a:pPr>
              <a:defRPr/>
            </a:pPr>
            <a:endParaRPr lang="en-US" sz="1600" dirty="0">
              <a:latin typeface="Lucida Console" pitchFamily="49" charset="0"/>
            </a:endParaRPr>
          </a:p>
          <a:p>
            <a:pPr>
              <a:defRPr/>
            </a:pPr>
            <a:r>
              <a:rPr lang="en-US" sz="1600" dirty="0">
                <a:latin typeface="Lucida Console" pitchFamily="49" charset="0"/>
              </a:rPr>
              <a:t>echo 195.29.221.166  </a:t>
            </a:r>
            <a:r>
              <a:rPr lang="en-US" sz="1600" dirty="0" err="1">
                <a:latin typeface="Lucida Console" pitchFamily="49" charset="0"/>
              </a:rPr>
              <a:t>www.splitskabanka.hr</a:t>
            </a:r>
            <a:r>
              <a:rPr lang="en-US" sz="1600" dirty="0">
                <a:latin typeface="Lucida Console" pitchFamily="49" charset="0"/>
              </a:rPr>
              <a:t> &gt;&gt; %systemroot%\system32\drivers\etc\hosts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hr-HR" dirty="0" smtClean="0"/>
              <a:t>Demo </a:t>
            </a:r>
            <a:r>
              <a:rPr lang="hr-HR" dirty="0" err="1" smtClean="0"/>
              <a:t>Malware</a:t>
            </a:r>
            <a:r>
              <a:rPr lang="hr-HR" dirty="0" smtClean="0"/>
              <a:t>: Posljedice</a:t>
            </a:r>
            <a:endParaRPr lang="hr-HR" b="1" dirty="0" smtClean="0"/>
          </a:p>
        </p:txBody>
      </p:sp>
      <p:sp>
        <p:nvSpPr>
          <p:cNvPr id="4" name="Slide Number Placeholder 3"/>
          <p:cNvSpPr>
            <a:spLocks noGrp="1"/>
          </p:cNvSpPr>
          <p:nvPr>
            <p:ph type="sldNum" sz="quarter" idx="10"/>
          </p:nvPr>
        </p:nvSpPr>
        <p:spPr/>
        <p:txBody>
          <a:bodyPr/>
          <a:lstStyle/>
          <a:p>
            <a:pPr>
              <a:defRPr/>
            </a:pPr>
            <a:fld id="{11E3CE6B-786E-45AA-A88F-7B95DEBFA7D5}" type="slidenum">
              <a:rPr lang="hr-HR"/>
              <a:pPr>
                <a:defRPr/>
              </a:pPr>
              <a:t>26</a:t>
            </a:fld>
            <a:endParaRPr lang="hr-HR"/>
          </a:p>
        </p:txBody>
      </p:sp>
      <p:pic>
        <p:nvPicPr>
          <p:cNvPr id="36868" name="Picture 3"/>
          <p:cNvPicPr>
            <a:picLocks noChangeAspect="1" noChangeArrowheads="1"/>
          </p:cNvPicPr>
          <p:nvPr/>
        </p:nvPicPr>
        <p:blipFill>
          <a:blip r:embed="rId3"/>
          <a:srcRect/>
          <a:stretch>
            <a:fillRect/>
          </a:stretch>
        </p:blipFill>
        <p:spPr bwMode="auto">
          <a:xfrm>
            <a:off x="2246313" y="2420938"/>
            <a:ext cx="6249987" cy="3875087"/>
          </a:xfrm>
          <a:prstGeom prst="rect">
            <a:avLst/>
          </a:prstGeom>
          <a:noFill/>
          <a:ln w="9525">
            <a:noFill/>
            <a:miter lim="800000"/>
            <a:headEnd/>
            <a:tailEnd/>
          </a:ln>
        </p:spPr>
      </p:pic>
      <p:pic>
        <p:nvPicPr>
          <p:cNvPr id="36869" name="Picture 2"/>
          <p:cNvPicPr>
            <a:picLocks noGrp="1" noChangeAspect="1" noChangeArrowheads="1"/>
          </p:cNvPicPr>
          <p:nvPr>
            <p:ph sz="quarter" idx="1"/>
          </p:nvPr>
        </p:nvPicPr>
        <p:blipFill>
          <a:blip r:embed="rId4"/>
          <a:srcRect/>
          <a:stretch>
            <a:fillRect/>
          </a:stretch>
        </p:blipFill>
        <p:spPr>
          <a:xfrm>
            <a:off x="250825" y="1341438"/>
            <a:ext cx="4198938" cy="2705100"/>
          </a:xfrm>
          <a:noFill/>
        </p:spPr>
      </p:pic>
      <p:sp>
        <p:nvSpPr>
          <p:cNvPr id="9" name="Rounded Rectangle 8"/>
          <p:cNvSpPr/>
          <p:nvPr/>
        </p:nvSpPr>
        <p:spPr>
          <a:xfrm>
            <a:off x="3419475" y="1363663"/>
            <a:ext cx="576263" cy="2136775"/>
          </a:xfrm>
          <a:prstGeom prst="round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ounded Rectangle 9"/>
          <p:cNvSpPr/>
          <p:nvPr/>
        </p:nvSpPr>
        <p:spPr>
          <a:xfrm rot="5400000">
            <a:off x="5265738" y="3451225"/>
            <a:ext cx="192088" cy="4319587"/>
          </a:xfrm>
          <a:prstGeom prst="round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ounded Rectangle 10"/>
          <p:cNvSpPr/>
          <p:nvPr/>
        </p:nvSpPr>
        <p:spPr>
          <a:xfrm rot="5400000">
            <a:off x="4298156" y="3918744"/>
            <a:ext cx="204788" cy="4502150"/>
          </a:xfrm>
          <a:prstGeom prst="round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hr-HR" dirty="0" smtClean="0"/>
              <a:t>Demo </a:t>
            </a:r>
            <a:r>
              <a:rPr lang="hr-HR" dirty="0" err="1" smtClean="0"/>
              <a:t>Malware</a:t>
            </a:r>
            <a:r>
              <a:rPr lang="hr-HR" dirty="0" smtClean="0"/>
              <a:t>: Posljedice</a:t>
            </a:r>
            <a:endParaRPr lang="hr-HR" b="1" dirty="0" smtClean="0"/>
          </a:p>
        </p:txBody>
      </p:sp>
      <p:sp>
        <p:nvSpPr>
          <p:cNvPr id="4" name="Slide Number Placeholder 3"/>
          <p:cNvSpPr>
            <a:spLocks noGrp="1"/>
          </p:cNvSpPr>
          <p:nvPr>
            <p:ph type="sldNum" sz="quarter" idx="10"/>
          </p:nvPr>
        </p:nvSpPr>
        <p:spPr/>
        <p:txBody>
          <a:bodyPr/>
          <a:lstStyle/>
          <a:p>
            <a:pPr>
              <a:defRPr/>
            </a:pPr>
            <a:fld id="{C887F048-003A-450E-AB0E-957FC7F53F06}" type="slidenum">
              <a:rPr lang="hr-HR"/>
              <a:pPr>
                <a:defRPr/>
              </a:pPr>
              <a:t>27</a:t>
            </a:fld>
            <a:endParaRPr lang="hr-HR"/>
          </a:p>
        </p:txBody>
      </p:sp>
      <p:pic>
        <p:nvPicPr>
          <p:cNvPr id="37892" name="Picture 2"/>
          <p:cNvPicPr>
            <a:picLocks noChangeAspect="1" noChangeArrowheads="1"/>
          </p:cNvPicPr>
          <p:nvPr/>
        </p:nvPicPr>
        <p:blipFill>
          <a:blip r:embed="rId3"/>
          <a:srcRect/>
          <a:stretch>
            <a:fillRect/>
          </a:stretch>
        </p:blipFill>
        <p:spPr bwMode="auto">
          <a:xfrm>
            <a:off x="539750" y="1412875"/>
            <a:ext cx="3259138" cy="1600200"/>
          </a:xfrm>
          <a:prstGeom prst="rect">
            <a:avLst/>
          </a:prstGeom>
          <a:noFill/>
          <a:ln w="9525">
            <a:noFill/>
            <a:miter lim="800000"/>
            <a:headEnd/>
            <a:tailEnd/>
          </a:ln>
        </p:spPr>
      </p:pic>
      <p:pic>
        <p:nvPicPr>
          <p:cNvPr id="37893" name="Picture 3"/>
          <p:cNvPicPr>
            <a:picLocks noChangeAspect="1" noChangeArrowheads="1"/>
          </p:cNvPicPr>
          <p:nvPr/>
        </p:nvPicPr>
        <p:blipFill>
          <a:blip r:embed="rId4"/>
          <a:srcRect/>
          <a:stretch>
            <a:fillRect/>
          </a:stretch>
        </p:blipFill>
        <p:spPr bwMode="auto">
          <a:xfrm>
            <a:off x="1476375" y="2349500"/>
            <a:ext cx="6191250" cy="3990975"/>
          </a:xfrm>
          <a:prstGeom prst="rect">
            <a:avLst/>
          </a:prstGeom>
          <a:noFill/>
          <a:ln w="9525">
            <a:noFill/>
            <a:miter lim="800000"/>
            <a:headEnd/>
            <a:tailEnd/>
          </a:ln>
        </p:spPr>
      </p:pic>
      <p:sp>
        <p:nvSpPr>
          <p:cNvPr id="13" name="Rounded Rectangle 12"/>
          <p:cNvSpPr/>
          <p:nvPr/>
        </p:nvSpPr>
        <p:spPr>
          <a:xfrm rot="5400000">
            <a:off x="3557588" y="2138363"/>
            <a:ext cx="193675" cy="1584325"/>
          </a:xfrm>
          <a:prstGeom prst="round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ounded Rectangle 13"/>
          <p:cNvSpPr/>
          <p:nvPr/>
        </p:nvSpPr>
        <p:spPr>
          <a:xfrm rot="5400000">
            <a:off x="2087562" y="2601913"/>
            <a:ext cx="936625" cy="2159000"/>
          </a:xfrm>
          <a:prstGeom prst="roundRect">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hr-HR" dirty="0" smtClean="0"/>
              <a:t>Virusne Protumjere</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hr-HR" dirty="0" smtClean="0"/>
              <a:t>Virusne </a:t>
            </a:r>
            <a:r>
              <a:rPr lang="hr-HR" dirty="0"/>
              <a:t>Protumjere</a:t>
            </a:r>
            <a:endParaRPr lang="hr-HR" dirty="0" smtClean="0"/>
          </a:p>
        </p:txBody>
      </p:sp>
      <p:sp>
        <p:nvSpPr>
          <p:cNvPr id="39939" name="Content Placeholder 2"/>
          <p:cNvSpPr>
            <a:spLocks noGrp="1"/>
          </p:cNvSpPr>
          <p:nvPr>
            <p:ph sz="quarter" idx="1"/>
          </p:nvPr>
        </p:nvSpPr>
        <p:spPr>
          <a:xfrm>
            <a:off x="323850" y="1447800"/>
            <a:ext cx="8569325" cy="5149850"/>
          </a:xfrm>
        </p:spPr>
        <p:txBody>
          <a:bodyPr/>
          <a:lstStyle/>
          <a:p>
            <a:pPr>
              <a:spcBef>
                <a:spcPts val="600"/>
              </a:spcBef>
            </a:pPr>
            <a:r>
              <a:rPr lang="hr-HR" sz="2800" dirty="0" smtClean="0"/>
              <a:t>Najbolja protumjera je </a:t>
            </a:r>
            <a:r>
              <a:rPr lang="hr-HR" sz="2800" b="1" dirty="0" smtClean="0">
                <a:solidFill>
                  <a:srgbClr val="002060"/>
                </a:solidFill>
              </a:rPr>
              <a:t>prevencija</a:t>
            </a:r>
          </a:p>
          <a:p>
            <a:pPr lvl="1">
              <a:spcBef>
                <a:spcPts val="600"/>
              </a:spcBef>
            </a:pPr>
            <a:r>
              <a:rPr lang="hr-HR" dirty="0" smtClean="0"/>
              <a:t>Ne dopustiti da virus dođe u sustav</a:t>
            </a:r>
          </a:p>
          <a:p>
            <a:pPr lvl="1">
              <a:spcBef>
                <a:spcPts val="600"/>
              </a:spcBef>
            </a:pPr>
            <a:r>
              <a:rPr lang="hr-HR" dirty="0" smtClean="0"/>
              <a:t>No, u načelu, ovo je nemoguće postići</a:t>
            </a:r>
          </a:p>
          <a:p>
            <a:pPr>
              <a:spcBef>
                <a:spcPts val="600"/>
              </a:spcBef>
            </a:pPr>
            <a:r>
              <a:rPr lang="hr-HR" sz="2800" dirty="0" smtClean="0"/>
              <a:t>Stoga je potrebno napraviti jedan ili više postupaka:</a:t>
            </a:r>
          </a:p>
          <a:p>
            <a:pPr lvl="1">
              <a:spcBef>
                <a:spcPts val="600"/>
              </a:spcBef>
            </a:pPr>
            <a:r>
              <a:rPr lang="hr-HR" b="1" dirty="0" smtClean="0">
                <a:solidFill>
                  <a:srgbClr val="002060"/>
                </a:solidFill>
              </a:rPr>
              <a:t>Otkrivanje:</a:t>
            </a:r>
            <a:r>
              <a:rPr lang="hr-HR" dirty="0" smtClean="0"/>
              <a:t> utvrditi da se infekcija dogodila i pronaći virus</a:t>
            </a:r>
          </a:p>
          <a:p>
            <a:pPr lvl="1">
              <a:spcBef>
                <a:spcPts val="600"/>
              </a:spcBef>
            </a:pPr>
            <a:r>
              <a:rPr lang="hr-HR" b="1" dirty="0" smtClean="0">
                <a:solidFill>
                  <a:srgbClr val="002060"/>
                </a:solidFill>
              </a:rPr>
              <a:t>Identifikacija: </a:t>
            </a:r>
            <a:r>
              <a:rPr lang="hr-HR" dirty="0" smtClean="0"/>
              <a:t>nakon otkrivanja, identificirati specifični virus</a:t>
            </a:r>
          </a:p>
          <a:p>
            <a:pPr lvl="1">
              <a:spcBef>
                <a:spcPts val="600"/>
              </a:spcBef>
            </a:pPr>
            <a:r>
              <a:rPr lang="hr-HR" b="1" dirty="0" smtClean="0">
                <a:solidFill>
                  <a:srgbClr val="002060"/>
                </a:solidFill>
              </a:rPr>
              <a:t>Uklanjanje: </a:t>
            </a:r>
            <a:r>
              <a:rPr lang="hr-HR" dirty="0" smtClean="0"/>
              <a:t>nakon identifikacije, ukloniti sve tragove virusa</a:t>
            </a:r>
          </a:p>
          <a:p>
            <a:pPr>
              <a:spcBef>
                <a:spcPts val="600"/>
              </a:spcBef>
            </a:pPr>
            <a:r>
              <a:rPr lang="hr-HR" sz="2800" dirty="0" smtClean="0"/>
              <a:t>Ako je detektiran, ali se ne može identificirati ili otkloniti, </a:t>
            </a:r>
            <a:r>
              <a:rPr lang="hr-HR" sz="2800" dirty="0"/>
              <a:t>zaraženi </a:t>
            </a:r>
            <a:r>
              <a:rPr lang="hr-HR" sz="2800" dirty="0" smtClean="0"/>
              <a:t>program se mora izbrisati ili zamijeniti</a:t>
            </a:r>
          </a:p>
          <a:p>
            <a:pPr>
              <a:spcBef>
                <a:spcPts val="600"/>
              </a:spcBef>
            </a:pPr>
            <a:r>
              <a:rPr lang="hr-HR" sz="2800" dirty="0" smtClean="0"/>
              <a:t>Virus-antivirus koevolucija (coevolution)</a:t>
            </a:r>
          </a:p>
          <a:p>
            <a:pPr lvl="1">
              <a:spcBef>
                <a:spcPts val="600"/>
              </a:spcBef>
            </a:pPr>
            <a:r>
              <a:rPr lang="hr-HR" dirty="0" smtClean="0"/>
              <a:t>Vječna bitka</a:t>
            </a:r>
            <a:endParaRPr lang="en-US" dirty="0" smtClean="0"/>
          </a:p>
        </p:txBody>
      </p:sp>
      <p:sp>
        <p:nvSpPr>
          <p:cNvPr id="4" name="Slide Number Placeholder 3"/>
          <p:cNvSpPr>
            <a:spLocks noGrp="1"/>
          </p:cNvSpPr>
          <p:nvPr>
            <p:ph type="sldNum" sz="quarter" idx="10"/>
          </p:nvPr>
        </p:nvSpPr>
        <p:spPr/>
        <p:txBody>
          <a:bodyPr/>
          <a:lstStyle/>
          <a:p>
            <a:pPr>
              <a:defRPr/>
            </a:pPr>
            <a:fld id="{7EFAC43B-D7F3-458D-BEC7-61D1C503EBA1}" type="slidenum">
              <a:rPr lang="hr-HR"/>
              <a:pPr>
                <a:defRPr/>
              </a:pPr>
              <a:t>29</a:t>
            </a:fld>
            <a:endParaRPr lang="hr-H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hr-HR" dirty="0" smtClean="0"/>
              <a:t>Zlonamjerni softver</a:t>
            </a:r>
          </a:p>
        </p:txBody>
      </p:sp>
      <p:sp>
        <p:nvSpPr>
          <p:cNvPr id="13315" name="Content Placeholder 2"/>
          <p:cNvSpPr>
            <a:spLocks noGrp="1"/>
          </p:cNvSpPr>
          <p:nvPr>
            <p:ph sz="quarter" idx="1"/>
          </p:nvPr>
        </p:nvSpPr>
        <p:spPr>
          <a:xfrm>
            <a:off x="323850" y="1447800"/>
            <a:ext cx="8569325" cy="5149850"/>
          </a:xfrm>
        </p:spPr>
        <p:txBody>
          <a:bodyPr/>
          <a:lstStyle/>
          <a:p>
            <a:r>
              <a:rPr lang="hr-HR" sz="2800" dirty="0" smtClean="0"/>
              <a:t>Programi iskorištavaju ranjivost računalnog sustava</a:t>
            </a:r>
            <a:endParaRPr lang="en-US" dirty="0" smtClean="0"/>
          </a:p>
          <a:p>
            <a:r>
              <a:rPr lang="hr-HR" dirty="0" smtClean="0"/>
              <a:t>Poznati kao zlonamjerni softveri</a:t>
            </a:r>
            <a:r>
              <a:rPr lang="en-US" dirty="0" smtClean="0"/>
              <a:t> </a:t>
            </a:r>
            <a:r>
              <a:rPr lang="hr-HR" dirty="0" smtClean="0"/>
              <a:t>ili </a:t>
            </a:r>
            <a:r>
              <a:rPr lang="en-US" b="1" dirty="0" smtClean="0">
                <a:solidFill>
                  <a:srgbClr val="C00000"/>
                </a:solidFill>
              </a:rPr>
              <a:t>malware</a:t>
            </a:r>
            <a:endParaRPr lang="hr-HR" b="1" dirty="0" smtClean="0">
              <a:solidFill>
                <a:srgbClr val="C00000"/>
              </a:solidFill>
            </a:endParaRPr>
          </a:p>
          <a:p>
            <a:r>
              <a:rPr lang="hr-HR" dirty="0" err="1" smtClean="0"/>
              <a:t>Malware</a:t>
            </a:r>
            <a:r>
              <a:rPr lang="hr-HR" dirty="0" smtClean="0"/>
              <a:t> se može podijeliti u dvije kategorije</a:t>
            </a:r>
            <a:endParaRPr lang="en-US" dirty="0" smtClean="0"/>
          </a:p>
          <a:p>
            <a:pPr lvl="1"/>
            <a:r>
              <a:rPr lang="hr-HR" sz="2200" dirty="0" smtClean="0"/>
              <a:t>Programski fragmenti koji trebaju ‘</a:t>
            </a:r>
            <a:r>
              <a:rPr lang="en-US" sz="2200" dirty="0" smtClean="0"/>
              <a:t>host</a:t>
            </a:r>
            <a:r>
              <a:rPr lang="hr-HR" sz="2200" dirty="0" smtClean="0"/>
              <a:t>’</a:t>
            </a:r>
            <a:r>
              <a:rPr lang="en-US" sz="2200" dirty="0" smtClean="0"/>
              <a:t> program</a:t>
            </a:r>
            <a:r>
              <a:rPr lang="hr-HR" sz="2200" dirty="0" smtClean="0"/>
              <a:t> - </a:t>
            </a:r>
            <a:r>
              <a:rPr lang="hr-HR" sz="2200" b="1" dirty="0" smtClean="0">
                <a:solidFill>
                  <a:srgbClr val="002060"/>
                </a:solidFill>
              </a:rPr>
              <a:t>parazitski </a:t>
            </a:r>
            <a:r>
              <a:rPr lang="hr-HR" sz="2200" dirty="0" err="1" smtClean="0"/>
              <a:t>malweri</a:t>
            </a:r>
            <a:endParaRPr lang="en-US" sz="2200" dirty="0" smtClean="0"/>
          </a:p>
          <a:p>
            <a:pPr lvl="2"/>
            <a:r>
              <a:rPr lang="hr-HR" dirty="0" smtClean="0"/>
              <a:t>npr</a:t>
            </a:r>
            <a:r>
              <a:rPr lang="en-US" dirty="0" smtClean="0"/>
              <a:t>. </a:t>
            </a:r>
            <a:r>
              <a:rPr lang="en-US" b="1" dirty="0" smtClean="0">
                <a:solidFill>
                  <a:srgbClr val="002060"/>
                </a:solidFill>
              </a:rPr>
              <a:t>virus</a:t>
            </a:r>
            <a:r>
              <a:rPr lang="hr-HR" b="1" dirty="0" smtClean="0">
                <a:solidFill>
                  <a:srgbClr val="002060"/>
                </a:solidFill>
              </a:rPr>
              <a:t>i</a:t>
            </a:r>
            <a:r>
              <a:rPr lang="en-US" dirty="0" smtClean="0"/>
              <a:t>, </a:t>
            </a:r>
            <a:r>
              <a:rPr lang="hr-HR" dirty="0" smtClean="0"/>
              <a:t>logičke bombe, i</a:t>
            </a:r>
            <a:r>
              <a:rPr lang="en-US" dirty="0" smtClean="0"/>
              <a:t> </a:t>
            </a:r>
            <a:r>
              <a:rPr lang="hr-HR" dirty="0" smtClean="0"/>
              <a:t>‘</a:t>
            </a:r>
            <a:r>
              <a:rPr lang="en-US" dirty="0" smtClean="0"/>
              <a:t>backdoors</a:t>
            </a:r>
            <a:r>
              <a:rPr lang="hr-HR" dirty="0" smtClean="0"/>
              <a:t> ‘– ne mogu postojati nezavisno od korisničkog programa,  alata ili sistemskih programa</a:t>
            </a:r>
            <a:endParaRPr lang="en-US" dirty="0" smtClean="0"/>
          </a:p>
          <a:p>
            <a:pPr lvl="1"/>
            <a:r>
              <a:rPr lang="hr-HR" dirty="0" smtClean="0"/>
              <a:t>Nezavisni ‘</a:t>
            </a:r>
            <a:r>
              <a:rPr lang="en-US" dirty="0" smtClean="0"/>
              <a:t>self-contained</a:t>
            </a:r>
            <a:r>
              <a:rPr lang="hr-HR" dirty="0" smtClean="0"/>
              <a:t>’</a:t>
            </a:r>
            <a:r>
              <a:rPr lang="en-US" dirty="0" smtClean="0"/>
              <a:t> program</a:t>
            </a:r>
            <a:r>
              <a:rPr lang="hr-HR" dirty="0" smtClean="0"/>
              <a:t>i</a:t>
            </a:r>
            <a:endParaRPr lang="en-US" dirty="0" smtClean="0"/>
          </a:p>
          <a:p>
            <a:pPr lvl="2"/>
            <a:r>
              <a:rPr lang="hr-HR" dirty="0" smtClean="0"/>
              <a:t>npr</a:t>
            </a:r>
            <a:r>
              <a:rPr lang="en-AU" dirty="0" smtClean="0"/>
              <a:t>. </a:t>
            </a:r>
            <a:r>
              <a:rPr lang="en-AU" b="1" dirty="0" smtClean="0">
                <a:solidFill>
                  <a:srgbClr val="002060"/>
                </a:solidFill>
              </a:rPr>
              <a:t>worms</a:t>
            </a:r>
            <a:r>
              <a:rPr lang="en-AU" dirty="0" smtClean="0"/>
              <a:t>, </a:t>
            </a:r>
            <a:r>
              <a:rPr lang="hr-HR" dirty="0" smtClean="0"/>
              <a:t>‘bots’ – mogu se izvoditi izravno na operacijskom susatvu</a:t>
            </a:r>
            <a:endParaRPr lang="en-AU" dirty="0" smtClean="0"/>
          </a:p>
          <a:p>
            <a:r>
              <a:rPr lang="hr-HR" dirty="0" smtClean="0"/>
              <a:t>Razlikujemo softverske prijetnje koje se</a:t>
            </a:r>
          </a:p>
          <a:p>
            <a:pPr lvl="1"/>
            <a:r>
              <a:rPr lang="hr-HR" dirty="0" smtClean="0"/>
              <a:t>Ne repliciraju – aktivirane okidačem (trigger), npr. logičke bombe, ‘bot’</a:t>
            </a:r>
          </a:p>
          <a:p>
            <a:pPr lvl="1"/>
            <a:r>
              <a:rPr lang="hr-HR" dirty="0" smtClean="0"/>
              <a:t>Repliciraju / šire (npr. virusi i crvi)</a:t>
            </a:r>
            <a:endParaRPr lang="en-AU" dirty="0" smtClean="0"/>
          </a:p>
        </p:txBody>
      </p:sp>
      <p:sp>
        <p:nvSpPr>
          <p:cNvPr id="4" name="Slide Number Placeholder 3"/>
          <p:cNvSpPr>
            <a:spLocks noGrp="1"/>
          </p:cNvSpPr>
          <p:nvPr>
            <p:ph type="sldNum" sz="quarter" idx="10"/>
          </p:nvPr>
        </p:nvSpPr>
        <p:spPr/>
        <p:txBody>
          <a:bodyPr/>
          <a:lstStyle/>
          <a:p>
            <a:pPr>
              <a:defRPr/>
            </a:pPr>
            <a:fld id="{9FB78467-56D3-457E-8265-CBC9944DC3BB}" type="slidenum">
              <a:rPr lang="hr-HR"/>
              <a:pPr>
                <a:defRPr/>
              </a:pPr>
              <a:t>3</a:t>
            </a:fld>
            <a:endParaRPr lang="hr-H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hr-HR" dirty="0" smtClean="0"/>
              <a:t>Detekcija</a:t>
            </a:r>
            <a:r>
              <a:rPr lang="hr-HR" smtClean="0"/>
              <a:t>: Negativni rezultat</a:t>
            </a:r>
            <a:endParaRPr lang="hr-HR" dirty="0" smtClean="0"/>
          </a:p>
        </p:txBody>
      </p:sp>
      <p:sp>
        <p:nvSpPr>
          <p:cNvPr id="36867" name="Content Placeholder 2"/>
          <p:cNvSpPr>
            <a:spLocks noGrp="1"/>
          </p:cNvSpPr>
          <p:nvPr>
            <p:ph sz="quarter" idx="1"/>
          </p:nvPr>
        </p:nvSpPr>
        <p:spPr>
          <a:xfrm>
            <a:off x="323850" y="1447800"/>
            <a:ext cx="8569325" cy="5149850"/>
          </a:xfrm>
        </p:spPr>
        <p:txBody>
          <a:bodyPr/>
          <a:lstStyle/>
          <a:p>
            <a:pPr>
              <a:defRPr/>
            </a:pPr>
            <a:r>
              <a:rPr lang="hr-HR" sz="2400" dirty="0" smtClean="0"/>
              <a:t>Kako bi utvrdili da je program</a:t>
            </a:r>
            <a:r>
              <a:rPr lang="en-US" sz="2400" dirty="0" smtClean="0"/>
              <a:t> P </a:t>
            </a:r>
            <a:r>
              <a:rPr lang="hr-HR" sz="2400" dirty="0" smtClean="0"/>
              <a:t>virus</a:t>
            </a:r>
            <a:r>
              <a:rPr lang="en-US" sz="2400" dirty="0" smtClean="0"/>
              <a:t>, </a:t>
            </a:r>
            <a:r>
              <a:rPr lang="hr-HR" sz="2400" dirty="0" smtClean="0"/>
              <a:t>mora biti utvrđeno da P zaražuje druge programe</a:t>
            </a:r>
          </a:p>
          <a:p>
            <a:pPr>
              <a:defRPr/>
            </a:pPr>
            <a:r>
              <a:rPr lang="hr-HR" sz="2400" dirty="0" smtClean="0"/>
              <a:t>To </a:t>
            </a:r>
            <a:r>
              <a:rPr lang="hr-HR" sz="2400" dirty="0" smtClean="0">
                <a:solidFill>
                  <a:srgbClr val="FF0000"/>
                </a:solidFill>
              </a:rPr>
              <a:t>nije moguće utvrditi </a:t>
            </a:r>
            <a:r>
              <a:rPr lang="hr-HR" sz="2400" dirty="0" smtClean="0"/>
              <a:t>budući da</a:t>
            </a:r>
            <a:r>
              <a:rPr lang="en-US" sz="2400" dirty="0" smtClean="0"/>
              <a:t> P </a:t>
            </a:r>
            <a:r>
              <a:rPr lang="hr-HR" sz="2400" dirty="0" smtClean="0"/>
              <a:t>može izbjeći proceduru donošenja odluke</a:t>
            </a:r>
            <a:r>
              <a:rPr lang="en-US" sz="2400" dirty="0" smtClean="0"/>
              <a:t> D</a:t>
            </a:r>
            <a:r>
              <a:rPr lang="hr-HR" sz="2400" dirty="0" smtClean="0"/>
              <a:t> i zaraziti druge programe ako D utvrdi da P nije virus</a:t>
            </a:r>
          </a:p>
          <a:p>
            <a:pPr>
              <a:defRPr/>
            </a:pPr>
            <a:r>
              <a:rPr lang="hr-HR" sz="2400" dirty="0" smtClean="0"/>
              <a:t>Zaključujemo da je program koji točno razlučujue viruse od ostalih programa na temelju izgleda (</a:t>
            </a:r>
            <a:r>
              <a:rPr lang="en-US" sz="2400" dirty="0" smtClean="0"/>
              <a:t>appearance</a:t>
            </a:r>
            <a:r>
              <a:rPr lang="hr-HR" sz="2400" dirty="0" smtClean="0"/>
              <a:t>) neisplativ</a:t>
            </a:r>
            <a:r>
              <a:rPr lang="en-US" sz="2400" dirty="0" smtClean="0"/>
              <a:t> </a:t>
            </a:r>
            <a:r>
              <a:rPr lang="hr-HR" sz="2400" dirty="0" smtClean="0"/>
              <a:t>(</a:t>
            </a:r>
            <a:r>
              <a:rPr lang="en-US" sz="2400" dirty="0" smtClean="0"/>
              <a:t>infeasible</a:t>
            </a:r>
            <a:r>
              <a:rPr lang="hr-HR" sz="2400" dirty="0" smtClean="0"/>
              <a:t>)</a:t>
            </a:r>
            <a:endParaRPr lang="hr-HR" sz="2400" b="1" dirty="0" smtClean="0"/>
          </a:p>
          <a:p>
            <a:pPr lvl="1">
              <a:spcBef>
                <a:spcPts val="600"/>
              </a:spcBef>
              <a:buFont typeface="Wingdings 2" pitchFamily="18" charset="2"/>
              <a:buNone/>
              <a:defRPr/>
            </a:pPr>
            <a:endParaRPr lang="hr-HR" sz="1050" b="1" dirty="0" smtClean="0">
              <a:latin typeface="Lucida Console" pitchFamily="49" charset="0"/>
            </a:endParaRPr>
          </a:p>
        </p:txBody>
      </p:sp>
      <p:sp>
        <p:nvSpPr>
          <p:cNvPr id="4" name="Slide Number Placeholder 3"/>
          <p:cNvSpPr>
            <a:spLocks noGrp="1"/>
          </p:cNvSpPr>
          <p:nvPr>
            <p:ph type="sldNum" sz="quarter" idx="10"/>
          </p:nvPr>
        </p:nvSpPr>
        <p:spPr/>
        <p:txBody>
          <a:bodyPr/>
          <a:lstStyle/>
          <a:p>
            <a:pPr>
              <a:defRPr/>
            </a:pPr>
            <a:fld id="{44B7076B-01F1-4454-A5F5-A6C7243AEF47}" type="slidenum">
              <a:rPr lang="hr-HR"/>
              <a:pPr>
                <a:defRPr/>
              </a:pPr>
              <a:t>30</a:t>
            </a:fld>
            <a:endParaRPr lang="hr-HR"/>
          </a:p>
        </p:txBody>
      </p:sp>
      <p:sp>
        <p:nvSpPr>
          <p:cNvPr id="5" name="TextBox 4"/>
          <p:cNvSpPr txBox="1"/>
          <p:nvPr/>
        </p:nvSpPr>
        <p:spPr>
          <a:xfrm>
            <a:off x="2267744" y="4437112"/>
            <a:ext cx="6192688" cy="2108269"/>
          </a:xfrm>
          <a:prstGeom prst="rect">
            <a:avLst/>
          </a:prstGeom>
          <a:solidFill>
            <a:schemeClr val="bg1">
              <a:lumMod val="85000"/>
            </a:schemeClr>
          </a:solidFill>
        </p:spPr>
        <p:txBody>
          <a:bodyPr wrap="square">
            <a:spAutoFit/>
          </a:bodyPr>
          <a:lstStyle/>
          <a:p>
            <a:pPr lvl="1">
              <a:spcBef>
                <a:spcPts val="600"/>
              </a:spcBef>
              <a:defRPr/>
            </a:pPr>
            <a:r>
              <a:rPr lang="hr-HR" sz="1200" dirty="0">
                <a:latin typeface="Lucida Console" pitchFamily="49" charset="0"/>
              </a:rPr>
              <a:t>program contradictory-virus:=</a:t>
            </a:r>
          </a:p>
          <a:p>
            <a:pPr lvl="1">
              <a:spcBef>
                <a:spcPts val="600"/>
              </a:spcBef>
              <a:defRPr/>
            </a:pPr>
            <a:r>
              <a:rPr lang="hr-HR" sz="1200" dirty="0">
                <a:latin typeface="Lucida Console" pitchFamily="49" charset="0"/>
              </a:rPr>
              <a:t>	{main-program:=</a:t>
            </a:r>
          </a:p>
          <a:p>
            <a:pPr lvl="1">
              <a:spcBef>
                <a:spcPts val="600"/>
              </a:spcBef>
              <a:defRPr/>
            </a:pPr>
            <a:r>
              <a:rPr lang="hr-HR" sz="1200" dirty="0">
                <a:latin typeface="Lucida Console" pitchFamily="49" charset="0"/>
              </a:rPr>
              <a:t> 		{if ~D(contradictory-virus) then</a:t>
            </a:r>
          </a:p>
          <a:p>
            <a:pPr lvl="1">
              <a:spcBef>
                <a:spcPts val="600"/>
              </a:spcBef>
              <a:defRPr/>
            </a:pPr>
            <a:r>
              <a:rPr lang="hr-HR" sz="1200" dirty="0">
                <a:latin typeface="Lucida Console" pitchFamily="49" charset="0"/>
              </a:rPr>
              <a:t>    			{infect-executable;</a:t>
            </a:r>
          </a:p>
          <a:p>
            <a:pPr lvl="1">
              <a:spcBef>
                <a:spcPts val="600"/>
              </a:spcBef>
              <a:defRPr/>
            </a:pPr>
            <a:r>
              <a:rPr lang="hr-HR" sz="1200" dirty="0">
                <a:latin typeface="Lucida Console" pitchFamily="49" charset="0"/>
              </a:rPr>
              <a:t>    			if trigger-pulled then do-damage;}</a:t>
            </a:r>
          </a:p>
          <a:p>
            <a:pPr lvl="1">
              <a:spcBef>
                <a:spcPts val="600"/>
              </a:spcBef>
              <a:defRPr/>
            </a:pPr>
            <a:r>
              <a:rPr lang="hr-HR" sz="1200" dirty="0">
                <a:latin typeface="Lucida Console" pitchFamily="49" charset="0"/>
              </a:rPr>
              <a:t> 		goto next;</a:t>
            </a:r>
          </a:p>
          <a:p>
            <a:pPr lvl="1">
              <a:spcBef>
                <a:spcPts val="600"/>
              </a:spcBef>
              <a:defRPr/>
            </a:pPr>
            <a:r>
              <a:rPr lang="hr-HR" sz="1200" dirty="0">
                <a:latin typeface="Lucida Console" pitchFamily="49" charset="0"/>
              </a:rPr>
              <a:t> 		}</a:t>
            </a:r>
          </a:p>
          <a:p>
            <a:pPr lvl="1">
              <a:spcBef>
                <a:spcPts val="600"/>
              </a:spcBef>
              <a:defRPr/>
            </a:pPr>
            <a:r>
              <a:rPr lang="hr-HR" sz="1200" dirty="0">
                <a:latin typeface="Lucida Console" pitchFamily="49" charset="0"/>
              </a:rPr>
              <a:t>	}</a:t>
            </a:r>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hr-HR" dirty="0" smtClean="0"/>
              <a:t>Razvoj Anti-Virusa (AV)</a:t>
            </a:r>
          </a:p>
        </p:txBody>
      </p:sp>
      <p:sp>
        <p:nvSpPr>
          <p:cNvPr id="41987" name="Content Placeholder 2"/>
          <p:cNvSpPr>
            <a:spLocks noGrp="1"/>
          </p:cNvSpPr>
          <p:nvPr>
            <p:ph sz="quarter" idx="1"/>
          </p:nvPr>
        </p:nvSpPr>
        <p:spPr>
          <a:xfrm>
            <a:off x="323850" y="1447800"/>
            <a:ext cx="8569325" cy="5149850"/>
          </a:xfrm>
        </p:spPr>
        <p:txBody>
          <a:bodyPr/>
          <a:lstStyle/>
          <a:p>
            <a:pPr>
              <a:spcBef>
                <a:spcPts val="600"/>
              </a:spcBef>
            </a:pPr>
            <a:r>
              <a:rPr lang="hr-HR" sz="2800" dirty="0" smtClean="0"/>
              <a:t>Tehnologije virusa i antivirusa su evoluirale</a:t>
            </a:r>
            <a:endParaRPr lang="en-US" sz="2800" dirty="0" smtClean="0"/>
          </a:p>
          <a:p>
            <a:pPr>
              <a:spcBef>
                <a:spcPts val="600"/>
              </a:spcBef>
            </a:pPr>
            <a:r>
              <a:rPr lang="hr-HR" sz="2800" dirty="0" smtClean="0"/>
              <a:t>Prvi virusi su bili jednostavni i laki za uklanjanje</a:t>
            </a:r>
            <a:endParaRPr lang="en-US" sz="2800" dirty="0" smtClean="0"/>
          </a:p>
          <a:p>
            <a:pPr>
              <a:spcBef>
                <a:spcPts val="600"/>
              </a:spcBef>
            </a:pPr>
            <a:r>
              <a:rPr lang="hr-HR" sz="2800" dirty="0" smtClean="0"/>
              <a:t>Usporedno sa rastom složenosti virusa rasle su i mjere zaštite</a:t>
            </a:r>
            <a:endParaRPr lang="en-US" sz="2800" dirty="0" smtClean="0"/>
          </a:p>
          <a:p>
            <a:pPr>
              <a:spcBef>
                <a:spcPts val="600"/>
              </a:spcBef>
            </a:pPr>
            <a:r>
              <a:rPr lang="hr-HR" sz="2800" dirty="0" smtClean="0"/>
              <a:t>Generacije antivirusne zaštite</a:t>
            </a:r>
            <a:endParaRPr lang="en-US" sz="2800" dirty="0" smtClean="0"/>
          </a:p>
          <a:p>
            <a:pPr lvl="1">
              <a:spcBef>
                <a:spcPts val="600"/>
              </a:spcBef>
            </a:pPr>
            <a:r>
              <a:rPr lang="hr-HR" sz="2200" dirty="0" smtClean="0"/>
              <a:t>Prva:</a:t>
            </a:r>
            <a:r>
              <a:rPr lang="en-US" sz="2200" dirty="0" smtClean="0"/>
              <a:t> </a:t>
            </a:r>
            <a:r>
              <a:rPr lang="hr-HR" sz="2200" dirty="0" smtClean="0"/>
              <a:t>Čitači potpisa </a:t>
            </a:r>
            <a:r>
              <a:rPr lang="hr-HR" sz="2200" b="1" dirty="0" smtClean="0">
                <a:solidFill>
                  <a:srgbClr val="FF0000"/>
                </a:solidFill>
              </a:rPr>
              <a:t>(</a:t>
            </a:r>
            <a:r>
              <a:rPr lang="hr-HR" sz="2200" b="1" dirty="0" smtClean="0">
                <a:solidFill>
                  <a:srgbClr val="C00000"/>
                </a:solidFill>
              </a:rPr>
              <a:t>S</a:t>
            </a:r>
            <a:r>
              <a:rPr lang="en-US" sz="2200" b="1" dirty="0" err="1" smtClean="0">
                <a:solidFill>
                  <a:srgbClr val="C00000"/>
                </a:solidFill>
              </a:rPr>
              <a:t>ignature</a:t>
            </a:r>
            <a:r>
              <a:rPr lang="en-US" sz="2200" b="1" dirty="0" smtClean="0">
                <a:solidFill>
                  <a:srgbClr val="C00000"/>
                </a:solidFill>
              </a:rPr>
              <a:t> scanners</a:t>
            </a:r>
            <a:r>
              <a:rPr lang="hr-HR" sz="2200" b="1" dirty="0" smtClean="0">
                <a:solidFill>
                  <a:srgbClr val="C00000"/>
                </a:solidFill>
              </a:rPr>
              <a:t>)</a:t>
            </a:r>
            <a:endParaRPr lang="en-US" sz="2200" b="1" dirty="0" smtClean="0">
              <a:solidFill>
                <a:srgbClr val="C00000"/>
              </a:solidFill>
            </a:endParaRPr>
          </a:p>
          <a:p>
            <a:pPr lvl="2">
              <a:spcBef>
                <a:spcPts val="600"/>
              </a:spcBef>
            </a:pPr>
            <a:r>
              <a:rPr lang="hr-HR" sz="1800" dirty="0" smtClean="0"/>
              <a:t>Šro je virus?</a:t>
            </a:r>
            <a:endParaRPr lang="en-US" sz="1800" dirty="0" smtClean="0"/>
          </a:p>
          <a:p>
            <a:pPr lvl="1">
              <a:spcBef>
                <a:spcPts val="600"/>
              </a:spcBef>
            </a:pPr>
            <a:r>
              <a:rPr lang="hr-HR" sz="2200" dirty="0" smtClean="0"/>
              <a:t>Druga:</a:t>
            </a:r>
            <a:r>
              <a:rPr lang="en-US" sz="2200" dirty="0" smtClean="0"/>
              <a:t> </a:t>
            </a:r>
            <a:r>
              <a:rPr lang="hr-HR" sz="2200" dirty="0" smtClean="0"/>
              <a:t>Heuristični </a:t>
            </a:r>
            <a:r>
              <a:rPr lang="hr-HR" sz="2200" b="1" dirty="0" smtClean="0">
                <a:solidFill>
                  <a:srgbClr val="FF0000"/>
                </a:solidFill>
              </a:rPr>
              <a:t>(</a:t>
            </a:r>
            <a:r>
              <a:rPr lang="hr-HR" sz="2200" b="1" dirty="0" smtClean="0">
                <a:solidFill>
                  <a:srgbClr val="C00000"/>
                </a:solidFill>
              </a:rPr>
              <a:t>H</a:t>
            </a:r>
            <a:r>
              <a:rPr lang="en-US" sz="2200" b="1" dirty="0" err="1" smtClean="0">
                <a:solidFill>
                  <a:srgbClr val="C00000"/>
                </a:solidFill>
              </a:rPr>
              <a:t>euristics</a:t>
            </a:r>
            <a:r>
              <a:rPr lang="hr-HR" sz="2200" b="1" dirty="0" smtClean="0">
                <a:solidFill>
                  <a:srgbClr val="C00000"/>
                </a:solidFill>
              </a:rPr>
              <a:t>)</a:t>
            </a:r>
          </a:p>
          <a:p>
            <a:pPr lvl="2">
              <a:spcBef>
                <a:spcPts val="600"/>
              </a:spcBef>
            </a:pPr>
            <a:r>
              <a:rPr lang="hr-HR" sz="1800" dirty="0" smtClean="0"/>
              <a:t>Što virus radi – zaključak na temelju strukture? Također, provjera integriteta</a:t>
            </a:r>
            <a:endParaRPr lang="en-US" sz="1800" b="1" dirty="0" smtClean="0">
              <a:solidFill>
                <a:srgbClr val="C00000"/>
              </a:solidFill>
            </a:endParaRPr>
          </a:p>
          <a:p>
            <a:pPr lvl="1">
              <a:spcBef>
                <a:spcPts val="600"/>
              </a:spcBef>
            </a:pPr>
            <a:r>
              <a:rPr lang="hr-HR" sz="2200" dirty="0" smtClean="0"/>
              <a:t>Treći:</a:t>
            </a:r>
            <a:r>
              <a:rPr lang="en-US" sz="2200" dirty="0" smtClean="0"/>
              <a:t> </a:t>
            </a:r>
            <a:r>
              <a:rPr lang="hr-HR" sz="2200" dirty="0" smtClean="0"/>
              <a:t>Identificiranje radnji </a:t>
            </a:r>
            <a:r>
              <a:rPr lang="hr-HR" sz="2200" b="1" dirty="0" smtClean="0">
                <a:solidFill>
                  <a:srgbClr val="FF0000"/>
                </a:solidFill>
              </a:rPr>
              <a:t>(</a:t>
            </a:r>
            <a:r>
              <a:rPr lang="hr-HR" sz="2200" b="1" dirty="0" smtClean="0">
                <a:solidFill>
                  <a:srgbClr val="C00000"/>
                </a:solidFill>
              </a:rPr>
              <a:t>Id</a:t>
            </a:r>
            <a:r>
              <a:rPr lang="en-US" sz="2200" b="1" dirty="0" err="1" smtClean="0">
                <a:solidFill>
                  <a:srgbClr val="C00000"/>
                </a:solidFill>
              </a:rPr>
              <a:t>entify</a:t>
            </a:r>
            <a:r>
              <a:rPr lang="en-US" sz="2200" b="1" dirty="0" smtClean="0">
                <a:solidFill>
                  <a:srgbClr val="C00000"/>
                </a:solidFill>
              </a:rPr>
              <a:t> actions</a:t>
            </a:r>
            <a:r>
              <a:rPr lang="hr-HR" sz="2200" b="1" dirty="0" smtClean="0">
                <a:solidFill>
                  <a:srgbClr val="C00000"/>
                </a:solidFill>
              </a:rPr>
              <a:t>)</a:t>
            </a:r>
          </a:p>
          <a:p>
            <a:pPr lvl="2">
              <a:spcBef>
                <a:spcPts val="600"/>
              </a:spcBef>
            </a:pPr>
            <a:r>
              <a:rPr lang="hr-HR" sz="1800" dirty="0" smtClean="0"/>
              <a:t>Što virus zapravo radi?</a:t>
            </a:r>
            <a:endParaRPr lang="en-US" sz="1800" b="1" dirty="0" smtClean="0">
              <a:solidFill>
                <a:srgbClr val="C00000"/>
              </a:solidFill>
            </a:endParaRPr>
          </a:p>
          <a:p>
            <a:pPr lvl="1">
              <a:spcBef>
                <a:spcPts val="600"/>
              </a:spcBef>
            </a:pPr>
            <a:r>
              <a:rPr lang="hr-HR" sz="2200" dirty="0" smtClean="0"/>
              <a:t>Četvrta:</a:t>
            </a:r>
            <a:r>
              <a:rPr lang="en-US" sz="2200" dirty="0" smtClean="0"/>
              <a:t> </a:t>
            </a:r>
            <a:r>
              <a:rPr lang="hr-HR" sz="2200" dirty="0" smtClean="0"/>
              <a:t>Kombinirani paketi </a:t>
            </a:r>
            <a:r>
              <a:rPr lang="hr-HR" sz="2200" b="1" dirty="0" smtClean="0">
                <a:solidFill>
                  <a:srgbClr val="FF0000"/>
                </a:solidFill>
              </a:rPr>
              <a:t>(</a:t>
            </a:r>
            <a:r>
              <a:rPr lang="hr-HR" sz="2200" b="1" dirty="0" smtClean="0">
                <a:solidFill>
                  <a:srgbClr val="C00000"/>
                </a:solidFill>
              </a:rPr>
              <a:t>C</a:t>
            </a:r>
            <a:r>
              <a:rPr lang="en-US" sz="2200" b="1" dirty="0" err="1" smtClean="0">
                <a:solidFill>
                  <a:srgbClr val="C00000"/>
                </a:solidFill>
              </a:rPr>
              <a:t>ombination</a:t>
            </a:r>
            <a:r>
              <a:rPr lang="en-US" sz="2200" b="1" dirty="0" smtClean="0">
                <a:solidFill>
                  <a:srgbClr val="C00000"/>
                </a:solidFill>
              </a:rPr>
              <a:t> packages</a:t>
            </a:r>
            <a:r>
              <a:rPr lang="hr-HR" sz="2200" b="1" dirty="0" smtClean="0">
                <a:solidFill>
                  <a:srgbClr val="C00000"/>
                </a:solidFill>
              </a:rPr>
              <a:t>)</a:t>
            </a:r>
            <a:endParaRPr lang="en-US" sz="2200" b="1" dirty="0" smtClean="0">
              <a:solidFill>
                <a:srgbClr val="C00000"/>
              </a:solidFill>
            </a:endParaRPr>
          </a:p>
        </p:txBody>
      </p:sp>
      <p:sp>
        <p:nvSpPr>
          <p:cNvPr id="4" name="Slide Number Placeholder 3"/>
          <p:cNvSpPr>
            <a:spLocks noGrp="1"/>
          </p:cNvSpPr>
          <p:nvPr>
            <p:ph type="sldNum" sz="quarter" idx="10"/>
          </p:nvPr>
        </p:nvSpPr>
        <p:spPr/>
        <p:txBody>
          <a:bodyPr/>
          <a:lstStyle/>
          <a:p>
            <a:pPr>
              <a:defRPr/>
            </a:pPr>
            <a:fld id="{B329AA6E-2C51-430D-99BC-A02F3D35CBA9}" type="slidenum">
              <a:rPr lang="hr-HR"/>
              <a:pPr>
                <a:defRPr/>
              </a:pPr>
              <a:t>31</a:t>
            </a:fld>
            <a:endParaRPr lang="hr-H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hr-HR" dirty="0" smtClean="0"/>
              <a:t>AV</a:t>
            </a:r>
            <a:r>
              <a:rPr lang="en-US" dirty="0" smtClean="0"/>
              <a:t> </a:t>
            </a:r>
            <a:r>
              <a:rPr lang="hr-HR" dirty="0" smtClean="0"/>
              <a:t>S</a:t>
            </a:r>
            <a:r>
              <a:rPr lang="en-US" dirty="0" smtClean="0"/>
              <a:t>oft</a:t>
            </a:r>
            <a:r>
              <a:rPr lang="hr-HR" dirty="0" smtClean="0"/>
              <a:t>ver na bazi potpisa </a:t>
            </a:r>
            <a:r>
              <a:rPr lang="hr-HR" sz="2400" dirty="0" smtClean="0"/>
              <a:t>(signature-based)</a:t>
            </a:r>
            <a:r>
              <a:rPr lang="en-US" sz="2400" dirty="0" smtClean="0"/>
              <a:t> </a:t>
            </a:r>
            <a:endParaRPr lang="hr-HR" sz="2400" dirty="0" smtClean="0"/>
          </a:p>
        </p:txBody>
      </p:sp>
      <p:sp>
        <p:nvSpPr>
          <p:cNvPr id="43011" name="Content Placeholder 2"/>
          <p:cNvSpPr>
            <a:spLocks noGrp="1"/>
          </p:cNvSpPr>
          <p:nvPr>
            <p:ph sz="quarter" idx="1"/>
          </p:nvPr>
        </p:nvSpPr>
        <p:spPr>
          <a:xfrm>
            <a:off x="323850" y="1447800"/>
            <a:ext cx="8569325" cy="5149850"/>
          </a:xfrm>
        </p:spPr>
        <p:txBody>
          <a:bodyPr/>
          <a:lstStyle/>
          <a:p>
            <a:pPr>
              <a:spcBef>
                <a:spcPts val="400"/>
              </a:spcBef>
            </a:pPr>
            <a:r>
              <a:rPr lang="hr-HR" sz="2800" dirty="0" smtClean="0"/>
              <a:t>Za identifikaciju virusa potreban mu je </a:t>
            </a:r>
            <a:r>
              <a:rPr lang="hr-HR" sz="2800" b="1" dirty="0" smtClean="0">
                <a:solidFill>
                  <a:srgbClr val="FF0000"/>
                </a:solidFill>
              </a:rPr>
              <a:t>potpis virusa</a:t>
            </a:r>
          </a:p>
          <a:p>
            <a:pPr>
              <a:spcBef>
                <a:spcPts val="400"/>
              </a:spcBef>
            </a:pPr>
            <a:r>
              <a:rPr lang="hr-HR" sz="2800" dirty="0" smtClean="0"/>
              <a:t>Potpis virusa</a:t>
            </a:r>
          </a:p>
          <a:p>
            <a:pPr lvl="1">
              <a:spcBef>
                <a:spcPts val="400"/>
              </a:spcBef>
            </a:pPr>
            <a:r>
              <a:rPr lang="hr-HR" sz="2200" dirty="0" smtClean="0"/>
              <a:t>Rani virusi su imali isti uzorak bitova (niz bitova) u svim kopijama</a:t>
            </a:r>
          </a:p>
          <a:p>
            <a:pPr lvl="1">
              <a:spcBef>
                <a:spcPts val="400"/>
              </a:spcBef>
            </a:pPr>
            <a:r>
              <a:rPr lang="hr-HR" sz="2200" dirty="0" smtClean="0"/>
              <a:t>Mali dio koda virusa kao sredstvo identifikacije</a:t>
            </a:r>
            <a:endParaRPr lang="hr-HR" sz="1800" dirty="0" smtClean="0">
              <a:latin typeface="Lucida Console" pitchFamily="49" charset="0"/>
            </a:endParaRPr>
          </a:p>
          <a:p>
            <a:pPr algn="ctr">
              <a:spcBef>
                <a:spcPts val="400"/>
              </a:spcBef>
              <a:buFont typeface="Wingdings 2" pitchFamily="18" charset="2"/>
              <a:buNone/>
            </a:pPr>
            <a:r>
              <a:rPr lang="en-US" sz="1400" b="1" dirty="0" smtClean="0">
                <a:solidFill>
                  <a:schemeClr val="tx2"/>
                </a:solidFill>
                <a:latin typeface="Lucida Console" pitchFamily="49" charset="0"/>
              </a:rPr>
              <a:t>X5O!P%@AP[4\PZX54(P^)7CC)7}$EICAR-STANDARD-ANTIVIRUS-TEST-FILE!$H+H*</a:t>
            </a:r>
            <a:r>
              <a:rPr lang="hr-HR" sz="2200" dirty="0" smtClean="0"/>
              <a:t> </a:t>
            </a:r>
          </a:p>
          <a:p>
            <a:pPr lvl="1">
              <a:spcBef>
                <a:spcPts val="400"/>
              </a:spcBef>
            </a:pPr>
            <a:r>
              <a:rPr lang="hr-HR" sz="2200" dirty="0" smtClean="0"/>
              <a:t>Dobar potpis je onaj koji će se naći u svim objektima koje je virus zarazio</a:t>
            </a:r>
            <a:r>
              <a:rPr lang="en-US" sz="2200" dirty="0" smtClean="0"/>
              <a:t>, </a:t>
            </a:r>
            <a:r>
              <a:rPr lang="hr-HR" sz="2200" dirty="0" smtClean="0"/>
              <a:t>ali postoji i mala vjerovatnost da će se naći u nezaraženim objektima</a:t>
            </a:r>
          </a:p>
          <a:p>
            <a:pPr lvl="1">
              <a:spcBef>
                <a:spcPts val="400"/>
              </a:spcBef>
            </a:pPr>
            <a:r>
              <a:rPr lang="hr-HR" sz="2200" dirty="0" smtClean="0"/>
              <a:t>Ne prektatak (lažne potvrde), ne predug (lažna odbacivanja)</a:t>
            </a:r>
          </a:p>
          <a:p>
            <a:pPr lvl="1">
              <a:spcBef>
                <a:spcPts val="400"/>
              </a:spcBef>
            </a:pPr>
            <a:endParaRPr lang="hr-HR" sz="2200" dirty="0" smtClean="0"/>
          </a:p>
          <a:p>
            <a:pPr lvl="1">
              <a:spcBef>
                <a:spcPts val="400"/>
              </a:spcBef>
            </a:pPr>
            <a:endParaRPr lang="hr-HR" sz="2200" dirty="0" smtClean="0"/>
          </a:p>
        </p:txBody>
      </p:sp>
      <p:sp>
        <p:nvSpPr>
          <p:cNvPr id="4" name="Slide Number Placeholder 3"/>
          <p:cNvSpPr>
            <a:spLocks noGrp="1"/>
          </p:cNvSpPr>
          <p:nvPr>
            <p:ph type="sldNum" sz="quarter" idx="10"/>
          </p:nvPr>
        </p:nvSpPr>
        <p:spPr/>
        <p:txBody>
          <a:bodyPr/>
          <a:lstStyle/>
          <a:p>
            <a:pPr>
              <a:defRPr/>
            </a:pPr>
            <a:fld id="{CA952C24-2277-4F40-8D58-C79832B6C508}" type="slidenum">
              <a:rPr lang="hr-HR"/>
              <a:pPr>
                <a:defRPr/>
              </a:pPr>
              <a:t>32</a:t>
            </a:fld>
            <a:endParaRPr lang="hr-HR"/>
          </a:p>
        </p:txBody>
      </p:sp>
      <p:graphicFrame>
        <p:nvGraphicFramePr>
          <p:cNvPr id="5" name="Table 4"/>
          <p:cNvGraphicFramePr>
            <a:graphicFrameLocks noGrp="1"/>
          </p:cNvGraphicFramePr>
          <p:nvPr>
            <p:extLst>
              <p:ext uri="{D42A27DB-BD31-4B8C-83A1-F6EECF244321}">
                <p14:modId xmlns:p14="http://schemas.microsoft.com/office/powerpoint/2010/main" val="231868595"/>
              </p:ext>
            </p:extLst>
          </p:nvPr>
        </p:nvGraphicFramePr>
        <p:xfrm>
          <a:off x="2987824" y="5373216"/>
          <a:ext cx="4680519" cy="1005840"/>
        </p:xfrm>
        <a:graphic>
          <a:graphicData uri="http://schemas.openxmlformats.org/drawingml/2006/table">
            <a:tbl>
              <a:tblPr firstRow="1" bandRow="1">
                <a:tableStyleId>{5C22544A-7EE6-4342-B048-85BDC9FD1C3A}</a:tableStyleId>
              </a:tblPr>
              <a:tblGrid>
                <a:gridCol w="1019788"/>
                <a:gridCol w="1804663"/>
                <a:gridCol w="1856068"/>
              </a:tblGrid>
              <a:tr h="172966">
                <a:tc>
                  <a:txBody>
                    <a:bodyPr/>
                    <a:lstStyle/>
                    <a:p>
                      <a:pPr algn="ctr"/>
                      <a:endParaRPr lang="hr-HR" sz="1600" b="1" dirty="0">
                        <a:solidFill>
                          <a:schemeClr val="tx1"/>
                        </a:solidFill>
                      </a:endParaRPr>
                    </a:p>
                  </a:txBody>
                  <a:tcPr anchor="ctr">
                    <a:noFill/>
                  </a:tcPr>
                </a:tc>
                <a:tc>
                  <a:txBody>
                    <a:bodyPr/>
                    <a:lstStyle/>
                    <a:p>
                      <a:pPr algn="ctr"/>
                      <a:r>
                        <a:rPr lang="hr-HR" sz="1600" dirty="0" smtClean="0"/>
                        <a:t>Yes</a:t>
                      </a:r>
                      <a:endParaRPr lang="hr-HR" sz="1600" b="1" dirty="0">
                        <a:solidFill>
                          <a:schemeClr val="tx1"/>
                        </a:solidFill>
                      </a:endParaRPr>
                    </a:p>
                  </a:txBody>
                  <a:tcPr anchor="ctr">
                    <a:solidFill>
                      <a:schemeClr val="tx2">
                        <a:lumMod val="60000"/>
                        <a:lumOff val="40000"/>
                      </a:schemeClr>
                    </a:solidFill>
                  </a:tcPr>
                </a:tc>
                <a:tc>
                  <a:txBody>
                    <a:bodyPr/>
                    <a:lstStyle/>
                    <a:p>
                      <a:pPr algn="ctr"/>
                      <a:r>
                        <a:rPr lang="hr-HR" sz="1600" dirty="0" smtClean="0"/>
                        <a:t>No</a:t>
                      </a:r>
                      <a:endParaRPr lang="hr-HR" sz="1600" b="1" dirty="0">
                        <a:solidFill>
                          <a:schemeClr val="tx1"/>
                        </a:solidFill>
                      </a:endParaRPr>
                    </a:p>
                  </a:txBody>
                  <a:tcPr anchor="ctr">
                    <a:solidFill>
                      <a:schemeClr val="tx2">
                        <a:lumMod val="60000"/>
                        <a:lumOff val="40000"/>
                      </a:schemeClr>
                    </a:solidFill>
                  </a:tcPr>
                </a:tc>
              </a:tr>
              <a:tr h="172966">
                <a:tc>
                  <a:txBody>
                    <a:bodyPr/>
                    <a:lstStyle/>
                    <a:p>
                      <a:pPr algn="ctr"/>
                      <a:r>
                        <a:rPr lang="hr-HR" sz="1600" b="1" dirty="0" smtClean="0">
                          <a:solidFill>
                            <a:schemeClr val="bg1"/>
                          </a:solidFill>
                        </a:rPr>
                        <a:t>Yes</a:t>
                      </a:r>
                      <a:endParaRPr lang="hr-HR" sz="1600" b="1" dirty="0">
                        <a:solidFill>
                          <a:schemeClr val="bg1"/>
                        </a:solidFill>
                      </a:endParaRPr>
                    </a:p>
                  </a:txBody>
                  <a:tcPr anchor="ctr">
                    <a:solidFill>
                      <a:schemeClr val="tx2">
                        <a:lumMod val="60000"/>
                        <a:lumOff val="40000"/>
                      </a:schemeClr>
                    </a:solidFill>
                  </a:tcPr>
                </a:tc>
                <a:tc>
                  <a:txBody>
                    <a:bodyPr/>
                    <a:lstStyle/>
                    <a:p>
                      <a:pPr algn="ctr"/>
                      <a:r>
                        <a:rPr lang="hr-HR" sz="1600" b="1" dirty="0" smtClean="0"/>
                        <a:t>OK</a:t>
                      </a:r>
                      <a:endParaRPr lang="hr-HR" sz="1600" b="1" dirty="0">
                        <a:solidFill>
                          <a:schemeClr val="tx1"/>
                        </a:solidFill>
                      </a:endParaRPr>
                    </a:p>
                  </a:txBody>
                  <a:tcPr anchor="ctr">
                    <a:solidFill>
                      <a:schemeClr val="bg1">
                        <a:lumMod val="85000"/>
                      </a:schemeClr>
                    </a:solidFill>
                  </a:tcPr>
                </a:tc>
                <a:tc>
                  <a:txBody>
                    <a:bodyPr/>
                    <a:lstStyle/>
                    <a:p>
                      <a:pPr algn="ctr"/>
                      <a:r>
                        <a:rPr lang="hr-HR" sz="1600" dirty="0" smtClean="0"/>
                        <a:t>Lažna potvrda</a:t>
                      </a:r>
                      <a:endParaRPr lang="hr-HR" sz="1600" b="1" baseline="0" dirty="0">
                        <a:solidFill>
                          <a:srgbClr val="C00000"/>
                        </a:solidFill>
                      </a:endParaRPr>
                    </a:p>
                  </a:txBody>
                  <a:tcPr anchor="ctr">
                    <a:solidFill>
                      <a:schemeClr val="bg1">
                        <a:lumMod val="85000"/>
                      </a:schemeClr>
                    </a:solidFill>
                  </a:tcPr>
                </a:tc>
              </a:tr>
              <a:tr h="172966">
                <a:tc>
                  <a:txBody>
                    <a:bodyPr/>
                    <a:lstStyle/>
                    <a:p>
                      <a:pPr algn="ctr"/>
                      <a:r>
                        <a:rPr lang="hr-HR" sz="1600" b="1" dirty="0" smtClean="0">
                          <a:solidFill>
                            <a:schemeClr val="bg1"/>
                          </a:solidFill>
                        </a:rPr>
                        <a:t>No</a:t>
                      </a:r>
                      <a:endParaRPr lang="hr-HR" sz="1600" b="1" dirty="0">
                        <a:solidFill>
                          <a:schemeClr val="bg1"/>
                        </a:solidFill>
                      </a:endParaRPr>
                    </a:p>
                  </a:txBody>
                  <a:tcPr anchor="ctr">
                    <a:solidFill>
                      <a:schemeClr val="tx2">
                        <a:lumMod val="60000"/>
                        <a:lumOff val="40000"/>
                      </a:schemeClr>
                    </a:solidFill>
                  </a:tcPr>
                </a:tc>
                <a:tc>
                  <a:txBody>
                    <a:bodyPr/>
                    <a:lstStyle/>
                    <a:p>
                      <a:pPr algn="ctr"/>
                      <a:r>
                        <a:rPr lang="hr-HR" sz="1600" dirty="0" smtClean="0"/>
                        <a:t>Lažno odbacivanje</a:t>
                      </a:r>
                      <a:endParaRPr lang="hr-HR" sz="1600" b="1" dirty="0">
                        <a:solidFill>
                          <a:srgbClr val="C00000"/>
                        </a:solidFill>
                      </a:endParaRPr>
                    </a:p>
                  </a:txBody>
                  <a:tcPr anchor="ctr">
                    <a:solidFill>
                      <a:schemeClr val="bg1">
                        <a:lumMod val="85000"/>
                      </a:schemeClr>
                    </a:solidFill>
                  </a:tcPr>
                </a:tc>
                <a:tc>
                  <a:txBody>
                    <a:bodyPr/>
                    <a:lstStyle/>
                    <a:p>
                      <a:pPr algn="ctr"/>
                      <a:r>
                        <a:rPr lang="hr-HR" sz="1600" b="1" baseline="0" dirty="0" smtClean="0"/>
                        <a:t>OK</a:t>
                      </a:r>
                      <a:endParaRPr lang="hr-HR" sz="1600" b="1" baseline="0" dirty="0">
                        <a:solidFill>
                          <a:schemeClr val="tx1"/>
                        </a:solidFill>
                      </a:endParaRPr>
                    </a:p>
                  </a:txBody>
                  <a:tcPr anchor="ctr">
                    <a:solidFill>
                      <a:schemeClr val="bg1">
                        <a:lumMod val="85000"/>
                      </a:schemeClr>
                    </a:solidFill>
                  </a:tcPr>
                </a:tc>
              </a:tr>
            </a:tbl>
          </a:graphicData>
        </a:graphic>
      </p:graphicFrame>
      <p:sp>
        <p:nvSpPr>
          <p:cNvPr id="6" name="Rectangle 5"/>
          <p:cNvSpPr/>
          <p:nvPr/>
        </p:nvSpPr>
        <p:spPr>
          <a:xfrm>
            <a:off x="4519091" y="5013176"/>
            <a:ext cx="1979068" cy="338554"/>
          </a:xfrm>
          <a:prstGeom prst="rect">
            <a:avLst/>
          </a:prstGeom>
        </p:spPr>
        <p:txBody>
          <a:bodyPr wrap="none">
            <a:spAutoFit/>
          </a:bodyPr>
          <a:lstStyle/>
          <a:p>
            <a:pPr algn="ctr">
              <a:spcBef>
                <a:spcPct val="50000"/>
              </a:spcBef>
              <a:defRPr/>
            </a:pPr>
            <a:r>
              <a:rPr lang="hr-HR" sz="1600" b="1" dirty="0" smtClean="0">
                <a:latin typeface="+mn-lt"/>
              </a:rPr>
              <a:t>Objekt </a:t>
            </a:r>
            <a:r>
              <a:rPr lang="hr-HR" sz="1600" b="1" dirty="0">
                <a:latin typeface="+mn-lt"/>
              </a:rPr>
              <a:t>is </a:t>
            </a:r>
            <a:r>
              <a:rPr lang="hr-HR" sz="1600" b="1" dirty="0" smtClean="0">
                <a:latin typeface="+mn-lt"/>
              </a:rPr>
              <a:t>maliciozan?</a:t>
            </a:r>
            <a:endParaRPr lang="en-GB" sz="1600" b="1" dirty="0">
              <a:latin typeface="+mn-lt"/>
            </a:endParaRPr>
          </a:p>
        </p:txBody>
      </p:sp>
      <p:sp>
        <p:nvSpPr>
          <p:cNvPr id="7" name="Rectangle 6"/>
          <p:cNvSpPr/>
          <p:nvPr/>
        </p:nvSpPr>
        <p:spPr>
          <a:xfrm>
            <a:off x="1047349" y="5730875"/>
            <a:ext cx="1967719" cy="338554"/>
          </a:xfrm>
          <a:prstGeom prst="rect">
            <a:avLst/>
          </a:prstGeom>
        </p:spPr>
        <p:txBody>
          <a:bodyPr wrap="none">
            <a:spAutoFit/>
          </a:bodyPr>
          <a:lstStyle/>
          <a:p>
            <a:pPr algn="ctr">
              <a:spcBef>
                <a:spcPct val="50000"/>
              </a:spcBef>
              <a:defRPr/>
            </a:pPr>
            <a:r>
              <a:rPr lang="hr-HR" sz="1600" b="1" dirty="0" smtClean="0">
                <a:latin typeface="+mn-lt"/>
              </a:rPr>
              <a:t>Detektiran malware?</a:t>
            </a:r>
            <a:endParaRPr lang="en-GB" sz="1600" b="1"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hr-HR" dirty="0" smtClean="0"/>
              <a:t>Primjer AV na bazi potpisa</a:t>
            </a:r>
          </a:p>
        </p:txBody>
      </p:sp>
      <p:sp>
        <p:nvSpPr>
          <p:cNvPr id="44035" name="Content Placeholder 2"/>
          <p:cNvSpPr>
            <a:spLocks noGrp="1"/>
          </p:cNvSpPr>
          <p:nvPr>
            <p:ph sz="quarter" idx="1"/>
          </p:nvPr>
        </p:nvSpPr>
        <p:spPr>
          <a:xfrm>
            <a:off x="323850" y="1447800"/>
            <a:ext cx="8569325" cy="5149850"/>
          </a:xfrm>
        </p:spPr>
        <p:txBody>
          <a:bodyPr/>
          <a:lstStyle/>
          <a:p>
            <a:pPr>
              <a:buFont typeface="Wingdings 2" pitchFamily="18" charset="2"/>
              <a:buNone/>
            </a:pPr>
            <a:r>
              <a:rPr lang="en-US" sz="1400" b="1" smtClean="0">
                <a:latin typeface="Lucida Console" pitchFamily="49" charset="0"/>
              </a:rPr>
              <a:t>X5O!P%@AP[4\PZX54(P^)7CC)7}$EICAR-STANDARD-ANTIVIRUS-TEST-FILE!$H+H*</a:t>
            </a:r>
          </a:p>
        </p:txBody>
      </p:sp>
      <p:sp>
        <p:nvSpPr>
          <p:cNvPr id="4" name="Slide Number Placeholder 3"/>
          <p:cNvSpPr>
            <a:spLocks noGrp="1"/>
          </p:cNvSpPr>
          <p:nvPr>
            <p:ph type="sldNum" sz="quarter" idx="10"/>
          </p:nvPr>
        </p:nvSpPr>
        <p:spPr/>
        <p:txBody>
          <a:bodyPr/>
          <a:lstStyle/>
          <a:p>
            <a:pPr>
              <a:defRPr/>
            </a:pPr>
            <a:fld id="{95B74A54-793A-4BFF-9E2D-DD62E8AAA3D5}" type="slidenum">
              <a:rPr lang="hr-HR"/>
              <a:pPr>
                <a:defRPr/>
              </a:pPr>
              <a:t>33</a:t>
            </a:fld>
            <a:endParaRPr lang="hr-HR"/>
          </a:p>
        </p:txBody>
      </p:sp>
      <p:pic>
        <p:nvPicPr>
          <p:cNvPr id="44037" name="Picture 5"/>
          <p:cNvPicPr>
            <a:picLocks noChangeAspect="1" noChangeArrowheads="1"/>
          </p:cNvPicPr>
          <p:nvPr/>
        </p:nvPicPr>
        <p:blipFill>
          <a:blip r:embed="rId3" cstate="print"/>
          <a:srcRect/>
          <a:stretch>
            <a:fillRect/>
          </a:stretch>
        </p:blipFill>
        <p:spPr bwMode="auto">
          <a:xfrm>
            <a:off x="1692275" y="1814513"/>
            <a:ext cx="5183188" cy="1685925"/>
          </a:xfrm>
          <a:prstGeom prst="rect">
            <a:avLst/>
          </a:prstGeom>
          <a:noFill/>
          <a:ln w="9525">
            <a:noFill/>
            <a:miter lim="800000"/>
            <a:headEnd/>
            <a:tailEnd/>
          </a:ln>
        </p:spPr>
      </p:pic>
      <p:pic>
        <p:nvPicPr>
          <p:cNvPr id="37894" name="Picture 6"/>
          <p:cNvPicPr>
            <a:picLocks noChangeAspect="1" noChangeArrowheads="1"/>
          </p:cNvPicPr>
          <p:nvPr/>
        </p:nvPicPr>
        <p:blipFill>
          <a:blip r:embed="rId4" cstate="print"/>
          <a:srcRect/>
          <a:stretch>
            <a:fillRect/>
          </a:stretch>
        </p:blipFill>
        <p:spPr bwMode="auto">
          <a:xfrm>
            <a:off x="1619250" y="3732213"/>
            <a:ext cx="5329238" cy="28654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hr-HR" dirty="0" smtClean="0"/>
              <a:t>AV</a:t>
            </a:r>
            <a:r>
              <a:rPr lang="en-US" dirty="0" smtClean="0"/>
              <a:t> </a:t>
            </a:r>
            <a:r>
              <a:rPr lang="hr-HR" dirty="0" smtClean="0"/>
              <a:t>S</a:t>
            </a:r>
            <a:r>
              <a:rPr lang="en-US" dirty="0" smtClean="0"/>
              <a:t>oft</a:t>
            </a:r>
            <a:r>
              <a:rPr lang="hr-HR" dirty="0" smtClean="0"/>
              <a:t>ver na bazi potpisa </a:t>
            </a:r>
            <a:r>
              <a:rPr lang="hr-HR" sz="2400" dirty="0" smtClean="0"/>
              <a:t>(signature-based)</a:t>
            </a:r>
            <a:r>
              <a:rPr lang="en-US" sz="2400" dirty="0" smtClean="0"/>
              <a:t> </a:t>
            </a:r>
            <a:endParaRPr lang="hr-HR" dirty="0" smtClean="0"/>
          </a:p>
        </p:txBody>
      </p:sp>
      <p:sp>
        <p:nvSpPr>
          <p:cNvPr id="45059" name="Content Placeholder 2"/>
          <p:cNvSpPr>
            <a:spLocks noGrp="1"/>
          </p:cNvSpPr>
          <p:nvPr>
            <p:ph sz="quarter" idx="1"/>
          </p:nvPr>
        </p:nvSpPr>
        <p:spPr>
          <a:xfrm>
            <a:off x="323850" y="1447800"/>
            <a:ext cx="8569325" cy="5149850"/>
          </a:xfrm>
        </p:spPr>
        <p:txBody>
          <a:bodyPr/>
          <a:lstStyle/>
          <a:p>
            <a:pPr>
              <a:spcBef>
                <a:spcPts val="400"/>
              </a:spcBef>
            </a:pPr>
            <a:r>
              <a:rPr lang="hr-HR" sz="2400" dirty="0" smtClean="0"/>
              <a:t>Pronalaženje dobrog potpisa je teško i dugotrajno</a:t>
            </a:r>
          </a:p>
          <a:p>
            <a:pPr lvl="1">
              <a:spcBef>
                <a:spcPts val="400"/>
              </a:spcBef>
            </a:pPr>
            <a:r>
              <a:rPr lang="hr-HR" dirty="0" smtClean="0"/>
              <a:t>Uključuje rastavljanje i proučavanje zaraženog objekta kako bi se identificirali ključni djelovi virusa</a:t>
            </a:r>
          </a:p>
          <a:p>
            <a:pPr lvl="1">
              <a:spcBef>
                <a:spcPts val="400"/>
              </a:spcBef>
            </a:pPr>
            <a:r>
              <a:rPr lang="hr-HR" dirty="0" smtClean="0"/>
              <a:t>Kada je potpis izlučen terba biti testiran na velikoj bazi nezaraženih programa kako bi smanjili vjerojoatnost lažnih potvrda</a:t>
            </a:r>
          </a:p>
          <a:p>
            <a:pPr>
              <a:spcBef>
                <a:spcPts val="400"/>
              </a:spcBef>
            </a:pPr>
            <a:r>
              <a:rPr lang="hr-HR" sz="2400" dirty="0" smtClean="0"/>
              <a:t>Pronalazi samo viruse čiji se potpis nalazi u bazi podataka antivirusnog softvera</a:t>
            </a:r>
          </a:p>
          <a:p>
            <a:pPr lvl="1">
              <a:spcBef>
                <a:spcPts val="400"/>
              </a:spcBef>
            </a:pPr>
            <a:r>
              <a:rPr lang="hr-HR" dirty="0" smtClean="0"/>
              <a:t>Također, može detektirati blago modificirane verzije virusa</a:t>
            </a:r>
          </a:p>
          <a:p>
            <a:pPr>
              <a:spcBef>
                <a:spcPts val="400"/>
              </a:spcBef>
            </a:pPr>
            <a:r>
              <a:rPr lang="hr-HR" sz="2400" b="1" dirty="0" smtClean="0">
                <a:solidFill>
                  <a:srgbClr val="C00000"/>
                </a:solidFill>
              </a:rPr>
              <a:t>Potpisi dodani u bazu podataka anti-virusa za detekciju ranijih virusa su nemoćni kod detekcije novih vrsta virusa</a:t>
            </a:r>
          </a:p>
          <a:p>
            <a:pPr lvl="1">
              <a:spcBef>
                <a:spcPts val="400"/>
              </a:spcBef>
            </a:pPr>
            <a:r>
              <a:rPr lang="hr-HR" dirty="0" smtClean="0"/>
              <a:t>Polimorfni virusi</a:t>
            </a:r>
          </a:p>
          <a:p>
            <a:pPr lvl="1">
              <a:spcBef>
                <a:spcPts val="400"/>
              </a:spcBef>
            </a:pPr>
            <a:endParaRPr lang="hr-HR" dirty="0" smtClean="0"/>
          </a:p>
          <a:p>
            <a:pPr lvl="1">
              <a:spcBef>
                <a:spcPts val="400"/>
              </a:spcBef>
              <a:buFont typeface="Wingdings 2" pitchFamily="18" charset="2"/>
              <a:buNone/>
            </a:pPr>
            <a:endParaRPr lang="hr-HR" sz="2200" dirty="0" smtClean="0"/>
          </a:p>
          <a:p>
            <a:pPr lvl="1">
              <a:spcBef>
                <a:spcPts val="400"/>
              </a:spcBef>
            </a:pPr>
            <a:endParaRPr lang="hr-HR" sz="2200" dirty="0" smtClean="0"/>
          </a:p>
        </p:txBody>
      </p:sp>
      <p:sp>
        <p:nvSpPr>
          <p:cNvPr id="4" name="Slide Number Placeholder 3"/>
          <p:cNvSpPr>
            <a:spLocks noGrp="1"/>
          </p:cNvSpPr>
          <p:nvPr>
            <p:ph type="sldNum" sz="quarter" idx="10"/>
          </p:nvPr>
        </p:nvSpPr>
        <p:spPr/>
        <p:txBody>
          <a:bodyPr/>
          <a:lstStyle/>
          <a:p>
            <a:pPr>
              <a:defRPr/>
            </a:pPr>
            <a:fld id="{2E367C45-B080-4B23-833F-B1502CF805D8}" type="slidenum">
              <a:rPr lang="hr-HR"/>
              <a:pPr>
                <a:defRPr/>
              </a:pPr>
              <a:t>34</a:t>
            </a:fld>
            <a:endParaRPr lang="hr-H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23528" y="260648"/>
            <a:ext cx="8569325" cy="1143000"/>
          </a:xfrm>
        </p:spPr>
        <p:txBody>
          <a:bodyPr/>
          <a:lstStyle/>
          <a:p>
            <a:pPr eaLnBrk="1" hangingPunct="1"/>
            <a:r>
              <a:rPr lang="hr-HR" dirty="0" smtClean="0"/>
              <a:t>Heuristični</a:t>
            </a:r>
            <a:r>
              <a:rPr lang="en-US" dirty="0" smtClean="0"/>
              <a:t> </a:t>
            </a:r>
            <a:r>
              <a:rPr lang="hr-HR" dirty="0" smtClean="0"/>
              <a:t>AV</a:t>
            </a:r>
            <a:r>
              <a:rPr lang="en-US" dirty="0" smtClean="0"/>
              <a:t> </a:t>
            </a:r>
            <a:r>
              <a:rPr lang="hr-HR" dirty="0" smtClean="0"/>
              <a:t>S</a:t>
            </a:r>
            <a:r>
              <a:rPr lang="en-US" dirty="0" smtClean="0"/>
              <a:t>oft</a:t>
            </a:r>
            <a:r>
              <a:rPr lang="hr-HR" dirty="0" smtClean="0"/>
              <a:t>ver</a:t>
            </a:r>
            <a:r>
              <a:rPr lang="en-US" dirty="0" smtClean="0"/>
              <a:t> </a:t>
            </a:r>
            <a:endParaRPr lang="hr-HR" dirty="0" smtClean="0"/>
          </a:p>
        </p:txBody>
      </p:sp>
      <p:sp>
        <p:nvSpPr>
          <p:cNvPr id="44035" name="Content Placeholder 2"/>
          <p:cNvSpPr>
            <a:spLocks noGrp="1"/>
          </p:cNvSpPr>
          <p:nvPr>
            <p:ph sz="quarter" idx="1"/>
          </p:nvPr>
        </p:nvSpPr>
        <p:spPr>
          <a:xfrm>
            <a:off x="323850" y="1447800"/>
            <a:ext cx="8712646" cy="5149850"/>
          </a:xfrm>
        </p:spPr>
        <p:txBody>
          <a:bodyPr/>
          <a:lstStyle/>
          <a:p>
            <a:pPr>
              <a:spcBef>
                <a:spcPts val="400"/>
              </a:spcBef>
            </a:pPr>
            <a:r>
              <a:rPr lang="hr-HR" sz="2800" dirty="0" smtClean="0"/>
              <a:t>Detektira infekcije provjerom strukture cijelog programa</a:t>
            </a:r>
            <a:r>
              <a:rPr lang="en-US" sz="2800" dirty="0" smtClean="0"/>
              <a:t>, </a:t>
            </a:r>
            <a:r>
              <a:rPr lang="hr-HR" sz="2800" dirty="0" smtClean="0"/>
              <a:t>njegovih naredbi i ostalih podataka iz datoteke</a:t>
            </a:r>
          </a:p>
          <a:p>
            <a:pPr lvl="1">
              <a:spcBef>
                <a:spcPts val="400"/>
              </a:spcBef>
            </a:pPr>
            <a:r>
              <a:rPr lang="hr-HR" dirty="0" smtClean="0"/>
              <a:t>Što virus radi – zaključak na temelju strukture?</a:t>
            </a:r>
          </a:p>
          <a:p>
            <a:pPr>
              <a:spcBef>
                <a:spcPts val="400"/>
              </a:spcBef>
            </a:pPr>
            <a:r>
              <a:rPr lang="hr-HR" sz="2800" dirty="0" smtClean="0"/>
              <a:t>Može detektirati nepoznate zaraze</a:t>
            </a:r>
          </a:p>
          <a:p>
            <a:pPr lvl="1">
              <a:spcBef>
                <a:spcPts val="400"/>
              </a:spcBef>
            </a:pPr>
            <a:r>
              <a:rPr lang="pl-PL" dirty="0" smtClean="0"/>
              <a:t>Općenito, traži sumnjivu logiku umjesto određenih potpisa</a:t>
            </a:r>
          </a:p>
          <a:p>
            <a:pPr>
              <a:spcBef>
                <a:spcPts val="400"/>
              </a:spcBef>
              <a:buSzPct val="125000"/>
              <a:buFont typeface="Arial" pitchFamily="34" charset="0"/>
              <a:buChar char="•"/>
            </a:pPr>
            <a:r>
              <a:rPr lang="pl-PL" sz="3000" dirty="0" smtClean="0"/>
              <a:t>Heuristični softver djeluje u dvije faze</a:t>
            </a:r>
          </a:p>
          <a:p>
            <a:pPr lvl="1">
              <a:spcBef>
                <a:spcPts val="400"/>
              </a:spcBef>
            </a:pPr>
            <a:r>
              <a:rPr lang="hr-HR" dirty="0" smtClean="0"/>
              <a:t>Katalogiziranje ponašanja koje program može izvesti</a:t>
            </a:r>
          </a:p>
          <a:p>
            <a:pPr lvl="1">
              <a:spcBef>
                <a:spcPts val="400"/>
              </a:spcBef>
            </a:pPr>
            <a:r>
              <a:rPr lang="hr-HR" dirty="0" smtClean="0"/>
              <a:t>Analiza katalogiziranih i zapaženih ponašanja te procjena je li to ponašanje slično virusima</a:t>
            </a:r>
          </a:p>
          <a:p>
            <a:pPr lvl="1">
              <a:spcBef>
                <a:spcPts val="400"/>
              </a:spcBef>
              <a:buFont typeface="Wingdings 2" pitchFamily="18" charset="2"/>
              <a:buNone/>
            </a:pPr>
            <a:endParaRPr lang="hr-HR" dirty="0" smtClean="0"/>
          </a:p>
          <a:p>
            <a:pPr lvl="1">
              <a:spcBef>
                <a:spcPts val="400"/>
              </a:spcBef>
            </a:pPr>
            <a:endParaRPr lang="hr-HR" sz="2200" dirty="0" smtClean="0"/>
          </a:p>
        </p:txBody>
      </p:sp>
      <p:sp>
        <p:nvSpPr>
          <p:cNvPr id="4" name="Slide Number Placeholder 3"/>
          <p:cNvSpPr>
            <a:spLocks noGrp="1"/>
          </p:cNvSpPr>
          <p:nvPr>
            <p:ph type="sldNum" sz="quarter" idx="10"/>
          </p:nvPr>
        </p:nvSpPr>
        <p:spPr/>
        <p:txBody>
          <a:bodyPr/>
          <a:lstStyle/>
          <a:p>
            <a:pPr>
              <a:defRPr/>
            </a:pPr>
            <a:fld id="{E70D85DD-349C-4116-BF4C-797AC6C75694}" type="slidenum">
              <a:rPr lang="hr-HR"/>
              <a:pPr>
                <a:defRPr/>
              </a:pPr>
              <a:t>35</a:t>
            </a:fld>
            <a:endParaRPr lang="hr-H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hr-HR" dirty="0" smtClean="0"/>
              <a:t>Primjer: Heuristični AV</a:t>
            </a:r>
          </a:p>
        </p:txBody>
      </p:sp>
      <p:sp>
        <p:nvSpPr>
          <p:cNvPr id="47107" name="Content Placeholder 2"/>
          <p:cNvSpPr>
            <a:spLocks noGrp="1"/>
          </p:cNvSpPr>
          <p:nvPr>
            <p:ph sz="quarter" idx="1"/>
          </p:nvPr>
        </p:nvSpPr>
        <p:spPr>
          <a:xfrm>
            <a:off x="323850" y="1447800"/>
            <a:ext cx="8820150" cy="5149850"/>
          </a:xfrm>
        </p:spPr>
        <p:txBody>
          <a:bodyPr/>
          <a:lstStyle/>
          <a:p>
            <a:pPr>
              <a:lnSpc>
                <a:spcPct val="90000"/>
              </a:lnSpc>
            </a:pPr>
            <a:r>
              <a:rPr lang="hr-HR" sz="2800" dirty="0" smtClean="0"/>
              <a:t>Prvo odrediti najvjerojatniju lokaciju virusa („naciljati” lokaciju)</a:t>
            </a:r>
          </a:p>
          <a:p>
            <a:pPr>
              <a:lnSpc>
                <a:spcPct val="90000"/>
              </a:lnSpc>
            </a:pPr>
            <a:r>
              <a:rPr lang="hr-HR" dirty="0" smtClean="0"/>
              <a:t>Pretraživanje velikih datoteka bi bilo presporo</a:t>
            </a:r>
            <a:endParaRPr lang="hr-HR" sz="28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buFont typeface="Wingdings 2" pitchFamily="18" charset="2"/>
              <a:buNone/>
            </a:pPr>
            <a:endParaRPr lang="hr-HR" sz="1400" b="1" dirty="0" smtClean="0"/>
          </a:p>
          <a:p>
            <a:pPr>
              <a:lnSpc>
                <a:spcPct val="90000"/>
              </a:lnSpc>
              <a:buFont typeface="Wingdings 2" pitchFamily="18" charset="2"/>
              <a:buNone/>
            </a:pPr>
            <a:r>
              <a:rPr lang="hr-HR" sz="1400" b="1" dirty="0" smtClean="0"/>
              <a:t>Izvor: “Understanding Heuristics”, Symantec, 1997</a:t>
            </a:r>
            <a:endParaRPr lang="en-US" b="1" dirty="0" smtClean="0"/>
          </a:p>
        </p:txBody>
      </p:sp>
      <p:sp>
        <p:nvSpPr>
          <p:cNvPr id="4" name="Slide Number Placeholder 3"/>
          <p:cNvSpPr>
            <a:spLocks noGrp="1"/>
          </p:cNvSpPr>
          <p:nvPr>
            <p:ph type="sldNum" sz="quarter" idx="10"/>
          </p:nvPr>
        </p:nvSpPr>
        <p:spPr/>
        <p:txBody>
          <a:bodyPr/>
          <a:lstStyle/>
          <a:p>
            <a:pPr>
              <a:defRPr/>
            </a:pPr>
            <a:fld id="{720BB5CC-5142-4EF6-9E74-5F1711AFF28C}" type="slidenum">
              <a:rPr lang="hr-HR"/>
              <a:pPr>
                <a:defRPr/>
              </a:pPr>
              <a:t>36</a:t>
            </a:fld>
            <a:endParaRPr lang="hr-HR"/>
          </a:p>
        </p:txBody>
      </p:sp>
      <p:pic>
        <p:nvPicPr>
          <p:cNvPr id="47109" name="Picture 5"/>
          <p:cNvPicPr>
            <a:picLocks noChangeAspect="1" noChangeArrowheads="1"/>
          </p:cNvPicPr>
          <p:nvPr/>
        </p:nvPicPr>
        <p:blipFill>
          <a:blip r:embed="rId3" cstate="print"/>
          <a:srcRect/>
          <a:stretch>
            <a:fillRect/>
          </a:stretch>
        </p:blipFill>
        <p:spPr bwMode="auto">
          <a:xfrm>
            <a:off x="1162050" y="2852936"/>
            <a:ext cx="6819900" cy="305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hr-HR" dirty="0" smtClean="0"/>
              <a:t>Primjer: Heuristični AV</a:t>
            </a:r>
          </a:p>
        </p:txBody>
      </p:sp>
      <p:sp>
        <p:nvSpPr>
          <p:cNvPr id="48131" name="Content Placeholder 2"/>
          <p:cNvSpPr>
            <a:spLocks noGrp="1"/>
          </p:cNvSpPr>
          <p:nvPr>
            <p:ph sz="quarter" idx="1"/>
          </p:nvPr>
        </p:nvSpPr>
        <p:spPr>
          <a:xfrm>
            <a:off x="323850" y="1447800"/>
            <a:ext cx="8569325" cy="5149850"/>
          </a:xfrm>
        </p:spPr>
        <p:txBody>
          <a:bodyPr/>
          <a:lstStyle/>
          <a:p>
            <a:pPr>
              <a:lnSpc>
                <a:spcPct val="90000"/>
              </a:lnSpc>
            </a:pPr>
            <a:r>
              <a:rPr lang="pl-PL" sz="2800" dirty="0" smtClean="0"/>
              <a:t>Dva primjera završavanja (prekida) programa u DOS-u</a:t>
            </a:r>
          </a:p>
          <a:p>
            <a:pPr lvl="1">
              <a:lnSpc>
                <a:spcPct val="90000"/>
              </a:lnSpc>
            </a:pPr>
            <a:r>
              <a:rPr lang="hr-HR" dirty="0" smtClean="0"/>
              <a:t>Dva potpuno različita koda koji izvršavaju istu funkcionalnost</a:t>
            </a:r>
          </a:p>
          <a:p>
            <a:pPr>
              <a:lnSpc>
                <a:spcPct val="90000"/>
              </a:lnSpc>
            </a:pPr>
            <a:endParaRPr lang="hr-HR" sz="28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pPr>
            <a:endParaRPr lang="hr-HR" sz="1400" b="1" dirty="0" smtClean="0"/>
          </a:p>
          <a:p>
            <a:pPr>
              <a:lnSpc>
                <a:spcPct val="90000"/>
              </a:lnSpc>
              <a:buFont typeface="Wingdings 2" pitchFamily="18" charset="2"/>
              <a:buNone/>
            </a:pPr>
            <a:endParaRPr lang="hr-HR" sz="1400" b="1" dirty="0" smtClean="0"/>
          </a:p>
          <a:p>
            <a:pPr>
              <a:lnSpc>
                <a:spcPct val="90000"/>
              </a:lnSpc>
              <a:buFont typeface="Wingdings 2" pitchFamily="18" charset="2"/>
              <a:buNone/>
            </a:pPr>
            <a:r>
              <a:rPr lang="hr-HR" sz="1400" b="1" dirty="0" smtClean="0"/>
              <a:t>Izvor: “Understanding Heuristics”, Symantec, 1997</a:t>
            </a:r>
            <a:endParaRPr lang="en-US" b="1" dirty="0" smtClean="0"/>
          </a:p>
        </p:txBody>
      </p:sp>
      <p:sp>
        <p:nvSpPr>
          <p:cNvPr id="4" name="Slide Number Placeholder 3"/>
          <p:cNvSpPr>
            <a:spLocks noGrp="1"/>
          </p:cNvSpPr>
          <p:nvPr>
            <p:ph type="sldNum" sz="quarter" idx="10"/>
          </p:nvPr>
        </p:nvSpPr>
        <p:spPr/>
        <p:txBody>
          <a:bodyPr/>
          <a:lstStyle/>
          <a:p>
            <a:pPr>
              <a:defRPr/>
            </a:pPr>
            <a:fld id="{22AF8096-ED3A-4BFC-AA80-DF21CE6508A9}" type="slidenum">
              <a:rPr lang="hr-HR"/>
              <a:pPr>
                <a:defRPr/>
              </a:pPr>
              <a:t>37</a:t>
            </a:fld>
            <a:endParaRPr lang="hr-HR"/>
          </a:p>
        </p:txBody>
      </p:sp>
      <p:pic>
        <p:nvPicPr>
          <p:cNvPr id="48133" name="Picture 3"/>
          <p:cNvPicPr>
            <a:picLocks noChangeAspect="1" noChangeArrowheads="1"/>
          </p:cNvPicPr>
          <p:nvPr/>
        </p:nvPicPr>
        <p:blipFill>
          <a:blip r:embed="rId3" cstate="print"/>
          <a:srcRect/>
          <a:stretch>
            <a:fillRect/>
          </a:stretch>
        </p:blipFill>
        <p:spPr bwMode="auto">
          <a:xfrm>
            <a:off x="1908175" y="2492375"/>
            <a:ext cx="4967288" cy="2416175"/>
          </a:xfrm>
          <a:prstGeom prst="rect">
            <a:avLst/>
          </a:prstGeom>
          <a:noFill/>
          <a:ln w="9525">
            <a:noFill/>
            <a:miter lim="800000"/>
            <a:headEnd/>
            <a:tailEnd/>
          </a:ln>
        </p:spPr>
      </p:pic>
      <p:pic>
        <p:nvPicPr>
          <p:cNvPr id="48134" name="Picture 5"/>
          <p:cNvPicPr>
            <a:picLocks noChangeAspect="1" noChangeArrowheads="1"/>
          </p:cNvPicPr>
          <p:nvPr/>
        </p:nvPicPr>
        <p:blipFill>
          <a:blip r:embed="rId4" cstate="print"/>
          <a:srcRect/>
          <a:stretch>
            <a:fillRect/>
          </a:stretch>
        </p:blipFill>
        <p:spPr bwMode="auto">
          <a:xfrm>
            <a:off x="2051050" y="5300663"/>
            <a:ext cx="4665663" cy="649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hr-HR" dirty="0" smtClean="0"/>
              <a:t>Primjer: Heuristični AV</a:t>
            </a:r>
          </a:p>
        </p:txBody>
      </p:sp>
      <p:sp>
        <p:nvSpPr>
          <p:cNvPr id="49155" name="Content Placeholder 2"/>
          <p:cNvSpPr>
            <a:spLocks noGrp="1"/>
          </p:cNvSpPr>
          <p:nvPr>
            <p:ph sz="quarter" idx="1"/>
          </p:nvPr>
        </p:nvSpPr>
        <p:spPr>
          <a:xfrm>
            <a:off x="323850" y="1447800"/>
            <a:ext cx="8569325" cy="5149850"/>
          </a:xfrm>
        </p:spPr>
        <p:txBody>
          <a:bodyPr/>
          <a:lstStyle/>
          <a:p>
            <a:pPr>
              <a:lnSpc>
                <a:spcPct val="90000"/>
              </a:lnSpc>
            </a:pPr>
            <a:r>
              <a:rPr lang="hr-HR" sz="2400" dirty="0" smtClean="0"/>
              <a:t>Čitači heuristike održavaju bazu podataka gdje je svaki niz bajtova povezan sa njegovom funkcijom</a:t>
            </a:r>
          </a:p>
          <a:p>
            <a:pPr lvl="1">
              <a:lnSpc>
                <a:spcPct val="90000"/>
              </a:lnSpc>
            </a:pPr>
            <a:r>
              <a:rPr lang="hr-HR" sz="2000" dirty="0" smtClean="0"/>
              <a:t>Koristi zamjenske kartice (wildcards) za provjeru informacija koje se razlikuju među virusima</a:t>
            </a:r>
          </a:p>
          <a:p>
            <a:pPr lvl="1">
              <a:lnSpc>
                <a:spcPct val="90000"/>
              </a:lnSpc>
            </a:pPr>
            <a:endParaRPr lang="hr-HR" sz="2000" dirty="0" smtClean="0"/>
          </a:p>
          <a:p>
            <a:pPr lvl="1">
              <a:lnSpc>
                <a:spcPct val="90000"/>
              </a:lnSpc>
            </a:pPr>
            <a:endParaRPr lang="hr-HR" sz="2000" dirty="0" smtClean="0"/>
          </a:p>
          <a:p>
            <a:pPr lvl="1">
              <a:lnSpc>
                <a:spcPct val="90000"/>
              </a:lnSpc>
            </a:pPr>
            <a:endParaRPr lang="hr-HR" sz="2000" dirty="0" smtClean="0"/>
          </a:p>
          <a:p>
            <a:pPr lvl="1">
              <a:lnSpc>
                <a:spcPct val="90000"/>
              </a:lnSpc>
              <a:buFont typeface="Wingdings 2" pitchFamily="18" charset="2"/>
              <a:buNone/>
            </a:pPr>
            <a:endParaRPr lang="hr-HR" sz="2000" dirty="0" smtClean="0"/>
          </a:p>
          <a:p>
            <a:pPr lvl="1">
              <a:lnSpc>
                <a:spcPct val="90000"/>
              </a:lnSpc>
              <a:buFont typeface="Wingdings 2" pitchFamily="18" charset="2"/>
              <a:buNone/>
            </a:pPr>
            <a:endParaRPr lang="hr-HR" sz="2000" dirty="0" smtClean="0"/>
          </a:p>
          <a:p>
            <a:pPr>
              <a:lnSpc>
                <a:spcPct val="90000"/>
              </a:lnSpc>
            </a:pPr>
            <a:r>
              <a:rPr lang="hr-HR" sz="2400" dirty="0"/>
              <a:t>B</a:t>
            </a:r>
            <a:r>
              <a:rPr lang="hr-HR" sz="2400" dirty="0" smtClean="0"/>
              <a:t>ilo koji niz bajtova nađen unutar programa indicira mogućnost programa za izvođenje određenih radnji</a:t>
            </a:r>
          </a:p>
          <a:p>
            <a:pPr>
              <a:lnSpc>
                <a:spcPct val="90000"/>
              </a:lnSpc>
              <a:buFont typeface="Wingdings 2" pitchFamily="18" charset="2"/>
              <a:buNone/>
            </a:pPr>
            <a:endParaRPr lang="hr-HR" sz="1200" b="1" dirty="0" smtClean="0"/>
          </a:p>
          <a:p>
            <a:pPr>
              <a:lnSpc>
                <a:spcPct val="90000"/>
              </a:lnSpc>
              <a:buFont typeface="Wingdings 2" pitchFamily="18" charset="2"/>
              <a:buNone/>
            </a:pPr>
            <a:endParaRPr lang="hr-HR" sz="1200" b="1" dirty="0" smtClean="0"/>
          </a:p>
          <a:p>
            <a:pPr>
              <a:lnSpc>
                <a:spcPct val="90000"/>
              </a:lnSpc>
              <a:buFont typeface="Wingdings 2" pitchFamily="18" charset="2"/>
              <a:buNone/>
            </a:pPr>
            <a:endParaRPr lang="hr-HR" sz="1200" b="1" dirty="0" smtClean="0"/>
          </a:p>
          <a:p>
            <a:pPr>
              <a:lnSpc>
                <a:spcPct val="90000"/>
              </a:lnSpc>
              <a:buFont typeface="Wingdings 2" pitchFamily="18" charset="2"/>
              <a:buNone/>
            </a:pPr>
            <a:endParaRPr lang="hr-HR" sz="1200" b="1" dirty="0" smtClean="0"/>
          </a:p>
          <a:p>
            <a:pPr>
              <a:lnSpc>
                <a:spcPct val="90000"/>
              </a:lnSpc>
              <a:buFont typeface="Wingdings 2" pitchFamily="18" charset="2"/>
              <a:buNone/>
            </a:pPr>
            <a:endParaRPr lang="hr-HR" sz="1200" b="1" dirty="0" smtClean="0"/>
          </a:p>
          <a:p>
            <a:pPr>
              <a:lnSpc>
                <a:spcPct val="90000"/>
              </a:lnSpc>
              <a:buFont typeface="Wingdings 2" pitchFamily="18" charset="2"/>
              <a:buNone/>
            </a:pPr>
            <a:endParaRPr lang="hr-HR" sz="1200" b="1" dirty="0" smtClean="0"/>
          </a:p>
          <a:p>
            <a:pPr>
              <a:lnSpc>
                <a:spcPct val="90000"/>
              </a:lnSpc>
              <a:buFont typeface="Wingdings 2" pitchFamily="18" charset="2"/>
              <a:buNone/>
            </a:pPr>
            <a:r>
              <a:rPr lang="hr-HR" sz="1400" b="1" dirty="0" smtClean="0"/>
              <a:t>Izvor: “Understanding Heuristics”, Symantec, 1997</a:t>
            </a:r>
            <a:endParaRPr lang="en-US" sz="2800" b="1" dirty="0" smtClean="0"/>
          </a:p>
        </p:txBody>
      </p:sp>
      <p:sp>
        <p:nvSpPr>
          <p:cNvPr id="4" name="Slide Number Placeholder 3"/>
          <p:cNvSpPr>
            <a:spLocks noGrp="1"/>
          </p:cNvSpPr>
          <p:nvPr>
            <p:ph type="sldNum" sz="quarter" idx="10"/>
          </p:nvPr>
        </p:nvSpPr>
        <p:spPr/>
        <p:txBody>
          <a:bodyPr/>
          <a:lstStyle/>
          <a:p>
            <a:pPr>
              <a:defRPr/>
            </a:pPr>
            <a:fld id="{26216805-BDEF-49CD-A480-F2BF63FC8C9B}" type="slidenum">
              <a:rPr lang="hr-HR"/>
              <a:pPr>
                <a:defRPr/>
              </a:pPr>
              <a:t>38</a:t>
            </a:fld>
            <a:endParaRPr lang="hr-HR"/>
          </a:p>
        </p:txBody>
      </p:sp>
      <p:pic>
        <p:nvPicPr>
          <p:cNvPr id="49157" name="Picture 2"/>
          <p:cNvPicPr>
            <a:picLocks noChangeAspect="1" noChangeArrowheads="1"/>
          </p:cNvPicPr>
          <p:nvPr/>
        </p:nvPicPr>
        <p:blipFill>
          <a:blip r:embed="rId3" cstate="print"/>
          <a:srcRect/>
          <a:stretch>
            <a:fillRect/>
          </a:stretch>
        </p:blipFill>
        <p:spPr bwMode="auto">
          <a:xfrm>
            <a:off x="3275856" y="2852936"/>
            <a:ext cx="4497387" cy="1419225"/>
          </a:xfrm>
          <a:prstGeom prst="rect">
            <a:avLst/>
          </a:prstGeom>
          <a:noFill/>
          <a:ln w="9525">
            <a:noFill/>
            <a:miter lim="800000"/>
            <a:headEnd/>
            <a:tailEnd/>
          </a:ln>
        </p:spPr>
      </p:pic>
      <p:pic>
        <p:nvPicPr>
          <p:cNvPr id="49158" name="Picture 3"/>
          <p:cNvPicPr>
            <a:picLocks noChangeAspect="1" noChangeArrowheads="1"/>
          </p:cNvPicPr>
          <p:nvPr/>
        </p:nvPicPr>
        <p:blipFill>
          <a:blip r:embed="rId4" cstate="print"/>
          <a:srcRect/>
          <a:stretch>
            <a:fillRect/>
          </a:stretch>
        </p:blipFill>
        <p:spPr bwMode="auto">
          <a:xfrm>
            <a:off x="2123728" y="5229200"/>
            <a:ext cx="4897438" cy="979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hr-HR" dirty="0" smtClean="0"/>
              <a:t>Heuristika</a:t>
            </a:r>
          </a:p>
        </p:txBody>
      </p:sp>
      <p:sp>
        <p:nvSpPr>
          <p:cNvPr id="50179" name="Content Placeholder 2"/>
          <p:cNvSpPr>
            <a:spLocks noGrp="1"/>
          </p:cNvSpPr>
          <p:nvPr>
            <p:ph sz="quarter" idx="1"/>
          </p:nvPr>
        </p:nvSpPr>
        <p:spPr>
          <a:xfrm>
            <a:off x="323850" y="1447800"/>
            <a:ext cx="8569325" cy="5149850"/>
          </a:xfrm>
        </p:spPr>
        <p:txBody>
          <a:bodyPr/>
          <a:lstStyle/>
          <a:p>
            <a:r>
              <a:rPr lang="hr-HR" sz="2800" dirty="0"/>
              <a:t>Čitač (Scanner) može tražiti </a:t>
            </a:r>
            <a:r>
              <a:rPr lang="hr-HR" sz="2800" dirty="0" smtClean="0"/>
              <a:t>različite vrste sumnjivih </a:t>
            </a:r>
          </a:p>
          <a:p>
            <a:pPr marL="0" indent="0">
              <a:buNone/>
            </a:pPr>
            <a:r>
              <a:rPr lang="hr-HR" sz="2800" dirty="0" smtClean="0"/>
              <a:t>    fragmenata koda</a:t>
            </a:r>
          </a:p>
          <a:p>
            <a:pPr lvl="1"/>
            <a:r>
              <a:rPr lang="hr-HR" dirty="0" smtClean="0"/>
              <a:t>Npr. Može pokušati pronaći dekripcijsku petlju kao kod enkripcijskih virusa i otkriti ključ dešifriranja</a:t>
            </a:r>
            <a:endParaRPr lang="hr-HR" b="1" dirty="0" smtClean="0"/>
          </a:p>
          <a:p>
            <a:pPr lvl="1">
              <a:buFont typeface="Wingdings 2" pitchFamily="18" charset="2"/>
              <a:buNone/>
            </a:pPr>
            <a:endParaRPr lang="hr-HR" b="1" dirty="0" smtClean="0"/>
          </a:p>
          <a:p>
            <a:r>
              <a:rPr lang="hr-HR" sz="2800" dirty="0" smtClean="0"/>
              <a:t>Što učiniti s polimorfnim virusima, gdje</a:t>
            </a:r>
            <a:r>
              <a:rPr lang="hr-HR" sz="2800" b="1" dirty="0" smtClean="0"/>
              <a:t> </a:t>
            </a:r>
            <a:r>
              <a:rPr lang="hr-HR" sz="2800" b="1" dirty="0" smtClean="0">
                <a:solidFill>
                  <a:srgbClr val="C00000"/>
                </a:solidFill>
              </a:rPr>
              <a:t>mutation engine mijenja dekripcijsku logiku</a:t>
            </a:r>
            <a:r>
              <a:rPr lang="hr-HR" sz="2800" dirty="0" smtClean="0"/>
              <a:t>?</a:t>
            </a:r>
          </a:p>
          <a:p>
            <a:endParaRPr lang="en-US" sz="2800" dirty="0" smtClean="0"/>
          </a:p>
        </p:txBody>
      </p:sp>
      <p:sp>
        <p:nvSpPr>
          <p:cNvPr id="4" name="Slide Number Placeholder 3"/>
          <p:cNvSpPr>
            <a:spLocks noGrp="1"/>
          </p:cNvSpPr>
          <p:nvPr>
            <p:ph type="sldNum" sz="quarter" idx="10"/>
          </p:nvPr>
        </p:nvSpPr>
        <p:spPr/>
        <p:txBody>
          <a:bodyPr/>
          <a:lstStyle/>
          <a:p>
            <a:pPr>
              <a:defRPr/>
            </a:pPr>
            <a:fld id="{13FF220F-9200-4FD5-8332-60D8E506E59E}" type="slidenum">
              <a:rPr lang="hr-HR"/>
              <a:pPr>
                <a:defRPr/>
              </a:pPr>
              <a:t>39</a:t>
            </a:fld>
            <a:endParaRPr lang="hr-H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4384675" y="4581525"/>
            <a:ext cx="4464050" cy="1008063"/>
          </a:xfrm>
          <a:prstGeom prst="roundRect">
            <a:avLst/>
          </a:prstGeom>
          <a:solidFill>
            <a:schemeClr val="bg1">
              <a:lumMod val="8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39" name="Title 1"/>
          <p:cNvSpPr>
            <a:spLocks noGrp="1"/>
          </p:cNvSpPr>
          <p:nvPr>
            <p:ph type="title"/>
          </p:nvPr>
        </p:nvSpPr>
        <p:spPr/>
        <p:txBody>
          <a:bodyPr/>
          <a:lstStyle/>
          <a:p>
            <a:pPr eaLnBrk="1" hangingPunct="1"/>
            <a:r>
              <a:rPr lang="hr-HR" dirty="0" smtClean="0"/>
              <a:t>Zlonamjerni softver</a:t>
            </a:r>
          </a:p>
        </p:txBody>
      </p:sp>
      <p:sp>
        <p:nvSpPr>
          <p:cNvPr id="4" name="Slide Number Placeholder 3"/>
          <p:cNvSpPr>
            <a:spLocks noGrp="1"/>
          </p:cNvSpPr>
          <p:nvPr>
            <p:ph type="sldNum" sz="quarter" idx="10"/>
          </p:nvPr>
        </p:nvSpPr>
        <p:spPr/>
        <p:txBody>
          <a:bodyPr/>
          <a:lstStyle/>
          <a:p>
            <a:pPr>
              <a:defRPr/>
            </a:pPr>
            <a:fld id="{98411A61-19BF-4D1A-98FA-AB657BF63C69}" type="slidenum">
              <a:rPr lang="hr-HR"/>
              <a:pPr>
                <a:defRPr/>
              </a:pPr>
              <a:t>4</a:t>
            </a:fld>
            <a:endParaRPr lang="hr-HR"/>
          </a:p>
        </p:txBody>
      </p:sp>
      <p:sp>
        <p:nvSpPr>
          <p:cNvPr id="6" name="Text Box 5"/>
          <p:cNvSpPr txBox="1">
            <a:spLocks noChangeArrowheads="1"/>
          </p:cNvSpPr>
          <p:nvPr/>
        </p:nvSpPr>
        <p:spPr bwMode="auto">
          <a:xfrm>
            <a:off x="4284663" y="1484313"/>
            <a:ext cx="1439862" cy="660400"/>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dirty="0" smtClean="0">
                <a:latin typeface="+mn-lt"/>
              </a:rPr>
              <a:t>Maliciozni programi</a:t>
            </a:r>
            <a:endParaRPr lang="en-GB" dirty="0">
              <a:latin typeface="+mn-lt"/>
            </a:endParaRPr>
          </a:p>
        </p:txBody>
      </p:sp>
      <p:sp>
        <p:nvSpPr>
          <p:cNvPr id="8" name="Text Box 5"/>
          <p:cNvSpPr txBox="1">
            <a:spLocks noChangeArrowheads="1"/>
          </p:cNvSpPr>
          <p:nvPr/>
        </p:nvSpPr>
        <p:spPr bwMode="auto">
          <a:xfrm>
            <a:off x="2124075" y="2852738"/>
            <a:ext cx="1439863" cy="660400"/>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dirty="0" smtClean="0">
                <a:latin typeface="+mn-lt"/>
              </a:rPr>
              <a:t>Trebaju </a:t>
            </a:r>
            <a:r>
              <a:rPr lang="hr-HR" b="1" dirty="0">
                <a:latin typeface="+mn-lt"/>
              </a:rPr>
              <a:t>host program</a:t>
            </a:r>
            <a:endParaRPr lang="en-GB" b="1" dirty="0">
              <a:latin typeface="+mn-lt"/>
            </a:endParaRPr>
          </a:p>
        </p:txBody>
      </p:sp>
      <p:sp>
        <p:nvSpPr>
          <p:cNvPr id="9" name="Text Box 5"/>
          <p:cNvSpPr txBox="1">
            <a:spLocks noChangeArrowheads="1"/>
          </p:cNvSpPr>
          <p:nvPr/>
        </p:nvSpPr>
        <p:spPr bwMode="auto">
          <a:xfrm>
            <a:off x="6661150" y="2852738"/>
            <a:ext cx="1439863" cy="660400"/>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b="1" dirty="0" smtClean="0">
                <a:latin typeface="+mn-lt"/>
              </a:rPr>
              <a:t>Nezavisni</a:t>
            </a:r>
            <a:endParaRPr lang="en-GB" b="1" dirty="0">
              <a:latin typeface="+mn-lt"/>
            </a:endParaRPr>
          </a:p>
        </p:txBody>
      </p:sp>
      <p:sp>
        <p:nvSpPr>
          <p:cNvPr id="15" name="Text Box 5"/>
          <p:cNvSpPr txBox="1">
            <a:spLocks noChangeArrowheads="1"/>
          </p:cNvSpPr>
          <p:nvPr/>
        </p:nvSpPr>
        <p:spPr bwMode="auto">
          <a:xfrm>
            <a:off x="360363" y="4724400"/>
            <a:ext cx="1116012" cy="72072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dirty="0">
                <a:latin typeface="+mn-lt"/>
              </a:rPr>
              <a:t>Trapdoors</a:t>
            </a:r>
            <a:endParaRPr lang="en-GB" dirty="0">
              <a:latin typeface="+mn-lt"/>
            </a:endParaRPr>
          </a:p>
        </p:txBody>
      </p:sp>
      <p:sp>
        <p:nvSpPr>
          <p:cNvPr id="16" name="Text Box 5"/>
          <p:cNvSpPr txBox="1">
            <a:spLocks noChangeArrowheads="1"/>
          </p:cNvSpPr>
          <p:nvPr/>
        </p:nvSpPr>
        <p:spPr bwMode="auto">
          <a:xfrm>
            <a:off x="1728788" y="4724400"/>
            <a:ext cx="1114425" cy="72072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dirty="0" smtClean="0">
                <a:latin typeface="+mn-lt"/>
              </a:rPr>
              <a:t>Logičke bombe</a:t>
            </a:r>
            <a:endParaRPr lang="en-GB" dirty="0">
              <a:latin typeface="+mn-lt"/>
            </a:endParaRPr>
          </a:p>
        </p:txBody>
      </p:sp>
      <p:sp>
        <p:nvSpPr>
          <p:cNvPr id="17" name="Text Box 5"/>
          <p:cNvSpPr txBox="1">
            <a:spLocks noChangeArrowheads="1"/>
          </p:cNvSpPr>
          <p:nvPr/>
        </p:nvSpPr>
        <p:spPr bwMode="auto">
          <a:xfrm>
            <a:off x="3095625" y="4724400"/>
            <a:ext cx="1116013" cy="72072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dirty="0" smtClean="0">
                <a:latin typeface="+mn-lt"/>
              </a:rPr>
              <a:t>Trojanski konj</a:t>
            </a:r>
          </a:p>
        </p:txBody>
      </p:sp>
      <p:sp>
        <p:nvSpPr>
          <p:cNvPr id="18" name="Text Box 5"/>
          <p:cNvSpPr txBox="1">
            <a:spLocks noChangeArrowheads="1"/>
          </p:cNvSpPr>
          <p:nvPr/>
        </p:nvSpPr>
        <p:spPr bwMode="auto">
          <a:xfrm>
            <a:off x="4464050" y="4724400"/>
            <a:ext cx="1116013" cy="72072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dirty="0" smtClean="0">
                <a:latin typeface="+mn-lt"/>
              </a:rPr>
              <a:t>Virusi</a:t>
            </a:r>
            <a:endParaRPr lang="en-GB" dirty="0">
              <a:latin typeface="+mn-lt"/>
            </a:endParaRPr>
          </a:p>
        </p:txBody>
      </p:sp>
      <p:sp>
        <p:nvSpPr>
          <p:cNvPr id="19" name="Text Box 5"/>
          <p:cNvSpPr txBox="1">
            <a:spLocks noChangeArrowheads="1"/>
          </p:cNvSpPr>
          <p:nvPr/>
        </p:nvSpPr>
        <p:spPr bwMode="auto">
          <a:xfrm>
            <a:off x="6192838" y="4724400"/>
            <a:ext cx="1116012" cy="72072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dirty="0" smtClean="0">
                <a:latin typeface="+mn-lt"/>
              </a:rPr>
              <a:t>Crvi</a:t>
            </a:r>
            <a:endParaRPr lang="en-GB" dirty="0">
              <a:latin typeface="+mn-lt"/>
            </a:endParaRPr>
          </a:p>
        </p:txBody>
      </p:sp>
      <p:sp>
        <p:nvSpPr>
          <p:cNvPr id="20" name="Text Box 5"/>
          <p:cNvSpPr txBox="1">
            <a:spLocks noChangeArrowheads="1"/>
          </p:cNvSpPr>
          <p:nvPr/>
        </p:nvSpPr>
        <p:spPr bwMode="auto">
          <a:xfrm>
            <a:off x="7632700" y="4724400"/>
            <a:ext cx="1116013" cy="720725"/>
          </a:xfrm>
          <a:prstGeom prst="rect">
            <a:avLst/>
          </a:prstGeom>
          <a:solidFill>
            <a:srgbClr val="EAEAEA"/>
          </a:solidFill>
          <a:ln w="19050">
            <a:solidFill>
              <a:schemeClr val="tx1"/>
            </a:solidFill>
            <a:miter lim="800000"/>
            <a:headEnd/>
            <a:tailEnd/>
          </a:ln>
        </p:spPr>
        <p:txBody>
          <a:bodyPr anchor="ctr"/>
          <a:lstStyle/>
          <a:p>
            <a:pPr algn="ctr">
              <a:spcBef>
                <a:spcPct val="50000"/>
              </a:spcBef>
              <a:defRPr/>
            </a:pPr>
            <a:r>
              <a:rPr lang="hr-HR" dirty="0">
                <a:latin typeface="+mn-lt"/>
              </a:rPr>
              <a:t>Zombie (Bot)</a:t>
            </a:r>
            <a:endParaRPr lang="en-GB" dirty="0">
              <a:latin typeface="+mn-lt"/>
            </a:endParaRPr>
          </a:p>
        </p:txBody>
      </p:sp>
      <p:cxnSp>
        <p:nvCxnSpPr>
          <p:cNvPr id="22" name="Straight Connector 21"/>
          <p:cNvCxnSpPr>
            <a:stCxn id="6" idx="2"/>
            <a:endCxn id="8" idx="0"/>
          </p:cNvCxnSpPr>
          <p:nvPr/>
        </p:nvCxnSpPr>
        <p:spPr>
          <a:xfrm rot="5400000">
            <a:off x="3569494" y="1418432"/>
            <a:ext cx="708025" cy="2160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a:endCxn id="9" idx="0"/>
          </p:cNvCxnSpPr>
          <p:nvPr/>
        </p:nvCxnSpPr>
        <p:spPr>
          <a:xfrm rot="16200000" flipH="1">
            <a:off x="5838031" y="1310482"/>
            <a:ext cx="708025" cy="2376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0"/>
            <a:endCxn id="8" idx="2"/>
          </p:cNvCxnSpPr>
          <p:nvPr/>
        </p:nvCxnSpPr>
        <p:spPr>
          <a:xfrm rot="5400000" flipH="1" flipV="1">
            <a:off x="1274763" y="3155950"/>
            <a:ext cx="1211262" cy="19256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0"/>
            <a:endCxn id="8" idx="2"/>
          </p:cNvCxnSpPr>
          <p:nvPr/>
        </p:nvCxnSpPr>
        <p:spPr>
          <a:xfrm rot="5400000" flipH="1" flipV="1">
            <a:off x="1958976" y="3840162"/>
            <a:ext cx="1211262" cy="5572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7" idx="0"/>
            <a:endCxn id="8" idx="2"/>
          </p:cNvCxnSpPr>
          <p:nvPr/>
        </p:nvCxnSpPr>
        <p:spPr>
          <a:xfrm rot="16200000" flipV="1">
            <a:off x="2643188" y="3713163"/>
            <a:ext cx="1211262" cy="811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8" idx="0"/>
            <a:endCxn id="8" idx="2"/>
          </p:cNvCxnSpPr>
          <p:nvPr/>
        </p:nvCxnSpPr>
        <p:spPr>
          <a:xfrm rot="16200000" flipV="1">
            <a:off x="3327401" y="3028950"/>
            <a:ext cx="1211262" cy="2179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9" idx="0"/>
            <a:endCxn id="9" idx="2"/>
          </p:cNvCxnSpPr>
          <p:nvPr/>
        </p:nvCxnSpPr>
        <p:spPr>
          <a:xfrm rot="5400000" flipH="1" flipV="1">
            <a:off x="6459538" y="3803650"/>
            <a:ext cx="1211262" cy="6302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0" idx="0"/>
            <a:endCxn id="9" idx="2"/>
          </p:cNvCxnSpPr>
          <p:nvPr/>
        </p:nvCxnSpPr>
        <p:spPr>
          <a:xfrm rot="16200000" flipV="1">
            <a:off x="7179470" y="3713956"/>
            <a:ext cx="1211262" cy="8096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234112" y="5575300"/>
            <a:ext cx="2082303" cy="369888"/>
          </a:xfrm>
          <a:prstGeom prst="rect">
            <a:avLst/>
          </a:prstGeom>
        </p:spPr>
        <p:txBody>
          <a:bodyPr wrap="square">
            <a:spAutoFit/>
          </a:bodyPr>
          <a:lstStyle/>
          <a:p>
            <a:pPr algn="ctr">
              <a:spcBef>
                <a:spcPct val="50000"/>
              </a:spcBef>
              <a:defRPr/>
            </a:pPr>
            <a:r>
              <a:rPr lang="hr-HR" b="1" dirty="0" smtClean="0">
                <a:latin typeface="+mn-lt"/>
              </a:rPr>
              <a:t>Repliciraju se</a:t>
            </a:r>
            <a:endParaRPr lang="en-GB" b="1"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hr-HR" dirty="0" smtClean="0"/>
              <a:t>Generička Dekripcija (GD)</a:t>
            </a:r>
          </a:p>
        </p:txBody>
      </p:sp>
      <p:sp>
        <p:nvSpPr>
          <p:cNvPr id="51203" name="Content Placeholder 2"/>
          <p:cNvSpPr>
            <a:spLocks noGrp="1"/>
          </p:cNvSpPr>
          <p:nvPr>
            <p:ph sz="quarter" idx="1"/>
          </p:nvPr>
        </p:nvSpPr>
        <p:spPr>
          <a:xfrm>
            <a:off x="323850" y="1447800"/>
            <a:ext cx="8569325" cy="5149850"/>
          </a:xfrm>
        </p:spPr>
        <p:txBody>
          <a:bodyPr/>
          <a:lstStyle/>
          <a:p>
            <a:r>
              <a:rPr lang="hr-HR" sz="2800" dirty="0" smtClean="0"/>
              <a:t>Pokreće izvršne datoteke kroz GD skener</a:t>
            </a:r>
            <a:endParaRPr lang="en-US" sz="2800" dirty="0" smtClean="0"/>
          </a:p>
          <a:p>
            <a:pPr lvl="1"/>
            <a:r>
              <a:rPr lang="en-US" dirty="0" smtClean="0"/>
              <a:t>CPU emulator </a:t>
            </a:r>
            <a:r>
              <a:rPr lang="hr-HR" dirty="0" smtClean="0"/>
              <a:t>za tumačenje instrukcija (ne koristi pravi CPU)</a:t>
            </a:r>
            <a:endParaRPr lang="en-US" dirty="0" smtClean="0"/>
          </a:p>
          <a:p>
            <a:pPr lvl="1"/>
            <a:r>
              <a:rPr lang="hr-HR" dirty="0" smtClean="0"/>
              <a:t>Virusni skener za provjeru virusnih potpisa</a:t>
            </a:r>
            <a:endParaRPr lang="en-US" dirty="0" smtClean="0"/>
          </a:p>
          <a:p>
            <a:pPr lvl="1"/>
            <a:r>
              <a:rPr lang="hr-HR" dirty="0" smtClean="0"/>
              <a:t>E</a:t>
            </a:r>
            <a:r>
              <a:rPr lang="en-US" dirty="0" err="1" smtClean="0"/>
              <a:t>mula</a:t>
            </a:r>
            <a:r>
              <a:rPr lang="hr-HR" dirty="0" smtClean="0"/>
              <a:t>cijski upravljački modul za upravljanje procesima</a:t>
            </a:r>
            <a:endParaRPr lang="en-US" dirty="0" smtClean="0"/>
          </a:p>
          <a:p>
            <a:r>
              <a:rPr lang="hr-HR" sz="2800" b="1" dirty="0" smtClean="0">
                <a:solidFill>
                  <a:srgbClr val="C00000"/>
                </a:solidFill>
              </a:rPr>
              <a:t>Dopušta virusu samo-dešifriranje u </a:t>
            </a:r>
            <a:r>
              <a:rPr lang="hr-HR" sz="2800" b="1" dirty="0" err="1" smtClean="0">
                <a:solidFill>
                  <a:srgbClr val="C00000"/>
                </a:solidFill>
              </a:rPr>
              <a:t>interpreteru</a:t>
            </a:r>
            <a:endParaRPr lang="en-US" sz="2800" b="1" dirty="0" smtClean="0">
              <a:solidFill>
                <a:srgbClr val="C00000"/>
              </a:solidFill>
            </a:endParaRPr>
          </a:p>
          <a:p>
            <a:r>
              <a:rPr lang="hr-HR" sz="2800" dirty="0" smtClean="0"/>
              <a:t>Periodično skeniranje potpisa virusa</a:t>
            </a:r>
            <a:endParaRPr lang="en-US" sz="2800" dirty="0" smtClean="0"/>
          </a:p>
          <a:p>
            <a:r>
              <a:rPr lang="hr-HR" sz="2800" dirty="0" smtClean="0"/>
              <a:t>Problem: koliko dugo treba interpretirati prije nego što virus pokaže svoju prisutnost?</a:t>
            </a:r>
            <a:endParaRPr lang="en-US" sz="2800" dirty="0" smtClean="0"/>
          </a:p>
        </p:txBody>
      </p:sp>
      <p:sp>
        <p:nvSpPr>
          <p:cNvPr id="4" name="Slide Number Placeholder 3"/>
          <p:cNvSpPr>
            <a:spLocks noGrp="1"/>
          </p:cNvSpPr>
          <p:nvPr>
            <p:ph type="sldNum" sz="quarter" idx="10"/>
          </p:nvPr>
        </p:nvSpPr>
        <p:spPr/>
        <p:txBody>
          <a:bodyPr/>
          <a:lstStyle/>
          <a:p>
            <a:pPr>
              <a:defRPr/>
            </a:pPr>
            <a:fld id="{39855062-8DC1-4E0C-ADAC-BB8A26C43FF9}" type="slidenum">
              <a:rPr lang="hr-HR"/>
              <a:pPr>
                <a:defRPr/>
              </a:pPr>
              <a:t>40</a:t>
            </a:fld>
            <a:endParaRPr lang="hr-H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hr-HR" dirty="0" smtClean="0"/>
              <a:t>Primjer: Generička </a:t>
            </a:r>
            <a:r>
              <a:rPr lang="hr-HR" dirty="0" err="1" smtClean="0"/>
              <a:t>Dekripcija</a:t>
            </a:r>
            <a:r>
              <a:rPr lang="hr-HR" dirty="0" smtClean="0"/>
              <a:t> (GD)</a:t>
            </a:r>
          </a:p>
        </p:txBody>
      </p:sp>
      <p:sp>
        <p:nvSpPr>
          <p:cNvPr id="52227" name="Content Placeholder 2"/>
          <p:cNvSpPr>
            <a:spLocks noGrp="1"/>
          </p:cNvSpPr>
          <p:nvPr>
            <p:ph sz="quarter" idx="1"/>
          </p:nvPr>
        </p:nvSpPr>
        <p:spPr>
          <a:xfrm>
            <a:off x="179512" y="1447800"/>
            <a:ext cx="8964488" cy="5149850"/>
          </a:xfrm>
        </p:spPr>
        <p:txBody>
          <a:bodyPr/>
          <a:lstStyle/>
          <a:p>
            <a:r>
              <a:rPr lang="en-US" sz="2800" dirty="0" err="1" smtClean="0"/>
              <a:t>Generi</a:t>
            </a:r>
            <a:r>
              <a:rPr lang="hr-HR" sz="2800" dirty="0" err="1" smtClean="0"/>
              <a:t>čko</a:t>
            </a:r>
            <a:r>
              <a:rPr lang="hr-HR" sz="2800" dirty="0" smtClean="0"/>
              <a:t>  dešifriranje pretpostavlja:</a:t>
            </a:r>
            <a:endParaRPr lang="en-US" sz="2800" dirty="0" smtClean="0"/>
          </a:p>
          <a:p>
            <a:pPr lvl="1"/>
            <a:r>
              <a:rPr lang="hr-HR" dirty="0" smtClean="0"/>
              <a:t>Tijelo </a:t>
            </a:r>
            <a:r>
              <a:rPr lang="en-US" dirty="0" err="1" smtClean="0"/>
              <a:t>pol</a:t>
            </a:r>
            <a:r>
              <a:rPr lang="hr-HR" dirty="0" smtClean="0"/>
              <a:t>i</a:t>
            </a:r>
            <a:r>
              <a:rPr lang="en-US" dirty="0" err="1" smtClean="0"/>
              <a:t>mor</a:t>
            </a:r>
            <a:r>
              <a:rPr lang="hr-HR" dirty="0" err="1" smtClean="0"/>
              <a:t>fnih</a:t>
            </a:r>
            <a:r>
              <a:rPr lang="en-US" dirty="0" smtClean="0"/>
              <a:t> virus</a:t>
            </a:r>
            <a:r>
              <a:rPr lang="hr-HR" dirty="0" smtClean="0"/>
              <a:t>a</a:t>
            </a:r>
            <a:r>
              <a:rPr lang="en-US" dirty="0" smtClean="0"/>
              <a:t> </a:t>
            </a:r>
            <a:r>
              <a:rPr lang="hr-HR" dirty="0" smtClean="0"/>
              <a:t>je kodirano</a:t>
            </a:r>
            <a:endParaRPr lang="en-US" dirty="0" smtClean="0"/>
          </a:p>
          <a:p>
            <a:pPr lvl="1"/>
            <a:r>
              <a:rPr lang="hr-HR" dirty="0" smtClean="0"/>
              <a:t>P</a:t>
            </a:r>
            <a:r>
              <a:rPr lang="en-US" dirty="0" err="1" smtClean="0"/>
              <a:t>ol</a:t>
            </a:r>
            <a:r>
              <a:rPr lang="hr-HR" dirty="0" smtClean="0"/>
              <a:t>i</a:t>
            </a:r>
            <a:r>
              <a:rPr lang="en-US" dirty="0" err="1" smtClean="0"/>
              <a:t>mor</a:t>
            </a:r>
            <a:r>
              <a:rPr lang="hr-HR" dirty="0" err="1" smtClean="0"/>
              <a:t>fni</a:t>
            </a:r>
            <a:r>
              <a:rPr lang="en-US" dirty="0" smtClean="0"/>
              <a:t> virus </a:t>
            </a:r>
            <a:r>
              <a:rPr lang="hr-HR" dirty="0" smtClean="0"/>
              <a:t>se mora dekriptirati prije nego što se može izvršiti</a:t>
            </a:r>
            <a:endParaRPr lang="en-US" dirty="0" smtClean="0"/>
          </a:p>
          <a:p>
            <a:pPr lvl="1"/>
            <a:r>
              <a:rPr lang="hr-HR" dirty="0" smtClean="0"/>
              <a:t>Jednom kada se zaraženi program počinje izvršavati, polimorfni virus mora odmah prisvojiti kontrolu nad računalom kako bi mogao dekriptirati tijelo virusa</a:t>
            </a:r>
            <a:r>
              <a:rPr lang="en-US" dirty="0" smtClean="0"/>
              <a:t>,</a:t>
            </a:r>
            <a:r>
              <a:rPr lang="hr-HR" dirty="0" smtClean="0"/>
              <a:t> a zatim </a:t>
            </a:r>
            <a:r>
              <a:rPr lang="hr-HR" dirty="0"/>
              <a:t>p</a:t>
            </a:r>
            <a:r>
              <a:rPr lang="hr-HR" dirty="0" smtClean="0"/>
              <a:t>redati kontrolu nad sustavom dekriptiranom virusu</a:t>
            </a:r>
          </a:p>
          <a:p>
            <a:pPr lvl="1"/>
            <a:endParaRPr lang="hr-HR" dirty="0" smtClean="0"/>
          </a:p>
          <a:p>
            <a:pPr>
              <a:buFont typeface="Wingdings 2" pitchFamily="18" charset="2"/>
              <a:buNone/>
            </a:pPr>
            <a:endParaRPr lang="hr-HR" sz="1800" dirty="0" smtClean="0"/>
          </a:p>
          <a:p>
            <a:pPr>
              <a:buFont typeface="Wingdings 2" pitchFamily="18" charset="2"/>
              <a:buNone/>
            </a:pPr>
            <a:endParaRPr lang="hr-HR" sz="1800" b="1" dirty="0" smtClean="0"/>
          </a:p>
          <a:p>
            <a:pPr>
              <a:buFont typeface="Wingdings 2" pitchFamily="18" charset="2"/>
              <a:buNone/>
            </a:pPr>
            <a:endParaRPr lang="hr-HR" sz="1800" b="1" dirty="0" smtClean="0"/>
          </a:p>
          <a:p>
            <a:pPr>
              <a:buFont typeface="Wingdings 2" pitchFamily="18" charset="2"/>
              <a:buNone/>
            </a:pPr>
            <a:endParaRPr lang="hr-HR" sz="1800" b="1" dirty="0" smtClean="0"/>
          </a:p>
          <a:p>
            <a:pPr>
              <a:buFont typeface="Wingdings 2" pitchFamily="18" charset="2"/>
              <a:buNone/>
            </a:pPr>
            <a:endParaRPr lang="hr-HR" sz="1600" b="1" dirty="0" smtClean="0"/>
          </a:p>
          <a:p>
            <a:pPr>
              <a:buFont typeface="Wingdings 2" pitchFamily="18" charset="2"/>
              <a:buNone/>
            </a:pPr>
            <a:r>
              <a:rPr lang="hr-HR" sz="1600" b="1" dirty="0" err="1" smtClean="0"/>
              <a:t>Source</a:t>
            </a:r>
            <a:r>
              <a:rPr lang="hr-HR" sz="1600" b="1" dirty="0" smtClean="0"/>
              <a:t>: “</a:t>
            </a:r>
            <a:r>
              <a:rPr lang="hr-HR" sz="1600" b="1" dirty="0" err="1" smtClean="0"/>
              <a:t>Understanding</a:t>
            </a:r>
            <a:r>
              <a:rPr lang="hr-HR" sz="1600" b="1" dirty="0" smtClean="0"/>
              <a:t> </a:t>
            </a:r>
            <a:r>
              <a:rPr lang="hr-HR" sz="1600" b="1" dirty="0" err="1" smtClean="0"/>
              <a:t>and</a:t>
            </a:r>
            <a:r>
              <a:rPr lang="hr-HR" sz="1600" b="1" dirty="0" smtClean="0"/>
              <a:t> </a:t>
            </a:r>
            <a:r>
              <a:rPr lang="hr-HR" sz="1600" b="1" dirty="0" err="1" smtClean="0"/>
              <a:t>Managing</a:t>
            </a:r>
            <a:r>
              <a:rPr lang="hr-HR" sz="1600" b="1" dirty="0" smtClean="0"/>
              <a:t> </a:t>
            </a:r>
            <a:r>
              <a:rPr lang="hr-HR" sz="1600" b="1" dirty="0" err="1" smtClean="0"/>
              <a:t>Polymorphic</a:t>
            </a:r>
            <a:r>
              <a:rPr lang="hr-HR" sz="1600" b="1" dirty="0" smtClean="0"/>
              <a:t> </a:t>
            </a:r>
            <a:r>
              <a:rPr lang="hr-HR" sz="1600" b="1" dirty="0" err="1" smtClean="0"/>
              <a:t>Viruses</a:t>
            </a:r>
            <a:r>
              <a:rPr lang="hr-HR" sz="1600" b="1" dirty="0" smtClean="0"/>
              <a:t>”, </a:t>
            </a:r>
            <a:r>
              <a:rPr lang="hr-HR" sz="1600" b="1" dirty="0" err="1" smtClean="0"/>
              <a:t>Symantec</a:t>
            </a:r>
            <a:r>
              <a:rPr lang="hr-HR" sz="1600" b="1" dirty="0" smtClean="0"/>
              <a:t>, 1996</a:t>
            </a:r>
            <a:endParaRPr lang="en-US" b="1"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7B937F04-D0CF-4762-A9DE-FB9E5909237B}" type="slidenum">
              <a:rPr lang="hr-HR"/>
              <a:pPr>
                <a:defRPr/>
              </a:pPr>
              <a:t>41</a:t>
            </a:fld>
            <a:endParaRPr lang="hr-HR"/>
          </a:p>
        </p:txBody>
      </p:sp>
      <p:pic>
        <p:nvPicPr>
          <p:cNvPr id="52229" name="Picture 2"/>
          <p:cNvPicPr>
            <a:picLocks noChangeAspect="1" noChangeArrowheads="1"/>
          </p:cNvPicPr>
          <p:nvPr/>
        </p:nvPicPr>
        <p:blipFill>
          <a:blip r:embed="rId3"/>
          <a:srcRect/>
          <a:stretch>
            <a:fillRect/>
          </a:stretch>
        </p:blipFill>
        <p:spPr bwMode="auto">
          <a:xfrm>
            <a:off x="1811338" y="4365625"/>
            <a:ext cx="5397500" cy="199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hr-HR" dirty="0" smtClean="0"/>
              <a:t>Primjer: Generička </a:t>
            </a:r>
            <a:r>
              <a:rPr lang="hr-HR" dirty="0" err="1" smtClean="0"/>
              <a:t>Dekripcija</a:t>
            </a:r>
            <a:r>
              <a:rPr lang="hr-HR" dirty="0" smtClean="0"/>
              <a:t> (GD)</a:t>
            </a:r>
          </a:p>
        </p:txBody>
      </p:sp>
      <p:sp>
        <p:nvSpPr>
          <p:cNvPr id="53251" name="Content Placeholder 2"/>
          <p:cNvSpPr>
            <a:spLocks noGrp="1"/>
          </p:cNvSpPr>
          <p:nvPr>
            <p:ph sz="quarter" idx="1"/>
          </p:nvPr>
        </p:nvSpPr>
        <p:spPr>
          <a:xfrm>
            <a:off x="285720" y="1214422"/>
            <a:ext cx="8569325" cy="5643578"/>
          </a:xfrm>
        </p:spPr>
        <p:txBody>
          <a:bodyPr/>
          <a:lstStyle/>
          <a:p>
            <a:r>
              <a:rPr lang="hr-HR" sz="2400" dirty="0" smtClean="0"/>
              <a:t>GD skener učita test datoteku u samostalno virtualno računalo, kreirano nad virtualnim </a:t>
            </a:r>
            <a:r>
              <a:rPr lang="en-US" sz="2400" dirty="0" smtClean="0"/>
              <a:t>RAM</a:t>
            </a:r>
            <a:r>
              <a:rPr lang="hr-HR" sz="2400" dirty="0" smtClean="0"/>
              <a:t>-om</a:t>
            </a:r>
            <a:endParaRPr lang="en-US" sz="2400" dirty="0" smtClean="0"/>
          </a:p>
          <a:p>
            <a:pPr lvl="1"/>
            <a:r>
              <a:rPr lang="hr-HR" sz="2000" dirty="0" smtClean="0"/>
              <a:t>Unutar virtualnog računala, program se izvršava kao da se radi </a:t>
            </a:r>
            <a:r>
              <a:rPr lang="hr-HR" sz="2000" dirty="0"/>
              <a:t>o</a:t>
            </a:r>
            <a:r>
              <a:rPr lang="hr-HR" sz="2000" dirty="0" smtClean="0"/>
              <a:t> stvarnom računalu</a:t>
            </a:r>
          </a:p>
          <a:p>
            <a:pPr lvl="1"/>
            <a:r>
              <a:rPr lang="hr-HR" sz="2000" dirty="0" smtClean="0"/>
              <a:t>Virus  pokrenut unutar virtualnog računala ne može napraviti štetu jer je izoliran od stvarnog računala</a:t>
            </a: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r>
              <a:rPr lang="hr-HR" sz="1600" b="1" dirty="0" err="1" smtClean="0"/>
              <a:t>Source</a:t>
            </a:r>
            <a:r>
              <a:rPr lang="hr-HR" sz="1600" b="1" dirty="0" smtClean="0"/>
              <a:t>: “</a:t>
            </a:r>
            <a:r>
              <a:rPr lang="hr-HR" sz="1600" b="1" dirty="0" err="1" smtClean="0"/>
              <a:t>Understanding</a:t>
            </a:r>
            <a:r>
              <a:rPr lang="hr-HR" sz="1600" b="1" dirty="0" smtClean="0"/>
              <a:t> </a:t>
            </a:r>
            <a:r>
              <a:rPr lang="hr-HR" sz="1600" b="1" dirty="0" err="1" smtClean="0"/>
              <a:t>and</a:t>
            </a:r>
            <a:r>
              <a:rPr lang="hr-HR" sz="1600" b="1" dirty="0" smtClean="0"/>
              <a:t> </a:t>
            </a:r>
            <a:r>
              <a:rPr lang="hr-HR" sz="1600" b="1" dirty="0" err="1" smtClean="0"/>
              <a:t>Managing</a:t>
            </a:r>
            <a:r>
              <a:rPr lang="hr-HR" sz="1600" b="1" dirty="0" smtClean="0"/>
              <a:t> </a:t>
            </a:r>
            <a:r>
              <a:rPr lang="hr-HR" sz="1600" b="1" dirty="0" err="1" smtClean="0"/>
              <a:t>Polymorphic</a:t>
            </a:r>
            <a:r>
              <a:rPr lang="hr-HR" sz="1600" b="1" dirty="0" smtClean="0"/>
              <a:t> </a:t>
            </a:r>
            <a:r>
              <a:rPr lang="hr-HR" sz="1600" b="1" dirty="0" err="1" smtClean="0"/>
              <a:t>Viruses</a:t>
            </a:r>
            <a:r>
              <a:rPr lang="hr-HR" sz="1600" b="1" dirty="0" smtClean="0"/>
              <a:t>”, </a:t>
            </a:r>
            <a:r>
              <a:rPr lang="hr-HR" sz="1600" b="1" dirty="0" err="1" smtClean="0"/>
              <a:t>Symantec</a:t>
            </a:r>
            <a:r>
              <a:rPr lang="hr-HR" sz="1600" b="1" dirty="0" smtClean="0"/>
              <a:t>, 1996</a:t>
            </a:r>
            <a:endParaRPr lang="en-US" b="1"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14751E89-D62E-4A76-BF86-04CD56769C15}" type="slidenum">
              <a:rPr lang="hr-HR"/>
              <a:pPr>
                <a:defRPr/>
              </a:pPr>
              <a:t>42</a:t>
            </a:fld>
            <a:endParaRPr lang="hr-HR"/>
          </a:p>
        </p:txBody>
      </p:sp>
      <p:pic>
        <p:nvPicPr>
          <p:cNvPr id="53253" name="Picture 2"/>
          <p:cNvPicPr>
            <a:picLocks noChangeAspect="1" noChangeArrowheads="1"/>
          </p:cNvPicPr>
          <p:nvPr/>
        </p:nvPicPr>
        <p:blipFill>
          <a:blip r:embed="rId3"/>
          <a:srcRect/>
          <a:stretch>
            <a:fillRect/>
          </a:stretch>
        </p:blipFill>
        <p:spPr bwMode="auto">
          <a:xfrm>
            <a:off x="2357422" y="3357562"/>
            <a:ext cx="4032250" cy="287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hr-HR" dirty="0" smtClean="0"/>
              <a:t>Primjer: Generička </a:t>
            </a:r>
            <a:r>
              <a:rPr lang="hr-HR" dirty="0" err="1" smtClean="0"/>
              <a:t>Dekripcija</a:t>
            </a:r>
            <a:r>
              <a:rPr lang="hr-HR" dirty="0" smtClean="0"/>
              <a:t> (GD)</a:t>
            </a:r>
          </a:p>
        </p:txBody>
      </p:sp>
      <p:sp>
        <p:nvSpPr>
          <p:cNvPr id="49155" name="Content Placeholder 2"/>
          <p:cNvSpPr>
            <a:spLocks noGrp="1"/>
          </p:cNvSpPr>
          <p:nvPr>
            <p:ph sz="quarter" idx="1"/>
          </p:nvPr>
        </p:nvSpPr>
        <p:spPr>
          <a:xfrm>
            <a:off x="323850" y="1447800"/>
            <a:ext cx="8569325" cy="5149850"/>
          </a:xfrm>
        </p:spPr>
        <p:txBody>
          <a:bodyPr/>
          <a:lstStyle/>
          <a:p>
            <a:r>
              <a:rPr lang="hr-HR" sz="2000" dirty="0" smtClean="0"/>
              <a:t>Svaki dio memorije u virtualnom uređaju ima odgovarajuću izmjenjenu memorijsku ćeliju</a:t>
            </a:r>
            <a:endParaRPr lang="en-US" sz="2000" dirty="0" smtClean="0"/>
          </a:p>
          <a:p>
            <a:r>
              <a:rPr lang="hr-HR" sz="2000" dirty="0" smtClean="0"/>
              <a:t>Generičko dešifriranje koristi memorijske ćelije za predstavljanje područja memorije koji su modificirani tijekom procesa dešifriranja</a:t>
            </a:r>
            <a:endParaRPr lang="hr-HR" sz="1600" dirty="0" smtClean="0"/>
          </a:p>
          <a:p>
            <a:pPr>
              <a:buFont typeface="Wingdings 2" pitchFamily="18" charset="2"/>
              <a:buNone/>
            </a:pPr>
            <a:endParaRPr lang="hr-HR" sz="1800" b="1" dirty="0" smtClean="0"/>
          </a:p>
          <a:p>
            <a:pPr>
              <a:buFont typeface="Wingdings 2" pitchFamily="18" charset="2"/>
              <a:buNone/>
            </a:pPr>
            <a:endParaRPr lang="hr-HR" sz="1800" b="1" dirty="0" smtClean="0"/>
          </a:p>
          <a:p>
            <a:pPr>
              <a:buFont typeface="Wingdings 2" pitchFamily="18" charset="2"/>
              <a:buNone/>
            </a:pPr>
            <a:endParaRPr lang="hr-HR" sz="18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r>
              <a:rPr lang="hr-HR" sz="1600" b="1" dirty="0" err="1" smtClean="0"/>
              <a:t>Source</a:t>
            </a:r>
            <a:r>
              <a:rPr lang="hr-HR" sz="1600" b="1" dirty="0" smtClean="0"/>
              <a:t>: “</a:t>
            </a:r>
            <a:r>
              <a:rPr lang="hr-HR" sz="1600" b="1" dirty="0" err="1" smtClean="0"/>
              <a:t>Understanding</a:t>
            </a:r>
            <a:r>
              <a:rPr lang="hr-HR" sz="1600" b="1" dirty="0" smtClean="0"/>
              <a:t> </a:t>
            </a:r>
            <a:r>
              <a:rPr lang="hr-HR" sz="1600" b="1" dirty="0" err="1" smtClean="0"/>
              <a:t>and</a:t>
            </a:r>
            <a:r>
              <a:rPr lang="hr-HR" sz="1600" b="1" dirty="0" smtClean="0"/>
              <a:t> </a:t>
            </a:r>
            <a:r>
              <a:rPr lang="hr-HR" sz="1600" b="1" dirty="0" err="1" smtClean="0"/>
              <a:t>Managing</a:t>
            </a:r>
            <a:r>
              <a:rPr lang="hr-HR" sz="1600" b="1" dirty="0" smtClean="0"/>
              <a:t> </a:t>
            </a:r>
            <a:r>
              <a:rPr lang="hr-HR" sz="1600" b="1" dirty="0" err="1" smtClean="0"/>
              <a:t>Polymorphic</a:t>
            </a:r>
            <a:r>
              <a:rPr lang="hr-HR" sz="1600" b="1" dirty="0" smtClean="0"/>
              <a:t> </a:t>
            </a:r>
            <a:r>
              <a:rPr lang="hr-HR" sz="1600" b="1" dirty="0" err="1" smtClean="0"/>
              <a:t>Viruses</a:t>
            </a:r>
            <a:r>
              <a:rPr lang="hr-HR" sz="1600" b="1" dirty="0" smtClean="0"/>
              <a:t>”, </a:t>
            </a:r>
            <a:r>
              <a:rPr lang="hr-HR" sz="1600" b="1" dirty="0" err="1" smtClean="0"/>
              <a:t>Symantec</a:t>
            </a:r>
            <a:r>
              <a:rPr lang="hr-HR" sz="1600" b="1" dirty="0" smtClean="0"/>
              <a:t>, 1996</a:t>
            </a:r>
            <a:endParaRPr lang="en-US" b="1"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DCAD7159-9828-40F9-A5D0-99A13E8EA492}" type="slidenum">
              <a:rPr lang="hr-HR"/>
              <a:pPr>
                <a:defRPr/>
              </a:pPr>
              <a:t>43</a:t>
            </a:fld>
            <a:endParaRPr lang="hr-HR"/>
          </a:p>
        </p:txBody>
      </p:sp>
      <p:pic>
        <p:nvPicPr>
          <p:cNvPr id="54277" name="Picture 2"/>
          <p:cNvPicPr>
            <a:picLocks noChangeAspect="1" noChangeArrowheads="1"/>
          </p:cNvPicPr>
          <p:nvPr/>
        </p:nvPicPr>
        <p:blipFill>
          <a:blip r:embed="rId3"/>
          <a:srcRect/>
          <a:stretch>
            <a:fillRect/>
          </a:stretch>
        </p:blipFill>
        <p:spPr bwMode="auto">
          <a:xfrm>
            <a:off x="74613" y="2851150"/>
            <a:ext cx="4451350" cy="3311525"/>
          </a:xfrm>
          <a:prstGeom prst="rect">
            <a:avLst/>
          </a:prstGeom>
          <a:noFill/>
          <a:ln w="9525">
            <a:noFill/>
            <a:miter lim="800000"/>
            <a:headEnd/>
            <a:tailEnd/>
          </a:ln>
        </p:spPr>
      </p:pic>
      <p:pic>
        <p:nvPicPr>
          <p:cNvPr id="101379" name="Picture 3"/>
          <p:cNvPicPr>
            <a:picLocks noChangeAspect="1" noChangeArrowheads="1"/>
          </p:cNvPicPr>
          <p:nvPr/>
        </p:nvPicPr>
        <p:blipFill>
          <a:blip r:embed="rId4"/>
          <a:srcRect/>
          <a:stretch>
            <a:fillRect/>
          </a:stretch>
        </p:blipFill>
        <p:spPr bwMode="auto">
          <a:xfrm>
            <a:off x="4552950" y="2851150"/>
            <a:ext cx="4498975" cy="3311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hr-HR" dirty="0" smtClean="0"/>
              <a:t>Primjer: Generička </a:t>
            </a:r>
            <a:r>
              <a:rPr lang="hr-HR" dirty="0" err="1" smtClean="0"/>
              <a:t>Dekripcija</a:t>
            </a:r>
            <a:r>
              <a:rPr lang="hr-HR" dirty="0" smtClean="0"/>
              <a:t> (GD)</a:t>
            </a:r>
          </a:p>
        </p:txBody>
      </p:sp>
      <p:sp>
        <p:nvSpPr>
          <p:cNvPr id="49155" name="Content Placeholder 2"/>
          <p:cNvSpPr>
            <a:spLocks noGrp="1"/>
          </p:cNvSpPr>
          <p:nvPr>
            <p:ph sz="quarter" idx="1"/>
          </p:nvPr>
        </p:nvSpPr>
        <p:spPr>
          <a:xfrm>
            <a:off x="323850" y="1447800"/>
            <a:ext cx="8569325" cy="5149850"/>
          </a:xfrm>
        </p:spPr>
        <p:txBody>
          <a:bodyPr/>
          <a:lstStyle/>
          <a:p>
            <a:r>
              <a:rPr lang="hr-HR" sz="2000" dirty="0" smtClean="0"/>
              <a:t>Jednom kad je virus dovoljno razotkriven, GD kreće u sljedeću fazu</a:t>
            </a:r>
            <a:endParaRPr lang="en-US" sz="2000" dirty="0" smtClean="0"/>
          </a:p>
          <a:p>
            <a:r>
              <a:rPr lang="hr-HR" sz="2000" dirty="0" smtClean="0"/>
              <a:t>GD skener traži potpis virusa na onim područjima virtualne memorije koja su bila dešifrirana/modificirana virusom (oznake ‘X’ na slici)</a:t>
            </a:r>
            <a:endParaRPr lang="hr-HR" sz="1600" dirty="0" smtClean="0"/>
          </a:p>
          <a:p>
            <a:pPr>
              <a:buFont typeface="Wingdings 2" pitchFamily="18" charset="2"/>
              <a:buNone/>
            </a:pPr>
            <a:endParaRPr lang="hr-HR" sz="1800" b="1" dirty="0" smtClean="0"/>
          </a:p>
          <a:p>
            <a:pPr>
              <a:buFont typeface="Wingdings 2" pitchFamily="18" charset="2"/>
              <a:buNone/>
            </a:pPr>
            <a:endParaRPr lang="hr-HR" sz="1800" b="1" dirty="0" smtClean="0"/>
          </a:p>
          <a:p>
            <a:pPr>
              <a:buFont typeface="Wingdings 2" pitchFamily="18" charset="2"/>
              <a:buNone/>
            </a:pPr>
            <a:endParaRPr lang="hr-HR" sz="18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r>
              <a:rPr lang="hr-HR" sz="1600" b="1" dirty="0" err="1" smtClean="0"/>
              <a:t>Source</a:t>
            </a:r>
            <a:r>
              <a:rPr lang="hr-HR" sz="1600" b="1" dirty="0" smtClean="0"/>
              <a:t>: “</a:t>
            </a:r>
            <a:r>
              <a:rPr lang="hr-HR" sz="1600" b="1" dirty="0" err="1" smtClean="0"/>
              <a:t>Understanding</a:t>
            </a:r>
            <a:r>
              <a:rPr lang="hr-HR" sz="1600" b="1" dirty="0" smtClean="0"/>
              <a:t> </a:t>
            </a:r>
            <a:r>
              <a:rPr lang="hr-HR" sz="1600" b="1" dirty="0" err="1" smtClean="0"/>
              <a:t>and</a:t>
            </a:r>
            <a:r>
              <a:rPr lang="hr-HR" sz="1600" b="1" dirty="0" smtClean="0"/>
              <a:t> </a:t>
            </a:r>
            <a:r>
              <a:rPr lang="hr-HR" sz="1600" b="1" dirty="0" err="1" smtClean="0"/>
              <a:t>Managing</a:t>
            </a:r>
            <a:r>
              <a:rPr lang="hr-HR" sz="1600" b="1" dirty="0" smtClean="0"/>
              <a:t> </a:t>
            </a:r>
            <a:r>
              <a:rPr lang="hr-HR" sz="1600" b="1" dirty="0" err="1" smtClean="0"/>
              <a:t>Polymorphic</a:t>
            </a:r>
            <a:r>
              <a:rPr lang="hr-HR" sz="1600" b="1" dirty="0" smtClean="0"/>
              <a:t> </a:t>
            </a:r>
            <a:r>
              <a:rPr lang="hr-HR" sz="1600" b="1" dirty="0" err="1" smtClean="0"/>
              <a:t>Viruses</a:t>
            </a:r>
            <a:r>
              <a:rPr lang="hr-HR" sz="1600" b="1" dirty="0" smtClean="0"/>
              <a:t>”, </a:t>
            </a:r>
            <a:r>
              <a:rPr lang="hr-HR" sz="1600" b="1" dirty="0" err="1" smtClean="0"/>
              <a:t>Symantec</a:t>
            </a:r>
            <a:r>
              <a:rPr lang="hr-HR" sz="1600" b="1" dirty="0" smtClean="0"/>
              <a:t>, 1996</a:t>
            </a:r>
            <a:endParaRPr lang="en-US" b="1"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C0C8B02C-E62E-4EE1-911E-FF041BB70A1C}" type="slidenum">
              <a:rPr lang="hr-HR"/>
              <a:pPr>
                <a:defRPr/>
              </a:pPr>
              <a:t>44</a:t>
            </a:fld>
            <a:endParaRPr lang="hr-HR"/>
          </a:p>
        </p:txBody>
      </p:sp>
      <p:pic>
        <p:nvPicPr>
          <p:cNvPr id="55301" name="Picture 2"/>
          <p:cNvPicPr>
            <a:picLocks noChangeAspect="1" noChangeArrowheads="1"/>
          </p:cNvPicPr>
          <p:nvPr/>
        </p:nvPicPr>
        <p:blipFill>
          <a:blip r:embed="rId3"/>
          <a:srcRect/>
          <a:stretch>
            <a:fillRect/>
          </a:stretch>
        </p:blipFill>
        <p:spPr bwMode="auto">
          <a:xfrm>
            <a:off x="200025" y="2646363"/>
            <a:ext cx="4321175" cy="3262312"/>
          </a:xfrm>
          <a:prstGeom prst="rect">
            <a:avLst/>
          </a:prstGeom>
          <a:noFill/>
          <a:ln w="9525">
            <a:noFill/>
            <a:miter lim="800000"/>
            <a:headEnd/>
            <a:tailEnd/>
          </a:ln>
        </p:spPr>
      </p:pic>
      <p:pic>
        <p:nvPicPr>
          <p:cNvPr id="102403" name="Picture 3"/>
          <p:cNvPicPr>
            <a:picLocks noChangeAspect="1" noChangeArrowheads="1"/>
          </p:cNvPicPr>
          <p:nvPr/>
        </p:nvPicPr>
        <p:blipFill>
          <a:blip r:embed="rId4"/>
          <a:srcRect/>
          <a:stretch>
            <a:fillRect/>
          </a:stretch>
        </p:blipFill>
        <p:spPr bwMode="auto">
          <a:xfrm>
            <a:off x="4787900" y="2636838"/>
            <a:ext cx="4032250" cy="32781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23850" y="274638"/>
            <a:ext cx="8569325" cy="796908"/>
          </a:xfrm>
        </p:spPr>
        <p:txBody>
          <a:bodyPr/>
          <a:lstStyle/>
          <a:p>
            <a:pPr eaLnBrk="1" hangingPunct="1"/>
            <a:r>
              <a:rPr lang="hr-HR" dirty="0" smtClean="0"/>
              <a:t>Generička </a:t>
            </a:r>
            <a:r>
              <a:rPr lang="hr-HR" dirty="0" err="1" smtClean="0"/>
              <a:t>Dekripcija</a:t>
            </a:r>
            <a:r>
              <a:rPr lang="hr-HR" dirty="0" smtClean="0"/>
              <a:t> (GD)</a:t>
            </a:r>
          </a:p>
        </p:txBody>
      </p:sp>
      <p:sp>
        <p:nvSpPr>
          <p:cNvPr id="49155" name="Content Placeholder 2"/>
          <p:cNvSpPr>
            <a:spLocks noGrp="1"/>
          </p:cNvSpPr>
          <p:nvPr>
            <p:ph sz="quarter" idx="1"/>
          </p:nvPr>
        </p:nvSpPr>
        <p:spPr>
          <a:xfrm>
            <a:off x="357158" y="1142984"/>
            <a:ext cx="8569325" cy="5149850"/>
          </a:xfrm>
        </p:spPr>
        <p:txBody>
          <a:bodyPr/>
          <a:lstStyle/>
          <a:p>
            <a:r>
              <a:rPr lang="hr-HR" sz="2400" dirty="0" smtClean="0"/>
              <a:t>Ne rješava sve probleme</a:t>
            </a:r>
          </a:p>
          <a:p>
            <a:pPr lvl="1"/>
            <a:r>
              <a:rPr lang="hr-HR" sz="2000" dirty="0" smtClean="0"/>
              <a:t>Previše načina da zamaskiramo (sakrijemo) maliciozne kodove</a:t>
            </a:r>
          </a:p>
          <a:p>
            <a:endParaRPr lang="hr-HR" sz="2400" dirty="0" smtClean="0"/>
          </a:p>
          <a:p>
            <a:endParaRPr lang="hr-HR" sz="2400" dirty="0" smtClean="0"/>
          </a:p>
          <a:p>
            <a:endParaRPr lang="hr-HR" sz="2400" dirty="0" smtClean="0"/>
          </a:p>
          <a:p>
            <a:r>
              <a:rPr lang="hr-HR" sz="2400" dirty="0" smtClean="0"/>
              <a:t>Napredna antivirusna tehnologija</a:t>
            </a:r>
          </a:p>
          <a:p>
            <a:pPr lvl="1"/>
            <a:r>
              <a:rPr lang="hr-HR" sz="2000" dirty="0" smtClean="0"/>
              <a:t>Često, jedini način da saznamo da je kod maliciozan jest nadgledanje njegovog izvršavanja u realnom vremenu</a:t>
            </a:r>
          </a:p>
          <a:p>
            <a:pPr lvl="1"/>
            <a:r>
              <a:rPr lang="hr-HR" sz="2000" dirty="0" smtClean="0"/>
              <a:t>Ako kod pokušava izvršiti funkcije koja narušavaju predefinirana sigurnosna pravila</a:t>
            </a:r>
            <a:r>
              <a:rPr lang="hr-HR" sz="2000" dirty="0"/>
              <a:t> </a:t>
            </a:r>
            <a:r>
              <a:rPr lang="hr-HR" sz="2000" dirty="0" smtClean="0"/>
              <a:t>treba zaustaviti program</a:t>
            </a:r>
          </a:p>
          <a:p>
            <a:pPr lvl="1"/>
            <a:r>
              <a:rPr lang="hr-HR" sz="2000" b="1" dirty="0" err="1" smtClean="0">
                <a:solidFill>
                  <a:srgbClr val="C00000"/>
                </a:solidFill>
              </a:rPr>
              <a:t>Behavior</a:t>
            </a:r>
            <a:r>
              <a:rPr lang="hr-HR" sz="2000" b="1" dirty="0" smtClean="0">
                <a:solidFill>
                  <a:srgbClr val="C00000"/>
                </a:solidFill>
              </a:rPr>
              <a:t>-</a:t>
            </a:r>
            <a:r>
              <a:rPr lang="hr-HR" sz="2000" b="1" dirty="0" err="1" smtClean="0">
                <a:solidFill>
                  <a:srgbClr val="C00000"/>
                </a:solidFill>
              </a:rPr>
              <a:t>Blocking</a:t>
            </a:r>
            <a:r>
              <a:rPr lang="hr-HR" sz="2000" b="1" dirty="0" smtClean="0">
                <a:solidFill>
                  <a:srgbClr val="C00000"/>
                </a:solidFill>
              </a:rPr>
              <a:t> AV </a:t>
            </a:r>
            <a:r>
              <a:rPr lang="hr-HR" sz="2000" b="1" dirty="0" err="1" smtClean="0">
                <a:solidFill>
                  <a:srgbClr val="C00000"/>
                </a:solidFill>
              </a:rPr>
              <a:t>Software</a:t>
            </a:r>
            <a:endParaRPr lang="hr-HR" sz="2000" b="1" dirty="0" smtClean="0">
              <a:solidFill>
                <a:srgbClr val="C00000"/>
              </a:solidFill>
            </a:endParaRPr>
          </a:p>
          <a:p>
            <a:pPr lvl="1"/>
            <a:r>
              <a:rPr lang="hr-HR" sz="2000" dirty="0" smtClean="0"/>
              <a:t>Dobri protiv ‘zero-day’ napada</a:t>
            </a:r>
          </a:p>
          <a:p>
            <a:pPr lvl="1"/>
            <a:endParaRPr lang="hr-HR" sz="2000" dirty="0" smtClean="0"/>
          </a:p>
          <a:p>
            <a:endParaRPr lang="hr-HR" sz="2800"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600" b="1" dirty="0" smtClean="0"/>
          </a:p>
          <a:p>
            <a:pPr>
              <a:buFont typeface="Wingdings 2" pitchFamily="18" charset="2"/>
              <a:buNone/>
            </a:pPr>
            <a:endParaRPr lang="hr-HR" sz="1400" b="1" dirty="0" smtClean="0"/>
          </a:p>
          <a:p>
            <a:pPr>
              <a:buFont typeface="Wingdings 2" pitchFamily="18" charset="2"/>
              <a:buNone/>
            </a:pPr>
            <a:endParaRPr lang="hr-HR" sz="1400" b="1" dirty="0" smtClean="0"/>
          </a:p>
          <a:p>
            <a:pPr>
              <a:buFont typeface="Wingdings 2" pitchFamily="18" charset="2"/>
              <a:buNone/>
            </a:pPr>
            <a:endParaRPr lang="hr-HR" sz="1400" b="1" dirty="0" smtClean="0"/>
          </a:p>
          <a:p>
            <a:pPr>
              <a:buFont typeface="Wingdings 2" pitchFamily="18" charset="2"/>
              <a:buNone/>
            </a:pPr>
            <a:endParaRPr lang="hr-HR" sz="1400" b="1" dirty="0" smtClean="0"/>
          </a:p>
          <a:p>
            <a:pPr>
              <a:buFont typeface="Wingdings 2" pitchFamily="18" charset="2"/>
              <a:buNone/>
            </a:pPr>
            <a:endParaRPr lang="hr-HR" sz="1400" b="1" dirty="0" smtClean="0"/>
          </a:p>
          <a:p>
            <a:pPr>
              <a:buFont typeface="Wingdings 2" pitchFamily="18" charset="2"/>
              <a:buNone/>
            </a:pPr>
            <a:endParaRPr lang="hr-HR" sz="1400" b="1" dirty="0" smtClean="0"/>
          </a:p>
          <a:p>
            <a:pPr>
              <a:buFont typeface="Wingdings 2" pitchFamily="18" charset="2"/>
              <a:buNone/>
            </a:pPr>
            <a:endParaRPr lang="hr-HR" sz="1400" b="1" dirty="0" smtClean="0"/>
          </a:p>
          <a:p>
            <a:pPr>
              <a:buFont typeface="Wingdings 2" pitchFamily="18" charset="2"/>
              <a:buNone/>
            </a:pPr>
            <a:endParaRPr lang="hr-HR" sz="1400" b="1" dirty="0" smtClean="0"/>
          </a:p>
        </p:txBody>
      </p:sp>
      <p:sp>
        <p:nvSpPr>
          <p:cNvPr id="4" name="Slide Number Placeholder 3"/>
          <p:cNvSpPr>
            <a:spLocks noGrp="1"/>
          </p:cNvSpPr>
          <p:nvPr>
            <p:ph type="sldNum" sz="quarter" idx="10"/>
          </p:nvPr>
        </p:nvSpPr>
        <p:spPr/>
        <p:txBody>
          <a:bodyPr/>
          <a:lstStyle/>
          <a:p>
            <a:pPr>
              <a:defRPr/>
            </a:pPr>
            <a:fld id="{7E256D98-0024-446A-BE6C-9B4A38F75D82}" type="slidenum">
              <a:rPr lang="hr-HR"/>
              <a:pPr>
                <a:defRPr/>
              </a:pPr>
              <a:t>45</a:t>
            </a:fld>
            <a:endParaRPr lang="hr-HR"/>
          </a:p>
        </p:txBody>
      </p:sp>
      <p:sp>
        <p:nvSpPr>
          <p:cNvPr id="7" name="TextBox 6"/>
          <p:cNvSpPr txBox="1"/>
          <p:nvPr/>
        </p:nvSpPr>
        <p:spPr>
          <a:xfrm>
            <a:off x="714347" y="1988840"/>
            <a:ext cx="7704137" cy="1185863"/>
          </a:xfrm>
          <a:prstGeom prst="rect">
            <a:avLst/>
          </a:prstGeom>
          <a:solidFill>
            <a:schemeClr val="bg1">
              <a:lumMod val="85000"/>
            </a:schemeClr>
          </a:solidFill>
        </p:spPr>
        <p:txBody>
          <a:bodyPr>
            <a:spAutoFit/>
          </a:bodyPr>
          <a:lstStyle/>
          <a:p>
            <a:pPr marL="800100" lvl="1" indent="-342900">
              <a:spcBef>
                <a:spcPts val="600"/>
              </a:spcBef>
              <a:buFontTx/>
              <a:buAutoNum type="arabicPeriod"/>
              <a:defRPr/>
            </a:pPr>
            <a:r>
              <a:rPr lang="hr-HR" sz="1400" dirty="0" smtClean="0">
                <a:latin typeface="Lucida Console" pitchFamily="49" charset="0"/>
              </a:rPr>
              <a:t>Ako je trenutni sat neparan, skoči na naredbu 3</a:t>
            </a:r>
            <a:r>
              <a:rPr lang="hr-HR" sz="1400" dirty="0">
                <a:latin typeface="Lucida Console" pitchFamily="49" charset="0"/>
              </a:rPr>
              <a:t>. </a:t>
            </a:r>
          </a:p>
          <a:p>
            <a:pPr marL="800100" lvl="1" indent="-342900">
              <a:spcBef>
                <a:spcPts val="600"/>
              </a:spcBef>
              <a:buFontTx/>
              <a:buAutoNum type="arabicPeriod"/>
              <a:defRPr/>
            </a:pPr>
            <a:r>
              <a:rPr lang="hr-HR" sz="1400" dirty="0" smtClean="0">
                <a:latin typeface="Lucida Console" pitchFamily="49" charset="0"/>
              </a:rPr>
              <a:t>Skoči na naredbu 2</a:t>
            </a:r>
            <a:r>
              <a:rPr lang="hr-HR" sz="1400" dirty="0">
                <a:latin typeface="Lucida Console" pitchFamily="49" charset="0"/>
              </a:rPr>
              <a:t>.</a:t>
            </a:r>
          </a:p>
          <a:p>
            <a:pPr marL="800100" lvl="1" indent="-342900">
              <a:spcBef>
                <a:spcPts val="600"/>
              </a:spcBef>
              <a:buFontTx/>
              <a:buAutoNum type="arabicPeriod"/>
              <a:defRPr/>
            </a:pPr>
            <a:r>
              <a:rPr lang="hr-HR" sz="1400" dirty="0" smtClean="0">
                <a:latin typeface="Lucida Console" pitchFamily="49" charset="0"/>
              </a:rPr>
              <a:t>Zarazi nove podatke koristeći virus koji se nalazi u programu.</a:t>
            </a:r>
            <a:endParaRPr lang="hr-HR" sz="1400" dirty="0"/>
          </a:p>
          <a:p>
            <a:pPr marL="800100" lvl="1" indent="-342900">
              <a:spcBef>
                <a:spcPts val="600"/>
              </a:spcBef>
              <a:buFontTx/>
              <a:buAutoNum type="arabicPeriod"/>
              <a:defRPr/>
            </a:pPr>
            <a:r>
              <a:rPr lang="hr-HR" sz="1400" dirty="0">
                <a:latin typeface="Lucida Console" pitchFamily="49" charset="0"/>
              </a:rPr>
              <a:t>...</a:t>
            </a:r>
          </a:p>
        </p:txBody>
      </p:sp>
      <p:pic>
        <p:nvPicPr>
          <p:cNvPr id="103428" name="Picture 4"/>
          <p:cNvPicPr>
            <a:picLocks noChangeAspect="1" noChangeArrowheads="1"/>
          </p:cNvPicPr>
          <p:nvPr/>
        </p:nvPicPr>
        <p:blipFill>
          <a:blip r:embed="rId3"/>
          <a:srcRect/>
          <a:stretch>
            <a:fillRect/>
          </a:stretch>
        </p:blipFill>
        <p:spPr bwMode="auto">
          <a:xfrm>
            <a:off x="4572000" y="4714884"/>
            <a:ext cx="4117975" cy="1751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hr-HR" dirty="0" smtClean="0"/>
              <a:t>Sljedeće teme...</a:t>
            </a:r>
          </a:p>
        </p:txBody>
      </p:sp>
      <p:sp>
        <p:nvSpPr>
          <p:cNvPr id="36867" name="Content Placeholder 2"/>
          <p:cNvSpPr>
            <a:spLocks noGrp="1"/>
          </p:cNvSpPr>
          <p:nvPr>
            <p:ph sz="quarter" idx="1"/>
          </p:nvPr>
        </p:nvSpPr>
        <p:spPr>
          <a:xfrm>
            <a:off x="323850" y="1447800"/>
            <a:ext cx="8569325" cy="5149850"/>
          </a:xfrm>
        </p:spPr>
        <p:txBody>
          <a:bodyPr/>
          <a:lstStyle/>
          <a:p>
            <a:pPr>
              <a:defRPr/>
            </a:pPr>
            <a:r>
              <a:rPr lang="hr-HR" sz="2800" dirty="0" smtClean="0"/>
              <a:t>Crvi</a:t>
            </a:r>
          </a:p>
          <a:p>
            <a:pPr>
              <a:defRPr/>
            </a:pPr>
            <a:r>
              <a:rPr lang="hr-HR" sz="2800" dirty="0" smtClean="0"/>
              <a:t>Botovi i zombiji</a:t>
            </a:r>
          </a:p>
          <a:p>
            <a:pPr lvl="1">
              <a:spcBef>
                <a:spcPts val="600"/>
              </a:spcBef>
              <a:buFont typeface="Wingdings 2" pitchFamily="18" charset="2"/>
              <a:buNone/>
              <a:defRPr/>
            </a:pPr>
            <a:endParaRPr lang="hr-HR" sz="1050" b="1" dirty="0" smtClean="0">
              <a:latin typeface="Lucida Console" pitchFamily="49" charset="0"/>
            </a:endParaRPr>
          </a:p>
        </p:txBody>
      </p:sp>
      <p:sp>
        <p:nvSpPr>
          <p:cNvPr id="4" name="Slide Number Placeholder 3"/>
          <p:cNvSpPr>
            <a:spLocks noGrp="1"/>
          </p:cNvSpPr>
          <p:nvPr>
            <p:ph type="sldNum" sz="quarter" idx="10"/>
          </p:nvPr>
        </p:nvSpPr>
        <p:spPr/>
        <p:txBody>
          <a:bodyPr/>
          <a:lstStyle/>
          <a:p>
            <a:pPr>
              <a:defRPr/>
            </a:pPr>
            <a:fld id="{263954CC-7930-447D-8191-8B59EC0E90C7}" type="slidenum">
              <a:rPr lang="hr-HR"/>
              <a:pPr>
                <a:defRPr/>
              </a:pPr>
              <a:t>46</a:t>
            </a:fld>
            <a:endParaRPr lang="hr-H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quarter" idx="1"/>
          </p:nvPr>
        </p:nvSpPr>
        <p:spPr>
          <a:xfrm>
            <a:off x="323850" y="1447800"/>
            <a:ext cx="8569325" cy="5149850"/>
          </a:xfrm>
        </p:spPr>
        <p:txBody>
          <a:bodyPr/>
          <a:lstStyle/>
          <a:p>
            <a:pPr eaLnBrk="1" hangingPunct="1"/>
            <a:r>
              <a:rPr lang="hr-HR" sz="2400" b="1" dirty="0" smtClean="0">
                <a:solidFill>
                  <a:srgbClr val="C00000"/>
                </a:solidFill>
              </a:rPr>
              <a:t>Virus:</a:t>
            </a:r>
            <a:r>
              <a:rPr lang="hr-HR" sz="2400" dirty="0" smtClean="0">
                <a:solidFill>
                  <a:srgbClr val="002060"/>
                </a:solidFill>
              </a:rPr>
              <a:t> </a:t>
            </a:r>
            <a:r>
              <a:rPr lang="hr-HR" sz="2400" dirty="0" smtClean="0"/>
              <a:t>Dio koda koji se unosi u host program (</a:t>
            </a:r>
            <a:r>
              <a:rPr lang="hr-HR" altLang="zh-TW" sz="2400" dirty="0" smtClean="0">
                <a:solidFill>
                  <a:srgbClr val="002060"/>
                </a:solidFill>
              </a:rPr>
              <a:t>zarazi ga</a:t>
            </a:r>
            <a:r>
              <a:rPr lang="hr-HR" altLang="zh-TW" sz="2400" dirty="0" smtClean="0"/>
              <a:t>). Ne može se izvoditi</a:t>
            </a:r>
            <a:r>
              <a:rPr lang="en-US" altLang="zh-TW" sz="2400" dirty="0" smtClean="0">
                <a:solidFill>
                  <a:srgbClr val="002060"/>
                </a:solidFill>
              </a:rPr>
              <a:t> </a:t>
            </a:r>
            <a:r>
              <a:rPr lang="hr-HR" altLang="zh-TW" sz="2400" dirty="0" smtClean="0">
                <a:solidFill>
                  <a:srgbClr val="002060"/>
                </a:solidFill>
              </a:rPr>
              <a:t>samostalno</a:t>
            </a:r>
            <a:r>
              <a:rPr lang="en-US" altLang="zh-TW" sz="2400" dirty="0" smtClean="0"/>
              <a:t>. </a:t>
            </a:r>
            <a:r>
              <a:rPr lang="hr-HR" altLang="zh-TW" sz="2400" dirty="0" smtClean="0"/>
              <a:t>Zahtijeva pokretanje </a:t>
            </a:r>
            <a:r>
              <a:rPr lang="hr-HR" altLang="zh-TW" sz="2400" dirty="0"/>
              <a:t>h</a:t>
            </a:r>
            <a:r>
              <a:rPr lang="en-US" altLang="zh-TW" sz="2400" dirty="0" err="1" smtClean="0"/>
              <a:t>ost</a:t>
            </a:r>
            <a:r>
              <a:rPr lang="en-US" altLang="zh-TW" sz="2400" dirty="0" smtClean="0"/>
              <a:t> program</a:t>
            </a:r>
            <a:r>
              <a:rPr lang="hr-HR" altLang="zh-TW" sz="2400" dirty="0" smtClean="0"/>
              <a:t>a kako bi se mogao aktivirati.</a:t>
            </a:r>
          </a:p>
          <a:p>
            <a:pPr eaLnBrk="1" hangingPunct="1"/>
            <a:r>
              <a:rPr lang="hr-HR" sz="2400" b="1" dirty="0" smtClean="0">
                <a:solidFill>
                  <a:srgbClr val="C00000"/>
                </a:solidFill>
                <a:ea typeface="PMingLiU" pitchFamily="18" charset="-120"/>
              </a:rPr>
              <a:t>Crv:</a:t>
            </a:r>
            <a:r>
              <a:rPr lang="hr-HR" sz="2400" dirty="0" smtClean="0">
                <a:ea typeface="PMingLiU" pitchFamily="18" charset="-120"/>
              </a:rPr>
              <a:t> Program koji se može</a:t>
            </a:r>
            <a:r>
              <a:rPr lang="hr-HR" sz="2400" dirty="0" smtClean="0">
                <a:solidFill>
                  <a:srgbClr val="002060"/>
                </a:solidFill>
                <a:ea typeface="PMingLiU" pitchFamily="18" charset="-120"/>
              </a:rPr>
              <a:t> pokrenuti samostalno </a:t>
            </a:r>
            <a:r>
              <a:rPr lang="hr-HR" sz="2400" dirty="0" smtClean="0">
                <a:ea typeface="PMingLiU" pitchFamily="18" charset="-120"/>
              </a:rPr>
              <a:t>i koji se može širiti (razmnožavati) kopirajući se na druge hostove u mreži. </a:t>
            </a:r>
          </a:p>
          <a:p>
            <a:pPr eaLnBrk="1" hangingPunct="1"/>
            <a:r>
              <a:rPr lang="hr-HR" sz="2400" b="1" dirty="0" smtClean="0">
                <a:solidFill>
                  <a:srgbClr val="C00000"/>
                </a:solidFill>
              </a:rPr>
              <a:t>Logička bomba: </a:t>
            </a:r>
            <a:r>
              <a:rPr lang="hr-HR" sz="2400" dirty="0" smtClean="0">
                <a:ea typeface="PMingLiU" pitchFamily="18" charset="-120"/>
              </a:rPr>
              <a:t> Program umetnut u softver od strane uljeza. Izvršava se </a:t>
            </a:r>
            <a:r>
              <a:rPr lang="hr-HR" sz="2400" dirty="0" smtClean="0">
                <a:solidFill>
                  <a:srgbClr val="002060"/>
                </a:solidFill>
                <a:ea typeface="PMingLiU" pitchFamily="18" charset="-120"/>
              </a:rPr>
              <a:t>u specifičnim uvjetima (</a:t>
            </a:r>
            <a:r>
              <a:rPr lang="hr-HR" sz="2400" dirty="0" err="1" smtClean="0">
                <a:solidFill>
                  <a:srgbClr val="002060"/>
                </a:solidFill>
                <a:ea typeface="PMingLiU" pitchFamily="18" charset="-120"/>
              </a:rPr>
              <a:t>trigger</a:t>
            </a:r>
            <a:r>
              <a:rPr lang="hr-HR" sz="2400" dirty="0" smtClean="0">
                <a:solidFill>
                  <a:srgbClr val="002060"/>
                </a:solidFill>
                <a:ea typeface="PMingLiU" pitchFamily="18" charset="-120"/>
              </a:rPr>
              <a:t>)</a:t>
            </a:r>
            <a:r>
              <a:rPr lang="hr-HR" sz="2400" dirty="0" smtClean="0">
                <a:ea typeface="PMingLiU" pitchFamily="18" charset="-120"/>
              </a:rPr>
              <a:t>. </a:t>
            </a:r>
            <a:r>
              <a:rPr lang="en-US" sz="2400" dirty="0" smtClean="0"/>
              <a:t>Trigger</a:t>
            </a:r>
            <a:r>
              <a:rPr lang="hr-HR" sz="2400" dirty="0" smtClean="0"/>
              <a:t>i</a:t>
            </a:r>
            <a:r>
              <a:rPr lang="en-US" sz="2400" dirty="0" smtClean="0"/>
              <a:t> </a:t>
            </a:r>
            <a:r>
              <a:rPr lang="hr-HR" sz="2400" dirty="0" smtClean="0"/>
              <a:t>za logičke bombe mogu biti promjene u datoteci, određeni niz tipkanja</a:t>
            </a:r>
            <a:r>
              <a:rPr lang="en-US" sz="2400" dirty="0" smtClean="0"/>
              <a:t> </a:t>
            </a:r>
            <a:r>
              <a:rPr lang="hr-HR" sz="2400" dirty="0" smtClean="0"/>
              <a:t>ili specifično vrijeme ili datum</a:t>
            </a:r>
            <a:r>
              <a:rPr lang="en-US" sz="2400" dirty="0" smtClean="0"/>
              <a:t>.</a:t>
            </a:r>
            <a:endParaRPr lang="hr-HR" sz="2400" dirty="0" smtClean="0"/>
          </a:p>
        </p:txBody>
      </p:sp>
      <p:sp>
        <p:nvSpPr>
          <p:cNvPr id="15363" name="Title 1"/>
          <p:cNvSpPr>
            <a:spLocks noGrp="1"/>
          </p:cNvSpPr>
          <p:nvPr>
            <p:ph type="title"/>
          </p:nvPr>
        </p:nvSpPr>
        <p:spPr/>
        <p:txBody>
          <a:bodyPr/>
          <a:lstStyle/>
          <a:p>
            <a:pPr eaLnBrk="1" hangingPunct="1"/>
            <a:r>
              <a:rPr lang="hr-HR" dirty="0" smtClean="0"/>
              <a:t>Terminologija ‘</a:t>
            </a:r>
            <a:r>
              <a:rPr lang="hr-HR" dirty="0" err="1" smtClean="0"/>
              <a:t>Malwera</a:t>
            </a:r>
            <a:r>
              <a:rPr lang="hr-HR" dirty="0" smtClean="0"/>
              <a:t>’ 			(1/3)</a:t>
            </a:r>
          </a:p>
        </p:txBody>
      </p:sp>
      <p:sp>
        <p:nvSpPr>
          <p:cNvPr id="4" name="Slide Number Placeholder 3"/>
          <p:cNvSpPr>
            <a:spLocks noGrp="1"/>
          </p:cNvSpPr>
          <p:nvPr>
            <p:ph type="sldNum" sz="quarter" idx="10"/>
          </p:nvPr>
        </p:nvSpPr>
        <p:spPr/>
        <p:txBody>
          <a:bodyPr/>
          <a:lstStyle/>
          <a:p>
            <a:pPr>
              <a:defRPr/>
            </a:pPr>
            <a:fld id="{047D03BA-1133-4B77-A418-EF098524CB47}" type="slidenum">
              <a:rPr lang="hr-HR"/>
              <a:pPr>
                <a:defRPr/>
              </a:pPr>
              <a:t>5</a:t>
            </a:fld>
            <a:endParaRPr lang="hr-HR"/>
          </a:p>
        </p:txBody>
      </p:sp>
      <p:sp>
        <p:nvSpPr>
          <p:cNvPr id="5" name="Rectangle 7"/>
          <p:cNvSpPr txBox="1">
            <a:spLocks noChangeArrowheads="1"/>
          </p:cNvSpPr>
          <p:nvPr/>
        </p:nvSpPr>
        <p:spPr bwMode="auto">
          <a:xfrm>
            <a:off x="727075" y="5414963"/>
            <a:ext cx="4608513" cy="984250"/>
          </a:xfrm>
          <a:prstGeom prst="rect">
            <a:avLst/>
          </a:prstGeom>
          <a:solidFill>
            <a:schemeClr val="bg1">
              <a:lumMod val="85000"/>
            </a:schemeClr>
          </a:solidFill>
          <a:ln w="9525">
            <a:noFill/>
            <a:miter lim="800000"/>
            <a:headEnd/>
            <a:tailEnd/>
          </a:ln>
        </p:spPr>
        <p:txBody>
          <a:bodyPr lIns="0" rIns="0">
            <a:spAutoFit/>
          </a:bodyPr>
          <a:lstStyle/>
          <a:p>
            <a:pPr marL="822325" lvl="2" indent="-228600">
              <a:lnSpc>
                <a:spcPct val="70000"/>
              </a:lnSpc>
              <a:spcBef>
                <a:spcPts val="500"/>
              </a:spcBef>
              <a:buClr>
                <a:srgbClr val="B2C1DB"/>
              </a:buClr>
              <a:buSzPct val="85000"/>
              <a:buFont typeface="Wingdings" pitchFamily="2" charset="2"/>
              <a:buNone/>
              <a:defRPr/>
            </a:pPr>
            <a:r>
              <a:rPr lang="hr-HR" altLang="zh-TW" sz="1600" i="1" dirty="0">
                <a:latin typeface="Lucida Console" pitchFamily="49" charset="0"/>
                <a:cs typeface="+mn-cs"/>
              </a:rPr>
              <a:t>legitimate code</a:t>
            </a:r>
            <a:endParaRPr lang="en-US" altLang="zh-TW" sz="1600" i="1"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en-US" altLang="zh-TW" sz="1600" dirty="0">
                <a:latin typeface="Lucida Console" pitchFamily="49" charset="0"/>
                <a:cs typeface="+mn-cs"/>
              </a:rPr>
              <a:t>     </a:t>
            </a:r>
            <a:r>
              <a:rPr lang="hr-HR" altLang="zh-TW" sz="1600" b="1" dirty="0">
                <a:latin typeface="Lucida Console" pitchFamily="49" charset="0"/>
                <a:cs typeface="+mn-cs"/>
              </a:rPr>
              <a:t>if </a:t>
            </a:r>
            <a:r>
              <a:rPr lang="hr-HR" altLang="zh-TW" sz="1600" dirty="0">
                <a:latin typeface="Lucida Console" pitchFamily="49" charset="0"/>
                <a:cs typeface="+mn-cs"/>
              </a:rPr>
              <a:t>date is Friday the 13th;</a:t>
            </a:r>
          </a:p>
          <a:p>
            <a:pPr marL="822325" lvl="2" indent="-228600">
              <a:lnSpc>
                <a:spcPct val="70000"/>
              </a:lnSpc>
              <a:spcBef>
                <a:spcPts val="500"/>
              </a:spcBef>
              <a:buClr>
                <a:srgbClr val="B2C1DB"/>
              </a:buClr>
              <a:buSzPct val="85000"/>
              <a:buFont typeface="Wingdings" pitchFamily="2" charset="2"/>
              <a:buNone/>
              <a:defRPr/>
            </a:pPr>
            <a:r>
              <a:rPr lang="hr-HR" altLang="zh-TW" sz="1600" dirty="0">
                <a:latin typeface="Lucida Console" pitchFamily="49" charset="0"/>
                <a:cs typeface="+mn-cs"/>
              </a:rPr>
              <a:t>			crash_computer()</a:t>
            </a:r>
            <a:r>
              <a:rPr lang="hr-HR" altLang="zh-TW" sz="1600" b="1" dirty="0">
                <a:latin typeface="Lucida Console" pitchFamily="49" charset="0"/>
                <a:cs typeface="+mn-cs"/>
              </a:rPr>
              <a:t>;</a:t>
            </a:r>
          </a:p>
          <a:p>
            <a:pPr marL="822325" lvl="2" indent="-228600">
              <a:lnSpc>
                <a:spcPct val="70000"/>
              </a:lnSpc>
              <a:spcBef>
                <a:spcPts val="500"/>
              </a:spcBef>
              <a:buClr>
                <a:srgbClr val="B2C1DB"/>
              </a:buClr>
              <a:buSzPct val="85000"/>
              <a:buFont typeface="Wingdings" pitchFamily="2" charset="2"/>
              <a:buNone/>
              <a:defRPr/>
            </a:pPr>
            <a:r>
              <a:rPr lang="hr-HR" altLang="zh-TW" sz="1600" i="1" dirty="0">
                <a:latin typeface="Lucida Console" pitchFamily="49" charset="0"/>
                <a:cs typeface="+mn-cs"/>
              </a:rPr>
              <a:t>legitimate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quarter" idx="1"/>
          </p:nvPr>
        </p:nvSpPr>
        <p:spPr>
          <a:xfrm>
            <a:off x="323850" y="1447800"/>
            <a:ext cx="8569325" cy="5149850"/>
          </a:xfrm>
        </p:spPr>
        <p:txBody>
          <a:bodyPr/>
          <a:lstStyle/>
          <a:p>
            <a:pPr eaLnBrk="1" hangingPunct="1"/>
            <a:r>
              <a:rPr lang="hr-HR" sz="2400" b="1" dirty="0" smtClean="0">
                <a:solidFill>
                  <a:srgbClr val="C00000"/>
                </a:solidFill>
              </a:rPr>
              <a:t>Trojanski konj: </a:t>
            </a:r>
            <a:r>
              <a:rPr lang="hr-HR" altLang="zh-TW" sz="2400" dirty="0" err="1" smtClean="0"/>
              <a:t>Pr</a:t>
            </a:r>
            <a:r>
              <a:rPr lang="en-US" altLang="zh-TW" sz="2400" dirty="0" err="1" smtClean="0"/>
              <a:t>ogram</a:t>
            </a:r>
            <a:r>
              <a:rPr lang="hr-HR" altLang="zh-TW" sz="2400" dirty="0" smtClean="0"/>
              <a:t>i koji pokazuju jednu (korisnu) funkciju, ali zapravo izvode drugu (malicioznu)</a:t>
            </a:r>
            <a:r>
              <a:rPr lang="en-US" altLang="zh-TW" sz="2400" dirty="0" smtClean="0"/>
              <a:t> </a:t>
            </a:r>
            <a:r>
              <a:rPr lang="hr-HR" altLang="zh-TW" sz="2400" dirty="0" smtClean="0"/>
              <a:t>funkciju bez korisnikovog znanja</a:t>
            </a:r>
            <a:r>
              <a:rPr lang="en-US" altLang="zh-TW" sz="2400" dirty="0" smtClean="0"/>
              <a:t>.</a:t>
            </a:r>
            <a:endParaRPr lang="hr-HR" sz="2400" dirty="0" smtClean="0"/>
          </a:p>
          <a:p>
            <a:pPr eaLnBrk="1" hangingPunct="1"/>
            <a:r>
              <a:rPr lang="hr-HR" sz="2400" b="1" dirty="0" smtClean="0">
                <a:solidFill>
                  <a:srgbClr val="C00000"/>
                </a:solidFill>
              </a:rPr>
              <a:t>Backdoor (trapdoor):</a:t>
            </a:r>
            <a:r>
              <a:rPr lang="hr-HR" sz="2400" dirty="0" smtClean="0">
                <a:solidFill>
                  <a:srgbClr val="002060"/>
                </a:solidFill>
              </a:rPr>
              <a:t> </a:t>
            </a:r>
            <a:r>
              <a:rPr lang="hr-HR" sz="2400" dirty="0" smtClean="0"/>
              <a:t>Bilo koji mehanizam koji </a:t>
            </a:r>
            <a:r>
              <a:rPr lang="hr-HR" sz="2400" dirty="0" smtClean="0">
                <a:solidFill>
                  <a:srgbClr val="002060"/>
                </a:solidFill>
              </a:rPr>
              <a:t>zaobilazi normalnu sigurnosnu provjeru</a:t>
            </a:r>
            <a:r>
              <a:rPr lang="hr-HR" altLang="zh-TW" sz="2400" dirty="0" smtClean="0"/>
              <a:t>. To je kod koji prepoznaje, na primjer, neki poseban niz znakova na ulazu. Programeri koriste backdoors na legitiman način za ispravljanje i testiranje programa. </a:t>
            </a:r>
          </a:p>
          <a:p>
            <a:pPr eaLnBrk="1" hangingPunct="1">
              <a:buFont typeface="Wingdings 2" pitchFamily="18" charset="2"/>
              <a:buNone/>
            </a:pPr>
            <a:endParaRPr lang="hr-HR" sz="2400" b="1" dirty="0" smtClean="0">
              <a:solidFill>
                <a:srgbClr val="C00000"/>
              </a:solidFill>
            </a:endParaRPr>
          </a:p>
        </p:txBody>
      </p:sp>
      <p:sp>
        <p:nvSpPr>
          <p:cNvPr id="16387" name="Title 1"/>
          <p:cNvSpPr>
            <a:spLocks noGrp="1"/>
          </p:cNvSpPr>
          <p:nvPr>
            <p:ph type="title"/>
          </p:nvPr>
        </p:nvSpPr>
        <p:spPr/>
        <p:txBody>
          <a:bodyPr/>
          <a:lstStyle/>
          <a:p>
            <a:pPr eaLnBrk="1" hangingPunct="1"/>
            <a:r>
              <a:rPr lang="hr-HR" dirty="0" smtClean="0"/>
              <a:t>Terminologija ‘</a:t>
            </a:r>
            <a:r>
              <a:rPr lang="hr-HR" dirty="0" err="1" smtClean="0"/>
              <a:t>Malwera</a:t>
            </a:r>
            <a:r>
              <a:rPr lang="hr-HR" dirty="0" smtClean="0"/>
              <a:t>’ 			(2/3)</a:t>
            </a:r>
          </a:p>
        </p:txBody>
      </p:sp>
      <p:sp>
        <p:nvSpPr>
          <p:cNvPr id="4" name="Slide Number Placeholder 3"/>
          <p:cNvSpPr>
            <a:spLocks noGrp="1"/>
          </p:cNvSpPr>
          <p:nvPr>
            <p:ph type="sldNum" sz="quarter" idx="10"/>
          </p:nvPr>
        </p:nvSpPr>
        <p:spPr/>
        <p:txBody>
          <a:bodyPr/>
          <a:lstStyle/>
          <a:p>
            <a:pPr>
              <a:defRPr/>
            </a:pPr>
            <a:fld id="{C89F1795-A003-4B62-B957-C27FFA724E24}" type="slidenum">
              <a:rPr lang="hr-HR"/>
              <a:pPr>
                <a:defRPr/>
              </a:pPr>
              <a:t>6</a:t>
            </a:fld>
            <a:endParaRPr lang="hr-HR"/>
          </a:p>
        </p:txBody>
      </p:sp>
      <p:sp>
        <p:nvSpPr>
          <p:cNvPr id="5" name="Rectangle 7"/>
          <p:cNvSpPr txBox="1">
            <a:spLocks noChangeArrowheads="1"/>
          </p:cNvSpPr>
          <p:nvPr/>
        </p:nvSpPr>
        <p:spPr bwMode="auto">
          <a:xfrm>
            <a:off x="712788" y="4509120"/>
            <a:ext cx="5702300" cy="1692275"/>
          </a:xfrm>
          <a:prstGeom prst="rect">
            <a:avLst/>
          </a:prstGeom>
          <a:solidFill>
            <a:schemeClr val="bg1">
              <a:lumMod val="85000"/>
            </a:schemeClr>
          </a:solidFill>
          <a:ln w="9525">
            <a:noFill/>
            <a:miter lim="800000"/>
            <a:headEnd/>
            <a:tailEnd/>
          </a:ln>
        </p:spPr>
        <p:txBody>
          <a:bodyPr lIns="0" rIns="0">
            <a:spAutoFit/>
          </a:bodyPr>
          <a:lstStyle/>
          <a:p>
            <a:pPr marL="822325" lvl="2" indent="-228600">
              <a:lnSpc>
                <a:spcPct val="70000"/>
              </a:lnSpc>
              <a:spcBef>
                <a:spcPts val="500"/>
              </a:spcBef>
              <a:buClr>
                <a:srgbClr val="B2C1DB"/>
              </a:buClr>
              <a:buSzPct val="85000"/>
              <a:buFont typeface="Wingdings" pitchFamily="2" charset="2"/>
              <a:buNone/>
              <a:defRPr/>
            </a:pPr>
            <a:r>
              <a:rPr lang="hr-HR" altLang="zh-TW" sz="1600" dirty="0">
                <a:latin typeface="Lucida Console" pitchFamily="49" charset="0"/>
                <a:cs typeface="+mn-cs"/>
              </a:rPr>
              <a:t>username = read_username();</a:t>
            </a:r>
          </a:p>
          <a:p>
            <a:pPr marL="822325" lvl="2" indent="-228600">
              <a:lnSpc>
                <a:spcPct val="70000"/>
              </a:lnSpc>
              <a:spcBef>
                <a:spcPts val="500"/>
              </a:spcBef>
              <a:buClr>
                <a:srgbClr val="B2C1DB"/>
              </a:buClr>
              <a:buSzPct val="85000"/>
              <a:defRPr/>
            </a:pPr>
            <a:r>
              <a:rPr lang="hr-HR" altLang="zh-TW" sz="1600" dirty="0">
                <a:latin typeface="Lucida Console" pitchFamily="49" charset="0"/>
              </a:rPr>
              <a:t>password = read_password();</a:t>
            </a:r>
            <a:endParaRPr lang="en-US" altLang="zh-TW" sz="1600" dirty="0">
              <a:latin typeface="Lucida Console" pitchFamily="49" charset="0"/>
              <a:cs typeface="+mn-cs"/>
            </a:endParaRPr>
          </a:p>
          <a:p>
            <a:pPr marL="822325" lvl="2" indent="-228600">
              <a:lnSpc>
                <a:spcPct val="70000"/>
              </a:lnSpc>
              <a:spcBef>
                <a:spcPts val="500"/>
              </a:spcBef>
              <a:buClr>
                <a:srgbClr val="B2C1DB"/>
              </a:buClr>
              <a:buSzPct val="85000"/>
              <a:buFont typeface="Wingdings" pitchFamily="2" charset="2"/>
              <a:buNone/>
              <a:defRPr/>
            </a:pPr>
            <a:r>
              <a:rPr lang="hr-HR" altLang="zh-TW" sz="1600" b="1" dirty="0">
                <a:latin typeface="Lucida Console" pitchFamily="49" charset="0"/>
                <a:cs typeface="+mn-cs"/>
              </a:rPr>
              <a:t>if </a:t>
            </a:r>
            <a:r>
              <a:rPr lang="hr-HR" altLang="zh-TW" sz="1600" dirty="0">
                <a:latin typeface="Lucida Console" pitchFamily="49" charset="0"/>
                <a:cs typeface="+mn-cs"/>
              </a:rPr>
              <a:t>username is “112_h4ck0r”</a:t>
            </a:r>
          </a:p>
          <a:p>
            <a:pPr marL="822325" lvl="2" indent="-228600">
              <a:lnSpc>
                <a:spcPct val="70000"/>
              </a:lnSpc>
              <a:spcBef>
                <a:spcPts val="500"/>
              </a:spcBef>
              <a:buClr>
                <a:srgbClr val="B2C1DB"/>
              </a:buClr>
              <a:buSzPct val="85000"/>
              <a:buFont typeface="Wingdings" pitchFamily="2" charset="2"/>
              <a:buNone/>
              <a:defRPr/>
            </a:pPr>
            <a:r>
              <a:rPr lang="hr-HR" altLang="zh-TW" sz="1600" dirty="0">
                <a:latin typeface="Lucida Console" pitchFamily="49" charset="0"/>
                <a:cs typeface="+mn-cs"/>
              </a:rPr>
              <a:t>			</a:t>
            </a:r>
            <a:r>
              <a:rPr lang="hr-HR" altLang="zh-TW" sz="1600" b="1" dirty="0">
                <a:latin typeface="Lucida Console" pitchFamily="49" charset="0"/>
                <a:cs typeface="+mn-cs"/>
              </a:rPr>
              <a:t>return</a:t>
            </a:r>
            <a:r>
              <a:rPr lang="hr-HR" altLang="zh-TW" sz="1600" dirty="0">
                <a:latin typeface="Lucida Console" pitchFamily="49" charset="0"/>
                <a:cs typeface="+mn-cs"/>
              </a:rPr>
              <a:t> ALLOW_LOGIN;</a:t>
            </a:r>
          </a:p>
          <a:p>
            <a:pPr marL="822325" lvl="2" indent="-228600">
              <a:lnSpc>
                <a:spcPct val="70000"/>
              </a:lnSpc>
              <a:spcBef>
                <a:spcPts val="500"/>
              </a:spcBef>
              <a:buClr>
                <a:srgbClr val="B2C1DB"/>
              </a:buClr>
              <a:buSzPct val="85000"/>
              <a:defRPr/>
            </a:pPr>
            <a:r>
              <a:rPr lang="hr-HR" altLang="zh-TW" sz="1600" b="1" dirty="0">
                <a:latin typeface="Lucida Console" pitchFamily="49" charset="0"/>
              </a:rPr>
              <a:t>if </a:t>
            </a:r>
            <a:r>
              <a:rPr lang="hr-HR" altLang="zh-TW" sz="1600" dirty="0">
                <a:latin typeface="Lucida Console" pitchFamily="49" charset="0"/>
              </a:rPr>
              <a:t>username and password are valid</a:t>
            </a:r>
          </a:p>
          <a:p>
            <a:pPr marL="822325" lvl="2" indent="-228600">
              <a:lnSpc>
                <a:spcPct val="70000"/>
              </a:lnSpc>
              <a:spcBef>
                <a:spcPts val="500"/>
              </a:spcBef>
              <a:buClr>
                <a:srgbClr val="B2C1DB"/>
              </a:buClr>
              <a:buSzPct val="85000"/>
              <a:defRPr/>
            </a:pPr>
            <a:r>
              <a:rPr lang="hr-HR" altLang="zh-TW" sz="1600" dirty="0">
                <a:latin typeface="Lucida Console" pitchFamily="49" charset="0"/>
              </a:rPr>
              <a:t>			</a:t>
            </a:r>
            <a:r>
              <a:rPr lang="hr-HR" altLang="zh-TW" sz="1600" b="1" dirty="0">
                <a:latin typeface="Lucida Console" pitchFamily="49" charset="0"/>
              </a:rPr>
              <a:t>return</a:t>
            </a:r>
            <a:r>
              <a:rPr lang="hr-HR" altLang="zh-TW" sz="1600" dirty="0">
                <a:latin typeface="Lucida Console" pitchFamily="49" charset="0"/>
              </a:rPr>
              <a:t> ALLOW_LOGIN</a:t>
            </a:r>
          </a:p>
          <a:p>
            <a:pPr marL="822325" lvl="2" indent="-228600">
              <a:lnSpc>
                <a:spcPct val="70000"/>
              </a:lnSpc>
              <a:spcBef>
                <a:spcPts val="500"/>
              </a:spcBef>
              <a:buClr>
                <a:srgbClr val="B2C1DB"/>
              </a:buClr>
              <a:buSzPct val="85000"/>
              <a:defRPr/>
            </a:pPr>
            <a:r>
              <a:rPr lang="hr-HR" altLang="zh-TW" sz="1600" b="1" dirty="0">
                <a:latin typeface="Lucida Console" pitchFamily="49" charset="0"/>
              </a:rPr>
              <a:t>else return</a:t>
            </a:r>
            <a:r>
              <a:rPr lang="hr-HR" altLang="zh-TW" sz="1600" dirty="0">
                <a:latin typeface="Lucida Console" pitchFamily="49" charset="0"/>
              </a:rPr>
              <a:t> DENY_LOGIN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quarter" idx="1"/>
          </p:nvPr>
        </p:nvSpPr>
        <p:spPr>
          <a:xfrm>
            <a:off x="323850" y="1447800"/>
            <a:ext cx="8569325" cy="5149850"/>
          </a:xfrm>
        </p:spPr>
        <p:txBody>
          <a:bodyPr/>
          <a:lstStyle/>
          <a:p>
            <a:pPr eaLnBrk="1" hangingPunct="1"/>
            <a:r>
              <a:rPr lang="hr-HR" sz="2400" b="1" dirty="0" smtClean="0">
                <a:solidFill>
                  <a:srgbClr val="C00000"/>
                </a:solidFill>
                <a:ea typeface="PMingLiU" pitchFamily="18" charset="-120"/>
              </a:rPr>
              <a:t>Exploit:</a:t>
            </a:r>
            <a:r>
              <a:rPr lang="hr-HR" sz="2400" dirty="0" smtClean="0">
                <a:ea typeface="PMingLiU" pitchFamily="18" charset="-120"/>
              </a:rPr>
              <a:t> Zlonamjerni kod </a:t>
            </a:r>
            <a:r>
              <a:rPr lang="hr-HR" sz="2400" dirty="0" smtClean="0">
                <a:solidFill>
                  <a:srgbClr val="002060"/>
                </a:solidFill>
                <a:ea typeface="PMingLiU" pitchFamily="18" charset="-120"/>
              </a:rPr>
              <a:t>koji iskorištava određenu ranjivost</a:t>
            </a:r>
            <a:r>
              <a:rPr lang="hr-HR" sz="2400" dirty="0" smtClean="0">
                <a:ea typeface="PMingLiU" pitchFamily="18" charset="-120"/>
              </a:rPr>
              <a:t>.</a:t>
            </a:r>
          </a:p>
          <a:p>
            <a:r>
              <a:rPr lang="hr-HR" sz="2400" b="1" dirty="0" smtClean="0">
                <a:solidFill>
                  <a:srgbClr val="C00000"/>
                </a:solidFill>
              </a:rPr>
              <a:t>Keylogger: </a:t>
            </a:r>
            <a:r>
              <a:rPr lang="hr-HR" sz="2400" dirty="0" smtClean="0">
                <a:ea typeface="PMingLiU" pitchFamily="18" charset="-120"/>
              </a:rPr>
              <a:t>Bilježi tipkanje na kompromitiranom sustavu.</a:t>
            </a:r>
            <a:endParaRPr lang="en-US" sz="2400" dirty="0" smtClean="0">
              <a:latin typeface="Times New Roman" pitchFamily="18" charset="0"/>
            </a:endParaRPr>
          </a:p>
          <a:p>
            <a:r>
              <a:rPr lang="hr-HR" sz="2400" b="1" dirty="0" smtClean="0">
                <a:solidFill>
                  <a:srgbClr val="C00000"/>
                </a:solidFill>
              </a:rPr>
              <a:t>Rootkit: </a:t>
            </a:r>
            <a:r>
              <a:rPr lang="hr-HR" sz="2400" dirty="0" smtClean="0">
                <a:ea typeface="PMingLiU" pitchFamily="18" charset="-120"/>
              </a:rPr>
              <a:t>Skup </a:t>
            </a:r>
            <a:r>
              <a:rPr lang="hr-HR" sz="2400" dirty="0" smtClean="0">
                <a:solidFill>
                  <a:srgbClr val="002060"/>
                </a:solidFill>
                <a:ea typeface="PMingLiU" pitchFamily="18" charset="-120"/>
              </a:rPr>
              <a:t>hakerskih alata instaliranih</a:t>
            </a:r>
            <a:r>
              <a:rPr lang="hr-HR" sz="2400" dirty="0" smtClean="0">
                <a:ea typeface="PMingLiU" pitchFamily="18" charset="-120"/>
              </a:rPr>
              <a:t> na računalu nakon što je napadač provalio u sustav i stekao </a:t>
            </a:r>
            <a:r>
              <a:rPr lang="hr-HR" sz="2400" dirty="0" smtClean="0">
                <a:solidFill>
                  <a:srgbClr val="002060"/>
                </a:solidFill>
                <a:ea typeface="PMingLiU" pitchFamily="18" charset="-120"/>
              </a:rPr>
              <a:t>administratorski (root-level) pristup</a:t>
            </a:r>
            <a:r>
              <a:rPr lang="hr-HR" sz="2400" dirty="0" smtClean="0">
                <a:ea typeface="PMingLiU" pitchFamily="18" charset="-120"/>
              </a:rPr>
              <a:t>. </a:t>
            </a:r>
            <a:endParaRPr lang="en-US" sz="2400" dirty="0" smtClean="0">
              <a:latin typeface="Times New Roman" pitchFamily="18" charset="0"/>
            </a:endParaRPr>
          </a:p>
          <a:p>
            <a:r>
              <a:rPr lang="en-US" sz="2400" b="1" dirty="0" smtClean="0">
                <a:solidFill>
                  <a:srgbClr val="C00000"/>
                </a:solidFill>
              </a:rPr>
              <a:t>Zombie</a:t>
            </a:r>
            <a:r>
              <a:rPr lang="hr-HR" sz="2400" b="1" dirty="0" smtClean="0">
                <a:solidFill>
                  <a:srgbClr val="C00000"/>
                </a:solidFill>
              </a:rPr>
              <a:t>, </a:t>
            </a:r>
            <a:r>
              <a:rPr lang="hr-HR" sz="2400" b="1" dirty="0" err="1" smtClean="0">
                <a:solidFill>
                  <a:srgbClr val="C00000"/>
                </a:solidFill>
              </a:rPr>
              <a:t>bot</a:t>
            </a:r>
            <a:r>
              <a:rPr lang="hr-HR" sz="2400" b="1" dirty="0" smtClean="0">
                <a:solidFill>
                  <a:srgbClr val="C00000"/>
                </a:solidFill>
              </a:rPr>
              <a:t>:</a:t>
            </a:r>
            <a:r>
              <a:rPr lang="en-US" sz="2400" dirty="0" smtClean="0"/>
              <a:t> </a:t>
            </a:r>
            <a:r>
              <a:rPr lang="hr-HR" sz="2400" dirty="0" smtClean="0"/>
              <a:t>Program na zaraženom računalu aktivira pokretanje napade na druga računala.</a:t>
            </a:r>
          </a:p>
          <a:p>
            <a:r>
              <a:rPr lang="hr-HR" sz="2400" b="1" dirty="0" smtClean="0">
                <a:solidFill>
                  <a:srgbClr val="C00000"/>
                </a:solidFill>
              </a:rPr>
              <a:t>Spyware:</a:t>
            </a:r>
            <a:r>
              <a:rPr lang="hr-HR" sz="2400" dirty="0" smtClean="0"/>
              <a:t> Prikuplja informacije sa računala i prenosi ih na drugi sustav.</a:t>
            </a:r>
            <a:endParaRPr lang="en-US" sz="2400" dirty="0" smtClean="0"/>
          </a:p>
        </p:txBody>
      </p:sp>
      <p:sp>
        <p:nvSpPr>
          <p:cNvPr id="17411" name="Title 1"/>
          <p:cNvSpPr>
            <a:spLocks noGrp="1"/>
          </p:cNvSpPr>
          <p:nvPr>
            <p:ph type="title"/>
          </p:nvPr>
        </p:nvSpPr>
        <p:spPr/>
        <p:txBody>
          <a:bodyPr/>
          <a:lstStyle/>
          <a:p>
            <a:pPr eaLnBrk="1" hangingPunct="1"/>
            <a:r>
              <a:rPr lang="hr-HR" dirty="0" smtClean="0"/>
              <a:t>Terminologija ‘</a:t>
            </a:r>
            <a:r>
              <a:rPr lang="hr-HR" dirty="0" err="1" smtClean="0"/>
              <a:t>Malwera</a:t>
            </a:r>
            <a:r>
              <a:rPr lang="hr-HR" dirty="0" smtClean="0"/>
              <a:t>’ 			(3/3)</a:t>
            </a:r>
          </a:p>
        </p:txBody>
      </p:sp>
      <p:sp>
        <p:nvSpPr>
          <p:cNvPr id="4" name="Slide Number Placeholder 3"/>
          <p:cNvSpPr>
            <a:spLocks noGrp="1"/>
          </p:cNvSpPr>
          <p:nvPr>
            <p:ph type="sldNum" sz="quarter" idx="10"/>
          </p:nvPr>
        </p:nvSpPr>
        <p:spPr/>
        <p:txBody>
          <a:bodyPr/>
          <a:lstStyle/>
          <a:p>
            <a:pPr>
              <a:defRPr/>
            </a:pPr>
            <a:fld id="{0A1E3761-48E0-41F0-A9F9-94B36049CF35}" type="slidenum">
              <a:rPr lang="hr-HR"/>
              <a:pPr>
                <a:defRPr/>
              </a:pPr>
              <a:t>7</a:t>
            </a:fld>
            <a:endParaRPr lang="hr-H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hr-HR" dirty="0" smtClean="0"/>
              <a:t>Virusi</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hr-HR" dirty="0" smtClean="0"/>
              <a:t>Računalni virusi</a:t>
            </a:r>
          </a:p>
        </p:txBody>
      </p:sp>
      <p:sp>
        <p:nvSpPr>
          <p:cNvPr id="19459" name="Content Placeholder 2"/>
          <p:cNvSpPr>
            <a:spLocks noGrp="1"/>
          </p:cNvSpPr>
          <p:nvPr>
            <p:ph sz="quarter" idx="1"/>
          </p:nvPr>
        </p:nvSpPr>
        <p:spPr>
          <a:xfrm>
            <a:off x="323850" y="1447800"/>
            <a:ext cx="8640638" cy="5149850"/>
          </a:xfrm>
        </p:spPr>
        <p:txBody>
          <a:bodyPr/>
          <a:lstStyle/>
          <a:p>
            <a:r>
              <a:rPr lang="hr-HR" sz="2800" b="1" dirty="0" smtClean="0">
                <a:solidFill>
                  <a:srgbClr val="002060"/>
                </a:solidFill>
              </a:rPr>
              <a:t>Samoreplicirajući</a:t>
            </a:r>
            <a:r>
              <a:rPr lang="hr-HR" sz="2800" dirty="0" smtClean="0"/>
              <a:t> kod</a:t>
            </a:r>
            <a:r>
              <a:rPr lang="en-US" sz="2800" dirty="0" smtClean="0"/>
              <a:t> </a:t>
            </a:r>
            <a:r>
              <a:rPr lang="hr-HR" sz="2800" dirty="0" smtClean="0"/>
              <a:t>vezan za kod nekog programa</a:t>
            </a:r>
          </a:p>
          <a:p>
            <a:r>
              <a:rPr lang="hr-HR" sz="2800" b="1" dirty="0" smtClean="0">
                <a:solidFill>
                  <a:srgbClr val="002060"/>
                </a:solidFill>
              </a:rPr>
              <a:t>Inficira </a:t>
            </a:r>
            <a:r>
              <a:rPr lang="hr-HR" sz="2800" dirty="0" smtClean="0"/>
              <a:t>drugi (host) program sa svojom kopijom</a:t>
            </a:r>
            <a:endParaRPr lang="hr-HR" dirty="0" smtClean="0"/>
          </a:p>
          <a:p>
            <a:r>
              <a:rPr lang="hr-HR" sz="2800" dirty="0" smtClean="0"/>
              <a:t>Izvršava se potajno kada je </a:t>
            </a:r>
            <a:r>
              <a:rPr lang="hr-HR" sz="2800" dirty="0" err="1" smtClean="0"/>
              <a:t>host</a:t>
            </a:r>
            <a:r>
              <a:rPr lang="hr-HR" sz="2800" dirty="0" smtClean="0"/>
              <a:t> program pokrenut</a:t>
            </a:r>
            <a:endParaRPr lang="en-US" dirty="0" smtClean="0"/>
          </a:p>
          <a:p>
            <a:r>
              <a:rPr lang="hr-HR" sz="2800" dirty="0" smtClean="0"/>
              <a:t>Širi se i izvršava payload</a:t>
            </a:r>
            <a:endParaRPr lang="en-US" sz="2800" dirty="0" smtClean="0"/>
          </a:p>
          <a:p>
            <a:pPr lvl="1"/>
            <a:r>
              <a:rPr lang="hr-HR" dirty="0" smtClean="0"/>
              <a:t>Izvršava kod za izradu vlastitih kopija</a:t>
            </a:r>
          </a:p>
          <a:p>
            <a:pPr lvl="1"/>
            <a:r>
              <a:rPr lang="hr-HR" dirty="0" smtClean="0"/>
              <a:t>Također izvršava kod za izvođenje prekrivene maliciozne zadaće</a:t>
            </a:r>
            <a:endParaRPr lang="en-US" dirty="0" smtClean="0"/>
          </a:p>
        </p:txBody>
      </p:sp>
      <p:sp>
        <p:nvSpPr>
          <p:cNvPr id="4" name="Slide Number Placeholder 3"/>
          <p:cNvSpPr>
            <a:spLocks noGrp="1"/>
          </p:cNvSpPr>
          <p:nvPr>
            <p:ph type="sldNum" sz="quarter" idx="10"/>
          </p:nvPr>
        </p:nvSpPr>
        <p:spPr/>
        <p:txBody>
          <a:bodyPr/>
          <a:lstStyle/>
          <a:p>
            <a:pPr>
              <a:defRPr/>
            </a:pPr>
            <a:fld id="{EC96367B-DF62-4231-8075-38CBFA2825E8}" type="slidenum">
              <a:rPr lang="hr-HR"/>
              <a:pPr>
                <a:defRPr/>
              </a:pPr>
              <a:t>9</a:t>
            </a:fld>
            <a:endParaRPr lang="hr-H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4463</TotalTime>
  <Words>4060</Words>
  <Application>Microsoft Office PowerPoint</Application>
  <PresentationFormat>On-screen Show (4:3)</PresentationFormat>
  <Paragraphs>670</Paragraphs>
  <Slides>46</Slides>
  <Notes>41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Equity</vt:lpstr>
      <vt:lpstr>Sigurnost računala i podataka</vt:lpstr>
      <vt:lpstr>Zlonamjerni softver</vt:lpstr>
      <vt:lpstr>Zlonamjerni softver</vt:lpstr>
      <vt:lpstr>Zlonamjerni softver</vt:lpstr>
      <vt:lpstr>Terminologija ‘Malwera’    (1/3)</vt:lpstr>
      <vt:lpstr>Terminologija ‘Malwera’    (2/3)</vt:lpstr>
      <vt:lpstr>Terminologija ‘Malwera’    (3/3)</vt:lpstr>
      <vt:lpstr>Virusi</vt:lpstr>
      <vt:lpstr>Računalni virusi</vt:lpstr>
      <vt:lpstr>Virusne Operacije</vt:lpstr>
      <vt:lpstr>Virusna Struktura</vt:lpstr>
      <vt:lpstr>Struktura Virusa</vt:lpstr>
      <vt:lpstr>Kompresija virusnih operacija</vt:lpstr>
      <vt:lpstr>Klasifikacija virusa- po cilju (by targed)</vt:lpstr>
      <vt:lpstr>Boot Sector Virus</vt:lpstr>
      <vt:lpstr>Makro Virus</vt:lpstr>
      <vt:lpstr>Klasifikacija virusa- prema strategiji skrivanja</vt:lpstr>
      <vt:lpstr>Primjer šifriranog virusa(1/2)</vt:lpstr>
      <vt:lpstr>Primjer šifriranog virusa(1/2(2/2)</vt:lpstr>
      <vt:lpstr>Klasifikacija virusa- prema strategiji skrivanja</vt:lpstr>
      <vt:lpstr>Klasifikacija virusa- prema strategiji skrivanja</vt:lpstr>
      <vt:lpstr>Demo: Malware infekcija USB-om</vt:lpstr>
      <vt:lpstr>USB-temeljen Malware infekcijom</vt:lpstr>
      <vt:lpstr>Demo Malware: Anatomy &gt; Infection</vt:lpstr>
      <vt:lpstr>Demo Malware: Anatomy &gt; Payload</vt:lpstr>
      <vt:lpstr>Demo Malware: Posljedice</vt:lpstr>
      <vt:lpstr>Demo Malware: Posljedice</vt:lpstr>
      <vt:lpstr>Virusne Protumjere</vt:lpstr>
      <vt:lpstr>Virusne Protumjere</vt:lpstr>
      <vt:lpstr>Detekcija: Negativni rezultat</vt:lpstr>
      <vt:lpstr>Razvoj Anti-Virusa (AV)</vt:lpstr>
      <vt:lpstr>AV Softver na bazi potpisa (signature-based) </vt:lpstr>
      <vt:lpstr>Primjer AV na bazi potpisa</vt:lpstr>
      <vt:lpstr>AV Softver na bazi potpisa (signature-based) </vt:lpstr>
      <vt:lpstr>Heuristični AV Softver </vt:lpstr>
      <vt:lpstr>Primjer: Heuristični AV</vt:lpstr>
      <vt:lpstr>Primjer: Heuristični AV</vt:lpstr>
      <vt:lpstr>Primjer: Heuristični AV</vt:lpstr>
      <vt:lpstr>Heuristika</vt:lpstr>
      <vt:lpstr>Generička Dekripcija (GD)</vt:lpstr>
      <vt:lpstr>Primjer: Generička Dekripcija (GD)</vt:lpstr>
      <vt:lpstr>Primjer: Generička Dekripcija (GD)</vt:lpstr>
      <vt:lpstr>Primjer: Generička Dekripcija (GD)</vt:lpstr>
      <vt:lpstr>Primjer: Generička Dekripcija (GD)</vt:lpstr>
      <vt:lpstr>Generička Dekripcija (GD)</vt:lpstr>
      <vt:lpstr>Sljedeće teme...</vt:lpstr>
    </vt:vector>
  </TitlesOfParts>
  <Company>FESB, University of Split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mcagalj</dc:creator>
  <cp:lastModifiedBy>Ante</cp:lastModifiedBy>
  <cp:revision>975</cp:revision>
  <dcterms:created xsi:type="dcterms:W3CDTF">2010-10-04T09:08:17Z</dcterms:created>
  <dcterms:modified xsi:type="dcterms:W3CDTF">2012-02-06T20:58:29Z</dcterms:modified>
</cp:coreProperties>
</file>