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7"/>
  </p:notesMasterIdLst>
  <p:sldIdLst>
    <p:sldId id="256" r:id="rId5"/>
    <p:sldId id="257" r:id="rId6"/>
    <p:sldId id="258" r:id="rId7"/>
    <p:sldId id="259" r:id="rId8"/>
    <p:sldId id="260" r:id="rId9"/>
    <p:sldId id="278"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77" r:id="rId26"/>
  </p:sldIdLst>
  <p:sldSz cx="9144000" cy="5143500" type="screen16x9"/>
  <p:notesSz cx="6858000" cy="9144000"/>
  <p:embeddedFontLst>
    <p:embeddedFont>
      <p:font typeface="Alfa Slab One" pitchFamily="2" charset="77"/>
      <p:regular r:id="rId28"/>
    </p:embeddedFont>
    <p:embeddedFont>
      <p:font typeface="Proxima Nova" panose="02000506030000020004"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Thin"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56" d="100"/>
          <a:sy n="156"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9a1a615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9a1a615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9a1a615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9a1a615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9a1a615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9a1a615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9a1a615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9a1a615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9a1a615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9a1a615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9a1a61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9a1a61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9a1a6152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9a1a615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9a1a615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9a1a615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9a1a6152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9a1a615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9a1a615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9a1a615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ccdddd6e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ccdddd6e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9a1a615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9a1a615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9a1a6152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9a1a615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9a1a615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9a1a615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6ccdddd6e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6ccdddd6e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9a1a615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9a1a615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9a1a615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9a1a615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37cb33f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37cb33f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74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37cb33f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37cb33f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a1a615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a1a615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9a1a615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9a1a615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Roboto"/>
              <a:buNone/>
              <a:defRPr sz="5400" b="1">
                <a:latin typeface="Roboto"/>
                <a:ea typeface="Roboto"/>
                <a:cs typeface="Roboto"/>
                <a:sym typeface="Roboto"/>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1pPr>
            <a:lvl2pPr lvl="1"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2pPr>
            <a:lvl3pPr lvl="2"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3pPr>
            <a:lvl4pPr lvl="3"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4pPr>
            <a:lvl5pPr lvl="4"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5pPr>
            <a:lvl6pPr lvl="5"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6pPr>
            <a:lvl7pPr lvl="6"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7pPr>
            <a:lvl8pPr lvl="7"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8pPr>
            <a:lvl9pPr lvl="8"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Font typeface="Roboto"/>
              <a:buChar char="●"/>
              <a:defRPr>
                <a:latin typeface="Roboto"/>
                <a:ea typeface="Roboto"/>
                <a:cs typeface="Roboto"/>
                <a:sym typeface="Roboto"/>
              </a:defRPr>
            </a:lvl1pPr>
            <a:lvl2pPr marL="914400" lvl="1" indent="-317500" algn="ctr">
              <a:spcBef>
                <a:spcPts val="1600"/>
              </a:spcBef>
              <a:spcAft>
                <a:spcPts val="0"/>
              </a:spcAft>
              <a:buSzPts val="1400"/>
              <a:buFont typeface="Roboto"/>
              <a:buChar char="○"/>
              <a:defRPr>
                <a:latin typeface="Roboto"/>
                <a:ea typeface="Roboto"/>
                <a:cs typeface="Roboto"/>
                <a:sym typeface="Roboto"/>
              </a:defRPr>
            </a:lvl2pPr>
            <a:lvl3pPr marL="1371600" lvl="2" indent="-317500" algn="ctr">
              <a:spcBef>
                <a:spcPts val="1600"/>
              </a:spcBef>
              <a:spcAft>
                <a:spcPts val="0"/>
              </a:spcAft>
              <a:buSzPts val="1400"/>
              <a:buFont typeface="Roboto"/>
              <a:buChar char="■"/>
              <a:defRPr>
                <a:latin typeface="Roboto"/>
                <a:ea typeface="Roboto"/>
                <a:cs typeface="Roboto"/>
                <a:sym typeface="Roboto"/>
              </a:defRPr>
            </a:lvl3pPr>
            <a:lvl4pPr marL="1828800" lvl="3" indent="-317500" algn="ctr">
              <a:spcBef>
                <a:spcPts val="1600"/>
              </a:spcBef>
              <a:spcAft>
                <a:spcPts val="0"/>
              </a:spcAft>
              <a:buSzPts val="1400"/>
              <a:buFont typeface="Roboto"/>
              <a:buChar char="●"/>
              <a:defRPr>
                <a:latin typeface="Roboto"/>
                <a:ea typeface="Roboto"/>
                <a:cs typeface="Roboto"/>
                <a:sym typeface="Roboto"/>
              </a:defRPr>
            </a:lvl4pPr>
            <a:lvl5pPr marL="2286000" lvl="4" indent="-317500" algn="ctr">
              <a:spcBef>
                <a:spcPts val="1600"/>
              </a:spcBef>
              <a:spcAft>
                <a:spcPts val="0"/>
              </a:spcAft>
              <a:buSzPts val="1400"/>
              <a:buFont typeface="Roboto"/>
              <a:buChar char="○"/>
              <a:defRPr>
                <a:latin typeface="Roboto"/>
                <a:ea typeface="Roboto"/>
                <a:cs typeface="Roboto"/>
                <a:sym typeface="Roboto"/>
              </a:defRPr>
            </a:lvl5pPr>
            <a:lvl6pPr marL="2743200" lvl="5" indent="-317500" algn="ctr">
              <a:spcBef>
                <a:spcPts val="1600"/>
              </a:spcBef>
              <a:spcAft>
                <a:spcPts val="0"/>
              </a:spcAft>
              <a:buSzPts val="1400"/>
              <a:buFont typeface="Roboto"/>
              <a:buChar char="■"/>
              <a:defRPr>
                <a:latin typeface="Roboto"/>
                <a:ea typeface="Roboto"/>
                <a:cs typeface="Roboto"/>
                <a:sym typeface="Roboto"/>
              </a:defRPr>
            </a:lvl6pPr>
            <a:lvl7pPr marL="3200400" lvl="6" indent="-317500" algn="ctr">
              <a:spcBef>
                <a:spcPts val="1600"/>
              </a:spcBef>
              <a:spcAft>
                <a:spcPts val="0"/>
              </a:spcAft>
              <a:buSzPts val="1400"/>
              <a:buFont typeface="Roboto"/>
              <a:buChar char="●"/>
              <a:defRPr>
                <a:latin typeface="Roboto"/>
                <a:ea typeface="Roboto"/>
                <a:cs typeface="Roboto"/>
                <a:sym typeface="Roboto"/>
              </a:defRPr>
            </a:lvl7pPr>
            <a:lvl8pPr marL="3657600" lvl="7" indent="-317500" algn="ctr">
              <a:spcBef>
                <a:spcPts val="1600"/>
              </a:spcBef>
              <a:spcAft>
                <a:spcPts val="0"/>
              </a:spcAft>
              <a:buSzPts val="1400"/>
              <a:buFont typeface="Roboto"/>
              <a:buChar char="○"/>
              <a:defRPr>
                <a:latin typeface="Roboto"/>
                <a:ea typeface="Roboto"/>
                <a:cs typeface="Roboto"/>
                <a:sym typeface="Roboto"/>
              </a:defRPr>
            </a:lvl8pPr>
            <a:lvl9pPr marL="4114800" lvl="8" indent="-317500" algn="ctr">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ameday Roboto"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1pPr>
            <a:lvl2pPr lvl="1">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2pPr>
            <a:lvl3pPr lvl="2">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3pPr>
            <a:lvl4pPr lvl="3">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4pPr>
            <a:lvl5pPr lvl="4">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5pPr>
            <a:lvl6pPr lvl="5">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6pPr>
            <a:lvl7pPr lvl="6">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7pPr>
            <a:lvl8pPr lvl="7">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8pPr>
            <a:lvl9pPr lvl="8">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b="1">
                <a:latin typeface="Roboto"/>
                <a:ea typeface="Roboto"/>
                <a:cs typeface="Roboto"/>
                <a:sym typeface="Roboto"/>
              </a:defRPr>
            </a:lvl2pPr>
            <a:lvl3pPr lvl="2">
              <a:spcBef>
                <a:spcPts val="0"/>
              </a:spcBef>
              <a:spcAft>
                <a:spcPts val="0"/>
              </a:spcAft>
              <a:buSzPts val="3000"/>
              <a:buFont typeface="Roboto"/>
              <a:buNone/>
              <a:defRPr b="1">
                <a:latin typeface="Roboto"/>
                <a:ea typeface="Roboto"/>
                <a:cs typeface="Roboto"/>
                <a:sym typeface="Roboto"/>
              </a:defRPr>
            </a:lvl3pPr>
            <a:lvl4pPr lvl="3">
              <a:spcBef>
                <a:spcPts val="0"/>
              </a:spcBef>
              <a:spcAft>
                <a:spcPts val="0"/>
              </a:spcAft>
              <a:buSzPts val="3000"/>
              <a:buFont typeface="Roboto"/>
              <a:buNone/>
              <a:defRPr b="1">
                <a:latin typeface="Roboto"/>
                <a:ea typeface="Roboto"/>
                <a:cs typeface="Roboto"/>
                <a:sym typeface="Roboto"/>
              </a:defRPr>
            </a:lvl4pPr>
            <a:lvl5pPr lvl="4">
              <a:spcBef>
                <a:spcPts val="0"/>
              </a:spcBef>
              <a:spcAft>
                <a:spcPts val="0"/>
              </a:spcAft>
              <a:buSzPts val="3000"/>
              <a:buFont typeface="Roboto"/>
              <a:buNone/>
              <a:defRPr b="1">
                <a:latin typeface="Roboto"/>
                <a:ea typeface="Roboto"/>
                <a:cs typeface="Roboto"/>
                <a:sym typeface="Roboto"/>
              </a:defRPr>
            </a:lvl5pPr>
            <a:lvl6pPr lvl="5">
              <a:spcBef>
                <a:spcPts val="0"/>
              </a:spcBef>
              <a:spcAft>
                <a:spcPts val="0"/>
              </a:spcAft>
              <a:buSzPts val="3000"/>
              <a:buFont typeface="Roboto"/>
              <a:buNone/>
              <a:defRPr b="1">
                <a:latin typeface="Roboto"/>
                <a:ea typeface="Roboto"/>
                <a:cs typeface="Roboto"/>
                <a:sym typeface="Roboto"/>
              </a:defRPr>
            </a:lvl6pPr>
            <a:lvl7pPr lvl="6">
              <a:spcBef>
                <a:spcPts val="0"/>
              </a:spcBef>
              <a:spcAft>
                <a:spcPts val="0"/>
              </a:spcAft>
              <a:buSzPts val="3000"/>
              <a:buFont typeface="Roboto"/>
              <a:buNone/>
              <a:defRPr b="1">
                <a:latin typeface="Roboto"/>
                <a:ea typeface="Roboto"/>
                <a:cs typeface="Roboto"/>
                <a:sym typeface="Roboto"/>
              </a:defRPr>
            </a:lvl7pPr>
            <a:lvl8pPr lvl="7">
              <a:spcBef>
                <a:spcPts val="0"/>
              </a:spcBef>
              <a:spcAft>
                <a:spcPts val="0"/>
              </a:spcAft>
              <a:buSzPts val="3000"/>
              <a:buFont typeface="Roboto"/>
              <a:buNone/>
              <a:defRPr b="1">
                <a:latin typeface="Roboto"/>
                <a:ea typeface="Roboto"/>
                <a:cs typeface="Roboto"/>
                <a:sym typeface="Roboto"/>
              </a:defRPr>
            </a:lvl8pPr>
            <a:lvl9pPr lvl="8">
              <a:spcBef>
                <a:spcPts val="0"/>
              </a:spcBef>
              <a:spcAft>
                <a:spcPts val="0"/>
              </a:spcAft>
              <a:buSzPts val="3000"/>
              <a:buFont typeface="Roboto"/>
              <a:buNone/>
              <a:defRPr b="1">
                <a:latin typeface="Roboto"/>
                <a:ea typeface="Roboto"/>
                <a:cs typeface="Roboto"/>
                <a:sym typeface="Roboto"/>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Font typeface="Roboto"/>
              <a:buNone/>
              <a:defRPr sz="2400" b="1">
                <a:latin typeface="Roboto"/>
                <a:ea typeface="Roboto"/>
                <a:cs typeface="Roboto"/>
                <a:sym typeface="Robo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Roboto"/>
              <a:buChar char="●"/>
              <a:defRPr sz="12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1pPr>
            <a:lvl2pPr lvl="1">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2pPr>
            <a:lvl3pPr lvl="2">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3pPr>
            <a:lvl4pPr lvl="3">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4pPr>
            <a:lvl5pPr lvl="4">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5pPr>
            <a:lvl6pPr lvl="5">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6pPr>
            <a:lvl7pPr lvl="6">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7pPr>
            <a:lvl8pPr lvl="7">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8pPr>
            <a:lvl9pPr lvl="8">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Font typeface="Roboto"/>
              <a:buNone/>
              <a:defRPr sz="3800" b="1">
                <a:latin typeface="Roboto"/>
                <a:ea typeface="Roboto"/>
                <a:cs typeface="Roboto"/>
                <a:sym typeface="Roboto"/>
              </a:defRPr>
            </a:lvl1pPr>
            <a:lvl2pPr lvl="1" algn="ctr">
              <a:spcBef>
                <a:spcPts val="0"/>
              </a:spcBef>
              <a:spcAft>
                <a:spcPts val="0"/>
              </a:spcAft>
              <a:buSzPts val="3800"/>
              <a:buFont typeface="Roboto"/>
              <a:buNone/>
              <a:defRPr sz="3800" b="1">
                <a:latin typeface="Roboto"/>
                <a:ea typeface="Roboto"/>
                <a:cs typeface="Roboto"/>
                <a:sym typeface="Roboto"/>
              </a:defRPr>
            </a:lvl2pPr>
            <a:lvl3pPr lvl="2" algn="ctr">
              <a:spcBef>
                <a:spcPts val="0"/>
              </a:spcBef>
              <a:spcAft>
                <a:spcPts val="0"/>
              </a:spcAft>
              <a:buSzPts val="3800"/>
              <a:buFont typeface="Roboto"/>
              <a:buNone/>
              <a:defRPr sz="3800" b="1">
                <a:latin typeface="Roboto"/>
                <a:ea typeface="Roboto"/>
                <a:cs typeface="Roboto"/>
                <a:sym typeface="Roboto"/>
              </a:defRPr>
            </a:lvl3pPr>
            <a:lvl4pPr lvl="3" algn="ctr">
              <a:spcBef>
                <a:spcPts val="0"/>
              </a:spcBef>
              <a:spcAft>
                <a:spcPts val="0"/>
              </a:spcAft>
              <a:buSzPts val="3800"/>
              <a:buFont typeface="Roboto"/>
              <a:buNone/>
              <a:defRPr sz="3800" b="1">
                <a:latin typeface="Roboto"/>
                <a:ea typeface="Roboto"/>
                <a:cs typeface="Roboto"/>
                <a:sym typeface="Roboto"/>
              </a:defRPr>
            </a:lvl4pPr>
            <a:lvl5pPr lvl="4" algn="ctr">
              <a:spcBef>
                <a:spcPts val="0"/>
              </a:spcBef>
              <a:spcAft>
                <a:spcPts val="0"/>
              </a:spcAft>
              <a:buSzPts val="3800"/>
              <a:buFont typeface="Roboto"/>
              <a:buNone/>
              <a:defRPr sz="3800" b="1">
                <a:latin typeface="Roboto"/>
                <a:ea typeface="Roboto"/>
                <a:cs typeface="Roboto"/>
                <a:sym typeface="Roboto"/>
              </a:defRPr>
            </a:lvl5pPr>
            <a:lvl6pPr lvl="5" algn="ctr">
              <a:spcBef>
                <a:spcPts val="0"/>
              </a:spcBef>
              <a:spcAft>
                <a:spcPts val="0"/>
              </a:spcAft>
              <a:buSzPts val="3800"/>
              <a:buFont typeface="Roboto"/>
              <a:buNone/>
              <a:defRPr sz="3800" b="1">
                <a:latin typeface="Roboto"/>
                <a:ea typeface="Roboto"/>
                <a:cs typeface="Roboto"/>
                <a:sym typeface="Roboto"/>
              </a:defRPr>
            </a:lvl6pPr>
            <a:lvl7pPr lvl="6" algn="ctr">
              <a:spcBef>
                <a:spcPts val="0"/>
              </a:spcBef>
              <a:spcAft>
                <a:spcPts val="0"/>
              </a:spcAft>
              <a:buSzPts val="3800"/>
              <a:buFont typeface="Roboto"/>
              <a:buNone/>
              <a:defRPr sz="3800" b="1">
                <a:latin typeface="Roboto"/>
                <a:ea typeface="Roboto"/>
                <a:cs typeface="Roboto"/>
                <a:sym typeface="Roboto"/>
              </a:defRPr>
            </a:lvl7pPr>
            <a:lvl8pPr lvl="7" algn="ctr">
              <a:spcBef>
                <a:spcPts val="0"/>
              </a:spcBef>
              <a:spcAft>
                <a:spcPts val="0"/>
              </a:spcAft>
              <a:buSzPts val="3800"/>
              <a:buFont typeface="Roboto"/>
              <a:buNone/>
              <a:defRPr sz="3800" b="1">
                <a:latin typeface="Roboto"/>
                <a:ea typeface="Roboto"/>
                <a:cs typeface="Roboto"/>
                <a:sym typeface="Roboto"/>
              </a:defRPr>
            </a:lvl8pPr>
            <a:lvl9pPr lvl="8" algn="ctr">
              <a:spcBef>
                <a:spcPts val="0"/>
              </a:spcBef>
              <a:spcAft>
                <a:spcPts val="0"/>
              </a:spcAft>
              <a:buSzPts val="3800"/>
              <a:buFont typeface="Roboto"/>
              <a:buNone/>
              <a:defRPr sz="3800" b="1">
                <a:latin typeface="Roboto"/>
                <a:ea typeface="Roboto"/>
                <a:cs typeface="Roboto"/>
                <a:sym typeface="Roboto"/>
              </a:defRPr>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Font typeface="Roboto"/>
              <a:buNone/>
              <a:defRPr>
                <a:latin typeface="Roboto"/>
                <a:ea typeface="Roboto"/>
                <a:cs typeface="Roboto"/>
                <a:sym typeface="Roboto"/>
              </a:defRPr>
            </a:lvl1pPr>
            <a:lvl2pPr lvl="1" algn="ctr">
              <a:lnSpc>
                <a:spcPct val="100000"/>
              </a:lnSpc>
              <a:spcBef>
                <a:spcPts val="0"/>
              </a:spcBef>
              <a:spcAft>
                <a:spcPts val="0"/>
              </a:spcAft>
              <a:buSzPts val="1800"/>
              <a:buFont typeface="Roboto"/>
              <a:buNone/>
              <a:defRPr sz="1800">
                <a:latin typeface="Roboto"/>
                <a:ea typeface="Roboto"/>
                <a:cs typeface="Roboto"/>
                <a:sym typeface="Roboto"/>
              </a:defRPr>
            </a:lvl2pPr>
            <a:lvl3pPr lvl="2" algn="ctr">
              <a:lnSpc>
                <a:spcPct val="100000"/>
              </a:lnSpc>
              <a:spcBef>
                <a:spcPts val="0"/>
              </a:spcBef>
              <a:spcAft>
                <a:spcPts val="0"/>
              </a:spcAft>
              <a:buSzPts val="1800"/>
              <a:buFont typeface="Roboto"/>
              <a:buNone/>
              <a:defRPr sz="1800">
                <a:latin typeface="Roboto"/>
                <a:ea typeface="Roboto"/>
                <a:cs typeface="Roboto"/>
                <a:sym typeface="Roboto"/>
              </a:defRPr>
            </a:lvl3pPr>
            <a:lvl4pPr lvl="3" algn="ctr">
              <a:lnSpc>
                <a:spcPct val="100000"/>
              </a:lnSpc>
              <a:spcBef>
                <a:spcPts val="0"/>
              </a:spcBef>
              <a:spcAft>
                <a:spcPts val="0"/>
              </a:spcAft>
              <a:buSzPts val="1800"/>
              <a:buFont typeface="Roboto"/>
              <a:buNone/>
              <a:defRPr sz="1800">
                <a:latin typeface="Roboto"/>
                <a:ea typeface="Roboto"/>
                <a:cs typeface="Roboto"/>
                <a:sym typeface="Roboto"/>
              </a:defRPr>
            </a:lvl4pPr>
            <a:lvl5pPr lvl="4" algn="ctr">
              <a:lnSpc>
                <a:spcPct val="100000"/>
              </a:lnSpc>
              <a:spcBef>
                <a:spcPts val="0"/>
              </a:spcBef>
              <a:spcAft>
                <a:spcPts val="0"/>
              </a:spcAft>
              <a:buSzPts val="1800"/>
              <a:buFont typeface="Roboto"/>
              <a:buNone/>
              <a:defRPr sz="1800">
                <a:latin typeface="Roboto"/>
                <a:ea typeface="Roboto"/>
                <a:cs typeface="Roboto"/>
                <a:sym typeface="Roboto"/>
              </a:defRPr>
            </a:lvl5pPr>
            <a:lvl6pPr lvl="5" algn="ctr">
              <a:lnSpc>
                <a:spcPct val="100000"/>
              </a:lnSpc>
              <a:spcBef>
                <a:spcPts val="0"/>
              </a:spcBef>
              <a:spcAft>
                <a:spcPts val="0"/>
              </a:spcAft>
              <a:buSzPts val="1800"/>
              <a:buFont typeface="Roboto"/>
              <a:buNone/>
              <a:defRPr sz="1800">
                <a:latin typeface="Roboto"/>
                <a:ea typeface="Roboto"/>
                <a:cs typeface="Roboto"/>
                <a:sym typeface="Roboto"/>
              </a:defRPr>
            </a:lvl6pPr>
            <a:lvl7pPr lvl="6" algn="ctr">
              <a:lnSpc>
                <a:spcPct val="100000"/>
              </a:lnSpc>
              <a:spcBef>
                <a:spcPts val="0"/>
              </a:spcBef>
              <a:spcAft>
                <a:spcPts val="0"/>
              </a:spcAft>
              <a:buSzPts val="1800"/>
              <a:buFont typeface="Roboto"/>
              <a:buNone/>
              <a:defRPr sz="1800">
                <a:latin typeface="Roboto"/>
                <a:ea typeface="Roboto"/>
                <a:cs typeface="Roboto"/>
                <a:sym typeface="Roboto"/>
              </a:defRPr>
            </a:lvl7pPr>
            <a:lvl8pPr lvl="7" algn="ctr">
              <a:lnSpc>
                <a:spcPct val="100000"/>
              </a:lnSpc>
              <a:spcBef>
                <a:spcPts val="0"/>
              </a:spcBef>
              <a:spcAft>
                <a:spcPts val="0"/>
              </a:spcAft>
              <a:buSzPts val="1800"/>
              <a:buFont typeface="Roboto"/>
              <a:buNone/>
              <a:defRPr sz="1800">
                <a:latin typeface="Roboto"/>
                <a:ea typeface="Roboto"/>
                <a:cs typeface="Roboto"/>
                <a:sym typeface="Roboto"/>
              </a:defRPr>
            </a:lvl8pPr>
            <a:lvl9pPr lvl="8" algn="ctr">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marL="914400" lvl="1"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Roboto"/>
              <a:buNone/>
              <a:defRPr b="1">
                <a:solidFill>
                  <a:schemeClr val="accent3"/>
                </a:solidFill>
                <a:latin typeface="Roboto"/>
                <a:ea typeface="Roboto"/>
                <a:cs typeface="Roboto"/>
                <a:sym typeface="Roboto"/>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Roboto"/>
                <a:ea typeface="Roboto"/>
                <a:cs typeface="Roboto"/>
                <a:sym typeface="Roboto"/>
              </a:rPr>
              <a:t>CO4127</a:t>
            </a:r>
            <a:endParaRPr b="1" dirty="0">
              <a:latin typeface="Roboto"/>
              <a:ea typeface="Roboto"/>
              <a:cs typeface="Roboto"/>
              <a:sym typeface="Roboto"/>
            </a:endParaRPr>
          </a:p>
        </p:txBody>
      </p:sp>
      <p:sp>
        <p:nvSpPr>
          <p:cNvPr id="57" name="Google Shape;57;p13"/>
          <p:cNvSpPr txBox="1">
            <a:spLocks noGrp="1"/>
          </p:cNvSpPr>
          <p:nvPr>
            <p:ph type="subTitle" idx="1"/>
          </p:nvPr>
        </p:nvSpPr>
        <p:spPr>
          <a:xfrm>
            <a:off x="311700" y="3177127"/>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Lecture 1 - Introduction to HTML</a:t>
            </a:r>
            <a:endParaRPr b="1"/>
          </a:p>
        </p:txBody>
      </p:sp>
      <p:sp>
        <p:nvSpPr>
          <p:cNvPr id="58" name="Google Shape;58;p13"/>
          <p:cNvSpPr txBox="1">
            <a:spLocks noGrp="1"/>
          </p:cNvSpPr>
          <p:nvPr>
            <p:ph type="subTitle" idx="1"/>
          </p:nvPr>
        </p:nvSpPr>
        <p:spPr>
          <a:xfrm>
            <a:off x="311700" y="3663248"/>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latin typeface="Roboto Thin"/>
                <a:ea typeface="Roboto Thin"/>
                <a:cs typeface="Roboto Thin"/>
                <a:sym typeface="Roboto Thin"/>
              </a:rPr>
              <a:t>and</a:t>
            </a:r>
            <a:r>
              <a:rPr lang="en" dirty="0">
                <a:latin typeface="Roboto Thin"/>
                <a:ea typeface="Roboto Thin"/>
                <a:cs typeface="Roboto Thin"/>
                <a:sym typeface="Roboto Thin"/>
              </a:rPr>
              <a:t> Web Technologies</a:t>
            </a:r>
            <a:endParaRPr dirty="0">
              <a:latin typeface="Roboto Thin"/>
              <a:ea typeface="Roboto Thin"/>
              <a:cs typeface="Roboto Thin"/>
              <a:sym typeface="Robot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Tags / Elements</a:t>
            </a:r>
            <a:endParaRPr/>
          </a:p>
        </p:txBody>
      </p:sp>
      <p:sp>
        <p:nvSpPr>
          <p:cNvPr id="113" name="Google Shape;113;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800" dirty="0"/>
              <a:t>All tags which display text content consist of an opening and closing tag.</a:t>
            </a:r>
            <a:endParaRPr sz="1800" dirty="0"/>
          </a:p>
          <a:p>
            <a:pPr marL="0" marR="0" lvl="0" indent="0" algn="l" rtl="0">
              <a:lnSpc>
                <a:spcPct val="115000"/>
              </a:lnSpc>
              <a:spcBef>
                <a:spcPts val="1600"/>
              </a:spcBef>
              <a:spcAft>
                <a:spcPts val="0"/>
              </a:spcAft>
              <a:buNone/>
            </a:pPr>
            <a:r>
              <a:rPr lang="en" sz="1800" dirty="0"/>
              <a:t>Some tags do not require a separate closing tag. More on that later.</a:t>
            </a:r>
            <a:endParaRPr sz="1800" dirty="0"/>
          </a:p>
          <a:p>
            <a:pPr marL="0" marR="0" lvl="0" indent="0" algn="l" rtl="0">
              <a:lnSpc>
                <a:spcPct val="115000"/>
              </a:lnSpc>
              <a:spcBef>
                <a:spcPts val="1600"/>
              </a:spcBef>
              <a:spcAft>
                <a:spcPts val="1600"/>
              </a:spcAft>
              <a:buNone/>
            </a:pPr>
            <a:r>
              <a:rPr lang="en" sz="1800" dirty="0"/>
              <a:t>While the browser will still parse uppercase tags, tags </a:t>
            </a:r>
            <a:r>
              <a:rPr lang="en" sz="1800" b="1" dirty="0"/>
              <a:t>should</a:t>
            </a:r>
            <a:r>
              <a:rPr lang="en" sz="1800" dirty="0"/>
              <a:t> be</a:t>
            </a:r>
            <a:r>
              <a:rPr lang="en" sz="1800" b="1" dirty="0"/>
              <a:t> </a:t>
            </a:r>
            <a:r>
              <a:rPr lang="en" sz="1800" dirty="0"/>
              <a:t>lowercase.</a:t>
            </a:r>
            <a:endParaRPr sz="1800" dirty="0"/>
          </a:p>
        </p:txBody>
      </p:sp>
      <p:sp>
        <p:nvSpPr>
          <p:cNvPr id="114" name="Google Shape;114;p21"/>
          <p:cNvSpPr txBox="1">
            <a:spLocks noGrp="1"/>
          </p:cNvSpPr>
          <p:nvPr>
            <p:ph type="body" idx="2"/>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999999"/>
                </a:solidFill>
                <a:latin typeface="Courier New"/>
                <a:ea typeface="Courier New"/>
                <a:cs typeface="Courier New"/>
                <a:sym typeface="Courier New"/>
              </a:rPr>
              <a:t>&lt;!-- Do --&gt;</a:t>
            </a:r>
            <a:endParaRPr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&lt;p&gt;</a:t>
            </a:r>
            <a:r>
              <a:rPr lang="en" b="1">
                <a:solidFill>
                  <a:srgbClr val="FFFFFF"/>
                </a:solidFill>
                <a:latin typeface="Courier New"/>
                <a:ea typeface="Courier New"/>
                <a:cs typeface="Courier New"/>
                <a:sym typeface="Courier New"/>
              </a:rPr>
              <a:t>Example paragraph</a:t>
            </a:r>
            <a:r>
              <a:rPr lang="en" b="1">
                <a:solidFill>
                  <a:srgbClr val="A4C2F4"/>
                </a:solidFill>
                <a:latin typeface="Courier New"/>
                <a:ea typeface="Courier New"/>
                <a:cs typeface="Courier New"/>
                <a:sym typeface="Courier New"/>
              </a:rPr>
              <a:t>&lt;/p&gt;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999999"/>
                </a:solidFill>
                <a:latin typeface="Courier New"/>
                <a:ea typeface="Courier New"/>
                <a:cs typeface="Courier New"/>
                <a:sym typeface="Courier New"/>
              </a:rPr>
              <a:t>&lt;!-- Do not --&gt;</a:t>
            </a:r>
            <a:endParaRPr b="1">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&lt;P&gt;</a:t>
            </a:r>
            <a:r>
              <a:rPr lang="en" b="1">
                <a:solidFill>
                  <a:srgbClr val="FFFFFF"/>
                </a:solidFill>
                <a:latin typeface="Courier New"/>
                <a:ea typeface="Courier New"/>
                <a:cs typeface="Courier New"/>
                <a:sym typeface="Courier New"/>
              </a:rPr>
              <a:t>Example paragraph</a:t>
            </a:r>
            <a:r>
              <a:rPr lang="en" b="1">
                <a:solidFill>
                  <a:srgbClr val="A4C2F4"/>
                </a:solidFill>
                <a:latin typeface="Courier New"/>
                <a:ea typeface="Courier New"/>
                <a:cs typeface="Courier New"/>
                <a:sym typeface="Courier New"/>
              </a:rPr>
              <a:t>&lt;/P&gt;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latin typeface="Courier New"/>
              <a:ea typeface="Courier New"/>
              <a:cs typeface="Courier New"/>
              <a:sym typeface="Courier New"/>
            </a:endParaRPr>
          </a:p>
          <a:p>
            <a:pPr marL="0" lvl="0" indent="0" algn="l" rtl="0">
              <a:lnSpc>
                <a:spcPct val="100000"/>
              </a:lnSpc>
              <a:spcBef>
                <a:spcPts val="0"/>
              </a:spcBef>
              <a:spcAft>
                <a:spcPts val="0"/>
              </a:spcAft>
              <a:buNone/>
            </a:pPr>
            <a:endParaRPr b="1">
              <a:solidFill>
                <a:srgbClr val="CCCCCC"/>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 structure</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 dirty="0"/>
              <a:t>Code should be clean and </a:t>
            </a:r>
            <a:r>
              <a:rPr lang="en" b="1" dirty="0"/>
              <a:t>semantic </a:t>
            </a:r>
            <a:r>
              <a:rPr lang="en" dirty="0"/>
              <a:t>(</a:t>
            </a:r>
            <a:r>
              <a:rPr lang="en-GB" dirty="0"/>
              <a:t>meaningful)</a:t>
            </a:r>
            <a:endParaRPr b="1" dirty="0"/>
          </a:p>
          <a:p>
            <a:pPr marL="457200" lvl="0" indent="-342900" algn="l" rtl="0">
              <a:spcBef>
                <a:spcPts val="0"/>
              </a:spcBef>
              <a:spcAft>
                <a:spcPts val="0"/>
              </a:spcAft>
              <a:buSzPts val="1800"/>
              <a:buChar char="●"/>
            </a:pPr>
            <a:r>
              <a:rPr lang="en" dirty="0"/>
              <a:t>Map the content to the appropriate tags</a:t>
            </a:r>
            <a:endParaRPr dirty="0"/>
          </a:p>
          <a:p>
            <a:pPr marL="914400" lvl="1" indent="-317500" algn="l" rtl="0">
              <a:spcBef>
                <a:spcPts val="0"/>
              </a:spcBef>
              <a:spcAft>
                <a:spcPts val="0"/>
              </a:spcAft>
              <a:buSzPts val="1400"/>
              <a:buChar char="○"/>
            </a:pPr>
            <a:r>
              <a:rPr lang="en" dirty="0"/>
              <a:t>Think about the content we want the user to see</a:t>
            </a:r>
            <a:endParaRPr dirty="0"/>
          </a:p>
          <a:p>
            <a:pPr marL="914400" lvl="1" indent="-317500" algn="l" rtl="0">
              <a:spcBef>
                <a:spcPts val="0"/>
              </a:spcBef>
              <a:spcAft>
                <a:spcPts val="0"/>
              </a:spcAft>
              <a:buSzPts val="1400"/>
              <a:buChar char="○"/>
            </a:pPr>
            <a:r>
              <a:rPr lang="en" dirty="0"/>
              <a:t>How should we present this content (more on this later)</a:t>
            </a:r>
            <a:endParaRPr dirty="0"/>
          </a:p>
          <a:p>
            <a:pPr marL="0" lvl="0" indent="0" algn="l" rtl="0">
              <a:spcBef>
                <a:spcPts val="1600"/>
              </a:spcBef>
              <a:spcAft>
                <a:spcPts val="1600"/>
              </a:spcAft>
              <a:buNone/>
            </a:pPr>
            <a:r>
              <a:rPr lang="en" dirty="0"/>
              <a:t>For example, if we want to display a heading, there is a subset of appropriate tags for that exact use. We’ll cover all sorts of semantic tags, your job is to match the correct tag to the correct content. That’s one of the secrets of good HTML code.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Simple HTML Tags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HTML tags</a:t>
            </a:r>
            <a:endParaRPr/>
          </a:p>
        </p:txBody>
      </p:sp>
      <p:sp>
        <p:nvSpPr>
          <p:cNvPr id="131" name="Google Shape;131;p24"/>
          <p:cNvSpPr txBox="1">
            <a:spLocks noGrp="1"/>
          </p:cNvSpPr>
          <p:nvPr>
            <p:ph type="body" idx="2"/>
          </p:nvPr>
        </p:nvSpPr>
        <p:spPr>
          <a:xfrm>
            <a:off x="3117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&lt;h1&gt;</a:t>
            </a:r>
            <a:r>
              <a:rPr lang="en" b="1">
                <a:solidFill>
                  <a:srgbClr val="FFFFFF"/>
                </a:solidFill>
                <a:latin typeface="Courier New"/>
                <a:ea typeface="Courier New"/>
                <a:cs typeface="Courier New"/>
                <a:sym typeface="Courier New"/>
              </a:rPr>
              <a:t>Main heading</a:t>
            </a:r>
            <a:r>
              <a:rPr lang="en" b="1">
                <a:solidFill>
                  <a:srgbClr val="A4C2F4"/>
                </a:solidFill>
                <a:latin typeface="Courier New"/>
                <a:ea typeface="Courier New"/>
                <a:cs typeface="Courier New"/>
                <a:sym typeface="Courier New"/>
              </a:rPr>
              <a:t>&lt;/h1&gt;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&lt;h2&gt;</a:t>
            </a:r>
            <a:r>
              <a:rPr lang="en" b="1">
                <a:solidFill>
                  <a:srgbClr val="FFFFFF"/>
                </a:solidFill>
                <a:latin typeface="Courier New"/>
                <a:ea typeface="Courier New"/>
                <a:cs typeface="Courier New"/>
                <a:sym typeface="Courier New"/>
              </a:rPr>
              <a:t>Sub heading</a:t>
            </a:r>
            <a:r>
              <a:rPr lang="en" b="1">
                <a:solidFill>
                  <a:srgbClr val="A4C2F4"/>
                </a:solidFill>
                <a:latin typeface="Courier New"/>
                <a:ea typeface="Courier New"/>
                <a:cs typeface="Courier New"/>
                <a:sym typeface="Courier New"/>
              </a:rPr>
              <a:t>&lt;/h2&gt; &lt;p&gt;</a:t>
            </a:r>
            <a:r>
              <a:rPr lang="en" b="1">
                <a:solidFill>
                  <a:srgbClr val="FFFFFF"/>
                </a:solidFill>
                <a:latin typeface="Courier New"/>
                <a:ea typeface="Courier New"/>
                <a:cs typeface="Courier New"/>
                <a:sym typeface="Courier New"/>
              </a:rPr>
              <a:t>Paragraph</a:t>
            </a:r>
            <a:r>
              <a:rPr lang="en" b="1">
                <a:solidFill>
                  <a:srgbClr val="A4C2F4"/>
                </a:solidFill>
                <a:latin typeface="Courier New"/>
                <a:ea typeface="Courier New"/>
                <a:cs typeface="Courier New"/>
                <a:sym typeface="Courier New"/>
              </a:rPr>
              <a:t>&lt;/p&gt;</a:t>
            </a:r>
            <a:endParaRPr b="1">
              <a:latin typeface="Courier New"/>
              <a:ea typeface="Courier New"/>
              <a:cs typeface="Courier New"/>
              <a:sym typeface="Courier New"/>
            </a:endParaRPr>
          </a:p>
        </p:txBody>
      </p:sp>
      <p:pic>
        <p:nvPicPr>
          <p:cNvPr id="132" name="Google Shape;132;p24" descr="Screen Shot 2017-10-03 at 10.29.35.png"/>
          <p:cNvPicPr preferRelativeResize="0"/>
          <p:nvPr/>
        </p:nvPicPr>
        <p:blipFill>
          <a:blip r:embed="rId3">
            <a:alphaModFix/>
          </a:blip>
          <a:stretch>
            <a:fillRect/>
          </a:stretch>
        </p:blipFill>
        <p:spPr>
          <a:xfrm>
            <a:off x="5493975" y="1152475"/>
            <a:ext cx="2693800" cy="205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 to writing HTML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to writing HTML</a:t>
            </a: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HTML documents are just text documents with a different file extension.</a:t>
            </a:r>
            <a:endParaRPr dirty="0"/>
          </a:p>
          <a:p>
            <a:pPr marL="0" lvl="0" indent="0" algn="l" rtl="0">
              <a:spcBef>
                <a:spcPts val="1600"/>
              </a:spcBef>
              <a:spcAft>
                <a:spcPts val="0"/>
              </a:spcAft>
              <a:buNone/>
            </a:pPr>
            <a:r>
              <a:rPr lang="en" dirty="0"/>
              <a:t>They contain </a:t>
            </a:r>
            <a:r>
              <a:rPr lang="en" b="1" dirty="0"/>
              <a:t>well structured </a:t>
            </a:r>
            <a:r>
              <a:rPr lang="en" dirty="0"/>
              <a:t>and </a:t>
            </a:r>
            <a:r>
              <a:rPr lang="en" b="1" dirty="0"/>
              <a:t>semantic</a:t>
            </a:r>
            <a:r>
              <a:rPr lang="en" dirty="0"/>
              <a:t> markup.</a:t>
            </a:r>
            <a:endParaRPr dirty="0"/>
          </a:p>
          <a:p>
            <a:pPr marL="0" lvl="0" indent="0" algn="l" rtl="0">
              <a:spcBef>
                <a:spcPts val="1600"/>
              </a:spcBef>
              <a:spcAft>
                <a:spcPts val="0"/>
              </a:spcAft>
              <a:buNone/>
            </a:pPr>
            <a:r>
              <a:rPr lang="en" dirty="0"/>
              <a:t>There is an emphasis on standards.</a:t>
            </a:r>
            <a:endParaRPr dirty="0"/>
          </a:p>
          <a:p>
            <a:pPr marL="0" lvl="0" indent="0" algn="l" rtl="0">
              <a:spcBef>
                <a:spcPts val="1600"/>
              </a:spcBef>
              <a:spcAft>
                <a:spcPts val="1600"/>
              </a:spcAft>
              <a:buNone/>
            </a:pPr>
            <a:r>
              <a:rPr lang="en" dirty="0"/>
              <a:t>Tags mostly come in pairs (opening/closing).</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Standards</a:t>
            </a:r>
            <a:endParaRPr/>
          </a:p>
        </p:txBody>
      </p:sp>
      <p:sp>
        <p:nvSpPr>
          <p:cNvPr id="149" name="Google Shape;149;p27"/>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need </a:t>
            </a:r>
            <a:r>
              <a:rPr lang="en" b="1" dirty="0"/>
              <a:t>structural</a:t>
            </a:r>
            <a:r>
              <a:rPr lang="en" dirty="0"/>
              <a:t> and </a:t>
            </a:r>
            <a:r>
              <a:rPr lang="en" b="1" dirty="0"/>
              <a:t>semantic</a:t>
            </a:r>
            <a:r>
              <a:rPr lang="en" dirty="0"/>
              <a:t> code?</a:t>
            </a:r>
          </a:p>
          <a:p>
            <a:pPr marL="457200" lvl="1" indent="0">
              <a:buNone/>
            </a:pPr>
            <a:r>
              <a:rPr lang="en-GB" dirty="0"/>
              <a:t>Finding blocks of meaningful code is significantly easier</a:t>
            </a:r>
          </a:p>
          <a:p>
            <a:pPr marL="457200" lvl="1" indent="0">
              <a:buNone/>
            </a:pPr>
            <a:r>
              <a:rPr lang="en-GB" dirty="0"/>
              <a:t>Suggests to the developer the type of data that will be populated</a:t>
            </a:r>
          </a:p>
          <a:p>
            <a:pPr marL="457200" lvl="1" indent="0">
              <a:buNone/>
            </a:pPr>
            <a:r>
              <a:rPr lang="en-GB" dirty="0"/>
              <a:t>Screen readers can use it as a signpost to help visually impaired users navigate a page</a:t>
            </a:r>
          </a:p>
          <a:p>
            <a:pPr marL="0" lvl="0" indent="0" algn="l" rtl="0">
              <a:spcBef>
                <a:spcPts val="1600"/>
              </a:spcBef>
              <a:spcAft>
                <a:spcPts val="0"/>
              </a:spcAft>
              <a:buNone/>
            </a:pPr>
            <a:r>
              <a:rPr lang="en" dirty="0"/>
              <a:t>Why follow </a:t>
            </a:r>
            <a:r>
              <a:rPr lang="en" b="1" dirty="0"/>
              <a:t>standards</a:t>
            </a:r>
            <a:r>
              <a:rPr lang="en" dirty="0"/>
              <a:t>?</a:t>
            </a:r>
          </a:p>
          <a:p>
            <a:pPr marL="457200" lvl="1" indent="0">
              <a:buNone/>
            </a:pPr>
            <a:r>
              <a:rPr lang="en-GB" dirty="0"/>
              <a:t>Browsers can interpret and display the contents and helps make More stable websites</a:t>
            </a:r>
          </a:p>
          <a:p>
            <a:pPr marL="457200" lvl="1" indent="0">
              <a:buNone/>
            </a:pPr>
            <a:r>
              <a:rPr lang="en-GB" dirty="0"/>
              <a:t>Changes to design of whole sites can be made by only changing the CSS</a:t>
            </a:r>
          </a:p>
          <a:p>
            <a:pPr marL="914400" lvl="2" indent="0">
              <a:buNone/>
            </a:pPr>
            <a:r>
              <a:rPr lang="en-GB" dirty="0"/>
              <a:t>Therefore, reducing development and maintenance time</a:t>
            </a:r>
          </a:p>
          <a:p>
            <a:pPr marL="457200" lvl="1" indent="0">
              <a:buNone/>
            </a:pPr>
            <a:r>
              <a:rPr lang="en-GB" dirty="0"/>
              <a:t>Backward Compatibility / Rules all developers can follow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most basic tags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Headings</a:t>
            </a:r>
            <a:endParaRPr/>
          </a:p>
        </p:txBody>
      </p:sp>
      <p:sp>
        <p:nvSpPr>
          <p:cNvPr id="166" name="Google Shape;166;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800" b="1"/>
              <a:t>H</a:t>
            </a:r>
            <a:r>
              <a:rPr lang="en" sz="1800"/>
              <a:t>eadings are usually the first textual elements we define. There are </a:t>
            </a:r>
            <a:r>
              <a:rPr lang="en" sz="1800" b="1"/>
              <a:t>six </a:t>
            </a:r>
            <a:r>
              <a:rPr lang="en" sz="1800"/>
              <a:t>heading levels.</a:t>
            </a:r>
            <a:endParaRPr sz="1800"/>
          </a:p>
          <a:p>
            <a:pPr marL="0" marR="0" lvl="0" indent="0" algn="l" rtl="0">
              <a:lnSpc>
                <a:spcPct val="115000"/>
              </a:lnSpc>
              <a:spcBef>
                <a:spcPts val="1600"/>
              </a:spcBef>
              <a:spcAft>
                <a:spcPts val="0"/>
              </a:spcAft>
              <a:buNone/>
            </a:pPr>
            <a:r>
              <a:rPr lang="en" sz="1800"/>
              <a:t>That doesn’t mean you should use all of them. Generally, if you use any more than 4-5 levels, you should move content to new pages.</a:t>
            </a:r>
            <a:endParaRPr sz="1800"/>
          </a:p>
          <a:p>
            <a:pPr marL="0" marR="0" lvl="0" indent="0" algn="l" rtl="0">
              <a:lnSpc>
                <a:spcPct val="115000"/>
              </a:lnSpc>
              <a:spcBef>
                <a:spcPts val="1600"/>
              </a:spcBef>
              <a:spcAft>
                <a:spcPts val="1600"/>
              </a:spcAft>
              <a:buNone/>
            </a:pPr>
            <a:r>
              <a:rPr lang="en" sz="1800"/>
              <a:t>For valid HTML, every page </a:t>
            </a:r>
            <a:r>
              <a:rPr lang="en" sz="1800" b="1"/>
              <a:t>must</a:t>
            </a:r>
            <a:r>
              <a:rPr lang="en" sz="1800"/>
              <a:t> have an </a:t>
            </a:r>
            <a:r>
              <a:rPr lang="en" sz="1800">
                <a:latin typeface="Courier New"/>
                <a:ea typeface="Courier New"/>
                <a:cs typeface="Courier New"/>
                <a:sym typeface="Courier New"/>
              </a:rPr>
              <a:t>&lt;h1&gt;</a:t>
            </a:r>
            <a:r>
              <a:rPr lang="en" sz="1800"/>
              <a:t> element.</a:t>
            </a:r>
            <a:endParaRPr sz="1800"/>
          </a:p>
        </p:txBody>
      </p:sp>
      <p:sp>
        <p:nvSpPr>
          <p:cNvPr id="167" name="Google Shape;167;p30"/>
          <p:cNvSpPr txBox="1">
            <a:spLocks noGrp="1"/>
          </p:cNvSpPr>
          <p:nvPr>
            <p:ph type="body" idx="2"/>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&lt;h1&gt;</a:t>
            </a:r>
            <a:r>
              <a:rPr lang="en" b="1">
                <a:solidFill>
                  <a:srgbClr val="FFFFFF"/>
                </a:solidFill>
                <a:latin typeface="Courier New"/>
                <a:ea typeface="Courier New"/>
                <a:cs typeface="Courier New"/>
                <a:sym typeface="Courier New"/>
              </a:rPr>
              <a:t>Most important heading</a:t>
            </a:r>
            <a:r>
              <a:rPr lang="en" b="1">
                <a:solidFill>
                  <a:srgbClr val="A4C2F4"/>
                </a:solidFill>
                <a:latin typeface="Courier New"/>
                <a:ea typeface="Courier New"/>
                <a:cs typeface="Courier New"/>
                <a:sym typeface="Courier New"/>
              </a:rPr>
              <a:t>&lt;/h1&gt;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&lt;h6&gt;</a:t>
            </a:r>
            <a:r>
              <a:rPr lang="en" b="1">
                <a:solidFill>
                  <a:srgbClr val="FFFFFF"/>
                </a:solidFill>
                <a:latin typeface="Courier New"/>
                <a:ea typeface="Courier New"/>
                <a:cs typeface="Courier New"/>
                <a:sym typeface="Courier New"/>
              </a:rPr>
              <a:t>Least important heading</a:t>
            </a:r>
            <a:r>
              <a:rPr lang="en" b="1">
                <a:solidFill>
                  <a:srgbClr val="A4C2F4"/>
                </a:solidFill>
                <a:latin typeface="Courier New"/>
                <a:ea typeface="Courier New"/>
                <a:cs typeface="Courier New"/>
                <a:sym typeface="Courier New"/>
              </a:rPr>
              <a:t>&lt;/h6&gt;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latin typeface="Courier New"/>
              <a:ea typeface="Courier New"/>
              <a:cs typeface="Courier New"/>
              <a:sym typeface="Courier New"/>
            </a:endParaRPr>
          </a:p>
          <a:p>
            <a:pPr marL="0" lvl="0" indent="0" algn="l" rtl="0">
              <a:lnSpc>
                <a:spcPct val="100000"/>
              </a:lnSpc>
              <a:spcBef>
                <a:spcPts val="0"/>
              </a:spcBef>
              <a:spcAft>
                <a:spcPts val="0"/>
              </a:spcAft>
              <a:buNone/>
            </a:pPr>
            <a:endParaRPr b="1">
              <a:solidFill>
                <a:srgbClr val="CCCC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solidFill>
                <a:srgbClr val="CCCCCC"/>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Paragraphs</a:t>
            </a:r>
            <a:endParaRPr/>
          </a:p>
        </p:txBody>
      </p:sp>
      <p:sp>
        <p:nvSpPr>
          <p:cNvPr id="173" name="Google Shape;173;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800" b="1"/>
              <a:t>P</a:t>
            </a:r>
            <a:r>
              <a:rPr lang="en" sz="1800"/>
              <a:t>aragraphs are for text.</a:t>
            </a:r>
            <a:endParaRPr sz="1800"/>
          </a:p>
          <a:p>
            <a:pPr marL="0" marR="0" lvl="0" indent="0" algn="l" rtl="0">
              <a:lnSpc>
                <a:spcPct val="115000"/>
              </a:lnSpc>
              <a:spcBef>
                <a:spcPts val="1600"/>
              </a:spcBef>
              <a:spcAft>
                <a:spcPts val="1600"/>
              </a:spcAft>
              <a:buNone/>
            </a:pPr>
            <a:r>
              <a:rPr lang="en" sz="1800"/>
              <a:t>Don’t forget to close!</a:t>
            </a:r>
            <a:endParaRPr sz="1800"/>
          </a:p>
        </p:txBody>
      </p:sp>
      <p:sp>
        <p:nvSpPr>
          <p:cNvPr id="174" name="Google Shape;174;p31"/>
          <p:cNvSpPr txBox="1">
            <a:spLocks noGrp="1"/>
          </p:cNvSpPr>
          <p:nvPr>
            <p:ph type="body" idx="2"/>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&lt;p&gt;</a:t>
            </a:r>
            <a:r>
              <a:rPr lang="en" b="1">
                <a:solidFill>
                  <a:srgbClr val="FFFFFF"/>
                </a:solidFill>
                <a:latin typeface="Courier New"/>
                <a:ea typeface="Courier New"/>
                <a:cs typeface="Courier New"/>
                <a:sym typeface="Courier New"/>
              </a:rPr>
              <a:t>Some text</a:t>
            </a:r>
            <a:r>
              <a:rPr lang="en" b="1">
                <a:solidFill>
                  <a:srgbClr val="A4C2F4"/>
                </a:solidFill>
                <a:latin typeface="Courier New"/>
                <a:ea typeface="Courier New"/>
                <a:cs typeface="Courier New"/>
                <a:sym typeface="Courier New"/>
              </a:rPr>
              <a:t>&lt;/p&gt;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&lt;p&gt;</a:t>
            </a:r>
            <a:r>
              <a:rPr lang="en" b="1">
                <a:solidFill>
                  <a:srgbClr val="FFFFFF"/>
                </a:solidFill>
                <a:latin typeface="Courier New"/>
                <a:ea typeface="Courier New"/>
                <a:cs typeface="Courier New"/>
                <a:sym typeface="Courier New"/>
              </a:rPr>
              <a:t>Some more text</a:t>
            </a:r>
            <a:r>
              <a:rPr lang="en" b="1">
                <a:solidFill>
                  <a:srgbClr val="A4C2F4"/>
                </a:solidFill>
                <a:latin typeface="Courier New"/>
                <a:ea typeface="Courier New"/>
                <a:cs typeface="Courier New"/>
                <a:sym typeface="Courier New"/>
              </a:rPr>
              <a:t>&lt;/p&gt;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latin typeface="Courier New"/>
              <a:ea typeface="Courier New"/>
              <a:cs typeface="Courier New"/>
              <a:sym typeface="Courier New"/>
            </a:endParaRPr>
          </a:p>
          <a:p>
            <a:pPr marL="0" lvl="0" indent="0" algn="l" rtl="0">
              <a:lnSpc>
                <a:spcPct val="100000"/>
              </a:lnSpc>
              <a:spcBef>
                <a:spcPts val="0"/>
              </a:spcBef>
              <a:spcAft>
                <a:spcPts val="0"/>
              </a:spcAft>
              <a:buNone/>
            </a:pPr>
            <a:endParaRPr b="1">
              <a:solidFill>
                <a:srgbClr val="CCCC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solidFill>
                <a:srgbClr val="CCCCCC"/>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a:t>
            </a:r>
            <a:endParaRPr/>
          </a:p>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 brief history of HTML</a:t>
            </a:r>
            <a:endParaRPr sz="1800"/>
          </a:p>
          <a:p>
            <a:pPr marL="457200" lvl="0" indent="-342900" algn="l" rtl="0">
              <a:spcBef>
                <a:spcPts val="0"/>
              </a:spcBef>
              <a:spcAft>
                <a:spcPts val="0"/>
              </a:spcAft>
              <a:buSzPts val="1800"/>
              <a:buChar char="●"/>
            </a:pPr>
            <a:r>
              <a:rPr lang="en" sz="1800"/>
              <a:t>HTML document structure</a:t>
            </a:r>
            <a:endParaRPr sz="1800"/>
          </a:p>
          <a:p>
            <a:pPr marL="914400" lvl="1" indent="-317500" algn="l" rtl="0">
              <a:spcBef>
                <a:spcPts val="0"/>
              </a:spcBef>
              <a:spcAft>
                <a:spcPts val="0"/>
              </a:spcAft>
              <a:buSzPts val="1400"/>
              <a:buChar char="○"/>
            </a:pPr>
            <a:r>
              <a:rPr lang="en" sz="1400"/>
              <a:t>The correct doctype</a:t>
            </a:r>
            <a:endParaRPr sz="1400"/>
          </a:p>
          <a:p>
            <a:pPr marL="914400" lvl="1" indent="-317500" algn="l" rtl="0">
              <a:spcBef>
                <a:spcPts val="0"/>
              </a:spcBef>
              <a:spcAft>
                <a:spcPts val="0"/>
              </a:spcAft>
              <a:buSzPts val="1400"/>
              <a:buChar char="○"/>
            </a:pPr>
            <a:r>
              <a:rPr lang="en" sz="1400"/>
              <a:t>Tags / Elements</a:t>
            </a:r>
            <a:endParaRPr sz="1400"/>
          </a:p>
          <a:p>
            <a:pPr marL="914400" lvl="1" indent="-317500" algn="l" rtl="0">
              <a:spcBef>
                <a:spcPts val="0"/>
              </a:spcBef>
              <a:spcAft>
                <a:spcPts val="0"/>
              </a:spcAft>
              <a:buSzPts val="1400"/>
              <a:buChar char="○"/>
            </a:pPr>
            <a:r>
              <a:rPr lang="en" sz="1400"/>
              <a:t>Page structure</a:t>
            </a:r>
            <a:endParaRPr sz="1400"/>
          </a:p>
          <a:p>
            <a:pPr marL="457200" lvl="0" indent="-342900" algn="l" rtl="0">
              <a:spcBef>
                <a:spcPts val="0"/>
              </a:spcBef>
              <a:spcAft>
                <a:spcPts val="0"/>
              </a:spcAft>
              <a:buSzPts val="1800"/>
              <a:buChar char="●"/>
            </a:pPr>
            <a:r>
              <a:rPr lang="en" sz="1800"/>
              <a:t>Simple HTML tags</a:t>
            </a:r>
            <a:endParaRPr sz="1800"/>
          </a:p>
          <a:p>
            <a:pPr marL="457200" lvl="0" indent="-342900" algn="l" rtl="0">
              <a:spcBef>
                <a:spcPts val="0"/>
              </a:spcBef>
              <a:spcAft>
                <a:spcPts val="0"/>
              </a:spcAft>
              <a:buSzPts val="1800"/>
              <a:buChar char="●"/>
            </a:pPr>
            <a:r>
              <a:rPr lang="en" sz="1800"/>
              <a:t>Approach to writing HTML</a:t>
            </a:r>
            <a:endParaRPr sz="1800"/>
          </a:p>
          <a:p>
            <a:pPr marL="914400" lvl="1" indent="-317500" algn="l" rtl="0">
              <a:spcBef>
                <a:spcPts val="0"/>
              </a:spcBef>
              <a:spcAft>
                <a:spcPts val="0"/>
              </a:spcAft>
              <a:buSzPts val="1400"/>
              <a:buChar char="○"/>
            </a:pPr>
            <a:r>
              <a:rPr lang="en" sz="1400"/>
              <a:t>Standards</a:t>
            </a:r>
            <a:endParaRPr sz="1400"/>
          </a:p>
          <a:p>
            <a:pPr marL="914400" lvl="1" indent="-317500" algn="l" rtl="0">
              <a:spcBef>
                <a:spcPts val="0"/>
              </a:spcBef>
              <a:spcAft>
                <a:spcPts val="0"/>
              </a:spcAft>
              <a:buSzPts val="1400"/>
              <a:buChar char="○"/>
            </a:pPr>
            <a:r>
              <a:rPr lang="en" sz="1400"/>
              <a:t>HTML checklist</a:t>
            </a:r>
            <a:endParaRPr sz="1400"/>
          </a:p>
          <a:p>
            <a:pPr marL="0" lvl="0" indent="0" algn="l" rtl="0">
              <a:spcBef>
                <a:spcPts val="1600"/>
              </a:spcBef>
              <a:spcAft>
                <a:spcPts val="1600"/>
              </a:spcAft>
              <a:buNone/>
            </a:pPr>
            <a:endParaRPr/>
          </a:p>
        </p:txBody>
      </p:sp>
      <p:sp>
        <p:nvSpPr>
          <p:cNvPr id="65" name="Google Shape;65;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most basic tags</a:t>
            </a:r>
            <a:endParaRPr sz="1800"/>
          </a:p>
          <a:p>
            <a:pPr marL="914400" lvl="1" indent="-317500" algn="l" rtl="0">
              <a:spcBef>
                <a:spcPts val="0"/>
              </a:spcBef>
              <a:spcAft>
                <a:spcPts val="0"/>
              </a:spcAft>
              <a:buSzPts val="1400"/>
              <a:buChar char="○"/>
            </a:pPr>
            <a:r>
              <a:rPr lang="en" sz="1400"/>
              <a:t>Headings</a:t>
            </a:r>
            <a:endParaRPr sz="1400"/>
          </a:p>
          <a:p>
            <a:pPr marL="914400" lvl="1" indent="-317500" algn="l" rtl="0">
              <a:spcBef>
                <a:spcPts val="0"/>
              </a:spcBef>
              <a:spcAft>
                <a:spcPts val="0"/>
              </a:spcAft>
              <a:buSzPts val="1400"/>
              <a:buChar char="○"/>
            </a:pPr>
            <a:r>
              <a:rPr lang="en" sz="1400"/>
              <a:t>Paragraphs</a:t>
            </a:r>
            <a:endParaRPr sz="1400"/>
          </a:p>
          <a:p>
            <a:pPr marL="914400" lvl="1" indent="-317500" algn="l" rtl="0">
              <a:spcBef>
                <a:spcPts val="0"/>
              </a:spcBef>
              <a:spcAft>
                <a:spcPts val="0"/>
              </a:spcAft>
              <a:buSzPts val="1400"/>
              <a:buChar char="○"/>
            </a:pPr>
            <a:r>
              <a:rPr lang="en" sz="1400"/>
              <a:t>Lists</a:t>
            </a:r>
            <a:endParaRPr sz="1400"/>
          </a:p>
          <a:p>
            <a:pPr marL="914400" lvl="1" indent="-317500" algn="l" rtl="0">
              <a:spcBef>
                <a:spcPts val="0"/>
              </a:spcBef>
              <a:spcAft>
                <a:spcPts val="0"/>
              </a:spcAft>
              <a:buSzPts val="1400"/>
              <a:buChar char="○"/>
            </a:pPr>
            <a:r>
              <a:rPr lang="en" sz="1400"/>
              <a:t>Tables</a:t>
            </a:r>
            <a:endParaRPr sz="1400"/>
          </a:p>
          <a:p>
            <a:pPr marL="457200" lvl="0" indent="-342900" algn="l" rtl="0">
              <a:spcBef>
                <a:spcPts val="0"/>
              </a:spcBef>
              <a:spcAft>
                <a:spcPts val="0"/>
              </a:spcAft>
              <a:buSzPts val="1800"/>
              <a:buChar char="●"/>
            </a:pPr>
            <a:r>
              <a:rPr lang="en" sz="1800"/>
              <a:t>Short demo of what we covered</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a:t>
            </a:r>
            <a:endParaRPr/>
          </a:p>
        </p:txBody>
      </p:sp>
      <p:sp>
        <p:nvSpPr>
          <p:cNvPr id="180" name="Google Shape;180;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800" b="1"/>
              <a:t>U</a:t>
            </a:r>
            <a:r>
              <a:rPr lang="en" sz="1800"/>
              <a:t>nordered </a:t>
            </a:r>
            <a:r>
              <a:rPr lang="en" sz="1800" b="1"/>
              <a:t>L</a:t>
            </a:r>
            <a:r>
              <a:rPr lang="en" sz="1800"/>
              <a:t>ists </a:t>
            </a:r>
            <a:r>
              <a:rPr lang="en" sz="1800">
                <a:latin typeface="Courier New"/>
                <a:ea typeface="Courier New"/>
                <a:cs typeface="Courier New"/>
                <a:sym typeface="Courier New"/>
              </a:rPr>
              <a:t>&lt;ul&gt;</a:t>
            </a:r>
            <a:r>
              <a:rPr lang="en" sz="1800"/>
              <a:t> are typically bulleted.</a:t>
            </a:r>
            <a:endParaRPr sz="1800"/>
          </a:p>
          <a:p>
            <a:pPr marL="0" marR="0" lvl="0" indent="0" algn="l" rtl="0">
              <a:lnSpc>
                <a:spcPct val="115000"/>
              </a:lnSpc>
              <a:spcBef>
                <a:spcPts val="1600"/>
              </a:spcBef>
              <a:spcAft>
                <a:spcPts val="0"/>
              </a:spcAft>
              <a:buNone/>
            </a:pPr>
            <a:r>
              <a:rPr lang="en" sz="1800" b="1"/>
              <a:t>O</a:t>
            </a:r>
            <a:r>
              <a:rPr lang="en" sz="1800"/>
              <a:t>rdered </a:t>
            </a:r>
            <a:r>
              <a:rPr lang="en" sz="1800" b="1"/>
              <a:t>L</a:t>
            </a:r>
            <a:r>
              <a:rPr lang="en" sz="1800"/>
              <a:t>ists </a:t>
            </a:r>
            <a:r>
              <a:rPr lang="en" sz="1800">
                <a:latin typeface="Courier New"/>
                <a:ea typeface="Courier New"/>
                <a:cs typeface="Courier New"/>
                <a:sym typeface="Courier New"/>
              </a:rPr>
              <a:t>&lt;ol&gt;</a:t>
            </a:r>
            <a:r>
              <a:rPr lang="en" sz="1800"/>
              <a:t> are typically numbered.</a:t>
            </a:r>
            <a:endParaRPr sz="1800"/>
          </a:p>
          <a:p>
            <a:pPr marL="0" marR="0" lvl="0" indent="0" algn="l" rtl="0">
              <a:lnSpc>
                <a:spcPct val="115000"/>
              </a:lnSpc>
              <a:spcBef>
                <a:spcPts val="1600"/>
              </a:spcBef>
              <a:spcAft>
                <a:spcPts val="1600"/>
              </a:spcAft>
              <a:buNone/>
            </a:pPr>
            <a:r>
              <a:rPr lang="en" sz="1800" b="1"/>
              <a:t>L</a:t>
            </a:r>
            <a:r>
              <a:rPr lang="en" sz="1800"/>
              <a:t>ist </a:t>
            </a:r>
            <a:r>
              <a:rPr lang="en" sz="1800" b="1"/>
              <a:t>I</a:t>
            </a:r>
            <a:r>
              <a:rPr lang="en" sz="1800"/>
              <a:t>tems are denoted by </a:t>
            </a:r>
            <a:r>
              <a:rPr lang="en" sz="1800">
                <a:latin typeface="Courier New"/>
                <a:ea typeface="Courier New"/>
                <a:cs typeface="Courier New"/>
                <a:sym typeface="Courier New"/>
              </a:rPr>
              <a:t>&lt;li&gt;</a:t>
            </a:r>
            <a:r>
              <a:rPr lang="en" sz="1800"/>
              <a:t>.</a:t>
            </a:r>
            <a:endParaRPr sz="1800"/>
          </a:p>
        </p:txBody>
      </p:sp>
      <p:sp>
        <p:nvSpPr>
          <p:cNvPr id="181" name="Google Shape;181;p32"/>
          <p:cNvSpPr txBox="1">
            <a:spLocks noGrp="1"/>
          </p:cNvSpPr>
          <p:nvPr>
            <p:ph type="body" idx="2"/>
          </p:nvPr>
        </p:nvSpPr>
        <p:spPr>
          <a:xfrm>
            <a:off x="49848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&lt;ul&gt;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  &lt;li&gt;</a:t>
            </a:r>
            <a:r>
              <a:rPr lang="en" b="1" dirty="0">
                <a:solidFill>
                  <a:srgbClr val="FFFFFF"/>
                </a:solidFill>
                <a:latin typeface="Courier New"/>
                <a:ea typeface="Courier New"/>
                <a:cs typeface="Courier New"/>
                <a:sym typeface="Courier New"/>
              </a:rPr>
              <a:t>List item</a:t>
            </a:r>
            <a:r>
              <a:rPr lang="en" b="1" dirty="0">
                <a:solidFill>
                  <a:srgbClr val="A4C2F4"/>
                </a:solidFill>
                <a:latin typeface="Courier New"/>
                <a:ea typeface="Courier New"/>
                <a:cs typeface="Courier New"/>
                <a:sym typeface="Courier New"/>
              </a:rPr>
              <a:t>&lt;/li&gt;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  &lt;li&gt;</a:t>
            </a:r>
            <a:r>
              <a:rPr lang="en" b="1" dirty="0">
                <a:solidFill>
                  <a:srgbClr val="FFFFFF"/>
                </a:solidFill>
                <a:latin typeface="Courier New"/>
                <a:ea typeface="Courier New"/>
                <a:cs typeface="Courier New"/>
                <a:sym typeface="Courier New"/>
              </a:rPr>
              <a:t>List item</a:t>
            </a:r>
            <a:r>
              <a:rPr lang="en" b="1" dirty="0">
                <a:solidFill>
                  <a:srgbClr val="A4C2F4"/>
                </a:solidFill>
                <a:latin typeface="Courier New"/>
                <a:ea typeface="Courier New"/>
                <a:cs typeface="Courier New"/>
                <a:sym typeface="Courier New"/>
              </a:rPr>
              <a:t>&lt;/li&gt;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&lt;/ul&gt;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&lt;ol&gt;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  &lt;li&gt;</a:t>
            </a:r>
            <a:r>
              <a:rPr lang="en" b="1" dirty="0">
                <a:solidFill>
                  <a:srgbClr val="FFFFFF"/>
                </a:solidFill>
                <a:latin typeface="Courier New"/>
                <a:ea typeface="Courier New"/>
                <a:cs typeface="Courier New"/>
                <a:sym typeface="Courier New"/>
              </a:rPr>
              <a:t>List item</a:t>
            </a:r>
            <a:r>
              <a:rPr lang="en" b="1" dirty="0">
                <a:solidFill>
                  <a:srgbClr val="A4C2F4"/>
                </a:solidFill>
                <a:latin typeface="Courier New"/>
                <a:ea typeface="Courier New"/>
                <a:cs typeface="Courier New"/>
                <a:sym typeface="Courier New"/>
              </a:rPr>
              <a:t>&lt;/li&gt;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  &lt;li&gt;</a:t>
            </a:r>
            <a:r>
              <a:rPr lang="en" b="1" dirty="0">
                <a:solidFill>
                  <a:srgbClr val="FFFFFF"/>
                </a:solidFill>
                <a:latin typeface="Courier New"/>
                <a:ea typeface="Courier New"/>
                <a:cs typeface="Courier New"/>
                <a:sym typeface="Courier New"/>
              </a:rPr>
              <a:t>List item</a:t>
            </a:r>
            <a:r>
              <a:rPr lang="en" b="1" dirty="0">
                <a:solidFill>
                  <a:srgbClr val="A4C2F4"/>
                </a:solidFill>
                <a:latin typeface="Courier New"/>
                <a:ea typeface="Courier New"/>
                <a:cs typeface="Courier New"/>
                <a:sym typeface="Courier New"/>
              </a:rPr>
              <a:t>&lt;/li&gt;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&lt;ol&gt;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dirty="0">
              <a:latin typeface="Courier New"/>
              <a:ea typeface="Courier New"/>
              <a:cs typeface="Courier New"/>
              <a:sym typeface="Courier New"/>
            </a:endParaRPr>
          </a:p>
          <a:p>
            <a:pPr marL="0" lvl="0" indent="0" algn="l" rtl="0">
              <a:lnSpc>
                <a:spcPct val="100000"/>
              </a:lnSpc>
              <a:spcBef>
                <a:spcPts val="0"/>
              </a:spcBef>
              <a:spcAft>
                <a:spcPts val="0"/>
              </a:spcAft>
              <a:buNone/>
            </a:pPr>
            <a:endParaRPr b="1" dirty="0">
              <a:solidFill>
                <a:srgbClr val="CCCC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dirty="0">
              <a:solidFill>
                <a:srgbClr val="CCCCCC"/>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Tables</a:t>
            </a:r>
            <a:endParaRPr/>
          </a:p>
        </p:txBody>
      </p:sp>
      <p:sp>
        <p:nvSpPr>
          <p:cNvPr id="187" name="Google Shape;187;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800"/>
              <a:t>Tables are for </a:t>
            </a:r>
            <a:r>
              <a:rPr lang="en" sz="1800" b="1"/>
              <a:t>data</a:t>
            </a:r>
            <a:r>
              <a:rPr lang="en" sz="1800"/>
              <a:t>.</a:t>
            </a:r>
            <a:endParaRPr sz="1800"/>
          </a:p>
          <a:p>
            <a:pPr marL="0" marR="0" lvl="0" indent="0" algn="l" rtl="0">
              <a:lnSpc>
                <a:spcPct val="115000"/>
              </a:lnSpc>
              <a:spcBef>
                <a:spcPts val="1600"/>
              </a:spcBef>
              <a:spcAft>
                <a:spcPts val="0"/>
              </a:spcAft>
              <a:buNone/>
            </a:pPr>
            <a:r>
              <a:rPr lang="en" sz="1800"/>
              <a:t>Do </a:t>
            </a:r>
            <a:r>
              <a:rPr lang="en" sz="1800" b="1"/>
              <a:t>not </a:t>
            </a:r>
            <a:r>
              <a:rPr lang="en" sz="1800"/>
              <a:t>structure your HTML documents with tables!</a:t>
            </a:r>
            <a:endParaRPr sz="1800"/>
          </a:p>
          <a:p>
            <a:pPr marL="0" marR="0" lvl="0" indent="0" algn="l" rtl="0">
              <a:lnSpc>
                <a:spcPct val="115000"/>
              </a:lnSpc>
              <a:spcBef>
                <a:spcPts val="1600"/>
              </a:spcBef>
              <a:spcAft>
                <a:spcPts val="0"/>
              </a:spcAft>
              <a:buNone/>
            </a:pPr>
            <a:r>
              <a:rPr lang="en" sz="1800"/>
              <a:t>The </a:t>
            </a:r>
            <a:r>
              <a:rPr lang="en" sz="1800">
                <a:latin typeface="Courier New"/>
                <a:ea typeface="Courier New"/>
                <a:cs typeface="Courier New"/>
                <a:sym typeface="Courier New"/>
              </a:rPr>
              <a:t>&lt;table&gt;</a:t>
            </a:r>
            <a:r>
              <a:rPr lang="en" sz="1800"/>
              <a:t> tag encloses the entire table.</a:t>
            </a:r>
            <a:endParaRPr sz="1800"/>
          </a:p>
          <a:p>
            <a:pPr marL="0" marR="0" lvl="0" indent="0" algn="l" rtl="0">
              <a:lnSpc>
                <a:spcPct val="115000"/>
              </a:lnSpc>
              <a:spcBef>
                <a:spcPts val="1600"/>
              </a:spcBef>
              <a:spcAft>
                <a:spcPts val="0"/>
              </a:spcAft>
              <a:buNone/>
            </a:pPr>
            <a:r>
              <a:rPr lang="en" sz="1800"/>
              <a:t>A </a:t>
            </a:r>
            <a:r>
              <a:rPr lang="en" sz="1800">
                <a:latin typeface="Courier New"/>
                <a:ea typeface="Courier New"/>
                <a:cs typeface="Courier New"/>
                <a:sym typeface="Courier New"/>
              </a:rPr>
              <a:t>&lt;tr&gt;</a:t>
            </a:r>
            <a:r>
              <a:rPr lang="en" sz="1800"/>
              <a:t> tag denotes a row.</a:t>
            </a:r>
            <a:endParaRPr sz="1800"/>
          </a:p>
          <a:p>
            <a:pPr marL="0" marR="0" lvl="0" indent="0" algn="l" rtl="0">
              <a:lnSpc>
                <a:spcPct val="115000"/>
              </a:lnSpc>
              <a:spcBef>
                <a:spcPts val="1600"/>
              </a:spcBef>
              <a:spcAft>
                <a:spcPts val="0"/>
              </a:spcAft>
              <a:buNone/>
            </a:pPr>
            <a:r>
              <a:rPr lang="en" sz="1800"/>
              <a:t>A </a:t>
            </a:r>
            <a:r>
              <a:rPr lang="en" sz="1800">
                <a:latin typeface="Courier New"/>
                <a:ea typeface="Courier New"/>
                <a:cs typeface="Courier New"/>
                <a:sym typeface="Courier New"/>
              </a:rPr>
              <a:t>&lt;td&gt;</a:t>
            </a:r>
            <a:r>
              <a:rPr lang="en" sz="1800"/>
              <a:t> tag denotes a cell.</a:t>
            </a:r>
            <a:endParaRPr sz="1800"/>
          </a:p>
          <a:p>
            <a:pPr marL="0" marR="0" lvl="0" indent="0" algn="l" rtl="0">
              <a:lnSpc>
                <a:spcPct val="115000"/>
              </a:lnSpc>
              <a:spcBef>
                <a:spcPts val="1600"/>
              </a:spcBef>
              <a:spcAft>
                <a:spcPts val="1600"/>
              </a:spcAft>
              <a:buNone/>
            </a:pPr>
            <a:r>
              <a:rPr lang="en" sz="1800"/>
              <a:t>There are lots more table related tags</a:t>
            </a:r>
            <a:endParaRPr sz="1800"/>
          </a:p>
        </p:txBody>
      </p:sp>
      <p:sp>
        <p:nvSpPr>
          <p:cNvPr id="188" name="Google Shape;188;p33"/>
          <p:cNvSpPr txBox="1">
            <a:spLocks noGrp="1"/>
          </p:cNvSpPr>
          <p:nvPr>
            <p:ph type="body" idx="2"/>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&lt;table&gt;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  &lt;tr&gt;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    &lt;td&gt;</a:t>
            </a:r>
            <a:r>
              <a:rPr lang="en" b="1" dirty="0">
                <a:solidFill>
                  <a:srgbClr val="FFFFFF"/>
                </a:solidFill>
                <a:latin typeface="Courier New"/>
                <a:ea typeface="Courier New"/>
                <a:cs typeface="Courier New"/>
                <a:sym typeface="Courier New"/>
              </a:rPr>
              <a:t>Data cell</a:t>
            </a:r>
            <a:r>
              <a:rPr lang="en" b="1" dirty="0">
                <a:solidFill>
                  <a:srgbClr val="A4C2F4"/>
                </a:solidFill>
                <a:latin typeface="Courier New"/>
                <a:ea typeface="Courier New"/>
                <a:cs typeface="Courier New"/>
                <a:sym typeface="Courier New"/>
              </a:rPr>
              <a:t>&lt;/td&gt;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    &lt;td&gt;</a:t>
            </a:r>
            <a:r>
              <a:rPr lang="en" b="1" dirty="0">
                <a:solidFill>
                  <a:srgbClr val="FFFFFF"/>
                </a:solidFill>
                <a:latin typeface="Courier New"/>
                <a:ea typeface="Courier New"/>
                <a:cs typeface="Courier New"/>
                <a:sym typeface="Courier New"/>
              </a:rPr>
              <a:t>Data cell</a:t>
            </a:r>
            <a:r>
              <a:rPr lang="en" b="1" dirty="0">
                <a:solidFill>
                  <a:srgbClr val="A4C2F4"/>
                </a:solidFill>
                <a:latin typeface="Courier New"/>
                <a:ea typeface="Courier New"/>
                <a:cs typeface="Courier New"/>
                <a:sym typeface="Courier New"/>
              </a:rPr>
              <a:t>&lt;/td&gt;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FFFFFF"/>
                </a:solidFill>
                <a:latin typeface="Courier New"/>
                <a:ea typeface="Courier New"/>
                <a:cs typeface="Courier New"/>
                <a:sym typeface="Courier New"/>
              </a:rPr>
              <a:t>  </a:t>
            </a:r>
            <a:r>
              <a:rPr lang="en" b="1" dirty="0">
                <a:solidFill>
                  <a:srgbClr val="A4C2F4"/>
                </a:solidFill>
                <a:latin typeface="Courier New"/>
                <a:ea typeface="Courier New"/>
                <a:cs typeface="Courier New"/>
                <a:sym typeface="Courier New"/>
              </a:rPr>
              <a:t>&lt;/tr&gt;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dirty="0">
                <a:solidFill>
                  <a:srgbClr val="A4C2F4"/>
                </a:solidFill>
                <a:latin typeface="Courier New"/>
                <a:ea typeface="Courier New"/>
                <a:cs typeface="Courier New"/>
                <a:sym typeface="Courier New"/>
              </a:rPr>
              <a:t>&lt;/table&gt;</a:t>
            </a:r>
            <a:endParaRPr b="1" dirty="0">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dirty="0">
              <a:latin typeface="Courier New"/>
              <a:ea typeface="Courier New"/>
              <a:cs typeface="Courier New"/>
              <a:sym typeface="Courier New"/>
            </a:endParaRPr>
          </a:p>
          <a:p>
            <a:pPr marL="0" lvl="0" indent="0" algn="l" rtl="0">
              <a:lnSpc>
                <a:spcPct val="100000"/>
              </a:lnSpc>
              <a:spcBef>
                <a:spcPts val="0"/>
              </a:spcBef>
              <a:spcAft>
                <a:spcPts val="0"/>
              </a:spcAft>
              <a:buNone/>
            </a:pPr>
            <a:endParaRPr b="1" dirty="0">
              <a:solidFill>
                <a:srgbClr val="CCCC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dirty="0">
              <a:solidFill>
                <a:srgbClr val="CCCCCC"/>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brief history of 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brief history of HTML</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HTML stands for </a:t>
            </a:r>
            <a:r>
              <a:rPr lang="en" b="1" dirty="0"/>
              <a:t>HyperText Markup Language</a:t>
            </a:r>
            <a:endParaRPr b="1" dirty="0"/>
          </a:p>
          <a:p>
            <a:pPr marL="457200" lvl="0" indent="-342900" algn="l" rtl="0">
              <a:spcBef>
                <a:spcPts val="0"/>
              </a:spcBef>
              <a:spcAft>
                <a:spcPts val="0"/>
              </a:spcAft>
              <a:buSzPts val="1800"/>
              <a:buChar char="●"/>
            </a:pPr>
            <a:r>
              <a:rPr lang="en" dirty="0"/>
              <a:t>Tag-based language</a:t>
            </a:r>
            <a:endParaRPr dirty="0"/>
          </a:p>
          <a:p>
            <a:pPr marL="457200" lvl="0" indent="-342900" algn="l" rtl="0">
              <a:spcBef>
                <a:spcPts val="0"/>
              </a:spcBef>
              <a:spcAft>
                <a:spcPts val="0"/>
              </a:spcAft>
              <a:buSzPts val="1800"/>
              <a:buChar char="●"/>
            </a:pPr>
            <a:r>
              <a:rPr lang="en" dirty="0"/>
              <a:t>Invented by Tim Berners-Lee at CERN in the 1990s</a:t>
            </a:r>
            <a:endParaRPr dirty="0"/>
          </a:p>
          <a:p>
            <a:pPr marL="457200" lvl="0" indent="-342900" algn="l" rtl="0">
              <a:spcBef>
                <a:spcPts val="0"/>
              </a:spcBef>
              <a:spcAft>
                <a:spcPts val="0"/>
              </a:spcAft>
              <a:buSzPts val="1800"/>
              <a:buChar char="●"/>
            </a:pPr>
            <a:r>
              <a:rPr lang="en" dirty="0"/>
              <a:t>Initially released in 1993</a:t>
            </a:r>
            <a:endParaRPr dirty="0"/>
          </a:p>
          <a:p>
            <a:pPr marL="457200" lvl="0" indent="-342900" algn="l" rtl="0">
              <a:spcBef>
                <a:spcPts val="0"/>
              </a:spcBef>
              <a:spcAft>
                <a:spcPts val="0"/>
              </a:spcAft>
              <a:buSzPts val="1800"/>
              <a:buChar char="●"/>
            </a:pPr>
            <a:r>
              <a:rPr lang="en" dirty="0"/>
              <a:t>Extensible HTML released in 2000 (XHTML)</a:t>
            </a:r>
            <a:endParaRPr dirty="0"/>
          </a:p>
          <a:p>
            <a:pPr marL="457200" lvl="0" indent="-342900" algn="l" rtl="0">
              <a:spcBef>
                <a:spcPts val="0"/>
              </a:spcBef>
              <a:spcAft>
                <a:spcPts val="0"/>
              </a:spcAft>
              <a:buSzPts val="1800"/>
              <a:buChar char="●"/>
            </a:pPr>
            <a:r>
              <a:rPr lang="en" dirty="0"/>
              <a:t>Current version: </a:t>
            </a:r>
            <a:r>
              <a:rPr lang="en" b="1" dirty="0"/>
              <a:t>HTML5</a:t>
            </a:r>
            <a:endParaRPr dirty="0"/>
          </a:p>
          <a:p>
            <a:pPr marL="457200" lvl="0" indent="-342900" algn="l" rtl="0">
              <a:spcBef>
                <a:spcPts val="0"/>
              </a:spcBef>
              <a:spcAft>
                <a:spcPts val="0"/>
              </a:spcAft>
              <a:buSzPts val="1800"/>
              <a:buChar char="●"/>
            </a:pPr>
            <a:r>
              <a:rPr lang="en" dirty="0"/>
              <a:t>It is a standard</a:t>
            </a:r>
            <a:endParaRPr dirty="0"/>
          </a:p>
        </p:txBody>
      </p:sp>
      <p:pic>
        <p:nvPicPr>
          <p:cNvPr id="77" name="Google Shape;77;p16"/>
          <p:cNvPicPr preferRelativeResize="0"/>
          <p:nvPr/>
        </p:nvPicPr>
        <p:blipFill>
          <a:blip r:embed="rId3">
            <a:alphaModFix/>
          </a:blip>
          <a:stretch>
            <a:fillRect/>
          </a:stretch>
        </p:blipFill>
        <p:spPr>
          <a:xfrm>
            <a:off x="7157575" y="1152475"/>
            <a:ext cx="1674725" cy="167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HTML Document Structure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HTML tags</a:t>
            </a:r>
            <a:endParaRPr dirty="0"/>
          </a:p>
        </p:txBody>
      </p:sp>
      <p:sp>
        <p:nvSpPr>
          <p:cNvPr id="93" name="Google Shape;93;p18"/>
          <p:cNvSpPr txBox="1">
            <a:spLocks noGrp="1"/>
          </p:cNvSpPr>
          <p:nvPr>
            <p:ph type="body" idx="1"/>
          </p:nvPr>
        </p:nvSpPr>
        <p:spPr>
          <a:xfrm>
            <a:off x="239983" y="1345793"/>
            <a:ext cx="8330276" cy="2150442"/>
          </a:xfrm>
          <a:prstGeom prst="rect">
            <a:avLst/>
          </a:prstGeom>
        </p:spPr>
        <p:txBody>
          <a:bodyPr spcFirstLastPara="1" wrap="square" lIns="91425" tIns="91425" rIns="91425" bIns="91425" anchor="t" anchorCtr="0">
            <a:noAutofit/>
          </a:bodyPr>
          <a:lstStyle/>
          <a:p>
            <a:pPr marL="285750" indent="-285750">
              <a:spcAft>
                <a:spcPts val="1600"/>
              </a:spcAft>
            </a:pPr>
            <a:r>
              <a:rPr lang="en-GB" sz="1800" dirty="0"/>
              <a:t>An HTML document is a plaintext document structured with elements</a:t>
            </a:r>
          </a:p>
          <a:p>
            <a:pPr marL="0" indent="0">
              <a:spcAft>
                <a:spcPts val="1600"/>
              </a:spcAft>
              <a:buNone/>
            </a:pPr>
            <a:endParaRPr lang="en-GB" sz="1800" dirty="0"/>
          </a:p>
          <a:p>
            <a:pPr marL="285750" indent="-285750">
              <a:spcAft>
                <a:spcPts val="1600"/>
              </a:spcAft>
            </a:pPr>
            <a:r>
              <a:rPr lang="en-GB" sz="1800" dirty="0"/>
              <a:t>Elements are surrounded by matching opening and closing tags. Each tag begins and ends with angle brackets (&lt;&gt;)</a:t>
            </a:r>
          </a:p>
          <a:p>
            <a:pPr marL="285750" indent="-285750">
              <a:spcAft>
                <a:spcPts val="1600"/>
              </a:spcAft>
            </a:pPr>
            <a:endParaRPr lang="en-GB" sz="1800" dirty="0"/>
          </a:p>
          <a:p>
            <a:pPr marL="285750" indent="-285750">
              <a:spcAft>
                <a:spcPts val="1600"/>
              </a:spcAft>
            </a:pPr>
            <a:r>
              <a:rPr lang="en-GB" sz="1800" dirty="0"/>
              <a:t>You can extend HTML tags with attributes, which provide additional information affecting how the browser interprets the element</a:t>
            </a:r>
          </a:p>
          <a:p>
            <a:pPr marL="0" lvl="0" indent="0">
              <a:spcAft>
                <a:spcPts val="1600"/>
              </a:spcAft>
              <a:buNone/>
            </a:pPr>
            <a:endParaRPr lang="en-GB" sz="1800" dirty="0"/>
          </a:p>
          <a:p>
            <a:pPr marL="0" lvl="0" indent="0">
              <a:spcAft>
                <a:spcPts val="1600"/>
              </a:spcAft>
              <a:buNone/>
            </a:pPr>
            <a:endParaRPr lang="en-GB" sz="1800" dirty="0"/>
          </a:p>
          <a:p>
            <a:pPr marL="0" lvl="0" indent="0">
              <a:spcAft>
                <a:spcPts val="1600"/>
              </a:spcAft>
              <a:buNone/>
            </a:pPr>
            <a:endParaRPr lang="en-GB" sz="1800" dirty="0"/>
          </a:p>
          <a:p>
            <a:pPr marL="0" lvl="0" indent="0">
              <a:spcAft>
                <a:spcPts val="1600"/>
              </a:spcAft>
              <a:buNone/>
            </a:pPr>
            <a:endParaRPr lang="en-GB" sz="1800" dirty="0"/>
          </a:p>
          <a:p>
            <a:pPr marL="0" lvl="0" indent="0">
              <a:spcAft>
                <a:spcPts val="1600"/>
              </a:spcAft>
              <a:buNone/>
            </a:pPr>
            <a:endParaRPr lang="en-GB" sz="1800" dirty="0"/>
          </a:p>
        </p:txBody>
      </p:sp>
    </p:spTree>
    <p:extLst>
      <p:ext uri="{BB962C8B-B14F-4D97-AF65-F5344CB8AC3E}">
        <p14:creationId xmlns:p14="http://schemas.microsoft.com/office/powerpoint/2010/main" val="366277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26675" y="4309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tags</a:t>
            </a:r>
            <a:endParaRPr/>
          </a:p>
        </p:txBody>
      </p:sp>
      <p:sp>
        <p:nvSpPr>
          <p:cNvPr id="88" name="Google Shape;88;p18"/>
          <p:cNvSpPr txBox="1">
            <a:spLocks noGrp="1"/>
          </p:cNvSpPr>
          <p:nvPr>
            <p:ph type="body" idx="2"/>
          </p:nvPr>
        </p:nvSpPr>
        <p:spPr>
          <a:xfrm>
            <a:off x="1865975" y="2464475"/>
            <a:ext cx="5442000" cy="763200"/>
          </a:xfrm>
          <a:prstGeom prst="rect">
            <a:avLst/>
          </a:prstGeom>
          <a:solidFill>
            <a:srgbClr val="134F5C"/>
          </a:solid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000" b="1">
                <a:solidFill>
                  <a:srgbClr val="A4C2F4"/>
                </a:solidFill>
                <a:latin typeface="Courier New"/>
                <a:ea typeface="Courier New"/>
                <a:cs typeface="Courier New"/>
                <a:sym typeface="Courier New"/>
              </a:rPr>
              <a:t>&lt;p&gt;</a:t>
            </a:r>
            <a:r>
              <a:rPr lang="en" sz="3000" b="1">
                <a:solidFill>
                  <a:srgbClr val="FFFFFF"/>
                </a:solidFill>
                <a:latin typeface="Courier New"/>
                <a:ea typeface="Courier New"/>
                <a:cs typeface="Courier New"/>
                <a:sym typeface="Courier New"/>
              </a:rPr>
              <a:t>Hello World!</a:t>
            </a:r>
            <a:r>
              <a:rPr lang="en" sz="3000" b="1">
                <a:solidFill>
                  <a:srgbClr val="A4C2F4"/>
                </a:solidFill>
                <a:latin typeface="Courier New"/>
                <a:ea typeface="Courier New"/>
                <a:cs typeface="Courier New"/>
                <a:sym typeface="Courier New"/>
              </a:rPr>
              <a:t>&lt;/p&gt;</a:t>
            </a:r>
            <a:endParaRPr sz="3000" b="1">
              <a:latin typeface="Courier New"/>
              <a:ea typeface="Courier New"/>
              <a:cs typeface="Courier New"/>
              <a:sym typeface="Courier New"/>
            </a:endParaRPr>
          </a:p>
        </p:txBody>
      </p:sp>
      <p:cxnSp>
        <p:nvCxnSpPr>
          <p:cNvPr id="89" name="Google Shape;89;p18"/>
          <p:cNvCxnSpPr/>
          <p:nvPr/>
        </p:nvCxnSpPr>
        <p:spPr>
          <a:xfrm>
            <a:off x="2232475" y="2051225"/>
            <a:ext cx="499500" cy="572700"/>
          </a:xfrm>
          <a:prstGeom prst="straightConnector1">
            <a:avLst/>
          </a:prstGeom>
          <a:noFill/>
          <a:ln w="38100" cap="flat" cmpd="sng">
            <a:solidFill>
              <a:srgbClr val="6D9EEB"/>
            </a:solidFill>
            <a:prstDash val="solid"/>
            <a:round/>
            <a:headEnd type="none" w="med" len="med"/>
            <a:tailEnd type="triangle" w="med" len="med"/>
          </a:ln>
        </p:spPr>
      </p:cxnSp>
      <p:cxnSp>
        <p:nvCxnSpPr>
          <p:cNvPr id="90" name="Google Shape;90;p18"/>
          <p:cNvCxnSpPr>
            <a:stCxn id="91" idx="2"/>
          </p:cNvCxnSpPr>
          <p:nvPr/>
        </p:nvCxnSpPr>
        <p:spPr>
          <a:xfrm flipH="1">
            <a:off x="6424225" y="2014713"/>
            <a:ext cx="441600" cy="609300"/>
          </a:xfrm>
          <a:prstGeom prst="straightConnector1">
            <a:avLst/>
          </a:prstGeom>
          <a:noFill/>
          <a:ln w="38100" cap="flat" cmpd="sng">
            <a:solidFill>
              <a:srgbClr val="6D9EEB"/>
            </a:solidFill>
            <a:prstDash val="solid"/>
            <a:round/>
            <a:headEnd type="none" w="med" len="med"/>
            <a:tailEnd type="triangle" w="med" len="med"/>
          </a:ln>
        </p:spPr>
      </p:cxnSp>
      <p:sp>
        <p:nvSpPr>
          <p:cNvPr id="92" name="Google Shape;92;p18"/>
          <p:cNvSpPr txBox="1">
            <a:spLocks noGrp="1"/>
          </p:cNvSpPr>
          <p:nvPr>
            <p:ph type="body" idx="1"/>
          </p:nvPr>
        </p:nvSpPr>
        <p:spPr>
          <a:xfrm>
            <a:off x="1534175" y="1467488"/>
            <a:ext cx="1488000" cy="461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800" dirty="0"/>
              <a:t>Opening tag</a:t>
            </a:r>
            <a:endParaRPr sz="1400" dirty="0"/>
          </a:p>
        </p:txBody>
      </p:sp>
      <p:sp>
        <p:nvSpPr>
          <p:cNvPr id="91" name="Google Shape;91;p18"/>
          <p:cNvSpPr txBox="1">
            <a:spLocks noGrp="1"/>
          </p:cNvSpPr>
          <p:nvPr>
            <p:ph type="body" idx="1"/>
          </p:nvPr>
        </p:nvSpPr>
        <p:spPr>
          <a:xfrm>
            <a:off x="6121825" y="1553313"/>
            <a:ext cx="1488000" cy="461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800"/>
              <a:t>Closing tag</a:t>
            </a:r>
            <a:endParaRPr sz="1400"/>
          </a:p>
        </p:txBody>
      </p:sp>
      <p:sp>
        <p:nvSpPr>
          <p:cNvPr id="93" name="Google Shape;93;p18"/>
          <p:cNvSpPr txBox="1">
            <a:spLocks noGrp="1"/>
          </p:cNvSpPr>
          <p:nvPr>
            <p:ph type="body" idx="1"/>
          </p:nvPr>
        </p:nvSpPr>
        <p:spPr>
          <a:xfrm>
            <a:off x="1922849" y="4176226"/>
            <a:ext cx="5442000" cy="80911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800" dirty="0"/>
              <a:t>Tags are the bread and butter of HTML </a:t>
            </a:r>
            <a:endParaRPr sz="1400" dirty="0"/>
          </a:p>
        </p:txBody>
      </p:sp>
      <p:cxnSp>
        <p:nvCxnSpPr>
          <p:cNvPr id="9" name="Google Shape;89;p18">
            <a:extLst>
              <a:ext uri="{FF2B5EF4-FFF2-40B4-BE49-F238E27FC236}">
                <a16:creationId xmlns:a16="http://schemas.microsoft.com/office/drawing/2014/main" id="{B2E666E7-4ACC-4FFB-B510-523CED87C0A2}"/>
              </a:ext>
            </a:extLst>
          </p:cNvPr>
          <p:cNvCxnSpPr>
            <a:cxnSpLocks/>
          </p:cNvCxnSpPr>
          <p:nvPr/>
        </p:nvCxnSpPr>
        <p:spPr>
          <a:xfrm>
            <a:off x="4419884" y="1515924"/>
            <a:ext cx="26611" cy="1055826"/>
          </a:xfrm>
          <a:prstGeom prst="straightConnector1">
            <a:avLst/>
          </a:prstGeom>
          <a:noFill/>
          <a:ln w="38100" cap="flat" cmpd="sng">
            <a:solidFill>
              <a:srgbClr val="6D9EEB"/>
            </a:solidFill>
            <a:prstDash val="solid"/>
            <a:round/>
            <a:headEnd type="none" w="med" len="med"/>
            <a:tailEnd type="triangle" w="med" len="med"/>
          </a:ln>
        </p:spPr>
      </p:cxnSp>
      <p:sp>
        <p:nvSpPr>
          <p:cNvPr id="12" name="Google Shape;92;p18">
            <a:extLst>
              <a:ext uri="{FF2B5EF4-FFF2-40B4-BE49-F238E27FC236}">
                <a16:creationId xmlns:a16="http://schemas.microsoft.com/office/drawing/2014/main" id="{D68369DB-1C67-4F2F-BA30-AA2096298B6D}"/>
              </a:ext>
            </a:extLst>
          </p:cNvPr>
          <p:cNvSpPr txBox="1">
            <a:spLocks/>
          </p:cNvSpPr>
          <p:nvPr/>
        </p:nvSpPr>
        <p:spPr>
          <a:xfrm>
            <a:off x="3842975" y="955460"/>
            <a:ext cx="1488000"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pPr marL="0" indent="0">
              <a:spcAft>
                <a:spcPts val="1600"/>
              </a:spcAft>
              <a:buFont typeface="Roboto"/>
              <a:buNone/>
            </a:pPr>
            <a:r>
              <a:rPr lang="en-GB" sz="1800" dirty="0"/>
              <a:t>Content</a:t>
            </a:r>
            <a:endParaRPr lang="en-GB" dirty="0"/>
          </a:p>
        </p:txBody>
      </p:sp>
      <p:cxnSp>
        <p:nvCxnSpPr>
          <p:cNvPr id="6" name="Straight Connector 5">
            <a:extLst>
              <a:ext uri="{FF2B5EF4-FFF2-40B4-BE49-F238E27FC236}">
                <a16:creationId xmlns:a16="http://schemas.microsoft.com/office/drawing/2014/main" id="{070BE7BD-A892-4165-AFE0-742187E81190}"/>
              </a:ext>
            </a:extLst>
          </p:cNvPr>
          <p:cNvCxnSpPr>
            <a:cxnSpLocks/>
          </p:cNvCxnSpPr>
          <p:nvPr/>
        </p:nvCxnSpPr>
        <p:spPr>
          <a:xfrm>
            <a:off x="2232475" y="3406588"/>
            <a:ext cx="4822749" cy="0"/>
          </a:xfrm>
          <a:prstGeom prst="line">
            <a:avLst/>
          </a:prstGeom>
          <a:noFill/>
          <a:ln w="38100" cap="flat" cmpd="sng">
            <a:solidFill>
              <a:srgbClr val="6D9EEB"/>
            </a:solidFill>
            <a:prstDash val="solid"/>
            <a:round/>
            <a:headEnd type="none" w="med" len="med"/>
            <a:tailEnd type="triangle" w="med" len="med"/>
          </a:ln>
        </p:spPr>
      </p:cxnSp>
      <p:pic>
        <p:nvPicPr>
          <p:cNvPr id="13" name="Picture 12">
            <a:extLst>
              <a:ext uri="{FF2B5EF4-FFF2-40B4-BE49-F238E27FC236}">
                <a16:creationId xmlns:a16="http://schemas.microsoft.com/office/drawing/2014/main" id="{1F431A78-F25F-4DF4-9FA9-D24BE4C5567B}"/>
              </a:ext>
            </a:extLst>
          </p:cNvPr>
          <p:cNvPicPr>
            <a:picLocks noChangeAspect="1"/>
          </p:cNvPicPr>
          <p:nvPr/>
        </p:nvPicPr>
        <p:blipFill>
          <a:blip r:embed="rId3"/>
          <a:stretch>
            <a:fillRect/>
          </a:stretch>
        </p:blipFill>
        <p:spPr>
          <a:xfrm rot="10800000">
            <a:off x="2088776" y="3290754"/>
            <a:ext cx="3042835" cy="231668"/>
          </a:xfrm>
          <a:prstGeom prst="rect">
            <a:avLst/>
          </a:prstGeom>
        </p:spPr>
      </p:pic>
      <p:sp>
        <p:nvSpPr>
          <p:cNvPr id="21" name="Google Shape;92;p18">
            <a:extLst>
              <a:ext uri="{FF2B5EF4-FFF2-40B4-BE49-F238E27FC236}">
                <a16:creationId xmlns:a16="http://schemas.microsoft.com/office/drawing/2014/main" id="{1A127BF4-4DD4-403F-8A90-F75976A21B70}"/>
              </a:ext>
            </a:extLst>
          </p:cNvPr>
          <p:cNvSpPr txBox="1">
            <a:spLocks/>
          </p:cNvSpPr>
          <p:nvPr/>
        </p:nvSpPr>
        <p:spPr>
          <a:xfrm>
            <a:off x="3828000" y="3470636"/>
            <a:ext cx="1488000" cy="46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pPr marL="0" indent="0">
              <a:spcAft>
                <a:spcPts val="1600"/>
              </a:spcAft>
              <a:buFont typeface="Roboto"/>
              <a:buNone/>
            </a:pPr>
            <a:r>
              <a:rPr lang="en-GB" sz="1800" dirty="0"/>
              <a:t>Element</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Minimum requirements (basic HTML structure)</a:t>
            </a:r>
            <a:endParaRPr/>
          </a:p>
        </p:txBody>
      </p:sp>
      <p:sp>
        <p:nvSpPr>
          <p:cNvPr id="99" name="Google Shape;99;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Doctype declaration</a:t>
            </a:r>
            <a:endParaRPr sz="1800" dirty="0"/>
          </a:p>
          <a:p>
            <a:pPr marL="914400" lvl="1" indent="-317500" algn="l" rtl="0">
              <a:spcBef>
                <a:spcPts val="0"/>
              </a:spcBef>
              <a:spcAft>
                <a:spcPts val="0"/>
              </a:spcAft>
              <a:buSzPts val="1400"/>
              <a:buChar char="○"/>
            </a:pPr>
            <a:r>
              <a:rPr lang="en" sz="1400" dirty="0"/>
              <a:t>An instruction associating our document with a document type definition (DTD)</a:t>
            </a:r>
            <a:endParaRPr sz="1400" dirty="0"/>
          </a:p>
          <a:p>
            <a:pPr marL="457200" lvl="0" indent="-342900" algn="l" rtl="0">
              <a:spcBef>
                <a:spcPts val="0"/>
              </a:spcBef>
              <a:spcAft>
                <a:spcPts val="0"/>
              </a:spcAft>
              <a:buSzPts val="1800"/>
              <a:buChar char="●"/>
            </a:pPr>
            <a:r>
              <a:rPr lang="en" sz="1800" dirty="0"/>
              <a:t>Head</a:t>
            </a:r>
            <a:endParaRPr sz="1800" dirty="0"/>
          </a:p>
          <a:p>
            <a:pPr marL="914400" lvl="1" indent="-317500" algn="l" rtl="0">
              <a:spcBef>
                <a:spcPts val="0"/>
              </a:spcBef>
              <a:spcAft>
                <a:spcPts val="0"/>
              </a:spcAft>
              <a:buSzPts val="1400"/>
              <a:buChar char="○"/>
            </a:pPr>
            <a:r>
              <a:rPr lang="en" sz="1400" dirty="0"/>
              <a:t>Contains page title, meta-data, links to external styles and scripts.</a:t>
            </a:r>
            <a:endParaRPr sz="1400" dirty="0"/>
          </a:p>
          <a:p>
            <a:pPr marL="914400" lvl="1" indent="-317500" algn="l" rtl="0">
              <a:spcBef>
                <a:spcPts val="0"/>
              </a:spcBef>
              <a:spcAft>
                <a:spcPts val="0"/>
              </a:spcAft>
              <a:buSzPts val="1400"/>
              <a:buChar char="○"/>
            </a:pPr>
            <a:r>
              <a:rPr lang="en" sz="1400" dirty="0"/>
              <a:t>Nothing in head is rendered onto a webpage (Except the title and favicon - The page’s icon)</a:t>
            </a:r>
            <a:endParaRPr sz="1400" dirty="0"/>
          </a:p>
          <a:p>
            <a:pPr marL="457200" lvl="0" indent="-342900" algn="l" rtl="0">
              <a:spcBef>
                <a:spcPts val="0"/>
              </a:spcBef>
              <a:spcAft>
                <a:spcPts val="0"/>
              </a:spcAft>
              <a:buSzPts val="1800"/>
              <a:buChar char="●"/>
            </a:pPr>
            <a:r>
              <a:rPr lang="en" sz="1800" dirty="0"/>
              <a:t>Body</a:t>
            </a:r>
            <a:endParaRPr sz="1400" dirty="0"/>
          </a:p>
          <a:p>
            <a:pPr marL="914400" lvl="1" indent="-317500" algn="l" rtl="0">
              <a:spcBef>
                <a:spcPts val="0"/>
              </a:spcBef>
              <a:spcAft>
                <a:spcPts val="0"/>
              </a:spcAft>
              <a:buSzPts val="1400"/>
              <a:buChar char="○"/>
            </a:pPr>
            <a:r>
              <a:rPr lang="en" sz="1400" dirty="0"/>
              <a:t>The contents of body are rendered to the user as page content.</a:t>
            </a:r>
            <a:endParaRPr sz="1400" dirty="0"/>
          </a:p>
        </p:txBody>
      </p:sp>
      <p:sp>
        <p:nvSpPr>
          <p:cNvPr id="100" name="Google Shape;100;p19"/>
          <p:cNvSpPr txBox="1">
            <a:spLocks noGrp="1"/>
          </p:cNvSpPr>
          <p:nvPr>
            <p:ph type="body" idx="2"/>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CCCCCC"/>
                </a:solidFill>
                <a:latin typeface="Courier New"/>
                <a:ea typeface="Courier New"/>
                <a:cs typeface="Courier New"/>
                <a:sym typeface="Courier New"/>
              </a:rPr>
              <a:t>&lt;!doctype html&gt;</a:t>
            </a:r>
            <a:endParaRPr b="1">
              <a:solidFill>
                <a:srgbClr val="CCCC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&lt;html&gt;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  &lt;head&gt;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    &lt;meta</a:t>
            </a:r>
            <a:r>
              <a:rPr lang="en" b="1">
                <a:solidFill>
                  <a:srgbClr val="6D9EEB"/>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charset</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"utf-8"</a:t>
            </a:r>
            <a:r>
              <a:rPr lang="en" b="1">
                <a:solidFill>
                  <a:srgbClr val="A4C2F4"/>
                </a:solidFill>
                <a:latin typeface="Courier New"/>
                <a:ea typeface="Courier New"/>
                <a:cs typeface="Courier New"/>
                <a:sym typeface="Courier New"/>
              </a:rPr>
              <a:t>&gt;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    &lt;title&gt;&lt;/title&gt;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  &lt;/head&gt;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  &lt;body&gt;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  &lt;/body&gt;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b="1">
                <a:solidFill>
                  <a:srgbClr val="A4C2F4"/>
                </a:solidFill>
                <a:latin typeface="Courier New"/>
                <a:ea typeface="Courier New"/>
                <a:cs typeface="Courier New"/>
                <a:sym typeface="Courier New"/>
              </a:rPr>
              <a:t>&lt;/html&gt;</a:t>
            </a:r>
            <a:endParaRPr b="1">
              <a:solidFill>
                <a:srgbClr val="A4C2F4"/>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correct doctype</a:t>
            </a:r>
            <a:endParaRPr/>
          </a:p>
        </p:txBody>
      </p:sp>
      <p:sp>
        <p:nvSpPr>
          <p:cNvPr id="106" name="Google Shape;106;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800" dirty="0"/>
              <a:t>This is the only doctype you should use in this course.</a:t>
            </a:r>
            <a:endParaRPr sz="1800" dirty="0"/>
          </a:p>
          <a:p>
            <a:pPr marL="0" marR="0" lvl="0" indent="0" algn="l" rtl="0">
              <a:lnSpc>
                <a:spcPct val="115000"/>
              </a:lnSpc>
              <a:spcBef>
                <a:spcPts val="1600"/>
              </a:spcBef>
              <a:spcAft>
                <a:spcPts val="1600"/>
              </a:spcAft>
              <a:buNone/>
            </a:pPr>
            <a:r>
              <a:rPr lang="en" sz="1800" dirty="0"/>
              <a:t>It defines your page as an HTML5 document.</a:t>
            </a:r>
            <a:endParaRPr sz="1800" dirty="0"/>
          </a:p>
        </p:txBody>
      </p:sp>
      <p:sp>
        <p:nvSpPr>
          <p:cNvPr id="107" name="Google Shape;107;p20"/>
          <p:cNvSpPr txBox="1">
            <a:spLocks noGrp="1"/>
          </p:cNvSpPr>
          <p:nvPr>
            <p:ph type="body" idx="2"/>
          </p:nvPr>
        </p:nvSpPr>
        <p:spPr>
          <a:xfrm>
            <a:off x="4832400" y="1152475"/>
            <a:ext cx="3999900" cy="3416400"/>
          </a:xfrm>
          <a:prstGeom prst="rect">
            <a:avLst/>
          </a:prstGeom>
          <a:solidFill>
            <a:srgbClr val="134F5C"/>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CCCCCC"/>
                </a:solidFill>
                <a:latin typeface="Courier New"/>
                <a:ea typeface="Courier New"/>
                <a:cs typeface="Courier New"/>
                <a:sym typeface="Courier New"/>
              </a:rPr>
              <a:t>&lt;!doctype html&gt;</a:t>
            </a:r>
            <a:endParaRPr b="1">
              <a:solidFill>
                <a:srgbClr val="45818E"/>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b="1">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531783B8C44A47AB9DD215A1335CE2" ma:contentTypeVersion="11" ma:contentTypeDescription="Create a new document." ma:contentTypeScope="" ma:versionID="1ee39dd3a0a911856685ba535ec9f293">
  <xsd:schema xmlns:xsd="http://www.w3.org/2001/XMLSchema" xmlns:xs="http://www.w3.org/2001/XMLSchema" xmlns:p="http://schemas.microsoft.com/office/2006/metadata/properties" xmlns:ns3="30b5c63a-3104-4a27-976a-87af7eeba0db" xmlns:ns4="61ebb317-6210-45ab-85cb-09bdea245790" targetNamespace="http://schemas.microsoft.com/office/2006/metadata/properties" ma:root="true" ma:fieldsID="a11e7cdae3a9c9308394804d67073843" ns3:_="" ns4:_="">
    <xsd:import namespace="30b5c63a-3104-4a27-976a-87af7eeba0db"/>
    <xsd:import namespace="61ebb317-6210-45ab-85cb-09bdea2457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b5c63a-3104-4a27-976a-87af7eeba0d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ebb317-6210-45ab-85cb-09bdea245790"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DD70B8-D97B-40AD-AF41-DCA146204E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b5c63a-3104-4a27-976a-87af7eeba0db"/>
    <ds:schemaRef ds:uri="61ebb317-6210-45ab-85cb-09bdea2457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D236F-D156-4E95-9DCD-4BE6B0F5B62C}">
  <ds:schemaRefs>
    <ds:schemaRef ds:uri="30b5c63a-3104-4a27-976a-87af7eeba0d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1ebb317-6210-45ab-85cb-09bdea245790"/>
    <ds:schemaRef ds:uri="http://www.w3.org/XML/1998/namespace"/>
    <ds:schemaRef ds:uri="http://purl.org/dc/dcmitype/"/>
  </ds:schemaRefs>
</ds:datastoreItem>
</file>

<file path=customXml/itemProps3.xml><?xml version="1.0" encoding="utf-8"?>
<ds:datastoreItem xmlns:ds="http://schemas.openxmlformats.org/officeDocument/2006/customXml" ds:itemID="{EE8630F4-796C-4F00-AFFA-DE7AE327C5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TotalTime>
  <Words>910</Words>
  <Application>Microsoft Macintosh PowerPoint</Application>
  <PresentationFormat>On-screen Show (16:9)</PresentationFormat>
  <Paragraphs>146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Proxima Nova</vt:lpstr>
      <vt:lpstr>Roboto</vt:lpstr>
      <vt:lpstr>Alfa Slab One</vt:lpstr>
      <vt:lpstr>Roboto Thin</vt:lpstr>
      <vt:lpstr>Arial</vt:lpstr>
      <vt:lpstr>Courier New</vt:lpstr>
      <vt:lpstr>Gameday</vt:lpstr>
      <vt:lpstr>CO4127</vt:lpstr>
      <vt:lpstr>Today </vt:lpstr>
      <vt:lpstr>A brief history of HTML</vt:lpstr>
      <vt:lpstr>A brief history of HTML</vt:lpstr>
      <vt:lpstr>HTML Document Structure</vt:lpstr>
      <vt:lpstr>HTML tags</vt:lpstr>
      <vt:lpstr>HTML tags</vt:lpstr>
      <vt:lpstr>Minimum requirements (basic HTML structure)</vt:lpstr>
      <vt:lpstr>The correct doctype</vt:lpstr>
      <vt:lpstr>Tags / Elements</vt:lpstr>
      <vt:lpstr>Page structure</vt:lpstr>
      <vt:lpstr>Simple HTML Tags</vt:lpstr>
      <vt:lpstr>Simple HTML tags</vt:lpstr>
      <vt:lpstr>Approach to writing HTML</vt:lpstr>
      <vt:lpstr>Approach to writing HTML</vt:lpstr>
      <vt:lpstr>Standards</vt:lpstr>
      <vt:lpstr>The most basic tags</vt:lpstr>
      <vt:lpstr>Headings</vt:lpstr>
      <vt:lpstr>Paragraphs</vt:lpstr>
      <vt:lpstr>Lists</vt:lpstr>
      <vt:lpstr>Tables</vt:lpstr>
      <vt:lpstr>Quick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CO4227</dc:title>
  <dc:creator>Paul Underhill</dc:creator>
  <cp:lastModifiedBy>CHRISTOPHER EDWARD DIGNALL</cp:lastModifiedBy>
  <cp:revision>6</cp:revision>
  <dcterms:modified xsi:type="dcterms:W3CDTF">2020-06-29T12:22:20Z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0x01010042531783B8C44A47AB9DD215A1335CE2</vt:lpwstr>
  </property>
</Properties>
</file>