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30"/>
  </p:notesMasterIdLst>
  <p:sldIdLst>
    <p:sldId id="256" r:id="rId5"/>
    <p:sldId id="257" r:id="rId6"/>
    <p:sldId id="260" r:id="rId7"/>
    <p:sldId id="261" r:id="rId8"/>
    <p:sldId id="262" r:id="rId9"/>
    <p:sldId id="263" r:id="rId10"/>
    <p:sldId id="264" r:id="rId11"/>
    <p:sldId id="265" r:id="rId12"/>
    <p:sldId id="266" r:id="rId13"/>
    <p:sldId id="267" r:id="rId14"/>
    <p:sldId id="268" r:id="rId15"/>
    <p:sldId id="269" r:id="rId16"/>
    <p:sldId id="270" r:id="rId17"/>
    <p:sldId id="283" r:id="rId18"/>
    <p:sldId id="271" r:id="rId19"/>
    <p:sldId id="272" r:id="rId20"/>
    <p:sldId id="273" r:id="rId21"/>
    <p:sldId id="274" r:id="rId22"/>
    <p:sldId id="275" r:id="rId23"/>
    <p:sldId id="276" r:id="rId24"/>
    <p:sldId id="277" r:id="rId25"/>
    <p:sldId id="278" r:id="rId26"/>
    <p:sldId id="279" r:id="rId27"/>
    <p:sldId id="280" r:id="rId28"/>
    <p:sldId id="281" r:id="rId29"/>
  </p:sldIdLst>
  <p:sldSz cx="9144000" cy="5143500" type="screen16x9"/>
  <p:notesSz cx="6858000" cy="9144000"/>
  <p:embeddedFontLst>
    <p:embeddedFont>
      <p:font typeface="Alfa Slab One" pitchFamily="2" charset="77"/>
      <p:regular r:id="rId31"/>
    </p:embeddedFont>
    <p:embeddedFont>
      <p:font typeface="Proxima Nova" panose="02000506030000020004" pitchFamily="2" charset="0"/>
      <p:regular r:id="rId32"/>
      <p:bold r:id="rId33"/>
      <p:italic r:id="rId34"/>
      <p:boldItalic r:id="rId35"/>
    </p:embeddedFont>
    <p:embeddedFont>
      <p:font typeface="Roboto" panose="02000000000000000000" pitchFamily="2" charset="0"/>
      <p:regular r:id="rId36"/>
      <p:bold r:id="rId37"/>
      <p:italic r:id="rId38"/>
      <p:boldItalic r:id="rId39"/>
    </p:embeddedFont>
    <p:embeddedFont>
      <p:font typeface="Roboto Black" panose="02000000000000000000" pitchFamily="2" charset="0"/>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56" d="100"/>
          <a:sy n="156" d="100"/>
        </p:scale>
        <p:origin x="80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9.fntdata"/><Relationship Id="rId21" Type="http://schemas.openxmlformats.org/officeDocument/2006/relationships/slide" Target="slides/slide17.xml"/><Relationship Id="rId34" Type="http://schemas.openxmlformats.org/officeDocument/2006/relationships/font" Target="fonts/font4.fntdata"/><Relationship Id="rId42" Type="http://schemas.openxmlformats.org/officeDocument/2006/relationships/font" Target="fonts/font12.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6.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5dbc44ba1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5dbc44ba1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5dbc44ba1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5dbc44ba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5dbc44ba1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5dbc44ba1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808e077c2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808e077c2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5dbc44ba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5dbc44ba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808e077c2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808e077c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5dbc44ba1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5dbc44ba1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808e077c2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808e077c2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5dbc44ba1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5dbc44ba1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5dbc44ba1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5dbc44ba1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6ccdddd6e_0_5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6ccdddd6e_0_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5dbc44ba1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5dbc44ba1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7c145f32e_0_2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7c145f32e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5dbc44ba1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5dbc44ba1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5dbc44ba1_0_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5dbc44ba1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5dbc44ba1_0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5dbc44ba1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6ccdddd6e_0_3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6ccdddd6e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808e077c2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808e077c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5dbc44ba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5dbc44ba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7c145f32e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7c145f32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808e077c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808e077c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5dbc44ba1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5dbc44ba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808e077c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808e077c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lstStyle>
            <a:lvl1pPr lvl="0" algn="ctr">
              <a:spcBef>
                <a:spcPts val="0"/>
              </a:spcBef>
              <a:spcAft>
                <a:spcPts val="0"/>
              </a:spcAft>
              <a:buSzPts val="5400"/>
              <a:buFont typeface="Roboto"/>
              <a:buNone/>
              <a:defRPr sz="5400" b="1">
                <a:latin typeface="Roboto"/>
                <a:ea typeface="Roboto"/>
                <a:cs typeface="Roboto"/>
                <a:sym typeface="Roboto"/>
              </a:defRPr>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Font typeface="Roboto"/>
              <a:buNone/>
              <a:defRPr sz="2400">
                <a:latin typeface="Roboto"/>
                <a:ea typeface="Roboto"/>
                <a:cs typeface="Roboto"/>
                <a:sym typeface="Roboto"/>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lstStyle>
            <a:lvl1pPr lvl="0" algn="ctr">
              <a:spcBef>
                <a:spcPts val="0"/>
              </a:spcBef>
              <a:spcAft>
                <a:spcPts val="0"/>
              </a:spcAft>
              <a:buClr>
                <a:schemeClr val="dk1"/>
              </a:buClr>
              <a:buSzPts val="11000"/>
              <a:buFont typeface="Roboto"/>
              <a:buNone/>
              <a:defRPr sz="11000" b="1">
                <a:solidFill>
                  <a:schemeClr val="dk1"/>
                </a:solidFill>
                <a:latin typeface="Roboto"/>
                <a:ea typeface="Roboto"/>
                <a:cs typeface="Roboto"/>
                <a:sym typeface="Roboto"/>
              </a:defRPr>
            </a:lvl1pPr>
            <a:lvl2pPr lvl="1" algn="ctr">
              <a:spcBef>
                <a:spcPts val="0"/>
              </a:spcBef>
              <a:spcAft>
                <a:spcPts val="0"/>
              </a:spcAft>
              <a:buClr>
                <a:schemeClr val="dk1"/>
              </a:buClr>
              <a:buSzPts val="11000"/>
              <a:buFont typeface="Roboto"/>
              <a:buNone/>
              <a:defRPr sz="11000" b="1">
                <a:solidFill>
                  <a:schemeClr val="dk1"/>
                </a:solidFill>
                <a:latin typeface="Roboto"/>
                <a:ea typeface="Roboto"/>
                <a:cs typeface="Roboto"/>
                <a:sym typeface="Roboto"/>
              </a:defRPr>
            </a:lvl2pPr>
            <a:lvl3pPr lvl="2" algn="ctr">
              <a:spcBef>
                <a:spcPts val="0"/>
              </a:spcBef>
              <a:spcAft>
                <a:spcPts val="0"/>
              </a:spcAft>
              <a:buClr>
                <a:schemeClr val="dk1"/>
              </a:buClr>
              <a:buSzPts val="11000"/>
              <a:buFont typeface="Roboto"/>
              <a:buNone/>
              <a:defRPr sz="11000" b="1">
                <a:solidFill>
                  <a:schemeClr val="dk1"/>
                </a:solidFill>
                <a:latin typeface="Roboto"/>
                <a:ea typeface="Roboto"/>
                <a:cs typeface="Roboto"/>
                <a:sym typeface="Roboto"/>
              </a:defRPr>
            </a:lvl3pPr>
            <a:lvl4pPr lvl="3" algn="ctr">
              <a:spcBef>
                <a:spcPts val="0"/>
              </a:spcBef>
              <a:spcAft>
                <a:spcPts val="0"/>
              </a:spcAft>
              <a:buClr>
                <a:schemeClr val="dk1"/>
              </a:buClr>
              <a:buSzPts val="11000"/>
              <a:buFont typeface="Roboto"/>
              <a:buNone/>
              <a:defRPr sz="11000" b="1">
                <a:solidFill>
                  <a:schemeClr val="dk1"/>
                </a:solidFill>
                <a:latin typeface="Roboto"/>
                <a:ea typeface="Roboto"/>
                <a:cs typeface="Roboto"/>
                <a:sym typeface="Roboto"/>
              </a:defRPr>
            </a:lvl4pPr>
            <a:lvl5pPr lvl="4" algn="ctr">
              <a:spcBef>
                <a:spcPts val="0"/>
              </a:spcBef>
              <a:spcAft>
                <a:spcPts val="0"/>
              </a:spcAft>
              <a:buClr>
                <a:schemeClr val="dk1"/>
              </a:buClr>
              <a:buSzPts val="11000"/>
              <a:buFont typeface="Roboto"/>
              <a:buNone/>
              <a:defRPr sz="11000" b="1">
                <a:solidFill>
                  <a:schemeClr val="dk1"/>
                </a:solidFill>
                <a:latin typeface="Roboto"/>
                <a:ea typeface="Roboto"/>
                <a:cs typeface="Roboto"/>
                <a:sym typeface="Roboto"/>
              </a:defRPr>
            </a:lvl5pPr>
            <a:lvl6pPr lvl="5" algn="ctr">
              <a:spcBef>
                <a:spcPts val="0"/>
              </a:spcBef>
              <a:spcAft>
                <a:spcPts val="0"/>
              </a:spcAft>
              <a:buClr>
                <a:schemeClr val="dk1"/>
              </a:buClr>
              <a:buSzPts val="11000"/>
              <a:buFont typeface="Roboto"/>
              <a:buNone/>
              <a:defRPr sz="11000" b="1">
                <a:solidFill>
                  <a:schemeClr val="dk1"/>
                </a:solidFill>
                <a:latin typeface="Roboto"/>
                <a:ea typeface="Roboto"/>
                <a:cs typeface="Roboto"/>
                <a:sym typeface="Roboto"/>
              </a:defRPr>
            </a:lvl6pPr>
            <a:lvl7pPr lvl="6" algn="ctr">
              <a:spcBef>
                <a:spcPts val="0"/>
              </a:spcBef>
              <a:spcAft>
                <a:spcPts val="0"/>
              </a:spcAft>
              <a:buClr>
                <a:schemeClr val="dk1"/>
              </a:buClr>
              <a:buSzPts val="11000"/>
              <a:buFont typeface="Roboto"/>
              <a:buNone/>
              <a:defRPr sz="11000" b="1">
                <a:solidFill>
                  <a:schemeClr val="dk1"/>
                </a:solidFill>
                <a:latin typeface="Roboto"/>
                <a:ea typeface="Roboto"/>
                <a:cs typeface="Roboto"/>
                <a:sym typeface="Roboto"/>
              </a:defRPr>
            </a:lvl7pPr>
            <a:lvl8pPr lvl="7" algn="ctr">
              <a:spcBef>
                <a:spcPts val="0"/>
              </a:spcBef>
              <a:spcAft>
                <a:spcPts val="0"/>
              </a:spcAft>
              <a:buClr>
                <a:schemeClr val="dk1"/>
              </a:buClr>
              <a:buSzPts val="11000"/>
              <a:buFont typeface="Roboto"/>
              <a:buNone/>
              <a:defRPr sz="11000" b="1">
                <a:solidFill>
                  <a:schemeClr val="dk1"/>
                </a:solidFill>
                <a:latin typeface="Roboto"/>
                <a:ea typeface="Roboto"/>
                <a:cs typeface="Roboto"/>
                <a:sym typeface="Roboto"/>
              </a:defRPr>
            </a:lvl8pPr>
            <a:lvl9pPr lvl="8" algn="ctr">
              <a:spcBef>
                <a:spcPts val="0"/>
              </a:spcBef>
              <a:spcAft>
                <a:spcPts val="0"/>
              </a:spcAft>
              <a:buClr>
                <a:schemeClr val="dk1"/>
              </a:buClr>
              <a:buSzPts val="11000"/>
              <a:buFont typeface="Roboto"/>
              <a:buNone/>
              <a:defRPr sz="11000" b="1">
                <a:solidFill>
                  <a:schemeClr val="dk1"/>
                </a:solidFill>
                <a:latin typeface="Roboto"/>
                <a:ea typeface="Roboto"/>
                <a:cs typeface="Roboto"/>
                <a:sym typeface="Roboto"/>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Font typeface="Roboto"/>
              <a:buChar char="●"/>
              <a:defRPr>
                <a:latin typeface="Roboto"/>
                <a:ea typeface="Roboto"/>
                <a:cs typeface="Roboto"/>
                <a:sym typeface="Roboto"/>
              </a:defRPr>
            </a:lvl1pPr>
            <a:lvl2pPr marL="914400" lvl="1" indent="-317500" algn="ctr">
              <a:spcBef>
                <a:spcPts val="1600"/>
              </a:spcBef>
              <a:spcAft>
                <a:spcPts val="0"/>
              </a:spcAft>
              <a:buSzPts val="1400"/>
              <a:buFont typeface="Roboto"/>
              <a:buChar char="○"/>
              <a:defRPr>
                <a:latin typeface="Roboto"/>
                <a:ea typeface="Roboto"/>
                <a:cs typeface="Roboto"/>
                <a:sym typeface="Roboto"/>
              </a:defRPr>
            </a:lvl2pPr>
            <a:lvl3pPr marL="1371600" lvl="2" indent="-317500" algn="ctr">
              <a:spcBef>
                <a:spcPts val="1600"/>
              </a:spcBef>
              <a:spcAft>
                <a:spcPts val="0"/>
              </a:spcAft>
              <a:buSzPts val="1400"/>
              <a:buFont typeface="Roboto"/>
              <a:buChar char="■"/>
              <a:defRPr>
                <a:latin typeface="Roboto"/>
                <a:ea typeface="Roboto"/>
                <a:cs typeface="Roboto"/>
                <a:sym typeface="Roboto"/>
              </a:defRPr>
            </a:lvl3pPr>
            <a:lvl4pPr marL="1828800" lvl="3" indent="-317500" algn="ctr">
              <a:spcBef>
                <a:spcPts val="1600"/>
              </a:spcBef>
              <a:spcAft>
                <a:spcPts val="0"/>
              </a:spcAft>
              <a:buSzPts val="1400"/>
              <a:buFont typeface="Roboto"/>
              <a:buChar char="●"/>
              <a:defRPr>
                <a:latin typeface="Roboto"/>
                <a:ea typeface="Roboto"/>
                <a:cs typeface="Roboto"/>
                <a:sym typeface="Roboto"/>
              </a:defRPr>
            </a:lvl4pPr>
            <a:lvl5pPr marL="2286000" lvl="4" indent="-317500" algn="ctr">
              <a:spcBef>
                <a:spcPts val="1600"/>
              </a:spcBef>
              <a:spcAft>
                <a:spcPts val="0"/>
              </a:spcAft>
              <a:buSzPts val="1400"/>
              <a:buFont typeface="Roboto"/>
              <a:buChar char="○"/>
              <a:defRPr>
                <a:latin typeface="Roboto"/>
                <a:ea typeface="Roboto"/>
                <a:cs typeface="Roboto"/>
                <a:sym typeface="Roboto"/>
              </a:defRPr>
            </a:lvl5pPr>
            <a:lvl6pPr marL="2743200" lvl="5" indent="-317500" algn="ctr">
              <a:spcBef>
                <a:spcPts val="1600"/>
              </a:spcBef>
              <a:spcAft>
                <a:spcPts val="0"/>
              </a:spcAft>
              <a:buSzPts val="1400"/>
              <a:buFont typeface="Roboto"/>
              <a:buChar char="■"/>
              <a:defRPr>
                <a:latin typeface="Roboto"/>
                <a:ea typeface="Roboto"/>
                <a:cs typeface="Roboto"/>
                <a:sym typeface="Roboto"/>
              </a:defRPr>
            </a:lvl6pPr>
            <a:lvl7pPr marL="3200400" lvl="6" indent="-317500" algn="ctr">
              <a:spcBef>
                <a:spcPts val="1600"/>
              </a:spcBef>
              <a:spcAft>
                <a:spcPts val="0"/>
              </a:spcAft>
              <a:buSzPts val="1400"/>
              <a:buFont typeface="Roboto"/>
              <a:buChar char="●"/>
              <a:defRPr>
                <a:latin typeface="Roboto"/>
                <a:ea typeface="Roboto"/>
                <a:cs typeface="Roboto"/>
                <a:sym typeface="Roboto"/>
              </a:defRPr>
            </a:lvl7pPr>
            <a:lvl8pPr marL="3657600" lvl="7" indent="-317500" algn="ctr">
              <a:spcBef>
                <a:spcPts val="1600"/>
              </a:spcBef>
              <a:spcAft>
                <a:spcPts val="0"/>
              </a:spcAft>
              <a:buSzPts val="1400"/>
              <a:buFont typeface="Roboto"/>
              <a:buChar char="○"/>
              <a:defRPr>
                <a:latin typeface="Roboto"/>
                <a:ea typeface="Roboto"/>
                <a:cs typeface="Roboto"/>
                <a:sym typeface="Roboto"/>
              </a:defRPr>
            </a:lvl8pPr>
            <a:lvl9pPr marL="4114800" lvl="8" indent="-317500" algn="ctr">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Gameday Roboto"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6800"/>
              <a:buFont typeface="Roboto"/>
              <a:buNone/>
              <a:defRPr sz="6800" b="1">
                <a:solidFill>
                  <a:schemeClr val="lt1"/>
                </a:solidFill>
                <a:latin typeface="Roboto"/>
                <a:ea typeface="Roboto"/>
                <a:cs typeface="Roboto"/>
                <a:sym typeface="Roboto"/>
              </a:defRPr>
            </a:lvl1pPr>
            <a:lvl2pPr lvl="1">
              <a:spcBef>
                <a:spcPts val="0"/>
              </a:spcBef>
              <a:spcAft>
                <a:spcPts val="0"/>
              </a:spcAft>
              <a:buClr>
                <a:schemeClr val="lt1"/>
              </a:buClr>
              <a:buSzPts val="6800"/>
              <a:buFont typeface="Roboto"/>
              <a:buNone/>
              <a:defRPr sz="6800" b="1">
                <a:solidFill>
                  <a:schemeClr val="lt1"/>
                </a:solidFill>
                <a:latin typeface="Roboto"/>
                <a:ea typeface="Roboto"/>
                <a:cs typeface="Roboto"/>
                <a:sym typeface="Roboto"/>
              </a:defRPr>
            </a:lvl2pPr>
            <a:lvl3pPr lvl="2">
              <a:spcBef>
                <a:spcPts val="0"/>
              </a:spcBef>
              <a:spcAft>
                <a:spcPts val="0"/>
              </a:spcAft>
              <a:buClr>
                <a:schemeClr val="lt1"/>
              </a:buClr>
              <a:buSzPts val="6800"/>
              <a:buFont typeface="Roboto"/>
              <a:buNone/>
              <a:defRPr sz="6800" b="1">
                <a:solidFill>
                  <a:schemeClr val="lt1"/>
                </a:solidFill>
                <a:latin typeface="Roboto"/>
                <a:ea typeface="Roboto"/>
                <a:cs typeface="Roboto"/>
                <a:sym typeface="Roboto"/>
              </a:defRPr>
            </a:lvl3pPr>
            <a:lvl4pPr lvl="3">
              <a:spcBef>
                <a:spcPts val="0"/>
              </a:spcBef>
              <a:spcAft>
                <a:spcPts val="0"/>
              </a:spcAft>
              <a:buClr>
                <a:schemeClr val="lt1"/>
              </a:buClr>
              <a:buSzPts val="6800"/>
              <a:buFont typeface="Roboto"/>
              <a:buNone/>
              <a:defRPr sz="6800" b="1">
                <a:solidFill>
                  <a:schemeClr val="lt1"/>
                </a:solidFill>
                <a:latin typeface="Roboto"/>
                <a:ea typeface="Roboto"/>
                <a:cs typeface="Roboto"/>
                <a:sym typeface="Roboto"/>
              </a:defRPr>
            </a:lvl4pPr>
            <a:lvl5pPr lvl="4">
              <a:spcBef>
                <a:spcPts val="0"/>
              </a:spcBef>
              <a:spcAft>
                <a:spcPts val="0"/>
              </a:spcAft>
              <a:buClr>
                <a:schemeClr val="lt1"/>
              </a:buClr>
              <a:buSzPts val="6800"/>
              <a:buFont typeface="Roboto"/>
              <a:buNone/>
              <a:defRPr sz="6800" b="1">
                <a:solidFill>
                  <a:schemeClr val="lt1"/>
                </a:solidFill>
                <a:latin typeface="Roboto"/>
                <a:ea typeface="Roboto"/>
                <a:cs typeface="Roboto"/>
                <a:sym typeface="Roboto"/>
              </a:defRPr>
            </a:lvl5pPr>
            <a:lvl6pPr lvl="5">
              <a:spcBef>
                <a:spcPts val="0"/>
              </a:spcBef>
              <a:spcAft>
                <a:spcPts val="0"/>
              </a:spcAft>
              <a:buClr>
                <a:schemeClr val="lt1"/>
              </a:buClr>
              <a:buSzPts val="6800"/>
              <a:buFont typeface="Roboto"/>
              <a:buNone/>
              <a:defRPr sz="6800" b="1">
                <a:solidFill>
                  <a:schemeClr val="lt1"/>
                </a:solidFill>
                <a:latin typeface="Roboto"/>
                <a:ea typeface="Roboto"/>
                <a:cs typeface="Roboto"/>
                <a:sym typeface="Roboto"/>
              </a:defRPr>
            </a:lvl6pPr>
            <a:lvl7pPr lvl="6">
              <a:spcBef>
                <a:spcPts val="0"/>
              </a:spcBef>
              <a:spcAft>
                <a:spcPts val="0"/>
              </a:spcAft>
              <a:buClr>
                <a:schemeClr val="lt1"/>
              </a:buClr>
              <a:buSzPts val="6800"/>
              <a:buFont typeface="Roboto"/>
              <a:buNone/>
              <a:defRPr sz="6800" b="1">
                <a:solidFill>
                  <a:schemeClr val="lt1"/>
                </a:solidFill>
                <a:latin typeface="Roboto"/>
                <a:ea typeface="Roboto"/>
                <a:cs typeface="Roboto"/>
                <a:sym typeface="Roboto"/>
              </a:defRPr>
            </a:lvl7pPr>
            <a:lvl8pPr lvl="7">
              <a:spcBef>
                <a:spcPts val="0"/>
              </a:spcBef>
              <a:spcAft>
                <a:spcPts val="0"/>
              </a:spcAft>
              <a:buClr>
                <a:schemeClr val="lt1"/>
              </a:buClr>
              <a:buSzPts val="6800"/>
              <a:buFont typeface="Roboto"/>
              <a:buNone/>
              <a:defRPr sz="6800" b="1">
                <a:solidFill>
                  <a:schemeClr val="lt1"/>
                </a:solidFill>
                <a:latin typeface="Roboto"/>
                <a:ea typeface="Roboto"/>
                <a:cs typeface="Roboto"/>
                <a:sym typeface="Roboto"/>
              </a:defRPr>
            </a:lvl8pPr>
            <a:lvl9pPr lvl="8">
              <a:spcBef>
                <a:spcPts val="0"/>
              </a:spcBef>
              <a:spcAft>
                <a:spcPts val="0"/>
              </a:spcAft>
              <a:buClr>
                <a:schemeClr val="lt1"/>
              </a:buClr>
              <a:buSzPts val="6800"/>
              <a:buFont typeface="Roboto"/>
              <a:buNone/>
              <a:defRPr sz="6800" b="1">
                <a:solidFill>
                  <a:schemeClr val="lt1"/>
                </a:solidFill>
                <a:latin typeface="Roboto"/>
                <a:ea typeface="Roboto"/>
                <a:cs typeface="Roboto"/>
                <a:sym typeface="Roboto"/>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Font typeface="Roboto"/>
              <a:buNone/>
              <a:defRPr b="1">
                <a:latin typeface="Roboto"/>
                <a:ea typeface="Roboto"/>
                <a:cs typeface="Roboto"/>
                <a:sym typeface="Roboto"/>
              </a:defRPr>
            </a:lvl1pPr>
            <a:lvl2pPr lvl="1">
              <a:spcBef>
                <a:spcPts val="0"/>
              </a:spcBef>
              <a:spcAft>
                <a:spcPts val="0"/>
              </a:spcAft>
              <a:buSzPts val="3000"/>
              <a:buFont typeface="Roboto"/>
              <a:buNone/>
              <a:defRPr>
                <a:latin typeface="Roboto"/>
                <a:ea typeface="Roboto"/>
                <a:cs typeface="Roboto"/>
                <a:sym typeface="Roboto"/>
              </a:defRPr>
            </a:lvl2pPr>
            <a:lvl3pPr lvl="2">
              <a:spcBef>
                <a:spcPts val="0"/>
              </a:spcBef>
              <a:spcAft>
                <a:spcPts val="0"/>
              </a:spcAft>
              <a:buSzPts val="3000"/>
              <a:buFont typeface="Roboto"/>
              <a:buNone/>
              <a:defRPr>
                <a:latin typeface="Roboto"/>
                <a:ea typeface="Roboto"/>
                <a:cs typeface="Roboto"/>
                <a:sym typeface="Roboto"/>
              </a:defRPr>
            </a:lvl3pPr>
            <a:lvl4pPr lvl="3">
              <a:spcBef>
                <a:spcPts val="0"/>
              </a:spcBef>
              <a:spcAft>
                <a:spcPts val="0"/>
              </a:spcAft>
              <a:buSzPts val="3000"/>
              <a:buFont typeface="Roboto"/>
              <a:buNone/>
              <a:defRPr>
                <a:latin typeface="Roboto"/>
                <a:ea typeface="Roboto"/>
                <a:cs typeface="Roboto"/>
                <a:sym typeface="Roboto"/>
              </a:defRPr>
            </a:lvl4pPr>
            <a:lvl5pPr lvl="4">
              <a:spcBef>
                <a:spcPts val="0"/>
              </a:spcBef>
              <a:spcAft>
                <a:spcPts val="0"/>
              </a:spcAft>
              <a:buSzPts val="3000"/>
              <a:buFont typeface="Roboto"/>
              <a:buNone/>
              <a:defRPr>
                <a:latin typeface="Roboto"/>
                <a:ea typeface="Roboto"/>
                <a:cs typeface="Roboto"/>
                <a:sym typeface="Roboto"/>
              </a:defRPr>
            </a:lvl5pPr>
            <a:lvl6pPr lvl="5">
              <a:spcBef>
                <a:spcPts val="0"/>
              </a:spcBef>
              <a:spcAft>
                <a:spcPts val="0"/>
              </a:spcAft>
              <a:buSzPts val="3000"/>
              <a:buFont typeface="Roboto"/>
              <a:buNone/>
              <a:defRPr>
                <a:latin typeface="Roboto"/>
                <a:ea typeface="Roboto"/>
                <a:cs typeface="Roboto"/>
                <a:sym typeface="Roboto"/>
              </a:defRPr>
            </a:lvl6pPr>
            <a:lvl7pPr lvl="6">
              <a:spcBef>
                <a:spcPts val="0"/>
              </a:spcBef>
              <a:spcAft>
                <a:spcPts val="0"/>
              </a:spcAft>
              <a:buSzPts val="3000"/>
              <a:buFont typeface="Roboto"/>
              <a:buNone/>
              <a:defRPr>
                <a:latin typeface="Roboto"/>
                <a:ea typeface="Roboto"/>
                <a:cs typeface="Roboto"/>
                <a:sym typeface="Roboto"/>
              </a:defRPr>
            </a:lvl7pPr>
            <a:lvl8pPr lvl="7">
              <a:spcBef>
                <a:spcPts val="0"/>
              </a:spcBef>
              <a:spcAft>
                <a:spcPts val="0"/>
              </a:spcAft>
              <a:buSzPts val="3000"/>
              <a:buFont typeface="Roboto"/>
              <a:buNone/>
              <a:defRPr>
                <a:latin typeface="Roboto"/>
                <a:ea typeface="Roboto"/>
                <a:cs typeface="Roboto"/>
                <a:sym typeface="Roboto"/>
              </a:defRPr>
            </a:lvl8pPr>
            <a:lvl9pPr lvl="8">
              <a:spcBef>
                <a:spcPts val="0"/>
              </a:spcBef>
              <a:spcAft>
                <a:spcPts val="0"/>
              </a:spcAft>
              <a:buSzPts val="3000"/>
              <a:buFont typeface="Roboto"/>
              <a:buNone/>
              <a:defRPr>
                <a:latin typeface="Roboto"/>
                <a:ea typeface="Roboto"/>
                <a:cs typeface="Roboto"/>
                <a:sym typeface="Roboto"/>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Font typeface="Roboto"/>
              <a:buChar char="●"/>
              <a:defRPr>
                <a:latin typeface="Roboto"/>
                <a:ea typeface="Roboto"/>
                <a:cs typeface="Roboto"/>
                <a:sym typeface="Roboto"/>
              </a:defRPr>
            </a:lvl1pPr>
            <a:lvl2pPr marL="914400" lvl="1" indent="-317500">
              <a:spcBef>
                <a:spcPts val="1600"/>
              </a:spcBef>
              <a:spcAft>
                <a:spcPts val="0"/>
              </a:spcAft>
              <a:buSzPts val="1400"/>
              <a:buFont typeface="Roboto"/>
              <a:buChar char="○"/>
              <a:defRPr>
                <a:latin typeface="Roboto"/>
                <a:ea typeface="Roboto"/>
                <a:cs typeface="Roboto"/>
                <a:sym typeface="Roboto"/>
              </a:defRPr>
            </a:lvl2pPr>
            <a:lvl3pPr marL="1371600" lvl="2" indent="-317500">
              <a:spcBef>
                <a:spcPts val="1600"/>
              </a:spcBef>
              <a:spcAft>
                <a:spcPts val="0"/>
              </a:spcAft>
              <a:buSzPts val="1400"/>
              <a:buFont typeface="Roboto"/>
              <a:buChar char="■"/>
              <a:defRPr>
                <a:latin typeface="Roboto"/>
                <a:ea typeface="Roboto"/>
                <a:cs typeface="Roboto"/>
                <a:sym typeface="Roboto"/>
              </a:defRPr>
            </a:lvl3pPr>
            <a:lvl4pPr marL="1828800" lvl="3" indent="-317500">
              <a:spcBef>
                <a:spcPts val="1600"/>
              </a:spcBef>
              <a:spcAft>
                <a:spcPts val="0"/>
              </a:spcAft>
              <a:buSzPts val="1400"/>
              <a:buFont typeface="Roboto"/>
              <a:buChar char="●"/>
              <a:defRPr>
                <a:latin typeface="Roboto"/>
                <a:ea typeface="Roboto"/>
                <a:cs typeface="Roboto"/>
                <a:sym typeface="Roboto"/>
              </a:defRPr>
            </a:lvl4pPr>
            <a:lvl5pPr marL="2286000" lvl="4" indent="-317500">
              <a:spcBef>
                <a:spcPts val="1600"/>
              </a:spcBef>
              <a:spcAft>
                <a:spcPts val="0"/>
              </a:spcAft>
              <a:buSzPts val="1400"/>
              <a:buFont typeface="Roboto"/>
              <a:buChar char="○"/>
              <a:defRPr>
                <a:latin typeface="Roboto"/>
                <a:ea typeface="Roboto"/>
                <a:cs typeface="Roboto"/>
                <a:sym typeface="Roboto"/>
              </a:defRPr>
            </a:lvl5pPr>
            <a:lvl6pPr marL="2743200" lvl="5" indent="-317500">
              <a:spcBef>
                <a:spcPts val="1600"/>
              </a:spcBef>
              <a:spcAft>
                <a:spcPts val="0"/>
              </a:spcAft>
              <a:buSzPts val="1400"/>
              <a:buFont typeface="Roboto"/>
              <a:buChar char="■"/>
              <a:defRPr>
                <a:latin typeface="Roboto"/>
                <a:ea typeface="Roboto"/>
                <a:cs typeface="Roboto"/>
                <a:sym typeface="Roboto"/>
              </a:defRPr>
            </a:lvl6pPr>
            <a:lvl7pPr marL="3200400" lvl="6" indent="-317500">
              <a:spcBef>
                <a:spcPts val="1600"/>
              </a:spcBef>
              <a:spcAft>
                <a:spcPts val="0"/>
              </a:spcAft>
              <a:buSzPts val="1400"/>
              <a:buFont typeface="Roboto"/>
              <a:buChar char="●"/>
              <a:defRPr>
                <a:latin typeface="Roboto"/>
                <a:ea typeface="Roboto"/>
                <a:cs typeface="Roboto"/>
                <a:sym typeface="Roboto"/>
              </a:defRPr>
            </a:lvl7pPr>
            <a:lvl8pPr marL="3657600" lvl="7" indent="-317500">
              <a:spcBef>
                <a:spcPts val="1600"/>
              </a:spcBef>
              <a:spcAft>
                <a:spcPts val="0"/>
              </a:spcAft>
              <a:buSzPts val="1400"/>
              <a:buFont typeface="Roboto"/>
              <a:buChar char="○"/>
              <a:defRPr>
                <a:latin typeface="Roboto"/>
                <a:ea typeface="Roboto"/>
                <a:cs typeface="Roboto"/>
                <a:sym typeface="Roboto"/>
              </a:defRPr>
            </a:lvl8pPr>
            <a:lvl9pPr marL="4114800" lvl="8" indent="-317500">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atin typeface="Roboto"/>
                <a:ea typeface="Roboto"/>
                <a:cs typeface="Roboto"/>
                <a:sym typeface="Roboto"/>
              </a:defRPr>
            </a:lvl1pPr>
            <a:lvl2pPr lvl="1">
              <a:buNone/>
              <a:defRPr>
                <a:latin typeface="Roboto"/>
                <a:ea typeface="Roboto"/>
                <a:cs typeface="Roboto"/>
                <a:sym typeface="Roboto"/>
              </a:defRPr>
            </a:lvl2pPr>
            <a:lvl3pPr lvl="2">
              <a:buNone/>
              <a:defRPr>
                <a:latin typeface="Roboto"/>
                <a:ea typeface="Roboto"/>
                <a:cs typeface="Roboto"/>
                <a:sym typeface="Roboto"/>
              </a:defRPr>
            </a:lvl3pPr>
            <a:lvl4pPr lvl="3">
              <a:buNone/>
              <a:defRPr>
                <a:latin typeface="Roboto"/>
                <a:ea typeface="Roboto"/>
                <a:cs typeface="Roboto"/>
                <a:sym typeface="Roboto"/>
              </a:defRPr>
            </a:lvl4pPr>
            <a:lvl5pPr lvl="4">
              <a:buNone/>
              <a:defRPr>
                <a:latin typeface="Roboto"/>
                <a:ea typeface="Roboto"/>
                <a:cs typeface="Roboto"/>
                <a:sym typeface="Roboto"/>
              </a:defRPr>
            </a:lvl5pPr>
            <a:lvl6pPr lvl="5">
              <a:buNone/>
              <a:defRPr>
                <a:latin typeface="Roboto"/>
                <a:ea typeface="Roboto"/>
                <a:cs typeface="Roboto"/>
                <a:sym typeface="Roboto"/>
              </a:defRPr>
            </a:lvl6pPr>
            <a:lvl7pPr lvl="6">
              <a:buNone/>
              <a:defRPr>
                <a:latin typeface="Roboto"/>
                <a:ea typeface="Roboto"/>
                <a:cs typeface="Roboto"/>
                <a:sym typeface="Roboto"/>
              </a:defRPr>
            </a:lvl7pPr>
            <a:lvl8pPr lvl="7">
              <a:buNone/>
              <a:defRPr>
                <a:latin typeface="Roboto"/>
                <a:ea typeface="Roboto"/>
                <a:cs typeface="Roboto"/>
                <a:sym typeface="Roboto"/>
              </a:defRPr>
            </a:lvl8pPr>
            <a:lvl9pPr lvl="8">
              <a:buNone/>
              <a:defRPr>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Font typeface="Roboto"/>
              <a:buNone/>
              <a:defRPr b="1">
                <a:latin typeface="Roboto"/>
                <a:ea typeface="Roboto"/>
                <a:cs typeface="Roboto"/>
                <a:sym typeface="Roboto"/>
              </a:defRPr>
            </a:lvl1pPr>
            <a:lvl2pPr lvl="1">
              <a:spcBef>
                <a:spcPts val="0"/>
              </a:spcBef>
              <a:spcAft>
                <a:spcPts val="0"/>
              </a:spcAft>
              <a:buSzPts val="3000"/>
              <a:buFont typeface="Roboto"/>
              <a:buNone/>
              <a:defRPr>
                <a:latin typeface="Roboto"/>
                <a:ea typeface="Roboto"/>
                <a:cs typeface="Roboto"/>
                <a:sym typeface="Roboto"/>
              </a:defRPr>
            </a:lvl2pPr>
            <a:lvl3pPr lvl="2">
              <a:spcBef>
                <a:spcPts val="0"/>
              </a:spcBef>
              <a:spcAft>
                <a:spcPts val="0"/>
              </a:spcAft>
              <a:buSzPts val="3000"/>
              <a:buFont typeface="Roboto"/>
              <a:buNone/>
              <a:defRPr>
                <a:latin typeface="Roboto"/>
                <a:ea typeface="Roboto"/>
                <a:cs typeface="Roboto"/>
                <a:sym typeface="Roboto"/>
              </a:defRPr>
            </a:lvl3pPr>
            <a:lvl4pPr lvl="3">
              <a:spcBef>
                <a:spcPts val="0"/>
              </a:spcBef>
              <a:spcAft>
                <a:spcPts val="0"/>
              </a:spcAft>
              <a:buSzPts val="3000"/>
              <a:buFont typeface="Roboto"/>
              <a:buNone/>
              <a:defRPr>
                <a:latin typeface="Roboto"/>
                <a:ea typeface="Roboto"/>
                <a:cs typeface="Roboto"/>
                <a:sym typeface="Roboto"/>
              </a:defRPr>
            </a:lvl4pPr>
            <a:lvl5pPr lvl="4">
              <a:spcBef>
                <a:spcPts val="0"/>
              </a:spcBef>
              <a:spcAft>
                <a:spcPts val="0"/>
              </a:spcAft>
              <a:buSzPts val="3000"/>
              <a:buFont typeface="Roboto"/>
              <a:buNone/>
              <a:defRPr>
                <a:latin typeface="Roboto"/>
                <a:ea typeface="Roboto"/>
                <a:cs typeface="Roboto"/>
                <a:sym typeface="Roboto"/>
              </a:defRPr>
            </a:lvl5pPr>
            <a:lvl6pPr lvl="5">
              <a:spcBef>
                <a:spcPts val="0"/>
              </a:spcBef>
              <a:spcAft>
                <a:spcPts val="0"/>
              </a:spcAft>
              <a:buSzPts val="3000"/>
              <a:buFont typeface="Roboto"/>
              <a:buNone/>
              <a:defRPr>
                <a:latin typeface="Roboto"/>
                <a:ea typeface="Roboto"/>
                <a:cs typeface="Roboto"/>
                <a:sym typeface="Roboto"/>
              </a:defRPr>
            </a:lvl6pPr>
            <a:lvl7pPr lvl="6">
              <a:spcBef>
                <a:spcPts val="0"/>
              </a:spcBef>
              <a:spcAft>
                <a:spcPts val="0"/>
              </a:spcAft>
              <a:buSzPts val="3000"/>
              <a:buFont typeface="Roboto"/>
              <a:buNone/>
              <a:defRPr>
                <a:latin typeface="Roboto"/>
                <a:ea typeface="Roboto"/>
                <a:cs typeface="Roboto"/>
                <a:sym typeface="Roboto"/>
              </a:defRPr>
            </a:lvl7pPr>
            <a:lvl8pPr lvl="7">
              <a:spcBef>
                <a:spcPts val="0"/>
              </a:spcBef>
              <a:spcAft>
                <a:spcPts val="0"/>
              </a:spcAft>
              <a:buSzPts val="3000"/>
              <a:buFont typeface="Roboto"/>
              <a:buNone/>
              <a:defRPr>
                <a:latin typeface="Roboto"/>
                <a:ea typeface="Roboto"/>
                <a:cs typeface="Roboto"/>
                <a:sym typeface="Roboto"/>
              </a:defRPr>
            </a:lvl8pPr>
            <a:lvl9pPr lvl="8">
              <a:spcBef>
                <a:spcPts val="0"/>
              </a:spcBef>
              <a:spcAft>
                <a:spcPts val="0"/>
              </a:spcAft>
              <a:buSzPts val="3000"/>
              <a:buFont typeface="Roboto"/>
              <a:buNone/>
              <a:defRPr>
                <a:latin typeface="Roboto"/>
                <a:ea typeface="Roboto"/>
                <a:cs typeface="Roboto"/>
                <a:sym typeface="Roboto"/>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Font typeface="Roboto"/>
              <a:buChar char="●"/>
              <a:defRPr sz="1400">
                <a:latin typeface="Roboto"/>
                <a:ea typeface="Roboto"/>
                <a:cs typeface="Roboto"/>
                <a:sym typeface="Roboto"/>
              </a:defRPr>
            </a:lvl1pPr>
            <a:lvl2pPr marL="914400" lvl="1" indent="-304800">
              <a:spcBef>
                <a:spcPts val="1600"/>
              </a:spcBef>
              <a:spcAft>
                <a:spcPts val="0"/>
              </a:spcAft>
              <a:buSzPts val="1200"/>
              <a:buFont typeface="Roboto"/>
              <a:buChar char="○"/>
              <a:defRPr sz="1200">
                <a:latin typeface="Roboto"/>
                <a:ea typeface="Roboto"/>
                <a:cs typeface="Roboto"/>
                <a:sym typeface="Roboto"/>
              </a:defRPr>
            </a:lvl2pPr>
            <a:lvl3pPr marL="1371600" lvl="2" indent="-304800">
              <a:spcBef>
                <a:spcPts val="1600"/>
              </a:spcBef>
              <a:spcAft>
                <a:spcPts val="0"/>
              </a:spcAft>
              <a:buSzPts val="1200"/>
              <a:buFont typeface="Roboto"/>
              <a:buChar char="■"/>
              <a:defRPr sz="1200">
                <a:latin typeface="Roboto"/>
                <a:ea typeface="Roboto"/>
                <a:cs typeface="Roboto"/>
                <a:sym typeface="Roboto"/>
              </a:defRPr>
            </a:lvl3pPr>
            <a:lvl4pPr marL="1828800" lvl="3" indent="-304800">
              <a:spcBef>
                <a:spcPts val="1600"/>
              </a:spcBef>
              <a:spcAft>
                <a:spcPts val="0"/>
              </a:spcAft>
              <a:buSzPts val="1200"/>
              <a:buFont typeface="Roboto"/>
              <a:buChar char="●"/>
              <a:defRPr sz="1200">
                <a:latin typeface="Roboto"/>
                <a:ea typeface="Roboto"/>
                <a:cs typeface="Roboto"/>
                <a:sym typeface="Roboto"/>
              </a:defRPr>
            </a:lvl4pPr>
            <a:lvl5pPr marL="2286000" lvl="4" indent="-304800">
              <a:spcBef>
                <a:spcPts val="1600"/>
              </a:spcBef>
              <a:spcAft>
                <a:spcPts val="0"/>
              </a:spcAft>
              <a:buSzPts val="1200"/>
              <a:buFont typeface="Roboto"/>
              <a:buChar char="○"/>
              <a:defRPr sz="1200">
                <a:latin typeface="Roboto"/>
                <a:ea typeface="Roboto"/>
                <a:cs typeface="Roboto"/>
                <a:sym typeface="Roboto"/>
              </a:defRPr>
            </a:lvl5pPr>
            <a:lvl6pPr marL="2743200" lvl="5" indent="-304800">
              <a:spcBef>
                <a:spcPts val="1600"/>
              </a:spcBef>
              <a:spcAft>
                <a:spcPts val="0"/>
              </a:spcAft>
              <a:buSzPts val="1200"/>
              <a:buFont typeface="Roboto"/>
              <a:buChar char="■"/>
              <a:defRPr sz="1200">
                <a:latin typeface="Roboto"/>
                <a:ea typeface="Roboto"/>
                <a:cs typeface="Roboto"/>
                <a:sym typeface="Roboto"/>
              </a:defRPr>
            </a:lvl6pPr>
            <a:lvl7pPr marL="3200400" lvl="6" indent="-304800">
              <a:spcBef>
                <a:spcPts val="1600"/>
              </a:spcBef>
              <a:spcAft>
                <a:spcPts val="0"/>
              </a:spcAft>
              <a:buSzPts val="1200"/>
              <a:buFont typeface="Roboto"/>
              <a:buChar char="●"/>
              <a:defRPr sz="1200">
                <a:latin typeface="Roboto"/>
                <a:ea typeface="Roboto"/>
                <a:cs typeface="Roboto"/>
                <a:sym typeface="Roboto"/>
              </a:defRPr>
            </a:lvl7pPr>
            <a:lvl8pPr marL="3657600" lvl="7" indent="-304800">
              <a:spcBef>
                <a:spcPts val="1600"/>
              </a:spcBef>
              <a:spcAft>
                <a:spcPts val="0"/>
              </a:spcAft>
              <a:buSzPts val="1200"/>
              <a:buFont typeface="Roboto"/>
              <a:buChar char="○"/>
              <a:defRPr sz="1200">
                <a:latin typeface="Roboto"/>
                <a:ea typeface="Roboto"/>
                <a:cs typeface="Roboto"/>
                <a:sym typeface="Roboto"/>
              </a:defRPr>
            </a:lvl8pPr>
            <a:lvl9pPr marL="4114800" lvl="8" indent="-304800">
              <a:spcBef>
                <a:spcPts val="1600"/>
              </a:spcBef>
              <a:spcAft>
                <a:spcPts val="1600"/>
              </a:spcAft>
              <a:buSzPts val="1200"/>
              <a:buFont typeface="Roboto"/>
              <a:buChar char="■"/>
              <a:defRPr sz="1200">
                <a:latin typeface="Roboto"/>
                <a:ea typeface="Roboto"/>
                <a:cs typeface="Roboto"/>
                <a:sym typeface="Roboto"/>
              </a:defRPr>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Font typeface="Roboto"/>
              <a:buChar char="●"/>
              <a:defRPr sz="1400">
                <a:latin typeface="Roboto"/>
                <a:ea typeface="Roboto"/>
                <a:cs typeface="Roboto"/>
                <a:sym typeface="Roboto"/>
              </a:defRPr>
            </a:lvl1pPr>
            <a:lvl2pPr marL="914400" lvl="1" indent="-304800">
              <a:spcBef>
                <a:spcPts val="1600"/>
              </a:spcBef>
              <a:spcAft>
                <a:spcPts val="0"/>
              </a:spcAft>
              <a:buSzPts val="1200"/>
              <a:buFont typeface="Roboto"/>
              <a:buChar char="○"/>
              <a:defRPr sz="1200">
                <a:latin typeface="Roboto"/>
                <a:ea typeface="Roboto"/>
                <a:cs typeface="Roboto"/>
                <a:sym typeface="Roboto"/>
              </a:defRPr>
            </a:lvl2pPr>
            <a:lvl3pPr marL="1371600" lvl="2" indent="-304800">
              <a:spcBef>
                <a:spcPts val="1600"/>
              </a:spcBef>
              <a:spcAft>
                <a:spcPts val="0"/>
              </a:spcAft>
              <a:buSzPts val="1200"/>
              <a:buFont typeface="Roboto"/>
              <a:buChar char="■"/>
              <a:defRPr sz="1200">
                <a:latin typeface="Roboto"/>
                <a:ea typeface="Roboto"/>
                <a:cs typeface="Roboto"/>
                <a:sym typeface="Roboto"/>
              </a:defRPr>
            </a:lvl3pPr>
            <a:lvl4pPr marL="1828800" lvl="3" indent="-304800">
              <a:spcBef>
                <a:spcPts val="1600"/>
              </a:spcBef>
              <a:spcAft>
                <a:spcPts val="0"/>
              </a:spcAft>
              <a:buSzPts val="1200"/>
              <a:buFont typeface="Roboto"/>
              <a:buChar char="●"/>
              <a:defRPr sz="1200">
                <a:latin typeface="Roboto"/>
                <a:ea typeface="Roboto"/>
                <a:cs typeface="Roboto"/>
                <a:sym typeface="Roboto"/>
              </a:defRPr>
            </a:lvl4pPr>
            <a:lvl5pPr marL="2286000" lvl="4" indent="-304800">
              <a:spcBef>
                <a:spcPts val="1600"/>
              </a:spcBef>
              <a:spcAft>
                <a:spcPts val="0"/>
              </a:spcAft>
              <a:buSzPts val="1200"/>
              <a:buFont typeface="Roboto"/>
              <a:buChar char="○"/>
              <a:defRPr sz="1200">
                <a:latin typeface="Roboto"/>
                <a:ea typeface="Roboto"/>
                <a:cs typeface="Roboto"/>
                <a:sym typeface="Roboto"/>
              </a:defRPr>
            </a:lvl5pPr>
            <a:lvl6pPr marL="2743200" lvl="5" indent="-304800">
              <a:spcBef>
                <a:spcPts val="1600"/>
              </a:spcBef>
              <a:spcAft>
                <a:spcPts val="0"/>
              </a:spcAft>
              <a:buSzPts val="1200"/>
              <a:buFont typeface="Roboto"/>
              <a:buChar char="■"/>
              <a:defRPr sz="1200">
                <a:latin typeface="Roboto"/>
                <a:ea typeface="Roboto"/>
                <a:cs typeface="Roboto"/>
                <a:sym typeface="Roboto"/>
              </a:defRPr>
            </a:lvl6pPr>
            <a:lvl7pPr marL="3200400" lvl="6" indent="-304800">
              <a:spcBef>
                <a:spcPts val="1600"/>
              </a:spcBef>
              <a:spcAft>
                <a:spcPts val="0"/>
              </a:spcAft>
              <a:buSzPts val="1200"/>
              <a:buFont typeface="Roboto"/>
              <a:buChar char="●"/>
              <a:defRPr sz="1200">
                <a:latin typeface="Roboto"/>
                <a:ea typeface="Roboto"/>
                <a:cs typeface="Roboto"/>
                <a:sym typeface="Roboto"/>
              </a:defRPr>
            </a:lvl7pPr>
            <a:lvl8pPr marL="3657600" lvl="7" indent="-304800">
              <a:spcBef>
                <a:spcPts val="1600"/>
              </a:spcBef>
              <a:spcAft>
                <a:spcPts val="0"/>
              </a:spcAft>
              <a:buSzPts val="1200"/>
              <a:buFont typeface="Roboto"/>
              <a:buChar char="○"/>
              <a:defRPr sz="1200">
                <a:latin typeface="Roboto"/>
                <a:ea typeface="Roboto"/>
                <a:cs typeface="Roboto"/>
                <a:sym typeface="Roboto"/>
              </a:defRPr>
            </a:lvl8pPr>
            <a:lvl9pPr marL="4114800" lvl="8" indent="-304800">
              <a:spcBef>
                <a:spcPts val="1600"/>
              </a:spcBef>
              <a:spcAft>
                <a:spcPts val="1600"/>
              </a:spcAft>
              <a:buSzPts val="1200"/>
              <a:buFont typeface="Roboto"/>
              <a:buChar char="■"/>
              <a:defRPr sz="1200">
                <a:latin typeface="Roboto"/>
                <a:ea typeface="Roboto"/>
                <a:cs typeface="Roboto"/>
                <a:sym typeface="Roboto"/>
              </a:defRPr>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atin typeface="Roboto"/>
                <a:ea typeface="Roboto"/>
                <a:cs typeface="Roboto"/>
                <a:sym typeface="Roboto"/>
              </a:defRPr>
            </a:lvl1pPr>
            <a:lvl2pPr lvl="1">
              <a:buNone/>
              <a:defRPr>
                <a:latin typeface="Roboto"/>
                <a:ea typeface="Roboto"/>
                <a:cs typeface="Roboto"/>
                <a:sym typeface="Roboto"/>
              </a:defRPr>
            </a:lvl2pPr>
            <a:lvl3pPr lvl="2">
              <a:buNone/>
              <a:defRPr>
                <a:latin typeface="Roboto"/>
                <a:ea typeface="Roboto"/>
                <a:cs typeface="Roboto"/>
                <a:sym typeface="Roboto"/>
              </a:defRPr>
            </a:lvl3pPr>
            <a:lvl4pPr lvl="3">
              <a:buNone/>
              <a:defRPr>
                <a:latin typeface="Roboto"/>
                <a:ea typeface="Roboto"/>
                <a:cs typeface="Roboto"/>
                <a:sym typeface="Roboto"/>
              </a:defRPr>
            </a:lvl4pPr>
            <a:lvl5pPr lvl="4">
              <a:buNone/>
              <a:defRPr>
                <a:latin typeface="Roboto"/>
                <a:ea typeface="Roboto"/>
                <a:cs typeface="Roboto"/>
                <a:sym typeface="Roboto"/>
              </a:defRPr>
            </a:lvl5pPr>
            <a:lvl6pPr lvl="5">
              <a:buNone/>
              <a:defRPr>
                <a:latin typeface="Roboto"/>
                <a:ea typeface="Roboto"/>
                <a:cs typeface="Roboto"/>
                <a:sym typeface="Roboto"/>
              </a:defRPr>
            </a:lvl6pPr>
            <a:lvl7pPr lvl="6">
              <a:buNone/>
              <a:defRPr>
                <a:latin typeface="Roboto"/>
                <a:ea typeface="Roboto"/>
                <a:cs typeface="Roboto"/>
                <a:sym typeface="Roboto"/>
              </a:defRPr>
            </a:lvl7pPr>
            <a:lvl8pPr lvl="7">
              <a:buNone/>
              <a:defRPr>
                <a:latin typeface="Roboto"/>
                <a:ea typeface="Roboto"/>
                <a:cs typeface="Roboto"/>
                <a:sym typeface="Roboto"/>
              </a:defRPr>
            </a:lvl8pPr>
            <a:lvl9pPr lvl="8">
              <a:buNone/>
              <a:defRPr>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Font typeface="Roboto"/>
              <a:buNone/>
              <a:defRPr b="1">
                <a:latin typeface="Roboto"/>
                <a:ea typeface="Roboto"/>
                <a:cs typeface="Roboto"/>
                <a:sym typeface="Roboto"/>
              </a:defRPr>
            </a:lvl1pPr>
            <a:lvl2pPr lvl="1">
              <a:spcBef>
                <a:spcPts val="0"/>
              </a:spcBef>
              <a:spcAft>
                <a:spcPts val="0"/>
              </a:spcAft>
              <a:buSzPts val="3000"/>
              <a:buFont typeface="Roboto"/>
              <a:buNone/>
              <a:defRPr b="1">
                <a:latin typeface="Roboto"/>
                <a:ea typeface="Roboto"/>
                <a:cs typeface="Roboto"/>
                <a:sym typeface="Roboto"/>
              </a:defRPr>
            </a:lvl2pPr>
            <a:lvl3pPr lvl="2">
              <a:spcBef>
                <a:spcPts val="0"/>
              </a:spcBef>
              <a:spcAft>
                <a:spcPts val="0"/>
              </a:spcAft>
              <a:buSzPts val="3000"/>
              <a:buFont typeface="Roboto"/>
              <a:buNone/>
              <a:defRPr b="1">
                <a:latin typeface="Roboto"/>
                <a:ea typeface="Roboto"/>
                <a:cs typeface="Roboto"/>
                <a:sym typeface="Roboto"/>
              </a:defRPr>
            </a:lvl3pPr>
            <a:lvl4pPr lvl="3">
              <a:spcBef>
                <a:spcPts val="0"/>
              </a:spcBef>
              <a:spcAft>
                <a:spcPts val="0"/>
              </a:spcAft>
              <a:buSzPts val="3000"/>
              <a:buFont typeface="Roboto"/>
              <a:buNone/>
              <a:defRPr b="1">
                <a:latin typeface="Roboto"/>
                <a:ea typeface="Roboto"/>
                <a:cs typeface="Roboto"/>
                <a:sym typeface="Roboto"/>
              </a:defRPr>
            </a:lvl4pPr>
            <a:lvl5pPr lvl="4">
              <a:spcBef>
                <a:spcPts val="0"/>
              </a:spcBef>
              <a:spcAft>
                <a:spcPts val="0"/>
              </a:spcAft>
              <a:buSzPts val="3000"/>
              <a:buFont typeface="Roboto"/>
              <a:buNone/>
              <a:defRPr b="1">
                <a:latin typeface="Roboto"/>
                <a:ea typeface="Roboto"/>
                <a:cs typeface="Roboto"/>
                <a:sym typeface="Roboto"/>
              </a:defRPr>
            </a:lvl5pPr>
            <a:lvl6pPr lvl="5">
              <a:spcBef>
                <a:spcPts val="0"/>
              </a:spcBef>
              <a:spcAft>
                <a:spcPts val="0"/>
              </a:spcAft>
              <a:buSzPts val="3000"/>
              <a:buFont typeface="Roboto"/>
              <a:buNone/>
              <a:defRPr b="1">
                <a:latin typeface="Roboto"/>
                <a:ea typeface="Roboto"/>
                <a:cs typeface="Roboto"/>
                <a:sym typeface="Roboto"/>
              </a:defRPr>
            </a:lvl6pPr>
            <a:lvl7pPr lvl="6">
              <a:spcBef>
                <a:spcPts val="0"/>
              </a:spcBef>
              <a:spcAft>
                <a:spcPts val="0"/>
              </a:spcAft>
              <a:buSzPts val="3000"/>
              <a:buFont typeface="Roboto"/>
              <a:buNone/>
              <a:defRPr b="1">
                <a:latin typeface="Roboto"/>
                <a:ea typeface="Roboto"/>
                <a:cs typeface="Roboto"/>
                <a:sym typeface="Roboto"/>
              </a:defRPr>
            </a:lvl7pPr>
            <a:lvl8pPr lvl="7">
              <a:spcBef>
                <a:spcPts val="0"/>
              </a:spcBef>
              <a:spcAft>
                <a:spcPts val="0"/>
              </a:spcAft>
              <a:buSzPts val="3000"/>
              <a:buFont typeface="Roboto"/>
              <a:buNone/>
              <a:defRPr b="1">
                <a:latin typeface="Roboto"/>
                <a:ea typeface="Roboto"/>
                <a:cs typeface="Roboto"/>
                <a:sym typeface="Roboto"/>
              </a:defRPr>
            </a:lvl8pPr>
            <a:lvl9pPr lvl="8">
              <a:spcBef>
                <a:spcPts val="0"/>
              </a:spcBef>
              <a:spcAft>
                <a:spcPts val="0"/>
              </a:spcAft>
              <a:buSzPts val="3000"/>
              <a:buFont typeface="Roboto"/>
              <a:buNone/>
              <a:defRPr b="1">
                <a:latin typeface="Roboto"/>
                <a:ea typeface="Roboto"/>
                <a:cs typeface="Roboto"/>
                <a:sym typeface="Roboto"/>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Font typeface="Roboto"/>
              <a:buNone/>
              <a:defRPr sz="2400" b="1">
                <a:latin typeface="Roboto"/>
                <a:ea typeface="Roboto"/>
                <a:cs typeface="Roboto"/>
                <a:sym typeface="Roboto"/>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Font typeface="Roboto"/>
              <a:buChar char="●"/>
              <a:defRPr sz="1200">
                <a:latin typeface="Roboto"/>
                <a:ea typeface="Roboto"/>
                <a:cs typeface="Roboto"/>
                <a:sym typeface="Roboto"/>
              </a:defRPr>
            </a:lvl1pPr>
            <a:lvl2pPr marL="914400" lvl="1" indent="-304800">
              <a:spcBef>
                <a:spcPts val="1600"/>
              </a:spcBef>
              <a:spcAft>
                <a:spcPts val="0"/>
              </a:spcAft>
              <a:buSzPts val="1200"/>
              <a:buFont typeface="Roboto"/>
              <a:buChar char="○"/>
              <a:defRPr sz="1200">
                <a:latin typeface="Roboto"/>
                <a:ea typeface="Roboto"/>
                <a:cs typeface="Roboto"/>
                <a:sym typeface="Roboto"/>
              </a:defRPr>
            </a:lvl2pPr>
            <a:lvl3pPr marL="1371600" lvl="2" indent="-304800">
              <a:spcBef>
                <a:spcPts val="1600"/>
              </a:spcBef>
              <a:spcAft>
                <a:spcPts val="0"/>
              </a:spcAft>
              <a:buSzPts val="1200"/>
              <a:buFont typeface="Roboto"/>
              <a:buChar char="■"/>
              <a:defRPr sz="1200">
                <a:latin typeface="Roboto"/>
                <a:ea typeface="Roboto"/>
                <a:cs typeface="Roboto"/>
                <a:sym typeface="Roboto"/>
              </a:defRPr>
            </a:lvl3pPr>
            <a:lvl4pPr marL="1828800" lvl="3" indent="-304800">
              <a:spcBef>
                <a:spcPts val="1600"/>
              </a:spcBef>
              <a:spcAft>
                <a:spcPts val="0"/>
              </a:spcAft>
              <a:buSzPts val="1200"/>
              <a:buFont typeface="Roboto"/>
              <a:buChar char="●"/>
              <a:defRPr sz="1200">
                <a:latin typeface="Roboto"/>
                <a:ea typeface="Roboto"/>
                <a:cs typeface="Roboto"/>
                <a:sym typeface="Roboto"/>
              </a:defRPr>
            </a:lvl4pPr>
            <a:lvl5pPr marL="2286000" lvl="4" indent="-304800">
              <a:spcBef>
                <a:spcPts val="1600"/>
              </a:spcBef>
              <a:spcAft>
                <a:spcPts val="0"/>
              </a:spcAft>
              <a:buSzPts val="1200"/>
              <a:buFont typeface="Roboto"/>
              <a:buChar char="○"/>
              <a:defRPr sz="1200">
                <a:latin typeface="Roboto"/>
                <a:ea typeface="Roboto"/>
                <a:cs typeface="Roboto"/>
                <a:sym typeface="Roboto"/>
              </a:defRPr>
            </a:lvl5pPr>
            <a:lvl6pPr marL="2743200" lvl="5" indent="-304800">
              <a:spcBef>
                <a:spcPts val="1600"/>
              </a:spcBef>
              <a:spcAft>
                <a:spcPts val="0"/>
              </a:spcAft>
              <a:buSzPts val="1200"/>
              <a:buFont typeface="Roboto"/>
              <a:buChar char="■"/>
              <a:defRPr sz="1200">
                <a:latin typeface="Roboto"/>
                <a:ea typeface="Roboto"/>
                <a:cs typeface="Roboto"/>
                <a:sym typeface="Roboto"/>
              </a:defRPr>
            </a:lvl6pPr>
            <a:lvl7pPr marL="3200400" lvl="6" indent="-304800">
              <a:spcBef>
                <a:spcPts val="1600"/>
              </a:spcBef>
              <a:spcAft>
                <a:spcPts val="0"/>
              </a:spcAft>
              <a:buSzPts val="1200"/>
              <a:buFont typeface="Roboto"/>
              <a:buChar char="●"/>
              <a:defRPr sz="1200">
                <a:latin typeface="Roboto"/>
                <a:ea typeface="Roboto"/>
                <a:cs typeface="Roboto"/>
                <a:sym typeface="Roboto"/>
              </a:defRPr>
            </a:lvl7pPr>
            <a:lvl8pPr marL="3657600" lvl="7" indent="-304800">
              <a:spcBef>
                <a:spcPts val="1600"/>
              </a:spcBef>
              <a:spcAft>
                <a:spcPts val="0"/>
              </a:spcAft>
              <a:buSzPts val="1200"/>
              <a:buFont typeface="Roboto"/>
              <a:buChar char="○"/>
              <a:defRPr sz="1200">
                <a:latin typeface="Roboto"/>
                <a:ea typeface="Roboto"/>
                <a:cs typeface="Roboto"/>
                <a:sym typeface="Roboto"/>
              </a:defRPr>
            </a:lvl8pPr>
            <a:lvl9pPr marL="4114800" lvl="8" indent="-304800">
              <a:spcBef>
                <a:spcPts val="1600"/>
              </a:spcBef>
              <a:spcAft>
                <a:spcPts val="1600"/>
              </a:spcAft>
              <a:buSzPts val="1200"/>
              <a:buFont typeface="Roboto"/>
              <a:buChar char="■"/>
              <a:defRPr sz="1200">
                <a:latin typeface="Roboto"/>
                <a:ea typeface="Roboto"/>
                <a:cs typeface="Roboto"/>
                <a:sym typeface="Roboto"/>
              </a:defRPr>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Font typeface="Roboto"/>
              <a:buNone/>
              <a:defRPr sz="4800" b="1">
                <a:solidFill>
                  <a:schemeClr val="lt1"/>
                </a:solidFill>
                <a:latin typeface="Roboto"/>
                <a:ea typeface="Roboto"/>
                <a:cs typeface="Roboto"/>
                <a:sym typeface="Roboto"/>
              </a:defRPr>
            </a:lvl1pPr>
            <a:lvl2pPr lvl="1">
              <a:spcBef>
                <a:spcPts val="0"/>
              </a:spcBef>
              <a:spcAft>
                <a:spcPts val="0"/>
              </a:spcAft>
              <a:buClr>
                <a:schemeClr val="lt1"/>
              </a:buClr>
              <a:buSzPts val="4800"/>
              <a:buFont typeface="Roboto"/>
              <a:buNone/>
              <a:defRPr sz="4800" b="1">
                <a:solidFill>
                  <a:schemeClr val="lt1"/>
                </a:solidFill>
                <a:latin typeface="Roboto"/>
                <a:ea typeface="Roboto"/>
                <a:cs typeface="Roboto"/>
                <a:sym typeface="Roboto"/>
              </a:defRPr>
            </a:lvl2pPr>
            <a:lvl3pPr lvl="2">
              <a:spcBef>
                <a:spcPts val="0"/>
              </a:spcBef>
              <a:spcAft>
                <a:spcPts val="0"/>
              </a:spcAft>
              <a:buClr>
                <a:schemeClr val="lt1"/>
              </a:buClr>
              <a:buSzPts val="4800"/>
              <a:buFont typeface="Roboto"/>
              <a:buNone/>
              <a:defRPr sz="4800" b="1">
                <a:solidFill>
                  <a:schemeClr val="lt1"/>
                </a:solidFill>
                <a:latin typeface="Roboto"/>
                <a:ea typeface="Roboto"/>
                <a:cs typeface="Roboto"/>
                <a:sym typeface="Roboto"/>
              </a:defRPr>
            </a:lvl3pPr>
            <a:lvl4pPr lvl="3">
              <a:spcBef>
                <a:spcPts val="0"/>
              </a:spcBef>
              <a:spcAft>
                <a:spcPts val="0"/>
              </a:spcAft>
              <a:buClr>
                <a:schemeClr val="lt1"/>
              </a:buClr>
              <a:buSzPts val="4800"/>
              <a:buFont typeface="Roboto"/>
              <a:buNone/>
              <a:defRPr sz="4800" b="1">
                <a:solidFill>
                  <a:schemeClr val="lt1"/>
                </a:solidFill>
                <a:latin typeface="Roboto"/>
                <a:ea typeface="Roboto"/>
                <a:cs typeface="Roboto"/>
                <a:sym typeface="Roboto"/>
              </a:defRPr>
            </a:lvl4pPr>
            <a:lvl5pPr lvl="4">
              <a:spcBef>
                <a:spcPts val="0"/>
              </a:spcBef>
              <a:spcAft>
                <a:spcPts val="0"/>
              </a:spcAft>
              <a:buClr>
                <a:schemeClr val="lt1"/>
              </a:buClr>
              <a:buSzPts val="4800"/>
              <a:buFont typeface="Roboto"/>
              <a:buNone/>
              <a:defRPr sz="4800" b="1">
                <a:solidFill>
                  <a:schemeClr val="lt1"/>
                </a:solidFill>
                <a:latin typeface="Roboto"/>
                <a:ea typeface="Roboto"/>
                <a:cs typeface="Roboto"/>
                <a:sym typeface="Roboto"/>
              </a:defRPr>
            </a:lvl5pPr>
            <a:lvl6pPr lvl="5">
              <a:spcBef>
                <a:spcPts val="0"/>
              </a:spcBef>
              <a:spcAft>
                <a:spcPts val="0"/>
              </a:spcAft>
              <a:buClr>
                <a:schemeClr val="lt1"/>
              </a:buClr>
              <a:buSzPts val="4800"/>
              <a:buFont typeface="Roboto"/>
              <a:buNone/>
              <a:defRPr sz="4800" b="1">
                <a:solidFill>
                  <a:schemeClr val="lt1"/>
                </a:solidFill>
                <a:latin typeface="Roboto"/>
                <a:ea typeface="Roboto"/>
                <a:cs typeface="Roboto"/>
                <a:sym typeface="Roboto"/>
              </a:defRPr>
            </a:lvl6pPr>
            <a:lvl7pPr lvl="6">
              <a:spcBef>
                <a:spcPts val="0"/>
              </a:spcBef>
              <a:spcAft>
                <a:spcPts val="0"/>
              </a:spcAft>
              <a:buClr>
                <a:schemeClr val="lt1"/>
              </a:buClr>
              <a:buSzPts val="4800"/>
              <a:buFont typeface="Roboto"/>
              <a:buNone/>
              <a:defRPr sz="4800" b="1">
                <a:solidFill>
                  <a:schemeClr val="lt1"/>
                </a:solidFill>
                <a:latin typeface="Roboto"/>
                <a:ea typeface="Roboto"/>
                <a:cs typeface="Roboto"/>
                <a:sym typeface="Roboto"/>
              </a:defRPr>
            </a:lvl7pPr>
            <a:lvl8pPr lvl="7">
              <a:spcBef>
                <a:spcPts val="0"/>
              </a:spcBef>
              <a:spcAft>
                <a:spcPts val="0"/>
              </a:spcAft>
              <a:buClr>
                <a:schemeClr val="lt1"/>
              </a:buClr>
              <a:buSzPts val="4800"/>
              <a:buFont typeface="Roboto"/>
              <a:buNone/>
              <a:defRPr sz="4800" b="1">
                <a:solidFill>
                  <a:schemeClr val="lt1"/>
                </a:solidFill>
                <a:latin typeface="Roboto"/>
                <a:ea typeface="Roboto"/>
                <a:cs typeface="Roboto"/>
                <a:sym typeface="Roboto"/>
              </a:defRPr>
            </a:lvl8pPr>
            <a:lvl9pPr lvl="8">
              <a:spcBef>
                <a:spcPts val="0"/>
              </a:spcBef>
              <a:spcAft>
                <a:spcPts val="0"/>
              </a:spcAft>
              <a:buClr>
                <a:schemeClr val="lt1"/>
              </a:buClr>
              <a:buSzPts val="4800"/>
              <a:buFont typeface="Roboto"/>
              <a:buNone/>
              <a:defRPr sz="4800" b="1">
                <a:solidFill>
                  <a:schemeClr val="lt1"/>
                </a:solidFill>
                <a:latin typeface="Roboto"/>
                <a:ea typeface="Roboto"/>
                <a:cs typeface="Roboto"/>
                <a:sym typeface="Roboto"/>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lstStyle>
            <a:lvl1pPr lvl="0" algn="ctr">
              <a:spcBef>
                <a:spcPts val="0"/>
              </a:spcBef>
              <a:spcAft>
                <a:spcPts val="0"/>
              </a:spcAft>
              <a:buSzPts val="3800"/>
              <a:buFont typeface="Roboto"/>
              <a:buNone/>
              <a:defRPr sz="3800" b="1">
                <a:latin typeface="Roboto"/>
                <a:ea typeface="Roboto"/>
                <a:cs typeface="Roboto"/>
                <a:sym typeface="Roboto"/>
              </a:defRPr>
            </a:lvl1pPr>
            <a:lvl2pPr lvl="1" algn="ctr">
              <a:spcBef>
                <a:spcPts val="0"/>
              </a:spcBef>
              <a:spcAft>
                <a:spcPts val="0"/>
              </a:spcAft>
              <a:buSzPts val="3800"/>
              <a:buFont typeface="Roboto"/>
              <a:buNone/>
              <a:defRPr sz="3800" b="1">
                <a:latin typeface="Roboto"/>
                <a:ea typeface="Roboto"/>
                <a:cs typeface="Roboto"/>
                <a:sym typeface="Roboto"/>
              </a:defRPr>
            </a:lvl2pPr>
            <a:lvl3pPr lvl="2" algn="ctr">
              <a:spcBef>
                <a:spcPts val="0"/>
              </a:spcBef>
              <a:spcAft>
                <a:spcPts val="0"/>
              </a:spcAft>
              <a:buSzPts val="3800"/>
              <a:buFont typeface="Roboto"/>
              <a:buNone/>
              <a:defRPr sz="3800" b="1">
                <a:latin typeface="Roboto"/>
                <a:ea typeface="Roboto"/>
                <a:cs typeface="Roboto"/>
                <a:sym typeface="Roboto"/>
              </a:defRPr>
            </a:lvl3pPr>
            <a:lvl4pPr lvl="3" algn="ctr">
              <a:spcBef>
                <a:spcPts val="0"/>
              </a:spcBef>
              <a:spcAft>
                <a:spcPts val="0"/>
              </a:spcAft>
              <a:buSzPts val="3800"/>
              <a:buFont typeface="Roboto"/>
              <a:buNone/>
              <a:defRPr sz="3800" b="1">
                <a:latin typeface="Roboto"/>
                <a:ea typeface="Roboto"/>
                <a:cs typeface="Roboto"/>
                <a:sym typeface="Roboto"/>
              </a:defRPr>
            </a:lvl4pPr>
            <a:lvl5pPr lvl="4" algn="ctr">
              <a:spcBef>
                <a:spcPts val="0"/>
              </a:spcBef>
              <a:spcAft>
                <a:spcPts val="0"/>
              </a:spcAft>
              <a:buSzPts val="3800"/>
              <a:buFont typeface="Roboto"/>
              <a:buNone/>
              <a:defRPr sz="3800" b="1">
                <a:latin typeface="Roboto"/>
                <a:ea typeface="Roboto"/>
                <a:cs typeface="Roboto"/>
                <a:sym typeface="Roboto"/>
              </a:defRPr>
            </a:lvl5pPr>
            <a:lvl6pPr lvl="5" algn="ctr">
              <a:spcBef>
                <a:spcPts val="0"/>
              </a:spcBef>
              <a:spcAft>
                <a:spcPts val="0"/>
              </a:spcAft>
              <a:buSzPts val="3800"/>
              <a:buFont typeface="Roboto"/>
              <a:buNone/>
              <a:defRPr sz="3800" b="1">
                <a:latin typeface="Roboto"/>
                <a:ea typeface="Roboto"/>
                <a:cs typeface="Roboto"/>
                <a:sym typeface="Roboto"/>
              </a:defRPr>
            </a:lvl6pPr>
            <a:lvl7pPr lvl="6" algn="ctr">
              <a:spcBef>
                <a:spcPts val="0"/>
              </a:spcBef>
              <a:spcAft>
                <a:spcPts val="0"/>
              </a:spcAft>
              <a:buSzPts val="3800"/>
              <a:buFont typeface="Roboto"/>
              <a:buNone/>
              <a:defRPr sz="3800" b="1">
                <a:latin typeface="Roboto"/>
                <a:ea typeface="Roboto"/>
                <a:cs typeface="Roboto"/>
                <a:sym typeface="Roboto"/>
              </a:defRPr>
            </a:lvl7pPr>
            <a:lvl8pPr lvl="7" algn="ctr">
              <a:spcBef>
                <a:spcPts val="0"/>
              </a:spcBef>
              <a:spcAft>
                <a:spcPts val="0"/>
              </a:spcAft>
              <a:buSzPts val="3800"/>
              <a:buFont typeface="Roboto"/>
              <a:buNone/>
              <a:defRPr sz="3800" b="1">
                <a:latin typeface="Roboto"/>
                <a:ea typeface="Roboto"/>
                <a:cs typeface="Roboto"/>
                <a:sym typeface="Roboto"/>
              </a:defRPr>
            </a:lvl8pPr>
            <a:lvl9pPr lvl="8" algn="ctr">
              <a:spcBef>
                <a:spcPts val="0"/>
              </a:spcBef>
              <a:spcAft>
                <a:spcPts val="0"/>
              </a:spcAft>
              <a:buSzPts val="3800"/>
              <a:buFont typeface="Roboto"/>
              <a:buNone/>
              <a:defRPr sz="3800" b="1">
                <a:latin typeface="Roboto"/>
                <a:ea typeface="Roboto"/>
                <a:cs typeface="Roboto"/>
                <a:sym typeface="Roboto"/>
              </a:defRPr>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1800"/>
              <a:buFont typeface="Roboto"/>
              <a:buNone/>
              <a:defRPr>
                <a:latin typeface="Roboto"/>
                <a:ea typeface="Roboto"/>
                <a:cs typeface="Roboto"/>
                <a:sym typeface="Roboto"/>
              </a:defRPr>
            </a:lvl1pPr>
            <a:lvl2pPr lvl="1" algn="ctr">
              <a:lnSpc>
                <a:spcPct val="100000"/>
              </a:lnSpc>
              <a:spcBef>
                <a:spcPts val="0"/>
              </a:spcBef>
              <a:spcAft>
                <a:spcPts val="0"/>
              </a:spcAft>
              <a:buSzPts val="1800"/>
              <a:buFont typeface="Roboto"/>
              <a:buNone/>
              <a:defRPr sz="1800">
                <a:latin typeface="Roboto"/>
                <a:ea typeface="Roboto"/>
                <a:cs typeface="Roboto"/>
                <a:sym typeface="Roboto"/>
              </a:defRPr>
            </a:lvl2pPr>
            <a:lvl3pPr lvl="2" algn="ctr">
              <a:lnSpc>
                <a:spcPct val="100000"/>
              </a:lnSpc>
              <a:spcBef>
                <a:spcPts val="0"/>
              </a:spcBef>
              <a:spcAft>
                <a:spcPts val="0"/>
              </a:spcAft>
              <a:buSzPts val="1800"/>
              <a:buFont typeface="Roboto"/>
              <a:buNone/>
              <a:defRPr sz="1800">
                <a:latin typeface="Roboto"/>
                <a:ea typeface="Roboto"/>
                <a:cs typeface="Roboto"/>
                <a:sym typeface="Roboto"/>
              </a:defRPr>
            </a:lvl3pPr>
            <a:lvl4pPr lvl="3" algn="ctr">
              <a:lnSpc>
                <a:spcPct val="100000"/>
              </a:lnSpc>
              <a:spcBef>
                <a:spcPts val="0"/>
              </a:spcBef>
              <a:spcAft>
                <a:spcPts val="0"/>
              </a:spcAft>
              <a:buSzPts val="1800"/>
              <a:buFont typeface="Roboto"/>
              <a:buNone/>
              <a:defRPr sz="1800">
                <a:latin typeface="Roboto"/>
                <a:ea typeface="Roboto"/>
                <a:cs typeface="Roboto"/>
                <a:sym typeface="Roboto"/>
              </a:defRPr>
            </a:lvl4pPr>
            <a:lvl5pPr lvl="4" algn="ctr">
              <a:lnSpc>
                <a:spcPct val="100000"/>
              </a:lnSpc>
              <a:spcBef>
                <a:spcPts val="0"/>
              </a:spcBef>
              <a:spcAft>
                <a:spcPts val="0"/>
              </a:spcAft>
              <a:buSzPts val="1800"/>
              <a:buFont typeface="Roboto"/>
              <a:buNone/>
              <a:defRPr sz="1800">
                <a:latin typeface="Roboto"/>
                <a:ea typeface="Roboto"/>
                <a:cs typeface="Roboto"/>
                <a:sym typeface="Roboto"/>
              </a:defRPr>
            </a:lvl5pPr>
            <a:lvl6pPr lvl="5" algn="ctr">
              <a:lnSpc>
                <a:spcPct val="100000"/>
              </a:lnSpc>
              <a:spcBef>
                <a:spcPts val="0"/>
              </a:spcBef>
              <a:spcAft>
                <a:spcPts val="0"/>
              </a:spcAft>
              <a:buSzPts val="1800"/>
              <a:buFont typeface="Roboto"/>
              <a:buNone/>
              <a:defRPr sz="1800">
                <a:latin typeface="Roboto"/>
                <a:ea typeface="Roboto"/>
                <a:cs typeface="Roboto"/>
                <a:sym typeface="Roboto"/>
              </a:defRPr>
            </a:lvl6pPr>
            <a:lvl7pPr lvl="6" algn="ctr">
              <a:lnSpc>
                <a:spcPct val="100000"/>
              </a:lnSpc>
              <a:spcBef>
                <a:spcPts val="0"/>
              </a:spcBef>
              <a:spcAft>
                <a:spcPts val="0"/>
              </a:spcAft>
              <a:buSzPts val="1800"/>
              <a:buFont typeface="Roboto"/>
              <a:buNone/>
              <a:defRPr sz="1800">
                <a:latin typeface="Roboto"/>
                <a:ea typeface="Roboto"/>
                <a:cs typeface="Roboto"/>
                <a:sym typeface="Roboto"/>
              </a:defRPr>
            </a:lvl7pPr>
            <a:lvl8pPr lvl="7" algn="ctr">
              <a:lnSpc>
                <a:spcPct val="100000"/>
              </a:lnSpc>
              <a:spcBef>
                <a:spcPts val="0"/>
              </a:spcBef>
              <a:spcAft>
                <a:spcPts val="0"/>
              </a:spcAft>
              <a:buSzPts val="1800"/>
              <a:buFont typeface="Roboto"/>
              <a:buNone/>
              <a:defRPr sz="1800">
                <a:latin typeface="Roboto"/>
                <a:ea typeface="Roboto"/>
                <a:cs typeface="Roboto"/>
                <a:sym typeface="Roboto"/>
              </a:defRPr>
            </a:lvl8pPr>
            <a:lvl9pPr lvl="8" algn="ctr">
              <a:lnSpc>
                <a:spcPct val="100000"/>
              </a:lnSpc>
              <a:spcBef>
                <a:spcPts val="0"/>
              </a:spcBef>
              <a:spcAft>
                <a:spcPts val="0"/>
              </a:spcAft>
              <a:buSzPts val="1800"/>
              <a:buFont typeface="Roboto"/>
              <a:buNone/>
              <a:defRPr sz="1800">
                <a:latin typeface="Roboto"/>
                <a:ea typeface="Roboto"/>
                <a:cs typeface="Roboto"/>
                <a:sym typeface="Roboto"/>
              </a:defRPr>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Font typeface="Roboto"/>
              <a:buChar char="●"/>
              <a:defRPr>
                <a:solidFill>
                  <a:schemeClr val="lt1"/>
                </a:solidFill>
                <a:latin typeface="Roboto"/>
                <a:ea typeface="Roboto"/>
                <a:cs typeface="Roboto"/>
                <a:sym typeface="Roboto"/>
              </a:defRPr>
            </a:lvl1pPr>
            <a:lvl2pPr marL="914400" lvl="1" indent="-317500">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2pPr>
            <a:lvl3pPr marL="1371600" lvl="2" indent="-317500">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3pPr>
            <a:lvl4pPr marL="1828800" lvl="3" indent="-317500">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4pPr>
            <a:lvl5pPr marL="2286000" lvl="4" indent="-317500">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5pPr>
            <a:lvl6pPr marL="2743200" lvl="5" indent="-317500">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6pPr>
            <a:lvl7pPr marL="3200400" lvl="6" indent="-317500">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7pPr>
            <a:lvl8pPr marL="3657600" lvl="7" indent="-317500">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8pPr>
            <a:lvl9pPr marL="4114800" lvl="8" indent="-317500">
              <a:spcBef>
                <a:spcPts val="1600"/>
              </a:spcBef>
              <a:spcAft>
                <a:spcPts val="1600"/>
              </a:spcAft>
              <a:buClr>
                <a:schemeClr val="lt1"/>
              </a:buClr>
              <a:buSzPts val="1400"/>
              <a:buFont typeface="Roboto"/>
              <a:buChar char="■"/>
              <a:defRPr>
                <a:solidFill>
                  <a:schemeClr val="lt1"/>
                </a:solidFill>
                <a:latin typeface="Roboto"/>
                <a:ea typeface="Roboto"/>
                <a:cs typeface="Roboto"/>
                <a:sym typeface="Roboto"/>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accent3"/>
              </a:buClr>
              <a:buSzPts val="1800"/>
              <a:buFont typeface="Roboto"/>
              <a:buNone/>
              <a:defRPr b="1">
                <a:solidFill>
                  <a:schemeClr val="accent3"/>
                </a:solidFill>
                <a:latin typeface="Roboto"/>
                <a:ea typeface="Roboto"/>
                <a:cs typeface="Roboto"/>
                <a:sym typeface="Roboto"/>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en.wikipedia.org/wiki/H%C3%A5kon_Wium_Li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latin typeface="Roboto"/>
                <a:ea typeface="Roboto"/>
                <a:cs typeface="Roboto"/>
                <a:sym typeface="Roboto"/>
              </a:rPr>
              <a:t>CO4127</a:t>
            </a:r>
            <a:endParaRPr b="1" dirty="0">
              <a:latin typeface="Roboto"/>
              <a:ea typeface="Roboto"/>
              <a:cs typeface="Roboto"/>
              <a:sym typeface="Roboto"/>
            </a:endParaRPr>
          </a:p>
        </p:txBody>
      </p:sp>
      <p:sp>
        <p:nvSpPr>
          <p:cNvPr id="57" name="Google Shape;57;p13"/>
          <p:cNvSpPr txBox="1">
            <a:spLocks noGrp="1"/>
          </p:cNvSpPr>
          <p:nvPr>
            <p:ph type="subTitle" idx="1"/>
          </p:nvPr>
        </p:nvSpPr>
        <p:spPr>
          <a:xfrm>
            <a:off x="311700" y="3177127"/>
            <a:ext cx="8520600" cy="73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Lecture 3 - Introduction to CSS</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Selectors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Basic selectors</a:t>
            </a:r>
            <a:endParaRPr/>
          </a:p>
        </p:txBody>
      </p:sp>
      <p:sp>
        <p:nvSpPr>
          <p:cNvPr id="141" name="Google Shape;141;p25"/>
          <p:cNvSpPr txBox="1">
            <a:spLocks noGrp="1"/>
          </p:cNvSpPr>
          <p:nvPr>
            <p:ph type="body" idx="1"/>
          </p:nvPr>
        </p:nvSpPr>
        <p:spPr>
          <a:xfrm>
            <a:off x="311700" y="1152475"/>
            <a:ext cx="8520600" cy="36858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a:t>There are lots of different ways to target elements in your HTML. A </a:t>
            </a:r>
            <a:r>
              <a:rPr lang="en" b="1"/>
              <a:t>selector </a:t>
            </a:r>
            <a:r>
              <a:rPr lang="en"/>
              <a:t>is responsible for selecting which elements to apply a set of styles to. Here are some basic ones to get you started:</a:t>
            </a:r>
            <a:endParaRPr/>
          </a:p>
          <a:p>
            <a:pPr marL="0" marR="0" lvl="0" indent="0" algn="l" rtl="0">
              <a:lnSpc>
                <a:spcPct val="115000"/>
              </a:lnSpc>
              <a:spcBef>
                <a:spcPts val="1600"/>
              </a:spcBef>
              <a:spcAft>
                <a:spcPts val="0"/>
              </a:spcAft>
              <a:buNone/>
            </a:pPr>
            <a:r>
              <a:rPr lang="en" b="1"/>
              <a:t>Element Selector:			</a:t>
            </a:r>
            <a:r>
              <a:rPr lang="en">
                <a:latin typeface="Courier New"/>
                <a:ea typeface="Courier New"/>
                <a:cs typeface="Courier New"/>
                <a:sym typeface="Courier New"/>
              </a:rPr>
              <a:t>a			</a:t>
            </a:r>
            <a:r>
              <a:rPr lang="en" sz="1400" i="1"/>
              <a:t>Selects all </a:t>
            </a:r>
            <a:r>
              <a:rPr lang="en" sz="1400" i="1">
                <a:latin typeface="Courier New"/>
                <a:ea typeface="Courier New"/>
                <a:cs typeface="Courier New"/>
                <a:sym typeface="Courier New"/>
              </a:rPr>
              <a:t>&lt;a&gt; </a:t>
            </a:r>
            <a:r>
              <a:rPr lang="en" sz="1400" i="1"/>
              <a:t>elements</a:t>
            </a:r>
            <a:endParaRPr sz="1400" i="1"/>
          </a:p>
          <a:p>
            <a:pPr marL="0" marR="0" lvl="0" indent="0" algn="l" rtl="0">
              <a:lnSpc>
                <a:spcPct val="115000"/>
              </a:lnSpc>
              <a:spcBef>
                <a:spcPts val="1600"/>
              </a:spcBef>
              <a:spcAft>
                <a:spcPts val="0"/>
              </a:spcAft>
              <a:buNone/>
            </a:pPr>
            <a:r>
              <a:rPr lang="en" b="1"/>
              <a:t>Group Selector:			</a:t>
            </a:r>
            <a:r>
              <a:rPr lang="en">
                <a:latin typeface="Courier New"/>
                <a:ea typeface="Courier New"/>
                <a:cs typeface="Courier New"/>
                <a:sym typeface="Courier New"/>
              </a:rPr>
              <a:t>h1, h2		</a:t>
            </a:r>
            <a:r>
              <a:rPr lang="en" sz="1400" i="1"/>
              <a:t>Selects all </a:t>
            </a:r>
            <a:r>
              <a:rPr lang="en" sz="1400" i="1">
                <a:latin typeface="Courier New"/>
                <a:ea typeface="Courier New"/>
                <a:cs typeface="Courier New"/>
                <a:sym typeface="Courier New"/>
              </a:rPr>
              <a:t>&lt;h1&gt;</a:t>
            </a:r>
            <a:r>
              <a:rPr lang="en" sz="1400" i="1"/>
              <a:t> elements and all </a:t>
            </a:r>
            <a:r>
              <a:rPr lang="en" sz="1400" i="1">
                <a:latin typeface="Courier New"/>
                <a:ea typeface="Courier New"/>
                <a:cs typeface="Courier New"/>
                <a:sym typeface="Courier New"/>
              </a:rPr>
              <a:t>&lt;h2&gt;</a:t>
            </a:r>
            <a:r>
              <a:rPr lang="en" sz="1400" i="1"/>
              <a:t> elements</a:t>
            </a:r>
            <a:endParaRPr sz="1400" i="1"/>
          </a:p>
          <a:p>
            <a:pPr marL="0" marR="0" lvl="0" indent="0" algn="l" rtl="0">
              <a:lnSpc>
                <a:spcPct val="115000"/>
              </a:lnSpc>
              <a:spcBef>
                <a:spcPts val="1600"/>
              </a:spcBef>
              <a:spcAft>
                <a:spcPts val="0"/>
              </a:spcAft>
              <a:buNone/>
            </a:pPr>
            <a:r>
              <a:rPr lang="en" b="1"/>
              <a:t>Descendent Selector:		</a:t>
            </a:r>
            <a:r>
              <a:rPr lang="en">
                <a:latin typeface="Courier New"/>
                <a:ea typeface="Courier New"/>
                <a:cs typeface="Courier New"/>
                <a:sym typeface="Courier New"/>
              </a:rPr>
              <a:t>nav ul		</a:t>
            </a:r>
            <a:r>
              <a:rPr lang="en" sz="1400" i="1"/>
              <a:t>Selects all </a:t>
            </a:r>
            <a:r>
              <a:rPr lang="en" sz="1400" i="1">
                <a:latin typeface="Courier New"/>
                <a:ea typeface="Courier New"/>
                <a:cs typeface="Courier New"/>
                <a:sym typeface="Courier New"/>
              </a:rPr>
              <a:t>&lt;ul&gt;</a:t>
            </a:r>
            <a:r>
              <a:rPr lang="en" sz="1400" i="1"/>
              <a:t> elements inside all </a:t>
            </a:r>
            <a:r>
              <a:rPr lang="en" sz="1400" i="1">
                <a:latin typeface="Courier New"/>
                <a:ea typeface="Courier New"/>
                <a:cs typeface="Courier New"/>
                <a:sym typeface="Courier New"/>
              </a:rPr>
              <a:t>&lt;nav&gt; </a:t>
            </a:r>
            <a:r>
              <a:rPr lang="en" sz="1400" i="1"/>
              <a:t>element</a:t>
            </a:r>
            <a:endParaRPr sz="1400" i="1">
              <a:latin typeface="Courier New"/>
              <a:ea typeface="Courier New"/>
              <a:cs typeface="Courier New"/>
              <a:sym typeface="Courier New"/>
            </a:endParaRPr>
          </a:p>
          <a:p>
            <a:pPr marL="0" marR="0" lvl="0" indent="0" algn="l" rtl="0">
              <a:lnSpc>
                <a:spcPct val="115000"/>
              </a:lnSpc>
              <a:spcBef>
                <a:spcPts val="1600"/>
              </a:spcBef>
              <a:spcAft>
                <a:spcPts val="0"/>
              </a:spcAft>
              <a:buNone/>
            </a:pPr>
            <a:endParaRPr b="1"/>
          </a:p>
          <a:p>
            <a:pPr marL="0" marR="0" lvl="0" indent="0" algn="l" rtl="0">
              <a:lnSpc>
                <a:spcPct val="115000"/>
              </a:lnSpc>
              <a:spcBef>
                <a:spcPts val="160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Classes and IDs</a:t>
            </a:r>
            <a:endParaRPr/>
          </a:p>
        </p:txBody>
      </p:sp>
      <p:sp>
        <p:nvSpPr>
          <p:cNvPr id="147" name="Google Shape;147;p26"/>
          <p:cNvSpPr txBox="1">
            <a:spLocks noGrp="1"/>
          </p:cNvSpPr>
          <p:nvPr>
            <p:ph type="body" idx="1"/>
          </p:nvPr>
        </p:nvSpPr>
        <p:spPr>
          <a:xfrm>
            <a:off x="311700" y="1152475"/>
            <a:ext cx="8520600" cy="10473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a:t>When you start building complex nested HTML structures, you will want to get away from using selectors like this as soon as possible because you’ll find they are limiting and end up becoming complex to write:</a:t>
            </a:r>
            <a:endParaRPr/>
          </a:p>
          <a:p>
            <a:pPr marL="0" marR="0" lvl="0" indent="0" algn="l" rtl="0">
              <a:lnSpc>
                <a:spcPct val="115000"/>
              </a:lnSpc>
              <a:spcBef>
                <a:spcPts val="1600"/>
              </a:spcBef>
              <a:spcAft>
                <a:spcPts val="1600"/>
              </a:spcAft>
              <a:buNone/>
            </a:pPr>
            <a:endParaRPr/>
          </a:p>
        </p:txBody>
      </p:sp>
      <p:sp>
        <p:nvSpPr>
          <p:cNvPr id="148" name="Google Shape;148;p26"/>
          <p:cNvSpPr txBox="1"/>
          <p:nvPr/>
        </p:nvSpPr>
        <p:spPr>
          <a:xfrm>
            <a:off x="311700" y="2307150"/>
            <a:ext cx="8520600" cy="1240800"/>
          </a:xfrm>
          <a:prstGeom prst="rect">
            <a:avLst/>
          </a:prstGeom>
          <a:solidFill>
            <a:srgbClr val="134F5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B4A7D6"/>
                </a:solidFill>
                <a:latin typeface="Courier New"/>
                <a:ea typeface="Courier New"/>
                <a:cs typeface="Courier New"/>
                <a:sym typeface="Courier New"/>
              </a:rPr>
              <a:t>nav ul li a i</a:t>
            </a:r>
            <a:r>
              <a:rPr lang="en" b="1">
                <a:solidFill>
                  <a:srgbClr val="A4C2F4"/>
                </a:solidFill>
                <a:latin typeface="Courier New"/>
                <a:ea typeface="Courier New"/>
                <a:cs typeface="Courier New"/>
                <a:sym typeface="Courier New"/>
              </a:rPr>
              <a:t> {</a:t>
            </a: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a:solidFill>
                  <a:srgbClr val="D9EAD3"/>
                </a:solidFill>
                <a:latin typeface="Courier New"/>
                <a:ea typeface="Courier New"/>
                <a:cs typeface="Courier New"/>
                <a:sym typeface="Courier New"/>
              </a:rPr>
              <a:t>  display</a:t>
            </a:r>
            <a:r>
              <a:rPr lang="en" b="1">
                <a:solidFill>
                  <a:srgbClr val="A4C2F4"/>
                </a:solidFill>
                <a:latin typeface="Courier New"/>
                <a:ea typeface="Courier New"/>
                <a:cs typeface="Courier New"/>
                <a:sym typeface="Courier New"/>
              </a:rPr>
              <a:t>: </a:t>
            </a:r>
            <a:r>
              <a:rPr lang="en" b="1">
                <a:solidFill>
                  <a:srgbClr val="F4CCCC"/>
                </a:solidFill>
                <a:latin typeface="Courier New"/>
                <a:ea typeface="Courier New"/>
                <a:cs typeface="Courier New"/>
                <a:sym typeface="Courier New"/>
              </a:rPr>
              <a:t>block</a:t>
            </a:r>
            <a:r>
              <a:rPr lang="en" b="1">
                <a:solidFill>
                  <a:srgbClr val="A4C2F4"/>
                </a:solidFill>
                <a:latin typeface="Courier New"/>
                <a:ea typeface="Courier New"/>
                <a:cs typeface="Courier New"/>
                <a:sym typeface="Courier New"/>
              </a:rPr>
              <a:t>;</a:t>
            </a: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a:solidFill>
                  <a:srgbClr val="A4C2F4"/>
                </a:solidFill>
                <a:latin typeface="Courier New"/>
                <a:ea typeface="Courier New"/>
                <a:cs typeface="Courier New"/>
                <a:sym typeface="Courier New"/>
              </a:rPr>
              <a:t>  </a:t>
            </a:r>
            <a:r>
              <a:rPr lang="en" b="1">
                <a:solidFill>
                  <a:srgbClr val="D9EAD3"/>
                </a:solidFill>
                <a:latin typeface="Courier New"/>
                <a:ea typeface="Courier New"/>
                <a:cs typeface="Courier New"/>
                <a:sym typeface="Courier New"/>
              </a:rPr>
              <a:t>width</a:t>
            </a:r>
            <a:r>
              <a:rPr lang="en" b="1">
                <a:solidFill>
                  <a:srgbClr val="A4C2F4"/>
                </a:solidFill>
                <a:latin typeface="Courier New"/>
                <a:ea typeface="Courier New"/>
                <a:cs typeface="Courier New"/>
                <a:sym typeface="Courier New"/>
              </a:rPr>
              <a:t>: </a:t>
            </a:r>
            <a:r>
              <a:rPr lang="en" b="1">
                <a:solidFill>
                  <a:srgbClr val="F4CCCC"/>
                </a:solidFill>
                <a:latin typeface="Courier New"/>
                <a:ea typeface="Courier New"/>
                <a:cs typeface="Courier New"/>
                <a:sym typeface="Courier New"/>
              </a:rPr>
              <a:t>40px</a:t>
            </a:r>
            <a:r>
              <a:rPr lang="en" b="1">
                <a:solidFill>
                  <a:srgbClr val="A4C2F4"/>
                </a:solidFill>
                <a:latin typeface="Courier New"/>
                <a:ea typeface="Courier New"/>
                <a:cs typeface="Courier New"/>
                <a:sym typeface="Courier New"/>
              </a:rPr>
              <a:t>;</a:t>
            </a: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a:solidFill>
                  <a:srgbClr val="D9EAD3"/>
                </a:solidFill>
                <a:latin typeface="Courier New"/>
                <a:ea typeface="Courier New"/>
                <a:cs typeface="Courier New"/>
                <a:sym typeface="Courier New"/>
              </a:rPr>
              <a:t>  height</a:t>
            </a:r>
            <a:r>
              <a:rPr lang="en" b="1">
                <a:solidFill>
                  <a:srgbClr val="A4C2F4"/>
                </a:solidFill>
                <a:latin typeface="Courier New"/>
                <a:ea typeface="Courier New"/>
                <a:cs typeface="Courier New"/>
                <a:sym typeface="Courier New"/>
              </a:rPr>
              <a:t>: </a:t>
            </a:r>
            <a:r>
              <a:rPr lang="en" b="1">
                <a:solidFill>
                  <a:srgbClr val="F4CCCC"/>
                </a:solidFill>
                <a:latin typeface="Courier New"/>
                <a:ea typeface="Courier New"/>
                <a:cs typeface="Courier New"/>
                <a:sym typeface="Courier New"/>
              </a:rPr>
              <a:t>40px</a:t>
            </a:r>
            <a:r>
              <a:rPr lang="en" b="1">
                <a:solidFill>
                  <a:srgbClr val="A4C2F4"/>
                </a:solidFill>
                <a:latin typeface="Courier New"/>
                <a:ea typeface="Courier New"/>
                <a:cs typeface="Courier New"/>
                <a:sym typeface="Courier New"/>
              </a:rPr>
              <a:t>;</a:t>
            </a: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a:solidFill>
                  <a:srgbClr val="A4C2F4"/>
                </a:solidFill>
                <a:latin typeface="Courier New"/>
                <a:ea typeface="Courier New"/>
                <a:cs typeface="Courier New"/>
                <a:sym typeface="Courier New"/>
              </a:rPr>
              <a:t>}</a:t>
            </a:r>
            <a:endParaRPr b="1">
              <a:solidFill>
                <a:srgbClr val="A4C2F4"/>
              </a:solidFill>
              <a:latin typeface="Courier New"/>
              <a:ea typeface="Courier New"/>
              <a:cs typeface="Courier New"/>
              <a:sym typeface="Courier New"/>
            </a:endParaRPr>
          </a:p>
        </p:txBody>
      </p:sp>
      <p:sp>
        <p:nvSpPr>
          <p:cNvPr id="149" name="Google Shape;149;p26"/>
          <p:cNvSpPr txBox="1">
            <a:spLocks noGrp="1"/>
          </p:cNvSpPr>
          <p:nvPr>
            <p:ph type="body" idx="1"/>
          </p:nvPr>
        </p:nvSpPr>
        <p:spPr>
          <a:xfrm>
            <a:off x="311700" y="3655325"/>
            <a:ext cx="8520600" cy="10473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a:t>If you end up with multiple identical structures which require </a:t>
            </a:r>
            <a:r>
              <a:rPr lang="en" b="1"/>
              <a:t>different </a:t>
            </a:r>
            <a:r>
              <a:rPr lang="en"/>
              <a:t>styles, you cannot get away with just using basic selectors. You need to use Classes or IDs.</a:t>
            </a:r>
            <a:endParaRPr/>
          </a:p>
        </p:txBody>
      </p:sp>
      <p:sp>
        <p:nvSpPr>
          <p:cNvPr id="150" name="Google Shape;150;p26"/>
          <p:cNvSpPr txBox="1"/>
          <p:nvPr/>
        </p:nvSpPr>
        <p:spPr>
          <a:xfrm>
            <a:off x="8255700" y="2307138"/>
            <a:ext cx="576600" cy="26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D85C6"/>
                </a:solidFill>
                <a:latin typeface="Roboto Black"/>
                <a:ea typeface="Roboto Black"/>
                <a:cs typeface="Roboto Black"/>
                <a:sym typeface="Roboto Black"/>
              </a:rPr>
              <a:t>CSS</a:t>
            </a:r>
            <a:endParaRPr>
              <a:solidFill>
                <a:srgbClr val="3D85C6"/>
              </a:solidFill>
              <a:latin typeface="Roboto Black"/>
              <a:ea typeface="Roboto Black"/>
              <a:cs typeface="Roboto Black"/>
              <a:sym typeface="Roboto Blac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body" idx="1"/>
          </p:nvPr>
        </p:nvSpPr>
        <p:spPr>
          <a:xfrm>
            <a:off x="311700" y="1005838"/>
            <a:ext cx="8520600" cy="359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class selector is useful if you want to apply styles to one or more elements by using a name of your choice. They are denoted by a leading period.</a:t>
            </a:r>
            <a:endParaRPr dirty="0">
              <a:latin typeface="Courier New"/>
              <a:ea typeface="Courier New"/>
              <a:cs typeface="Courier New"/>
              <a:sym typeface="Courier New"/>
            </a:endParaRPr>
          </a:p>
          <a:p>
            <a:pPr marL="0" lvl="0" indent="0" algn="l" rtl="0">
              <a:spcBef>
                <a:spcPts val="1600"/>
              </a:spcBef>
              <a:spcAft>
                <a:spcPts val="1600"/>
              </a:spcAft>
              <a:buNone/>
            </a:pPr>
            <a:r>
              <a:rPr lang="en" b="1" dirty="0"/>
              <a:t>Class Selector:	</a:t>
            </a:r>
            <a:r>
              <a:rPr lang="en" dirty="0">
                <a:latin typeface="Courier New"/>
                <a:ea typeface="Courier New"/>
                <a:cs typeface="Courier New"/>
                <a:sym typeface="Courier New"/>
              </a:rPr>
              <a:t>.menu		</a:t>
            </a:r>
            <a:r>
              <a:rPr lang="en" sz="1400" i="1" dirty="0"/>
              <a:t>Selects all elements with a </a:t>
            </a:r>
            <a:r>
              <a:rPr lang="en" sz="1400" i="1" dirty="0">
                <a:latin typeface="Courier New"/>
                <a:ea typeface="Courier New"/>
                <a:cs typeface="Courier New"/>
                <a:sym typeface="Courier New"/>
              </a:rPr>
              <a:t>class</a:t>
            </a:r>
            <a:r>
              <a:rPr lang="en" sz="1400" i="1" dirty="0"/>
              <a:t> attribute of </a:t>
            </a:r>
            <a:r>
              <a:rPr lang="en" sz="1400" i="1" dirty="0">
                <a:latin typeface="Courier New"/>
                <a:ea typeface="Courier New"/>
                <a:cs typeface="Courier New"/>
                <a:sym typeface="Courier New"/>
              </a:rPr>
              <a:t>menu</a:t>
            </a:r>
            <a:endParaRPr dirty="0"/>
          </a:p>
        </p:txBody>
      </p:sp>
      <p:sp>
        <p:nvSpPr>
          <p:cNvPr id="156" name="Google Shape;156;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Classes</a:t>
            </a:r>
            <a:endParaRPr dirty="0"/>
          </a:p>
        </p:txBody>
      </p:sp>
      <p:sp>
        <p:nvSpPr>
          <p:cNvPr id="157" name="Google Shape;157;p27"/>
          <p:cNvSpPr txBox="1"/>
          <p:nvPr/>
        </p:nvSpPr>
        <p:spPr>
          <a:xfrm>
            <a:off x="3786938" y="2280949"/>
            <a:ext cx="5045400" cy="2204400"/>
          </a:xfrm>
          <a:prstGeom prst="rect">
            <a:avLst/>
          </a:prstGeom>
          <a:solidFill>
            <a:srgbClr val="134F5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solidFill>
                  <a:srgbClr val="A4C2F4"/>
                </a:solidFill>
                <a:latin typeface="Courier New"/>
                <a:ea typeface="Courier New"/>
                <a:cs typeface="Courier New"/>
                <a:sym typeface="Courier New"/>
              </a:rPr>
              <a:t>&lt;nav&gt;</a:t>
            </a:r>
            <a:endParaRPr sz="1200" b="1" dirty="0">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200" b="1" dirty="0">
                <a:solidFill>
                  <a:srgbClr val="A4C2F4"/>
                </a:solidFill>
                <a:latin typeface="Courier New"/>
                <a:ea typeface="Courier New"/>
                <a:cs typeface="Courier New"/>
                <a:sym typeface="Courier New"/>
              </a:rPr>
              <a:t>  &lt;ul&gt;</a:t>
            </a:r>
            <a:endParaRPr sz="1200" b="1" dirty="0">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200" b="1" dirty="0">
                <a:solidFill>
                  <a:srgbClr val="A4C2F4"/>
                </a:solidFill>
                <a:latin typeface="Courier New"/>
                <a:ea typeface="Courier New"/>
                <a:cs typeface="Courier New"/>
                <a:sym typeface="Courier New"/>
              </a:rPr>
              <a:t>    &lt;li&gt;</a:t>
            </a:r>
            <a:endParaRPr sz="1200" b="1" dirty="0">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200" b="1" dirty="0">
                <a:solidFill>
                  <a:srgbClr val="A4C2F4"/>
                </a:solidFill>
                <a:latin typeface="Courier New"/>
                <a:ea typeface="Courier New"/>
                <a:cs typeface="Courier New"/>
                <a:sym typeface="Courier New"/>
              </a:rPr>
              <a:t>      &lt;a</a:t>
            </a:r>
            <a:r>
              <a:rPr lang="en" sz="1200" b="1" dirty="0">
                <a:solidFill>
                  <a:srgbClr val="6D9EEB"/>
                </a:solidFill>
                <a:latin typeface="Courier New"/>
                <a:ea typeface="Courier New"/>
                <a:cs typeface="Courier New"/>
                <a:sym typeface="Courier New"/>
              </a:rPr>
              <a:t> </a:t>
            </a:r>
            <a:r>
              <a:rPr lang="en" sz="1200" b="1" dirty="0">
                <a:solidFill>
                  <a:srgbClr val="D9EAD3"/>
                </a:solidFill>
                <a:latin typeface="Courier New"/>
                <a:ea typeface="Courier New"/>
                <a:cs typeface="Courier New"/>
                <a:sym typeface="Courier New"/>
              </a:rPr>
              <a:t>class</a:t>
            </a:r>
            <a:r>
              <a:rPr lang="en" sz="1200" b="1" dirty="0">
                <a:solidFill>
                  <a:srgbClr val="A4C2F4"/>
                </a:solidFill>
                <a:latin typeface="Courier New"/>
                <a:ea typeface="Courier New"/>
                <a:cs typeface="Courier New"/>
                <a:sym typeface="Courier New"/>
              </a:rPr>
              <a:t>=</a:t>
            </a:r>
            <a:r>
              <a:rPr lang="en" sz="1200" b="1" dirty="0">
                <a:solidFill>
                  <a:srgbClr val="F4CCCC"/>
                </a:solidFill>
                <a:latin typeface="Courier New"/>
                <a:ea typeface="Courier New"/>
                <a:cs typeface="Courier New"/>
                <a:sym typeface="Courier New"/>
              </a:rPr>
              <a:t>"button green" </a:t>
            </a:r>
            <a:r>
              <a:rPr lang="en" sz="1200" b="1" dirty="0">
                <a:solidFill>
                  <a:srgbClr val="D9EAD3"/>
                </a:solidFill>
                <a:latin typeface="Courier New"/>
                <a:ea typeface="Courier New"/>
                <a:cs typeface="Courier New"/>
                <a:sym typeface="Courier New"/>
              </a:rPr>
              <a:t>href</a:t>
            </a:r>
            <a:r>
              <a:rPr lang="en" sz="1200" b="1" dirty="0">
                <a:solidFill>
                  <a:srgbClr val="A4C2F4"/>
                </a:solidFill>
                <a:latin typeface="Courier New"/>
                <a:ea typeface="Courier New"/>
                <a:cs typeface="Courier New"/>
                <a:sym typeface="Courier New"/>
              </a:rPr>
              <a:t>=</a:t>
            </a:r>
            <a:r>
              <a:rPr lang="en" sz="1200" b="1" dirty="0">
                <a:solidFill>
                  <a:srgbClr val="F4CCCC"/>
                </a:solidFill>
                <a:latin typeface="Courier New"/>
                <a:ea typeface="Courier New"/>
                <a:cs typeface="Courier New"/>
                <a:sym typeface="Courier New"/>
              </a:rPr>
              <a:t>"#"</a:t>
            </a:r>
            <a:r>
              <a:rPr lang="en" sz="1200" b="1" dirty="0">
                <a:solidFill>
                  <a:srgbClr val="A4C2F4"/>
                </a:solidFill>
                <a:latin typeface="Courier New"/>
                <a:ea typeface="Courier New"/>
                <a:cs typeface="Courier New"/>
                <a:sym typeface="Courier New"/>
              </a:rPr>
              <a:t>&gt;</a:t>
            </a:r>
            <a:r>
              <a:rPr lang="en" sz="1200" b="1" dirty="0">
                <a:solidFill>
                  <a:srgbClr val="FFFFFF"/>
                </a:solidFill>
                <a:latin typeface="Courier New"/>
                <a:ea typeface="Courier New"/>
                <a:cs typeface="Courier New"/>
                <a:sym typeface="Courier New"/>
              </a:rPr>
              <a:t>Save</a:t>
            </a:r>
            <a:r>
              <a:rPr lang="en" sz="1200" b="1" dirty="0">
                <a:solidFill>
                  <a:srgbClr val="A4C2F4"/>
                </a:solidFill>
                <a:latin typeface="Courier New"/>
                <a:ea typeface="Courier New"/>
                <a:cs typeface="Courier New"/>
                <a:sym typeface="Courier New"/>
              </a:rPr>
              <a:t>&lt;/a&gt;</a:t>
            </a:r>
            <a:endParaRPr sz="1200" b="1" dirty="0">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200" b="1" dirty="0">
                <a:solidFill>
                  <a:srgbClr val="A4C2F4"/>
                </a:solidFill>
                <a:latin typeface="Courier New"/>
                <a:ea typeface="Courier New"/>
                <a:cs typeface="Courier New"/>
                <a:sym typeface="Courier New"/>
              </a:rPr>
              <a:t>    &lt;/li&gt;</a:t>
            </a:r>
            <a:endParaRPr sz="1200" b="1" dirty="0">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200" b="1" dirty="0">
                <a:solidFill>
                  <a:srgbClr val="A4C2F4"/>
                </a:solidFill>
                <a:latin typeface="Courier New"/>
                <a:ea typeface="Courier New"/>
                <a:cs typeface="Courier New"/>
                <a:sym typeface="Courier New"/>
              </a:rPr>
              <a:t>    &lt;li&gt;</a:t>
            </a:r>
            <a:endParaRPr sz="1200" b="1" dirty="0">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200" b="1" dirty="0">
                <a:solidFill>
                  <a:srgbClr val="A4C2F4"/>
                </a:solidFill>
                <a:latin typeface="Courier New"/>
                <a:ea typeface="Courier New"/>
                <a:cs typeface="Courier New"/>
                <a:sym typeface="Courier New"/>
              </a:rPr>
              <a:t>      &lt;a</a:t>
            </a:r>
            <a:r>
              <a:rPr lang="en" sz="1200" b="1" dirty="0">
                <a:solidFill>
                  <a:srgbClr val="6D9EEB"/>
                </a:solidFill>
                <a:latin typeface="Courier New"/>
                <a:ea typeface="Courier New"/>
                <a:cs typeface="Courier New"/>
                <a:sym typeface="Courier New"/>
              </a:rPr>
              <a:t> </a:t>
            </a:r>
            <a:r>
              <a:rPr lang="en" sz="1200" b="1" dirty="0">
                <a:solidFill>
                  <a:srgbClr val="D9EAD3"/>
                </a:solidFill>
                <a:latin typeface="Courier New"/>
                <a:ea typeface="Courier New"/>
                <a:cs typeface="Courier New"/>
                <a:sym typeface="Courier New"/>
              </a:rPr>
              <a:t>class</a:t>
            </a:r>
            <a:r>
              <a:rPr lang="en" sz="1200" b="1" dirty="0">
                <a:solidFill>
                  <a:srgbClr val="A4C2F4"/>
                </a:solidFill>
                <a:latin typeface="Courier New"/>
                <a:ea typeface="Courier New"/>
                <a:cs typeface="Courier New"/>
                <a:sym typeface="Courier New"/>
              </a:rPr>
              <a:t>=</a:t>
            </a:r>
            <a:r>
              <a:rPr lang="en" sz="1200" b="1" dirty="0">
                <a:solidFill>
                  <a:srgbClr val="F4CCCC"/>
                </a:solidFill>
                <a:latin typeface="Courier New"/>
                <a:ea typeface="Courier New"/>
                <a:cs typeface="Courier New"/>
                <a:sym typeface="Courier New"/>
              </a:rPr>
              <a:t>"button red" </a:t>
            </a:r>
            <a:r>
              <a:rPr lang="en" sz="1200" b="1" dirty="0">
                <a:solidFill>
                  <a:srgbClr val="D9EAD3"/>
                </a:solidFill>
                <a:latin typeface="Courier New"/>
                <a:ea typeface="Courier New"/>
                <a:cs typeface="Courier New"/>
                <a:sym typeface="Courier New"/>
              </a:rPr>
              <a:t>href</a:t>
            </a:r>
            <a:r>
              <a:rPr lang="en" sz="1200" b="1" dirty="0">
                <a:solidFill>
                  <a:srgbClr val="A4C2F4"/>
                </a:solidFill>
                <a:latin typeface="Courier New"/>
                <a:ea typeface="Courier New"/>
                <a:cs typeface="Courier New"/>
                <a:sym typeface="Courier New"/>
              </a:rPr>
              <a:t>=</a:t>
            </a:r>
            <a:r>
              <a:rPr lang="en" sz="1200" b="1" dirty="0">
                <a:solidFill>
                  <a:srgbClr val="F4CCCC"/>
                </a:solidFill>
                <a:latin typeface="Courier New"/>
                <a:ea typeface="Courier New"/>
                <a:cs typeface="Courier New"/>
                <a:sym typeface="Courier New"/>
              </a:rPr>
              <a:t>"#"</a:t>
            </a:r>
            <a:r>
              <a:rPr lang="en" sz="1200" b="1" dirty="0">
                <a:solidFill>
                  <a:srgbClr val="A4C2F4"/>
                </a:solidFill>
                <a:latin typeface="Courier New"/>
                <a:ea typeface="Courier New"/>
                <a:cs typeface="Courier New"/>
                <a:sym typeface="Courier New"/>
              </a:rPr>
              <a:t>&gt;</a:t>
            </a:r>
            <a:r>
              <a:rPr lang="en" sz="1200" b="1" dirty="0">
                <a:solidFill>
                  <a:srgbClr val="FFFFFF"/>
                </a:solidFill>
                <a:latin typeface="Courier New"/>
                <a:ea typeface="Courier New"/>
                <a:cs typeface="Courier New"/>
                <a:sym typeface="Courier New"/>
              </a:rPr>
              <a:t>Cancel</a:t>
            </a:r>
            <a:r>
              <a:rPr lang="en" sz="1200" b="1" dirty="0">
                <a:solidFill>
                  <a:srgbClr val="A4C2F4"/>
                </a:solidFill>
                <a:latin typeface="Courier New"/>
                <a:ea typeface="Courier New"/>
                <a:cs typeface="Courier New"/>
                <a:sym typeface="Courier New"/>
              </a:rPr>
              <a:t>&lt;/a&gt;</a:t>
            </a:r>
            <a:endParaRPr sz="1200" b="1" dirty="0">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200" b="1" dirty="0">
                <a:solidFill>
                  <a:srgbClr val="A4C2F4"/>
                </a:solidFill>
                <a:latin typeface="Courier New"/>
                <a:ea typeface="Courier New"/>
                <a:cs typeface="Courier New"/>
                <a:sym typeface="Courier New"/>
              </a:rPr>
              <a:t>    &lt;/li&gt;</a:t>
            </a:r>
            <a:endParaRPr sz="1200" b="1" dirty="0">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200" b="1" dirty="0">
                <a:solidFill>
                  <a:srgbClr val="A4C2F4"/>
                </a:solidFill>
                <a:latin typeface="Courier New"/>
                <a:ea typeface="Courier New"/>
                <a:cs typeface="Courier New"/>
                <a:sym typeface="Courier New"/>
              </a:rPr>
              <a:t>  &lt;/ul&gt;</a:t>
            </a:r>
            <a:endParaRPr sz="1200" b="1" dirty="0">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200" b="1" dirty="0">
                <a:solidFill>
                  <a:srgbClr val="A4C2F4"/>
                </a:solidFill>
                <a:latin typeface="Courier New"/>
                <a:ea typeface="Courier New"/>
                <a:cs typeface="Courier New"/>
                <a:sym typeface="Courier New"/>
              </a:rPr>
              <a:t>&lt;/nav&gt;</a:t>
            </a:r>
            <a:endParaRPr sz="1200" b="1" dirty="0">
              <a:solidFill>
                <a:srgbClr val="A4C2F4"/>
              </a:solidFill>
              <a:latin typeface="Courier New"/>
              <a:ea typeface="Courier New"/>
              <a:cs typeface="Courier New"/>
              <a:sym typeface="Courier New"/>
            </a:endParaRPr>
          </a:p>
          <a:p>
            <a:pPr marL="0" lvl="0" indent="0" algn="l" rtl="0">
              <a:spcBef>
                <a:spcPts val="0"/>
              </a:spcBef>
              <a:spcAft>
                <a:spcPts val="0"/>
              </a:spcAft>
              <a:buNone/>
            </a:pPr>
            <a:endParaRPr sz="1200" b="1" dirty="0">
              <a:solidFill>
                <a:srgbClr val="666666"/>
              </a:solidFill>
              <a:latin typeface="Courier New"/>
              <a:ea typeface="Courier New"/>
              <a:cs typeface="Courier New"/>
              <a:sym typeface="Courier New"/>
            </a:endParaRPr>
          </a:p>
        </p:txBody>
      </p:sp>
      <p:sp>
        <p:nvSpPr>
          <p:cNvPr id="158" name="Google Shape;158;p27"/>
          <p:cNvSpPr txBox="1"/>
          <p:nvPr/>
        </p:nvSpPr>
        <p:spPr>
          <a:xfrm>
            <a:off x="311700" y="2280949"/>
            <a:ext cx="3215400" cy="2204400"/>
          </a:xfrm>
          <a:prstGeom prst="rect">
            <a:avLst/>
          </a:prstGeom>
          <a:solidFill>
            <a:srgbClr val="134F5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solidFill>
                  <a:srgbClr val="B4A7D6"/>
                </a:solidFill>
                <a:latin typeface="Courier New"/>
                <a:ea typeface="Courier New"/>
                <a:cs typeface="Courier New"/>
                <a:sym typeface="Courier New"/>
              </a:rPr>
              <a:t>.button</a:t>
            </a:r>
            <a:r>
              <a:rPr lang="en" sz="1200" b="1" dirty="0">
                <a:solidFill>
                  <a:srgbClr val="A4C2F4"/>
                </a:solidFill>
                <a:latin typeface="Courier New"/>
                <a:ea typeface="Courier New"/>
                <a:cs typeface="Courier New"/>
                <a:sym typeface="Courier New"/>
              </a:rPr>
              <a:t> {</a:t>
            </a:r>
            <a:endParaRPr sz="1200" b="1" dirty="0">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200" b="1" dirty="0">
                <a:solidFill>
                  <a:srgbClr val="D9EAD3"/>
                </a:solidFill>
                <a:latin typeface="Courier New"/>
                <a:ea typeface="Courier New"/>
                <a:cs typeface="Courier New"/>
                <a:sym typeface="Courier New"/>
              </a:rPr>
              <a:t>  display</a:t>
            </a:r>
            <a:r>
              <a:rPr lang="en" sz="1200" b="1" dirty="0">
                <a:solidFill>
                  <a:srgbClr val="A4C2F4"/>
                </a:solidFill>
                <a:latin typeface="Courier New"/>
                <a:ea typeface="Courier New"/>
                <a:cs typeface="Courier New"/>
                <a:sym typeface="Courier New"/>
              </a:rPr>
              <a:t>: </a:t>
            </a:r>
            <a:r>
              <a:rPr lang="en" sz="1200" b="1" dirty="0">
                <a:solidFill>
                  <a:srgbClr val="F4CCCC"/>
                </a:solidFill>
                <a:latin typeface="Courier New"/>
                <a:ea typeface="Courier New"/>
                <a:cs typeface="Courier New"/>
                <a:sym typeface="Courier New"/>
              </a:rPr>
              <a:t>block</a:t>
            </a:r>
            <a:r>
              <a:rPr lang="en" sz="1200" b="1" dirty="0">
                <a:solidFill>
                  <a:srgbClr val="A4C2F4"/>
                </a:solidFill>
                <a:latin typeface="Courier New"/>
                <a:ea typeface="Courier New"/>
                <a:cs typeface="Courier New"/>
                <a:sym typeface="Courier New"/>
              </a:rPr>
              <a:t>;</a:t>
            </a:r>
            <a:endParaRPr sz="1200" b="1" dirty="0">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200" b="1" dirty="0">
                <a:solidFill>
                  <a:srgbClr val="A4C2F4"/>
                </a:solidFill>
                <a:latin typeface="Courier New"/>
                <a:ea typeface="Courier New"/>
                <a:cs typeface="Courier New"/>
                <a:sym typeface="Courier New"/>
              </a:rPr>
              <a:t>  </a:t>
            </a:r>
            <a:r>
              <a:rPr lang="en" sz="1200" b="1" dirty="0">
                <a:solidFill>
                  <a:srgbClr val="D9EAD3"/>
                </a:solidFill>
                <a:latin typeface="Courier New"/>
                <a:ea typeface="Courier New"/>
                <a:cs typeface="Courier New"/>
                <a:sym typeface="Courier New"/>
              </a:rPr>
              <a:t>padding</a:t>
            </a:r>
            <a:r>
              <a:rPr lang="en" sz="1200" b="1" dirty="0">
                <a:solidFill>
                  <a:srgbClr val="A4C2F4"/>
                </a:solidFill>
                <a:latin typeface="Courier New"/>
                <a:ea typeface="Courier New"/>
                <a:cs typeface="Courier New"/>
                <a:sym typeface="Courier New"/>
              </a:rPr>
              <a:t>: </a:t>
            </a:r>
            <a:r>
              <a:rPr lang="en" sz="1200" b="1" dirty="0">
                <a:solidFill>
                  <a:srgbClr val="F4CCCC"/>
                </a:solidFill>
                <a:latin typeface="Courier New"/>
                <a:ea typeface="Courier New"/>
                <a:cs typeface="Courier New"/>
                <a:sym typeface="Courier New"/>
              </a:rPr>
              <a:t>20px</a:t>
            </a:r>
            <a:r>
              <a:rPr lang="en" sz="1200" b="1" dirty="0">
                <a:solidFill>
                  <a:srgbClr val="A4C2F4"/>
                </a:solidFill>
                <a:latin typeface="Courier New"/>
                <a:ea typeface="Courier New"/>
                <a:cs typeface="Courier New"/>
                <a:sym typeface="Courier New"/>
              </a:rPr>
              <a:t>;</a:t>
            </a:r>
            <a:endParaRPr sz="1200" b="1" dirty="0">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200" b="1" dirty="0">
                <a:solidFill>
                  <a:srgbClr val="A4C2F4"/>
                </a:solidFill>
                <a:latin typeface="Courier New"/>
                <a:ea typeface="Courier New"/>
                <a:cs typeface="Courier New"/>
                <a:sym typeface="Courier New"/>
              </a:rPr>
              <a:t>  </a:t>
            </a:r>
            <a:r>
              <a:rPr lang="en" sz="1200" b="1" dirty="0">
                <a:solidFill>
                  <a:srgbClr val="D9EAD3"/>
                </a:solidFill>
                <a:latin typeface="Courier New"/>
                <a:ea typeface="Courier New"/>
                <a:cs typeface="Courier New"/>
                <a:sym typeface="Courier New"/>
              </a:rPr>
              <a:t>color</a:t>
            </a:r>
            <a:r>
              <a:rPr lang="en" sz="1200" b="1" dirty="0">
                <a:solidFill>
                  <a:srgbClr val="A4C2F4"/>
                </a:solidFill>
                <a:latin typeface="Courier New"/>
                <a:ea typeface="Courier New"/>
                <a:cs typeface="Courier New"/>
                <a:sym typeface="Courier New"/>
              </a:rPr>
              <a:t>: </a:t>
            </a:r>
            <a:r>
              <a:rPr lang="en" sz="1200" b="1" dirty="0">
                <a:solidFill>
                  <a:srgbClr val="F4CCCC"/>
                </a:solidFill>
                <a:latin typeface="Courier New"/>
                <a:ea typeface="Courier New"/>
                <a:cs typeface="Courier New"/>
                <a:sym typeface="Courier New"/>
              </a:rPr>
              <a:t>white</a:t>
            </a:r>
            <a:r>
              <a:rPr lang="en" sz="1200" b="1" dirty="0">
                <a:solidFill>
                  <a:srgbClr val="A4C2F4"/>
                </a:solidFill>
                <a:latin typeface="Courier New"/>
                <a:ea typeface="Courier New"/>
                <a:cs typeface="Courier New"/>
                <a:sym typeface="Courier New"/>
              </a:rPr>
              <a:t>;</a:t>
            </a:r>
            <a:endParaRPr sz="1200" b="1" dirty="0">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200" b="1" dirty="0">
                <a:solidFill>
                  <a:srgbClr val="A4C2F4"/>
                </a:solidFill>
                <a:latin typeface="Courier New"/>
                <a:ea typeface="Courier New"/>
                <a:cs typeface="Courier New"/>
                <a:sym typeface="Courier New"/>
              </a:rPr>
              <a:t>}</a:t>
            </a:r>
            <a:endParaRPr sz="1200" b="1" dirty="0">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200" b="1" dirty="0">
                <a:solidFill>
                  <a:srgbClr val="B4A7D6"/>
                </a:solidFill>
                <a:latin typeface="Courier New"/>
                <a:ea typeface="Courier New"/>
                <a:cs typeface="Courier New"/>
                <a:sym typeface="Courier New"/>
              </a:rPr>
              <a:t>.green</a:t>
            </a:r>
            <a:r>
              <a:rPr lang="en" sz="1200" b="1" dirty="0">
                <a:solidFill>
                  <a:srgbClr val="A4C2F4"/>
                </a:solidFill>
                <a:latin typeface="Courier New"/>
                <a:ea typeface="Courier New"/>
                <a:cs typeface="Courier New"/>
                <a:sym typeface="Courier New"/>
              </a:rPr>
              <a:t> {</a:t>
            </a:r>
            <a:endParaRPr sz="1200" b="1" dirty="0">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200" b="1" dirty="0">
                <a:solidFill>
                  <a:srgbClr val="D9EAD3"/>
                </a:solidFill>
                <a:latin typeface="Courier New"/>
                <a:ea typeface="Courier New"/>
                <a:cs typeface="Courier New"/>
                <a:sym typeface="Courier New"/>
              </a:rPr>
              <a:t>  background-color</a:t>
            </a:r>
            <a:r>
              <a:rPr lang="en" sz="1200" b="1" dirty="0">
                <a:solidFill>
                  <a:srgbClr val="A4C2F4"/>
                </a:solidFill>
                <a:latin typeface="Courier New"/>
                <a:ea typeface="Courier New"/>
                <a:cs typeface="Courier New"/>
                <a:sym typeface="Courier New"/>
              </a:rPr>
              <a:t>: </a:t>
            </a:r>
            <a:r>
              <a:rPr lang="en" sz="1200" b="1" dirty="0">
                <a:solidFill>
                  <a:srgbClr val="F4CCCC"/>
                </a:solidFill>
                <a:latin typeface="Courier New"/>
                <a:ea typeface="Courier New"/>
                <a:cs typeface="Courier New"/>
                <a:sym typeface="Courier New"/>
              </a:rPr>
              <a:t>green</a:t>
            </a:r>
            <a:r>
              <a:rPr lang="en" sz="1200" b="1" dirty="0">
                <a:solidFill>
                  <a:srgbClr val="A4C2F4"/>
                </a:solidFill>
                <a:latin typeface="Courier New"/>
                <a:ea typeface="Courier New"/>
                <a:cs typeface="Courier New"/>
                <a:sym typeface="Courier New"/>
              </a:rPr>
              <a:t>;</a:t>
            </a:r>
            <a:endParaRPr sz="1200" b="1" dirty="0">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200" b="1" dirty="0">
                <a:solidFill>
                  <a:srgbClr val="A4C2F4"/>
                </a:solidFill>
                <a:latin typeface="Courier New"/>
                <a:ea typeface="Courier New"/>
                <a:cs typeface="Courier New"/>
                <a:sym typeface="Courier New"/>
              </a:rPr>
              <a:t>}</a:t>
            </a:r>
            <a:endParaRPr sz="1200" b="1" dirty="0">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200" b="1" dirty="0">
                <a:solidFill>
                  <a:srgbClr val="B4A7D6"/>
                </a:solidFill>
                <a:latin typeface="Courier New"/>
                <a:ea typeface="Courier New"/>
                <a:cs typeface="Courier New"/>
                <a:sym typeface="Courier New"/>
              </a:rPr>
              <a:t>.red</a:t>
            </a:r>
            <a:r>
              <a:rPr lang="en" sz="1200" b="1" dirty="0">
                <a:solidFill>
                  <a:srgbClr val="A4C2F4"/>
                </a:solidFill>
                <a:latin typeface="Courier New"/>
                <a:ea typeface="Courier New"/>
                <a:cs typeface="Courier New"/>
                <a:sym typeface="Courier New"/>
              </a:rPr>
              <a:t> {</a:t>
            </a:r>
            <a:endParaRPr sz="1200" b="1" dirty="0">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200" b="1" dirty="0">
                <a:solidFill>
                  <a:srgbClr val="D9EAD3"/>
                </a:solidFill>
                <a:latin typeface="Courier New"/>
                <a:ea typeface="Courier New"/>
                <a:cs typeface="Courier New"/>
                <a:sym typeface="Courier New"/>
              </a:rPr>
              <a:t>  background-color</a:t>
            </a:r>
            <a:r>
              <a:rPr lang="en" sz="1200" b="1" dirty="0">
                <a:solidFill>
                  <a:srgbClr val="A4C2F4"/>
                </a:solidFill>
                <a:latin typeface="Courier New"/>
                <a:ea typeface="Courier New"/>
                <a:cs typeface="Courier New"/>
                <a:sym typeface="Courier New"/>
              </a:rPr>
              <a:t>: </a:t>
            </a:r>
            <a:r>
              <a:rPr lang="en" sz="1200" b="1" dirty="0">
                <a:solidFill>
                  <a:srgbClr val="F4CCCC"/>
                </a:solidFill>
                <a:latin typeface="Courier New"/>
                <a:ea typeface="Courier New"/>
                <a:cs typeface="Courier New"/>
                <a:sym typeface="Courier New"/>
              </a:rPr>
              <a:t>red</a:t>
            </a:r>
            <a:r>
              <a:rPr lang="en" sz="1200" b="1" dirty="0">
                <a:solidFill>
                  <a:srgbClr val="A4C2F4"/>
                </a:solidFill>
                <a:latin typeface="Courier New"/>
                <a:ea typeface="Courier New"/>
                <a:cs typeface="Courier New"/>
                <a:sym typeface="Courier New"/>
              </a:rPr>
              <a:t>;</a:t>
            </a:r>
            <a:endParaRPr sz="1200" b="1" dirty="0">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200" b="1" dirty="0">
                <a:solidFill>
                  <a:srgbClr val="A4C2F4"/>
                </a:solidFill>
                <a:latin typeface="Courier New"/>
                <a:ea typeface="Courier New"/>
                <a:cs typeface="Courier New"/>
                <a:sym typeface="Courier New"/>
              </a:rPr>
              <a:t>}</a:t>
            </a:r>
            <a:endParaRPr sz="1200" b="1" dirty="0">
              <a:solidFill>
                <a:srgbClr val="A4C2F4"/>
              </a:solidFill>
              <a:latin typeface="Courier New"/>
              <a:ea typeface="Courier New"/>
              <a:cs typeface="Courier New"/>
              <a:sym typeface="Courier New"/>
            </a:endParaRPr>
          </a:p>
        </p:txBody>
      </p:sp>
      <p:sp>
        <p:nvSpPr>
          <p:cNvPr id="159" name="Google Shape;159;p27"/>
          <p:cNvSpPr txBox="1"/>
          <p:nvPr/>
        </p:nvSpPr>
        <p:spPr>
          <a:xfrm>
            <a:off x="2950500" y="2543488"/>
            <a:ext cx="576600" cy="26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D85C6"/>
                </a:solidFill>
                <a:latin typeface="Roboto Black"/>
                <a:ea typeface="Roboto Black"/>
                <a:cs typeface="Roboto Black"/>
                <a:sym typeface="Roboto Black"/>
              </a:rPr>
              <a:t>CSS</a:t>
            </a:r>
            <a:endParaRPr>
              <a:solidFill>
                <a:srgbClr val="3D85C6"/>
              </a:solidFill>
              <a:latin typeface="Roboto Black"/>
              <a:ea typeface="Roboto Black"/>
              <a:cs typeface="Roboto Black"/>
              <a:sym typeface="Roboto Black"/>
            </a:endParaRPr>
          </a:p>
        </p:txBody>
      </p:sp>
      <p:sp>
        <p:nvSpPr>
          <p:cNvPr id="160" name="Google Shape;160;p27"/>
          <p:cNvSpPr txBox="1"/>
          <p:nvPr/>
        </p:nvSpPr>
        <p:spPr>
          <a:xfrm>
            <a:off x="8149575" y="2543500"/>
            <a:ext cx="682800" cy="26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D85C6"/>
                </a:solidFill>
                <a:latin typeface="Roboto Black"/>
                <a:ea typeface="Roboto Black"/>
                <a:cs typeface="Roboto Black"/>
                <a:sym typeface="Roboto Black"/>
              </a:rPr>
              <a:t>HTML</a:t>
            </a:r>
            <a:endParaRPr>
              <a:solidFill>
                <a:srgbClr val="3D85C6"/>
              </a:solidFill>
              <a:latin typeface="Roboto Black"/>
              <a:ea typeface="Roboto Black"/>
              <a:cs typeface="Roboto Black"/>
              <a:sym typeface="Roboto Black"/>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888D-41F5-4951-B121-96ADE042DCF4}"/>
              </a:ext>
            </a:extLst>
          </p:cNvPr>
          <p:cNvSpPr>
            <a:spLocks noGrp="1"/>
          </p:cNvSpPr>
          <p:nvPr>
            <p:ph type="title"/>
          </p:nvPr>
        </p:nvSpPr>
        <p:spPr/>
        <p:txBody>
          <a:bodyPr/>
          <a:lstStyle/>
          <a:p>
            <a:r>
              <a:rPr lang="en-GB" dirty="0"/>
              <a:t>Output</a:t>
            </a:r>
          </a:p>
        </p:txBody>
      </p:sp>
      <p:pic>
        <p:nvPicPr>
          <p:cNvPr id="4" name="Picture 3">
            <a:extLst>
              <a:ext uri="{FF2B5EF4-FFF2-40B4-BE49-F238E27FC236}">
                <a16:creationId xmlns:a16="http://schemas.microsoft.com/office/drawing/2014/main" id="{01AE8F78-E9F5-4BCB-8477-46F94141C4E3}"/>
              </a:ext>
            </a:extLst>
          </p:cNvPr>
          <p:cNvPicPr>
            <a:picLocks noChangeAspect="1"/>
          </p:cNvPicPr>
          <p:nvPr/>
        </p:nvPicPr>
        <p:blipFill rotWithShape="1">
          <a:blip r:embed="rId2"/>
          <a:srcRect l="2593" r="75556"/>
          <a:stretch/>
        </p:blipFill>
        <p:spPr>
          <a:xfrm>
            <a:off x="3295460" y="2708120"/>
            <a:ext cx="1602465" cy="992856"/>
          </a:xfrm>
          <a:prstGeom prst="rect">
            <a:avLst/>
          </a:prstGeom>
        </p:spPr>
      </p:pic>
      <p:sp>
        <p:nvSpPr>
          <p:cNvPr id="3" name="Text Placeholder 2">
            <a:extLst>
              <a:ext uri="{FF2B5EF4-FFF2-40B4-BE49-F238E27FC236}">
                <a16:creationId xmlns:a16="http://schemas.microsoft.com/office/drawing/2014/main" id="{22A09897-1869-4FD7-8313-196F189BE237}"/>
              </a:ext>
            </a:extLst>
          </p:cNvPr>
          <p:cNvSpPr>
            <a:spLocks noGrp="1"/>
          </p:cNvSpPr>
          <p:nvPr>
            <p:ph type="body" idx="1"/>
          </p:nvPr>
        </p:nvSpPr>
        <p:spPr>
          <a:xfrm>
            <a:off x="311700" y="1152475"/>
            <a:ext cx="8520600" cy="1346281"/>
          </a:xfrm>
        </p:spPr>
        <p:txBody>
          <a:bodyPr/>
          <a:lstStyle/>
          <a:p>
            <a:r>
              <a:rPr lang="en-GB" dirty="0"/>
              <a:t>The code from the pervious slide will give us two buttons similar to this below</a:t>
            </a:r>
          </a:p>
        </p:txBody>
      </p:sp>
    </p:spTree>
    <p:extLst>
      <p:ext uri="{BB962C8B-B14F-4D97-AF65-F5344CB8AC3E}">
        <p14:creationId xmlns:p14="http://schemas.microsoft.com/office/powerpoint/2010/main" val="2291552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body" idx="1"/>
          </p:nvPr>
        </p:nvSpPr>
        <p:spPr>
          <a:xfrm>
            <a:off x="311700" y="1152475"/>
            <a:ext cx="8520600" cy="359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 ID selector is useful if you want to apply styles to a single element by using a name of your choice. They are denoted by a leading hash.</a:t>
            </a:r>
            <a:endParaRPr dirty="0"/>
          </a:p>
          <a:p>
            <a:pPr marL="0" lvl="0" indent="0" algn="l" rtl="0">
              <a:spcBef>
                <a:spcPts val="1600"/>
              </a:spcBef>
              <a:spcAft>
                <a:spcPts val="1600"/>
              </a:spcAft>
              <a:buNone/>
            </a:pPr>
            <a:r>
              <a:rPr lang="en" b="1" dirty="0"/>
              <a:t>ID Selector:	</a:t>
            </a:r>
            <a:r>
              <a:rPr lang="en" dirty="0">
                <a:latin typeface="Courier New"/>
                <a:ea typeface="Courier New"/>
                <a:cs typeface="Courier New"/>
                <a:sym typeface="Courier New"/>
              </a:rPr>
              <a:t>#logo</a:t>
            </a:r>
            <a:r>
              <a:rPr lang="en" sz="1400" dirty="0">
                <a:latin typeface="Courier New"/>
                <a:ea typeface="Courier New"/>
                <a:cs typeface="Courier New"/>
                <a:sym typeface="Courier New"/>
              </a:rPr>
              <a:t>		</a:t>
            </a:r>
            <a:r>
              <a:rPr lang="en" sz="1400" i="1" dirty="0"/>
              <a:t>Selects the first element with an </a:t>
            </a:r>
            <a:r>
              <a:rPr lang="en" sz="1400" i="1" dirty="0">
                <a:latin typeface="Courier New"/>
                <a:ea typeface="Courier New"/>
                <a:cs typeface="Courier New"/>
                <a:sym typeface="Courier New"/>
              </a:rPr>
              <a:t>id</a:t>
            </a:r>
            <a:r>
              <a:rPr lang="en" sz="1400" i="1" dirty="0"/>
              <a:t> attribute of </a:t>
            </a:r>
            <a:r>
              <a:rPr lang="en" sz="1400" i="1" dirty="0">
                <a:latin typeface="Courier New"/>
                <a:ea typeface="Courier New"/>
                <a:cs typeface="Courier New"/>
                <a:sym typeface="Courier New"/>
              </a:rPr>
              <a:t>logo</a:t>
            </a:r>
            <a:endParaRPr dirty="0"/>
          </a:p>
        </p:txBody>
      </p:sp>
      <p:sp>
        <p:nvSpPr>
          <p:cNvPr id="166" name="Google Shape;166;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IDs</a:t>
            </a:r>
            <a:endParaRPr/>
          </a:p>
        </p:txBody>
      </p:sp>
      <p:sp>
        <p:nvSpPr>
          <p:cNvPr id="167" name="Google Shape;167;p28"/>
          <p:cNvSpPr txBox="1"/>
          <p:nvPr/>
        </p:nvSpPr>
        <p:spPr>
          <a:xfrm>
            <a:off x="4352200" y="2543500"/>
            <a:ext cx="4480200" cy="2204400"/>
          </a:xfrm>
          <a:prstGeom prst="rect">
            <a:avLst/>
          </a:prstGeom>
          <a:solidFill>
            <a:srgbClr val="134F5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A4C2F4"/>
                </a:solidFill>
                <a:latin typeface="Courier New"/>
                <a:ea typeface="Courier New"/>
                <a:cs typeface="Courier New"/>
                <a:sym typeface="Courier New"/>
              </a:rPr>
              <a:t>&lt;header&gt;</a:t>
            </a:r>
            <a:endParaRPr sz="12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200" b="1">
                <a:solidFill>
                  <a:srgbClr val="A4C2F4"/>
                </a:solidFill>
                <a:latin typeface="Courier New"/>
                <a:ea typeface="Courier New"/>
                <a:cs typeface="Courier New"/>
                <a:sym typeface="Courier New"/>
              </a:rPr>
              <a:t>  &lt;a</a:t>
            </a:r>
            <a:r>
              <a:rPr lang="en" sz="1200" b="1">
                <a:solidFill>
                  <a:srgbClr val="6D9EEB"/>
                </a:solidFill>
                <a:latin typeface="Courier New"/>
                <a:ea typeface="Courier New"/>
                <a:cs typeface="Courier New"/>
                <a:sym typeface="Courier New"/>
              </a:rPr>
              <a:t> </a:t>
            </a:r>
            <a:r>
              <a:rPr lang="en" sz="1200" b="1">
                <a:solidFill>
                  <a:srgbClr val="D9EAD3"/>
                </a:solidFill>
                <a:latin typeface="Courier New"/>
                <a:ea typeface="Courier New"/>
                <a:cs typeface="Courier New"/>
                <a:sym typeface="Courier New"/>
              </a:rPr>
              <a:t>id</a:t>
            </a:r>
            <a:r>
              <a:rPr lang="en" sz="1200" b="1">
                <a:solidFill>
                  <a:srgbClr val="A4C2F4"/>
                </a:solidFill>
                <a:latin typeface="Courier New"/>
                <a:ea typeface="Courier New"/>
                <a:cs typeface="Courier New"/>
                <a:sym typeface="Courier New"/>
              </a:rPr>
              <a:t>=</a:t>
            </a:r>
            <a:r>
              <a:rPr lang="en" sz="1200" b="1">
                <a:solidFill>
                  <a:srgbClr val="F4CCCC"/>
                </a:solidFill>
                <a:latin typeface="Courier New"/>
                <a:ea typeface="Courier New"/>
                <a:cs typeface="Courier New"/>
                <a:sym typeface="Courier New"/>
              </a:rPr>
              <a:t>"logo" </a:t>
            </a:r>
            <a:r>
              <a:rPr lang="en" sz="1200" b="1">
                <a:solidFill>
                  <a:srgbClr val="D9EAD3"/>
                </a:solidFill>
                <a:latin typeface="Courier New"/>
                <a:ea typeface="Courier New"/>
                <a:cs typeface="Courier New"/>
                <a:sym typeface="Courier New"/>
              </a:rPr>
              <a:t>href</a:t>
            </a:r>
            <a:r>
              <a:rPr lang="en" sz="1200" b="1">
                <a:solidFill>
                  <a:srgbClr val="A4C2F4"/>
                </a:solidFill>
                <a:latin typeface="Courier New"/>
                <a:ea typeface="Courier New"/>
                <a:cs typeface="Courier New"/>
                <a:sym typeface="Courier New"/>
              </a:rPr>
              <a:t>=</a:t>
            </a:r>
            <a:r>
              <a:rPr lang="en" sz="1200" b="1">
                <a:solidFill>
                  <a:srgbClr val="F4CCCC"/>
                </a:solidFill>
                <a:latin typeface="Courier New"/>
                <a:ea typeface="Courier New"/>
                <a:cs typeface="Courier New"/>
                <a:sym typeface="Courier New"/>
              </a:rPr>
              <a:t>"#"</a:t>
            </a:r>
            <a:r>
              <a:rPr lang="en" sz="1200" b="1">
                <a:solidFill>
                  <a:srgbClr val="A4C2F4"/>
                </a:solidFill>
                <a:latin typeface="Courier New"/>
                <a:ea typeface="Courier New"/>
                <a:cs typeface="Courier New"/>
                <a:sym typeface="Courier New"/>
              </a:rPr>
              <a:t>&gt;&lt;/a&gt;</a:t>
            </a:r>
            <a:endParaRPr sz="12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200" b="1">
                <a:solidFill>
                  <a:srgbClr val="A4C2F4"/>
                </a:solidFill>
                <a:latin typeface="Courier New"/>
                <a:ea typeface="Courier New"/>
                <a:cs typeface="Courier New"/>
                <a:sym typeface="Courier New"/>
              </a:rPr>
              <a:t>  &lt;nav&gt;</a:t>
            </a:r>
            <a:endParaRPr sz="12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200" b="1">
                <a:solidFill>
                  <a:srgbClr val="A4C2F4"/>
                </a:solidFill>
                <a:latin typeface="Courier New"/>
                <a:ea typeface="Courier New"/>
                <a:cs typeface="Courier New"/>
                <a:sym typeface="Courier New"/>
              </a:rPr>
              <a:t>    </a:t>
            </a:r>
            <a:r>
              <a:rPr lang="en" sz="1200" b="1">
                <a:solidFill>
                  <a:srgbClr val="999999"/>
                </a:solidFill>
                <a:latin typeface="Courier New"/>
                <a:ea typeface="Courier New"/>
                <a:cs typeface="Courier New"/>
                <a:sym typeface="Courier New"/>
              </a:rPr>
              <a:t>&lt;!-- Nav goes here --&gt;</a:t>
            </a:r>
            <a:endParaRPr sz="12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200" b="1">
                <a:solidFill>
                  <a:srgbClr val="A4C2F4"/>
                </a:solidFill>
                <a:latin typeface="Courier New"/>
                <a:ea typeface="Courier New"/>
                <a:cs typeface="Courier New"/>
                <a:sym typeface="Courier New"/>
              </a:rPr>
              <a:t>  &lt;/nav&gt;</a:t>
            </a:r>
            <a:endParaRPr sz="12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200" b="1">
                <a:solidFill>
                  <a:srgbClr val="A4C2F4"/>
                </a:solidFill>
                <a:latin typeface="Courier New"/>
                <a:ea typeface="Courier New"/>
                <a:cs typeface="Courier New"/>
                <a:sym typeface="Courier New"/>
              </a:rPr>
              <a:t>&lt;/header&gt;</a:t>
            </a:r>
            <a:endParaRPr sz="1200" b="1">
              <a:solidFill>
                <a:srgbClr val="A4C2F4"/>
              </a:solidFill>
              <a:latin typeface="Courier New"/>
              <a:ea typeface="Courier New"/>
              <a:cs typeface="Courier New"/>
              <a:sym typeface="Courier New"/>
            </a:endParaRPr>
          </a:p>
          <a:p>
            <a:pPr marL="0" lvl="0" indent="0" algn="l" rtl="0">
              <a:spcBef>
                <a:spcPts val="0"/>
              </a:spcBef>
              <a:spcAft>
                <a:spcPts val="0"/>
              </a:spcAft>
              <a:buNone/>
            </a:pPr>
            <a:endParaRPr sz="1200" b="1">
              <a:solidFill>
                <a:srgbClr val="666666"/>
              </a:solidFill>
              <a:latin typeface="Courier New"/>
              <a:ea typeface="Courier New"/>
              <a:cs typeface="Courier New"/>
              <a:sym typeface="Courier New"/>
            </a:endParaRPr>
          </a:p>
        </p:txBody>
      </p:sp>
      <p:sp>
        <p:nvSpPr>
          <p:cNvPr id="168" name="Google Shape;168;p28"/>
          <p:cNvSpPr txBox="1"/>
          <p:nvPr/>
        </p:nvSpPr>
        <p:spPr>
          <a:xfrm>
            <a:off x="311700" y="2543500"/>
            <a:ext cx="3814500" cy="2204400"/>
          </a:xfrm>
          <a:prstGeom prst="rect">
            <a:avLst/>
          </a:prstGeom>
          <a:solidFill>
            <a:srgbClr val="134F5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B4A7D6"/>
                </a:solidFill>
                <a:latin typeface="Courier New"/>
                <a:ea typeface="Courier New"/>
                <a:cs typeface="Courier New"/>
                <a:sym typeface="Courier New"/>
              </a:rPr>
              <a:t>#logo</a:t>
            </a:r>
            <a:r>
              <a:rPr lang="en" sz="1200" b="1">
                <a:solidFill>
                  <a:srgbClr val="A4C2F4"/>
                </a:solidFill>
                <a:latin typeface="Courier New"/>
                <a:ea typeface="Courier New"/>
                <a:cs typeface="Courier New"/>
                <a:sym typeface="Courier New"/>
              </a:rPr>
              <a:t> {</a:t>
            </a:r>
            <a:endParaRPr sz="12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200" b="1">
                <a:solidFill>
                  <a:srgbClr val="D9EAD3"/>
                </a:solidFill>
                <a:latin typeface="Courier New"/>
                <a:ea typeface="Courier New"/>
                <a:cs typeface="Courier New"/>
                <a:sym typeface="Courier New"/>
              </a:rPr>
              <a:t>  display</a:t>
            </a:r>
            <a:r>
              <a:rPr lang="en" sz="1200" b="1">
                <a:solidFill>
                  <a:srgbClr val="A4C2F4"/>
                </a:solidFill>
                <a:latin typeface="Courier New"/>
                <a:ea typeface="Courier New"/>
                <a:cs typeface="Courier New"/>
                <a:sym typeface="Courier New"/>
              </a:rPr>
              <a:t>: </a:t>
            </a:r>
            <a:r>
              <a:rPr lang="en" sz="1200" b="1">
                <a:solidFill>
                  <a:srgbClr val="F4CCCC"/>
                </a:solidFill>
                <a:latin typeface="Courier New"/>
                <a:ea typeface="Courier New"/>
                <a:cs typeface="Courier New"/>
                <a:sym typeface="Courier New"/>
              </a:rPr>
              <a:t>block</a:t>
            </a:r>
            <a:r>
              <a:rPr lang="en" sz="1200" b="1">
                <a:solidFill>
                  <a:srgbClr val="A4C2F4"/>
                </a:solidFill>
                <a:latin typeface="Courier New"/>
                <a:ea typeface="Courier New"/>
                <a:cs typeface="Courier New"/>
                <a:sym typeface="Courier New"/>
              </a:rPr>
              <a:t>;</a:t>
            </a:r>
            <a:endParaRPr sz="12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200" b="1">
                <a:solidFill>
                  <a:srgbClr val="A4C2F4"/>
                </a:solidFill>
                <a:latin typeface="Courier New"/>
                <a:ea typeface="Courier New"/>
                <a:cs typeface="Courier New"/>
                <a:sym typeface="Courier New"/>
              </a:rPr>
              <a:t>  </a:t>
            </a:r>
            <a:r>
              <a:rPr lang="en" sz="1200" b="1">
                <a:solidFill>
                  <a:srgbClr val="D9EAD3"/>
                </a:solidFill>
                <a:latin typeface="Courier New"/>
                <a:ea typeface="Courier New"/>
                <a:cs typeface="Courier New"/>
                <a:sym typeface="Courier New"/>
              </a:rPr>
              <a:t>width</a:t>
            </a:r>
            <a:r>
              <a:rPr lang="en" sz="1200" b="1">
                <a:solidFill>
                  <a:srgbClr val="A4C2F4"/>
                </a:solidFill>
                <a:latin typeface="Courier New"/>
                <a:ea typeface="Courier New"/>
                <a:cs typeface="Courier New"/>
                <a:sym typeface="Courier New"/>
              </a:rPr>
              <a:t>: </a:t>
            </a:r>
            <a:r>
              <a:rPr lang="en" sz="1200" b="1">
                <a:solidFill>
                  <a:srgbClr val="F4CCCC"/>
                </a:solidFill>
                <a:latin typeface="Courier New"/>
                <a:ea typeface="Courier New"/>
                <a:cs typeface="Courier New"/>
                <a:sym typeface="Courier New"/>
              </a:rPr>
              <a:t>100px</a:t>
            </a:r>
            <a:r>
              <a:rPr lang="en" sz="1200" b="1">
                <a:solidFill>
                  <a:srgbClr val="A4C2F4"/>
                </a:solidFill>
                <a:latin typeface="Courier New"/>
                <a:ea typeface="Courier New"/>
                <a:cs typeface="Courier New"/>
                <a:sym typeface="Courier New"/>
              </a:rPr>
              <a:t>;</a:t>
            </a:r>
            <a:endParaRPr sz="12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200" b="1">
                <a:solidFill>
                  <a:srgbClr val="A4C2F4"/>
                </a:solidFill>
                <a:latin typeface="Courier New"/>
                <a:ea typeface="Courier New"/>
                <a:cs typeface="Courier New"/>
                <a:sym typeface="Courier New"/>
              </a:rPr>
              <a:t>  </a:t>
            </a:r>
            <a:r>
              <a:rPr lang="en" sz="1200" b="1">
                <a:solidFill>
                  <a:srgbClr val="D9EAD3"/>
                </a:solidFill>
                <a:latin typeface="Courier New"/>
                <a:ea typeface="Courier New"/>
                <a:cs typeface="Courier New"/>
                <a:sym typeface="Courier New"/>
              </a:rPr>
              <a:t>height</a:t>
            </a:r>
            <a:r>
              <a:rPr lang="en" sz="1200" b="1">
                <a:solidFill>
                  <a:srgbClr val="A4C2F4"/>
                </a:solidFill>
                <a:latin typeface="Courier New"/>
                <a:ea typeface="Courier New"/>
                <a:cs typeface="Courier New"/>
                <a:sym typeface="Courier New"/>
              </a:rPr>
              <a:t>: </a:t>
            </a:r>
            <a:r>
              <a:rPr lang="en" sz="1200" b="1">
                <a:solidFill>
                  <a:srgbClr val="F4CCCC"/>
                </a:solidFill>
                <a:latin typeface="Courier New"/>
                <a:ea typeface="Courier New"/>
                <a:cs typeface="Courier New"/>
                <a:sym typeface="Courier New"/>
              </a:rPr>
              <a:t>25px</a:t>
            </a:r>
            <a:r>
              <a:rPr lang="en" sz="1200" b="1">
                <a:solidFill>
                  <a:srgbClr val="A4C2F4"/>
                </a:solidFill>
                <a:latin typeface="Courier New"/>
                <a:ea typeface="Courier New"/>
                <a:cs typeface="Courier New"/>
                <a:sym typeface="Courier New"/>
              </a:rPr>
              <a:t>;</a:t>
            </a:r>
            <a:endParaRPr sz="12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200" b="1">
                <a:solidFill>
                  <a:srgbClr val="A4C2F4"/>
                </a:solidFill>
                <a:latin typeface="Courier New"/>
                <a:ea typeface="Courier New"/>
                <a:cs typeface="Courier New"/>
                <a:sym typeface="Courier New"/>
              </a:rPr>
              <a:t>  </a:t>
            </a:r>
            <a:r>
              <a:rPr lang="en" sz="1200" b="1">
                <a:solidFill>
                  <a:srgbClr val="D9EAD3"/>
                </a:solidFill>
                <a:latin typeface="Courier New"/>
                <a:ea typeface="Courier New"/>
                <a:cs typeface="Courier New"/>
                <a:sym typeface="Courier New"/>
              </a:rPr>
              <a:t>margin</a:t>
            </a:r>
            <a:r>
              <a:rPr lang="en" sz="1200" b="1">
                <a:solidFill>
                  <a:srgbClr val="A4C2F4"/>
                </a:solidFill>
                <a:latin typeface="Courier New"/>
                <a:ea typeface="Courier New"/>
                <a:cs typeface="Courier New"/>
                <a:sym typeface="Courier New"/>
              </a:rPr>
              <a:t>: </a:t>
            </a:r>
            <a:r>
              <a:rPr lang="en" sz="1200" b="1">
                <a:solidFill>
                  <a:srgbClr val="F4CCCC"/>
                </a:solidFill>
                <a:latin typeface="Courier New"/>
                <a:ea typeface="Courier New"/>
                <a:cs typeface="Courier New"/>
                <a:sym typeface="Courier New"/>
              </a:rPr>
              <a:t>25px 25px 25px 50px</a:t>
            </a:r>
            <a:r>
              <a:rPr lang="en" sz="1200" b="1">
                <a:solidFill>
                  <a:srgbClr val="A4C2F4"/>
                </a:solidFill>
                <a:latin typeface="Courier New"/>
                <a:ea typeface="Courier New"/>
                <a:cs typeface="Courier New"/>
                <a:sym typeface="Courier New"/>
              </a:rPr>
              <a:t>;</a:t>
            </a:r>
            <a:endParaRPr sz="12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200" b="1">
                <a:solidFill>
                  <a:srgbClr val="A4C2F4"/>
                </a:solidFill>
                <a:latin typeface="Courier New"/>
                <a:ea typeface="Courier New"/>
                <a:cs typeface="Courier New"/>
                <a:sym typeface="Courier New"/>
              </a:rPr>
              <a:t>  </a:t>
            </a:r>
            <a:r>
              <a:rPr lang="en" sz="1200" b="1">
                <a:solidFill>
                  <a:srgbClr val="D9EAD3"/>
                </a:solidFill>
                <a:latin typeface="Courier New"/>
                <a:ea typeface="Courier New"/>
                <a:cs typeface="Courier New"/>
                <a:sym typeface="Courier New"/>
              </a:rPr>
              <a:t>background-image</a:t>
            </a:r>
            <a:r>
              <a:rPr lang="en" sz="1200" b="1">
                <a:solidFill>
                  <a:srgbClr val="A4C2F4"/>
                </a:solidFill>
                <a:latin typeface="Courier New"/>
                <a:ea typeface="Courier New"/>
                <a:cs typeface="Courier New"/>
                <a:sym typeface="Courier New"/>
              </a:rPr>
              <a:t>: </a:t>
            </a:r>
            <a:r>
              <a:rPr lang="en" sz="1200" b="1">
                <a:solidFill>
                  <a:srgbClr val="F4CCCC"/>
                </a:solidFill>
                <a:latin typeface="Courier New"/>
                <a:ea typeface="Courier New"/>
                <a:cs typeface="Courier New"/>
                <a:sym typeface="Courier New"/>
              </a:rPr>
              <a:t>url(img/bg.png)</a:t>
            </a:r>
            <a:r>
              <a:rPr lang="en" sz="1200" b="1">
                <a:solidFill>
                  <a:srgbClr val="A4C2F4"/>
                </a:solidFill>
                <a:latin typeface="Courier New"/>
                <a:ea typeface="Courier New"/>
                <a:cs typeface="Courier New"/>
                <a:sym typeface="Courier New"/>
              </a:rPr>
              <a:t>;</a:t>
            </a:r>
            <a:endParaRPr sz="12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200" b="1">
                <a:solidFill>
                  <a:srgbClr val="A4C2F4"/>
                </a:solidFill>
                <a:latin typeface="Courier New"/>
                <a:ea typeface="Courier New"/>
                <a:cs typeface="Courier New"/>
                <a:sym typeface="Courier New"/>
              </a:rPr>
              <a:t>  </a:t>
            </a:r>
            <a:r>
              <a:rPr lang="en" sz="1200" b="1">
                <a:solidFill>
                  <a:srgbClr val="D9EAD3"/>
                </a:solidFill>
                <a:latin typeface="Courier New"/>
                <a:ea typeface="Courier New"/>
                <a:cs typeface="Courier New"/>
                <a:sym typeface="Courier New"/>
              </a:rPr>
              <a:t>background-size</a:t>
            </a:r>
            <a:r>
              <a:rPr lang="en" sz="1200" b="1">
                <a:solidFill>
                  <a:srgbClr val="A4C2F4"/>
                </a:solidFill>
                <a:latin typeface="Courier New"/>
                <a:ea typeface="Courier New"/>
                <a:cs typeface="Courier New"/>
                <a:sym typeface="Courier New"/>
              </a:rPr>
              <a:t>: </a:t>
            </a:r>
            <a:r>
              <a:rPr lang="en" sz="1200" b="1">
                <a:solidFill>
                  <a:srgbClr val="F4CCCC"/>
                </a:solidFill>
                <a:latin typeface="Courier New"/>
                <a:ea typeface="Courier New"/>
                <a:cs typeface="Courier New"/>
                <a:sym typeface="Courier New"/>
              </a:rPr>
              <a:t>100px 25px</a:t>
            </a:r>
            <a:r>
              <a:rPr lang="en" sz="1200" b="1">
                <a:solidFill>
                  <a:srgbClr val="A4C2F4"/>
                </a:solidFill>
                <a:latin typeface="Courier New"/>
                <a:ea typeface="Courier New"/>
                <a:cs typeface="Courier New"/>
                <a:sym typeface="Courier New"/>
              </a:rPr>
              <a:t>;</a:t>
            </a:r>
            <a:endParaRPr sz="12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200" b="1">
                <a:solidFill>
                  <a:srgbClr val="D9EAD3"/>
                </a:solidFill>
                <a:latin typeface="Courier New"/>
                <a:ea typeface="Courier New"/>
                <a:cs typeface="Courier New"/>
                <a:sym typeface="Courier New"/>
              </a:rPr>
              <a:t>  background-repeat</a:t>
            </a:r>
            <a:r>
              <a:rPr lang="en" sz="1200" b="1">
                <a:solidFill>
                  <a:srgbClr val="A4C2F4"/>
                </a:solidFill>
                <a:latin typeface="Courier New"/>
                <a:ea typeface="Courier New"/>
                <a:cs typeface="Courier New"/>
                <a:sym typeface="Courier New"/>
              </a:rPr>
              <a:t>: </a:t>
            </a:r>
            <a:r>
              <a:rPr lang="en" sz="1200" b="1">
                <a:solidFill>
                  <a:srgbClr val="F4CCCC"/>
                </a:solidFill>
                <a:latin typeface="Courier New"/>
                <a:ea typeface="Courier New"/>
                <a:cs typeface="Courier New"/>
                <a:sym typeface="Courier New"/>
              </a:rPr>
              <a:t>no-repeat</a:t>
            </a:r>
            <a:r>
              <a:rPr lang="en" sz="1200" b="1">
                <a:solidFill>
                  <a:srgbClr val="A4C2F4"/>
                </a:solidFill>
                <a:latin typeface="Courier New"/>
                <a:ea typeface="Courier New"/>
                <a:cs typeface="Courier New"/>
                <a:sym typeface="Courier New"/>
              </a:rPr>
              <a:t>;</a:t>
            </a:r>
            <a:endParaRPr sz="12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200" b="1">
                <a:solidFill>
                  <a:srgbClr val="A4C2F4"/>
                </a:solidFill>
                <a:latin typeface="Courier New"/>
                <a:ea typeface="Courier New"/>
                <a:cs typeface="Courier New"/>
                <a:sym typeface="Courier New"/>
              </a:rPr>
              <a:t>}</a:t>
            </a:r>
            <a:endParaRPr sz="1200" b="1">
              <a:solidFill>
                <a:srgbClr val="A4C2F4"/>
              </a:solidFill>
              <a:latin typeface="Courier New"/>
              <a:ea typeface="Courier New"/>
              <a:cs typeface="Courier New"/>
              <a:sym typeface="Courier New"/>
            </a:endParaRPr>
          </a:p>
        </p:txBody>
      </p:sp>
      <p:sp>
        <p:nvSpPr>
          <p:cNvPr id="169" name="Google Shape;169;p28"/>
          <p:cNvSpPr txBox="1"/>
          <p:nvPr/>
        </p:nvSpPr>
        <p:spPr>
          <a:xfrm>
            <a:off x="8149500" y="2543500"/>
            <a:ext cx="682800" cy="26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D85C6"/>
                </a:solidFill>
                <a:latin typeface="Roboto Black"/>
                <a:ea typeface="Roboto Black"/>
                <a:cs typeface="Roboto Black"/>
                <a:sym typeface="Roboto Black"/>
              </a:rPr>
              <a:t>HTML</a:t>
            </a:r>
            <a:endParaRPr>
              <a:solidFill>
                <a:srgbClr val="3D85C6"/>
              </a:solidFill>
              <a:latin typeface="Roboto Black"/>
              <a:ea typeface="Roboto Black"/>
              <a:cs typeface="Roboto Black"/>
              <a:sym typeface="Roboto Black"/>
            </a:endParaRPr>
          </a:p>
        </p:txBody>
      </p:sp>
      <p:sp>
        <p:nvSpPr>
          <p:cNvPr id="170" name="Google Shape;170;p28"/>
          <p:cNvSpPr txBox="1"/>
          <p:nvPr/>
        </p:nvSpPr>
        <p:spPr>
          <a:xfrm>
            <a:off x="3549600" y="2543488"/>
            <a:ext cx="576600" cy="26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D85C6"/>
                </a:solidFill>
                <a:latin typeface="Roboto Black"/>
                <a:ea typeface="Roboto Black"/>
                <a:cs typeface="Roboto Black"/>
                <a:sym typeface="Roboto Black"/>
              </a:rPr>
              <a:t>CSS</a:t>
            </a:r>
            <a:endParaRPr>
              <a:solidFill>
                <a:srgbClr val="3D85C6"/>
              </a:solidFill>
              <a:latin typeface="Roboto Black"/>
              <a:ea typeface="Roboto Black"/>
              <a:cs typeface="Roboto Black"/>
              <a:sym typeface="Roboto Black"/>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a:t>Please note the important difference between classes and IDs:</a:t>
            </a:r>
            <a:endParaRPr/>
          </a:p>
          <a:p>
            <a:pPr marL="457200" marR="0" lvl="0" indent="-342900" algn="l" rtl="0">
              <a:lnSpc>
                <a:spcPct val="115000"/>
              </a:lnSpc>
              <a:spcBef>
                <a:spcPts val="1600"/>
              </a:spcBef>
              <a:spcAft>
                <a:spcPts val="0"/>
              </a:spcAft>
              <a:buSzPts val="1800"/>
              <a:buChar char="●"/>
            </a:pPr>
            <a:r>
              <a:rPr lang="en"/>
              <a:t>Classes can be used by one or more elements</a:t>
            </a:r>
            <a:endParaRPr/>
          </a:p>
          <a:p>
            <a:pPr marL="457200" marR="0" lvl="0" indent="-342900" algn="l" rtl="0">
              <a:lnSpc>
                <a:spcPct val="115000"/>
              </a:lnSpc>
              <a:spcBef>
                <a:spcPts val="0"/>
              </a:spcBef>
              <a:spcAft>
                <a:spcPts val="0"/>
              </a:spcAft>
              <a:buSzPts val="1800"/>
              <a:buChar char="●"/>
            </a:pPr>
            <a:r>
              <a:rPr lang="en"/>
              <a:t>IDs can only be used once in any HTML document.</a:t>
            </a:r>
            <a:endParaRPr/>
          </a:p>
          <a:p>
            <a:pPr marL="0" marR="0" lvl="0" indent="0" algn="l" rtl="0">
              <a:lnSpc>
                <a:spcPct val="115000"/>
              </a:lnSpc>
              <a:spcBef>
                <a:spcPts val="1600"/>
              </a:spcBef>
              <a:spcAft>
                <a:spcPts val="0"/>
              </a:spcAft>
              <a:buNone/>
            </a:pPr>
            <a:r>
              <a:rPr lang="en"/>
              <a:t>Classes are useful for elements which occur multiple times throughout your website.</a:t>
            </a:r>
            <a:endParaRPr/>
          </a:p>
          <a:p>
            <a:pPr marL="0" marR="0" lvl="0" indent="0" algn="l" rtl="0">
              <a:lnSpc>
                <a:spcPct val="115000"/>
              </a:lnSpc>
              <a:spcBef>
                <a:spcPts val="1600"/>
              </a:spcBef>
              <a:spcAft>
                <a:spcPts val="0"/>
              </a:spcAft>
              <a:buNone/>
            </a:pPr>
            <a:r>
              <a:rPr lang="en"/>
              <a:t>IDs are useful for one-off elements or a single element that appears on every page of a site, for example a logo.</a:t>
            </a:r>
            <a:endParaRPr/>
          </a:p>
          <a:p>
            <a:pPr marL="0" marR="0" lvl="0" indent="0" algn="l" rtl="0">
              <a:lnSpc>
                <a:spcPct val="115000"/>
              </a:lnSpc>
              <a:spcBef>
                <a:spcPts val="1600"/>
              </a:spcBef>
              <a:spcAft>
                <a:spcPts val="1600"/>
              </a:spcAft>
              <a:buNone/>
            </a:pPr>
            <a:r>
              <a:rPr lang="en" b="1"/>
              <a:t>When in doubt, or as convention, use classes in CSS instead of IDs.</a:t>
            </a:r>
            <a:endParaRPr b="1"/>
          </a:p>
        </p:txBody>
      </p:sp>
      <p:sp>
        <p:nvSpPr>
          <p:cNvPr id="176" name="Google Shape;176;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Notice about Classes and IDs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Properties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a:t>A CSS property appears inside the </a:t>
            </a:r>
            <a:r>
              <a:rPr lang="en" b="1"/>
              <a:t>declaration block</a:t>
            </a:r>
            <a:r>
              <a:rPr lang="en"/>
              <a:t> of a CSS </a:t>
            </a:r>
            <a:r>
              <a:rPr lang="en" b="1"/>
              <a:t>rule</a:t>
            </a:r>
            <a:r>
              <a:rPr lang="en"/>
              <a:t>. For example, this rule has one property:</a:t>
            </a:r>
            <a:endParaRPr/>
          </a:p>
          <a:p>
            <a:pPr marL="0" marR="0" lvl="0" indent="0" algn="l" rtl="0">
              <a:lnSpc>
                <a:spcPct val="115000"/>
              </a:lnSpc>
              <a:spcBef>
                <a:spcPts val="1600"/>
              </a:spcBef>
              <a:spcAft>
                <a:spcPts val="0"/>
              </a:spcAft>
              <a:buNone/>
            </a:pPr>
            <a:endParaRPr/>
          </a:p>
          <a:p>
            <a:pPr marL="0" marR="0" lvl="0" indent="0" algn="l" rtl="0">
              <a:lnSpc>
                <a:spcPct val="115000"/>
              </a:lnSpc>
              <a:spcBef>
                <a:spcPts val="1600"/>
              </a:spcBef>
              <a:spcAft>
                <a:spcPts val="0"/>
              </a:spcAft>
              <a:buNone/>
            </a:pPr>
            <a:endParaRPr/>
          </a:p>
          <a:p>
            <a:pPr marL="0" marR="0" lvl="0" indent="0" algn="l" rtl="0">
              <a:lnSpc>
                <a:spcPct val="115000"/>
              </a:lnSpc>
              <a:spcBef>
                <a:spcPts val="1600"/>
              </a:spcBef>
              <a:spcAft>
                <a:spcPts val="0"/>
              </a:spcAft>
              <a:buNone/>
            </a:pPr>
            <a:r>
              <a:rPr lang="en"/>
              <a:t>There are 369 CSS properties, 355 of which are allowed in CSS 3.</a:t>
            </a:r>
            <a:endParaRPr/>
          </a:p>
          <a:p>
            <a:pPr marL="0" marR="0" lvl="0" indent="0" algn="l" rtl="0">
              <a:lnSpc>
                <a:spcPct val="115000"/>
              </a:lnSpc>
              <a:spcBef>
                <a:spcPts val="1600"/>
              </a:spcBef>
              <a:spcAft>
                <a:spcPts val="0"/>
              </a:spcAft>
              <a:buNone/>
            </a:pPr>
            <a:r>
              <a:rPr lang="en"/>
              <a:t>You will never need to know or use all of them but your repertoire will grow as you practice and build more things.</a:t>
            </a:r>
            <a:endParaRPr/>
          </a:p>
          <a:p>
            <a:pPr marL="0" marR="0" lvl="0" indent="0" algn="l" rtl="0">
              <a:lnSpc>
                <a:spcPct val="115000"/>
              </a:lnSpc>
              <a:spcBef>
                <a:spcPts val="1600"/>
              </a:spcBef>
              <a:spcAft>
                <a:spcPts val="1600"/>
              </a:spcAft>
              <a:buNone/>
            </a:pPr>
            <a:r>
              <a:rPr lang="en"/>
              <a:t>The only way to learn what they are and what they do is to experiment with them.</a:t>
            </a:r>
            <a:endParaRPr/>
          </a:p>
        </p:txBody>
      </p:sp>
      <p:sp>
        <p:nvSpPr>
          <p:cNvPr id="187" name="Google Shape;187;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Properties</a:t>
            </a:r>
            <a:endParaRPr/>
          </a:p>
        </p:txBody>
      </p:sp>
      <p:sp>
        <p:nvSpPr>
          <p:cNvPr id="188" name="Google Shape;188;p31"/>
          <p:cNvSpPr txBox="1"/>
          <p:nvPr/>
        </p:nvSpPr>
        <p:spPr>
          <a:xfrm>
            <a:off x="311700" y="2046075"/>
            <a:ext cx="8520600" cy="842400"/>
          </a:xfrm>
          <a:prstGeom prst="rect">
            <a:avLst/>
          </a:prstGeom>
          <a:solidFill>
            <a:srgbClr val="134F5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B4A7D6"/>
                </a:solidFill>
                <a:latin typeface="Courier New"/>
                <a:ea typeface="Courier New"/>
                <a:cs typeface="Courier New"/>
                <a:sym typeface="Courier New"/>
              </a:rPr>
              <a:t>.token</a:t>
            </a:r>
            <a:r>
              <a:rPr lang="en" b="1">
                <a:solidFill>
                  <a:srgbClr val="A4C2F4"/>
                </a:solidFill>
                <a:latin typeface="Courier New"/>
                <a:ea typeface="Courier New"/>
                <a:cs typeface="Courier New"/>
                <a:sym typeface="Courier New"/>
              </a:rPr>
              <a:t> {</a:t>
            </a: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a:solidFill>
                  <a:srgbClr val="A4C2F4"/>
                </a:solidFill>
                <a:latin typeface="Courier New"/>
                <a:ea typeface="Courier New"/>
                <a:cs typeface="Courier New"/>
                <a:sym typeface="Courier New"/>
              </a:rPr>
              <a:t>  </a:t>
            </a:r>
            <a:r>
              <a:rPr lang="en" b="1">
                <a:solidFill>
                  <a:srgbClr val="D9EAD3"/>
                </a:solidFill>
                <a:latin typeface="Courier New"/>
                <a:ea typeface="Courier New"/>
                <a:cs typeface="Courier New"/>
                <a:sym typeface="Courier New"/>
              </a:rPr>
              <a:t>width</a:t>
            </a:r>
            <a:r>
              <a:rPr lang="en" b="1">
                <a:solidFill>
                  <a:srgbClr val="A4C2F4"/>
                </a:solidFill>
                <a:latin typeface="Courier New"/>
                <a:ea typeface="Courier New"/>
                <a:cs typeface="Courier New"/>
                <a:sym typeface="Courier New"/>
              </a:rPr>
              <a:t>: </a:t>
            </a:r>
            <a:r>
              <a:rPr lang="en" b="1">
                <a:solidFill>
                  <a:srgbClr val="F4CCCC"/>
                </a:solidFill>
                <a:latin typeface="Courier New"/>
                <a:ea typeface="Courier New"/>
                <a:cs typeface="Courier New"/>
                <a:sym typeface="Courier New"/>
              </a:rPr>
              <a:t>10px</a:t>
            </a:r>
            <a:r>
              <a:rPr lang="en" b="1">
                <a:solidFill>
                  <a:srgbClr val="A4C2F4"/>
                </a:solidFill>
                <a:latin typeface="Courier New"/>
                <a:ea typeface="Courier New"/>
                <a:cs typeface="Courier New"/>
                <a:sym typeface="Courier New"/>
              </a:rPr>
              <a:t>;</a:t>
            </a: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a:solidFill>
                  <a:srgbClr val="A4C2F4"/>
                </a:solidFill>
                <a:latin typeface="Courier New"/>
                <a:ea typeface="Courier New"/>
                <a:cs typeface="Courier New"/>
                <a:sym typeface="Courier New"/>
              </a:rPr>
              <a:t>}</a:t>
            </a:r>
            <a:endParaRPr b="1">
              <a:solidFill>
                <a:schemeClr val="dk2"/>
              </a:solidFill>
              <a:latin typeface="Courier New"/>
              <a:ea typeface="Courier New"/>
              <a:cs typeface="Courier New"/>
              <a:sym typeface="Courier New"/>
            </a:endParaRPr>
          </a:p>
          <a:p>
            <a:pPr marL="0" lvl="0" indent="0" algn="ctr" rtl="0">
              <a:spcBef>
                <a:spcPts val="0"/>
              </a:spcBef>
              <a:spcAft>
                <a:spcPts val="0"/>
              </a:spcAft>
              <a:buNone/>
            </a:pP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endParaRPr b="1">
              <a:solidFill>
                <a:srgbClr val="A4C2F4"/>
              </a:solidFill>
              <a:latin typeface="Courier New"/>
              <a:ea typeface="Courier New"/>
              <a:cs typeface="Courier New"/>
              <a:sym typeface="Courier New"/>
            </a:endParaRPr>
          </a:p>
        </p:txBody>
      </p:sp>
      <p:sp>
        <p:nvSpPr>
          <p:cNvPr id="189" name="Google Shape;189;p31"/>
          <p:cNvSpPr txBox="1"/>
          <p:nvPr/>
        </p:nvSpPr>
        <p:spPr>
          <a:xfrm>
            <a:off x="8255700" y="2046063"/>
            <a:ext cx="576600" cy="26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D85C6"/>
                </a:solidFill>
                <a:latin typeface="Roboto Black"/>
                <a:ea typeface="Roboto Black"/>
                <a:cs typeface="Roboto Black"/>
                <a:sym typeface="Roboto Black"/>
              </a:rPr>
              <a:t>CSS</a:t>
            </a:r>
            <a:endParaRPr>
              <a:solidFill>
                <a:srgbClr val="3D85C6"/>
              </a:solidFill>
              <a:latin typeface="Roboto Black"/>
              <a:ea typeface="Roboto Black"/>
              <a:cs typeface="Roboto Black"/>
              <a:sym typeface="Roboto Black"/>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 dirty="0"/>
              <a:t>Font-</a:t>
            </a:r>
            <a:r>
              <a:rPr lang="en-GB" dirty="0"/>
              <a:t>family</a:t>
            </a:r>
          </a:p>
          <a:p>
            <a:pPr marL="457200" marR="0" lvl="0" indent="-342900" algn="l" rtl="0">
              <a:lnSpc>
                <a:spcPct val="115000"/>
              </a:lnSpc>
              <a:spcBef>
                <a:spcPts val="0"/>
              </a:spcBef>
              <a:spcAft>
                <a:spcPts val="0"/>
              </a:spcAft>
              <a:buSzPts val="1800"/>
              <a:buChar char="●"/>
            </a:pPr>
            <a:r>
              <a:rPr lang="en-GB" dirty="0"/>
              <a:t>Font-size</a:t>
            </a:r>
            <a:endParaRPr dirty="0"/>
          </a:p>
          <a:p>
            <a:pPr marL="457200" marR="0" lvl="0" indent="-342900" algn="l" rtl="0">
              <a:lnSpc>
                <a:spcPct val="115000"/>
              </a:lnSpc>
              <a:spcBef>
                <a:spcPts val="0"/>
              </a:spcBef>
              <a:spcAft>
                <a:spcPts val="0"/>
              </a:spcAft>
              <a:buSzPts val="1800"/>
              <a:buChar char="●"/>
            </a:pPr>
            <a:r>
              <a:rPr lang="en" dirty="0"/>
              <a:t>Color</a:t>
            </a:r>
          </a:p>
          <a:p>
            <a:pPr marL="457200" marR="0" lvl="0" indent="-342900" algn="l" rtl="0">
              <a:lnSpc>
                <a:spcPct val="115000"/>
              </a:lnSpc>
              <a:spcBef>
                <a:spcPts val="0"/>
              </a:spcBef>
              <a:spcAft>
                <a:spcPts val="0"/>
              </a:spcAft>
              <a:buSzPts val="1800"/>
              <a:buChar char="●"/>
            </a:pPr>
            <a:r>
              <a:rPr lang="en-GB" dirty="0"/>
              <a:t>M</a:t>
            </a:r>
            <a:r>
              <a:rPr lang="en" dirty="0"/>
              <a:t>argin</a:t>
            </a:r>
          </a:p>
          <a:p>
            <a:pPr marL="457200" marR="0" lvl="0" indent="-342900" algn="l" rtl="0">
              <a:lnSpc>
                <a:spcPct val="115000"/>
              </a:lnSpc>
              <a:spcBef>
                <a:spcPts val="0"/>
              </a:spcBef>
              <a:spcAft>
                <a:spcPts val="0"/>
              </a:spcAft>
              <a:buSzPts val="1800"/>
              <a:buChar char="●"/>
            </a:pPr>
            <a:r>
              <a:rPr lang="en-GB" dirty="0"/>
              <a:t>B</a:t>
            </a:r>
            <a:r>
              <a:rPr lang="en" dirty="0"/>
              <a:t>ackground-</a:t>
            </a:r>
            <a:r>
              <a:rPr lang="en-GB" dirty="0" err="1"/>
              <a:t>color</a:t>
            </a:r>
            <a:endParaRPr lang="en" dirty="0"/>
          </a:p>
          <a:p>
            <a:pPr marL="457200" marR="0" lvl="0" indent="-342900" algn="l" rtl="0">
              <a:lnSpc>
                <a:spcPct val="115000"/>
              </a:lnSpc>
              <a:spcBef>
                <a:spcPts val="0"/>
              </a:spcBef>
              <a:spcAft>
                <a:spcPts val="0"/>
              </a:spcAft>
              <a:buSzPts val="1800"/>
              <a:buChar char="●"/>
            </a:pPr>
            <a:r>
              <a:rPr lang="en-GB" dirty="0"/>
              <a:t>T</a:t>
            </a:r>
            <a:r>
              <a:rPr lang="en" dirty="0"/>
              <a:t>e</a:t>
            </a:r>
            <a:r>
              <a:rPr lang="en-GB" dirty="0"/>
              <a:t>x</a:t>
            </a:r>
            <a:r>
              <a:rPr lang="en" dirty="0"/>
              <a:t>t-align</a:t>
            </a:r>
          </a:p>
          <a:p>
            <a:pPr marL="457200" marR="0" lvl="0" indent="-342900" algn="l" rtl="0">
              <a:lnSpc>
                <a:spcPct val="115000"/>
              </a:lnSpc>
              <a:spcBef>
                <a:spcPts val="0"/>
              </a:spcBef>
              <a:spcAft>
                <a:spcPts val="0"/>
              </a:spcAft>
              <a:buSzPts val="1800"/>
              <a:buChar char="●"/>
            </a:pPr>
            <a:r>
              <a:rPr lang="en-GB" dirty="0"/>
              <a:t>H</a:t>
            </a:r>
            <a:r>
              <a:rPr lang="en" dirty="0"/>
              <a:t>eig</a:t>
            </a:r>
            <a:r>
              <a:rPr lang="en-GB" dirty="0" err="1"/>
              <a:t>ht</a:t>
            </a:r>
            <a:r>
              <a:rPr lang="en-GB" dirty="0"/>
              <a:t> / Width</a:t>
            </a:r>
          </a:p>
          <a:p>
            <a:pPr marL="457200" marR="0" lvl="0" indent="-342900" algn="l" rtl="0">
              <a:lnSpc>
                <a:spcPct val="115000"/>
              </a:lnSpc>
              <a:spcBef>
                <a:spcPts val="0"/>
              </a:spcBef>
              <a:spcAft>
                <a:spcPts val="0"/>
              </a:spcAft>
              <a:buSzPts val="1800"/>
              <a:buChar char="●"/>
            </a:pPr>
            <a:r>
              <a:rPr lang="en-GB" dirty="0"/>
              <a:t>Border</a:t>
            </a:r>
          </a:p>
          <a:p>
            <a:pPr marL="457200" marR="0" lvl="0" indent="-342900" algn="l" rtl="0">
              <a:lnSpc>
                <a:spcPct val="115000"/>
              </a:lnSpc>
              <a:spcBef>
                <a:spcPts val="0"/>
              </a:spcBef>
              <a:spcAft>
                <a:spcPts val="0"/>
              </a:spcAft>
              <a:buSzPts val="1800"/>
              <a:buChar char="●"/>
            </a:pPr>
            <a:r>
              <a:rPr lang="en-GB" dirty="0"/>
              <a:t>Padding</a:t>
            </a:r>
          </a:p>
          <a:p>
            <a:pPr marL="457200" marR="0" lvl="0" indent="-342900" algn="l" rtl="0">
              <a:lnSpc>
                <a:spcPct val="115000"/>
              </a:lnSpc>
              <a:spcBef>
                <a:spcPts val="0"/>
              </a:spcBef>
              <a:spcAft>
                <a:spcPts val="0"/>
              </a:spcAft>
              <a:buSzPts val="1800"/>
              <a:buChar char="●"/>
            </a:pPr>
            <a:endParaRPr dirty="0"/>
          </a:p>
        </p:txBody>
      </p:sp>
      <p:sp>
        <p:nvSpPr>
          <p:cNvPr id="195" name="Google Shape;19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Some common properties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Today</a:t>
            </a:r>
            <a:endParaRPr/>
          </a:p>
          <a:p>
            <a:pPr marL="0" lvl="0" indent="0" algn="l" rtl="0">
              <a:spcBef>
                <a:spcPts val="0"/>
              </a:spcBef>
              <a:spcAft>
                <a:spcPts val="0"/>
              </a:spcAft>
              <a:buNone/>
            </a:pPr>
            <a:endParaRPr/>
          </a:p>
        </p:txBody>
      </p:sp>
      <p:sp>
        <p:nvSpPr>
          <p:cNvPr id="64" name="Google Shape;64;p1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2"/>
              </a:buClr>
              <a:buSzPts val="1800"/>
              <a:buFont typeface="Roboto"/>
              <a:buChar char="●"/>
            </a:pPr>
            <a:r>
              <a:rPr lang="en" sz="1800" dirty="0"/>
              <a:t>A brief history of CSS</a:t>
            </a:r>
            <a:endParaRPr sz="1800" dirty="0"/>
          </a:p>
          <a:p>
            <a:pPr marL="457200" marR="0" lvl="0" indent="-342900" algn="l" rtl="0">
              <a:lnSpc>
                <a:spcPct val="115000"/>
              </a:lnSpc>
              <a:spcBef>
                <a:spcPts val="0"/>
              </a:spcBef>
              <a:spcAft>
                <a:spcPts val="0"/>
              </a:spcAft>
              <a:buSzPts val="1800"/>
              <a:buChar char="●"/>
            </a:pPr>
            <a:r>
              <a:rPr lang="en" sz="1800" dirty="0"/>
              <a:t>Getting started with CSS</a:t>
            </a:r>
            <a:endParaRPr sz="1800" dirty="0"/>
          </a:p>
          <a:p>
            <a:pPr marL="914400" marR="0" lvl="1" indent="-317500" algn="l" rtl="0">
              <a:lnSpc>
                <a:spcPct val="115000"/>
              </a:lnSpc>
              <a:spcBef>
                <a:spcPts val="0"/>
              </a:spcBef>
              <a:spcAft>
                <a:spcPts val="0"/>
              </a:spcAft>
              <a:buSzPts val="1400"/>
              <a:buChar char="○"/>
            </a:pPr>
            <a:r>
              <a:rPr lang="en" sz="1400" dirty="0"/>
              <a:t>Hooking our CSS up to our HTML</a:t>
            </a:r>
            <a:endParaRPr sz="1400" dirty="0"/>
          </a:p>
          <a:p>
            <a:pPr marL="914400" marR="0" lvl="1" indent="-317500" algn="l" rtl="0">
              <a:lnSpc>
                <a:spcPct val="115000"/>
              </a:lnSpc>
              <a:spcBef>
                <a:spcPts val="0"/>
              </a:spcBef>
              <a:spcAft>
                <a:spcPts val="0"/>
              </a:spcAft>
              <a:buSzPts val="1400"/>
              <a:buChar char="○"/>
            </a:pPr>
            <a:r>
              <a:rPr lang="en" sz="1400" dirty="0"/>
              <a:t>What is ‘cascading’?</a:t>
            </a:r>
            <a:endParaRPr sz="1400" dirty="0"/>
          </a:p>
          <a:p>
            <a:pPr marL="914400" marR="0" lvl="1" indent="-317500" algn="l" rtl="0">
              <a:lnSpc>
                <a:spcPct val="115000"/>
              </a:lnSpc>
              <a:spcBef>
                <a:spcPts val="0"/>
              </a:spcBef>
              <a:spcAft>
                <a:spcPts val="0"/>
              </a:spcAft>
              <a:buSzPts val="1400"/>
              <a:buChar char="○"/>
            </a:pPr>
            <a:r>
              <a:rPr lang="en" sz="1400" dirty="0"/>
              <a:t>Specificity</a:t>
            </a:r>
            <a:endParaRPr sz="1400" dirty="0"/>
          </a:p>
          <a:p>
            <a:pPr marL="914400" marR="0" lvl="1" indent="-317500" algn="l" rtl="0">
              <a:lnSpc>
                <a:spcPct val="115000"/>
              </a:lnSpc>
              <a:spcBef>
                <a:spcPts val="0"/>
              </a:spcBef>
              <a:spcAft>
                <a:spcPts val="0"/>
              </a:spcAft>
              <a:buSzPts val="1400"/>
              <a:buChar char="○"/>
            </a:pPr>
            <a:r>
              <a:rPr lang="en" sz="1400" dirty="0"/>
              <a:t>CSS Rule structure</a:t>
            </a:r>
            <a:endParaRPr sz="1400" dirty="0"/>
          </a:p>
          <a:p>
            <a:pPr marL="457200" marR="0" lvl="0" indent="-342900" algn="l" rtl="0">
              <a:lnSpc>
                <a:spcPct val="115000"/>
              </a:lnSpc>
              <a:spcBef>
                <a:spcPts val="0"/>
              </a:spcBef>
              <a:spcAft>
                <a:spcPts val="0"/>
              </a:spcAft>
              <a:buSzPts val="1800"/>
              <a:buChar char="●"/>
            </a:pPr>
            <a:r>
              <a:rPr lang="en" sz="1800" dirty="0"/>
              <a:t>Selectors</a:t>
            </a:r>
            <a:endParaRPr sz="1800" dirty="0"/>
          </a:p>
          <a:p>
            <a:pPr marL="914400" marR="0" lvl="1" indent="-317500" algn="l" rtl="0">
              <a:lnSpc>
                <a:spcPct val="115000"/>
              </a:lnSpc>
              <a:spcBef>
                <a:spcPts val="0"/>
              </a:spcBef>
              <a:spcAft>
                <a:spcPts val="0"/>
              </a:spcAft>
              <a:buSzPts val="1400"/>
              <a:buChar char="○"/>
            </a:pPr>
            <a:r>
              <a:rPr lang="en" sz="1400" dirty="0"/>
              <a:t>Basic selectors</a:t>
            </a:r>
            <a:endParaRPr sz="1400" dirty="0"/>
          </a:p>
          <a:p>
            <a:pPr marL="914400" marR="0" lvl="1" indent="-317500" algn="l" rtl="0">
              <a:lnSpc>
                <a:spcPct val="115000"/>
              </a:lnSpc>
              <a:spcBef>
                <a:spcPts val="0"/>
              </a:spcBef>
              <a:spcAft>
                <a:spcPts val="0"/>
              </a:spcAft>
              <a:buSzPts val="1400"/>
              <a:buChar char="○"/>
            </a:pPr>
            <a:r>
              <a:rPr lang="en" sz="1400" dirty="0"/>
              <a:t>Classes and IDs</a:t>
            </a:r>
            <a:endParaRPr sz="1400" dirty="0"/>
          </a:p>
          <a:p>
            <a:pPr marL="1371600" marR="0" lvl="2" indent="-317500" algn="l" rtl="0">
              <a:lnSpc>
                <a:spcPct val="115000"/>
              </a:lnSpc>
              <a:spcBef>
                <a:spcPts val="0"/>
              </a:spcBef>
              <a:spcAft>
                <a:spcPts val="0"/>
              </a:spcAft>
              <a:buSzPts val="1400"/>
              <a:buChar char="■"/>
            </a:pPr>
            <a:r>
              <a:rPr lang="en" sz="1400" dirty="0"/>
              <a:t>Classes</a:t>
            </a:r>
            <a:endParaRPr sz="1400" dirty="0"/>
          </a:p>
          <a:p>
            <a:pPr marL="1371600" marR="0" lvl="2" indent="-317500" algn="l" rtl="0">
              <a:lnSpc>
                <a:spcPct val="115000"/>
              </a:lnSpc>
              <a:spcBef>
                <a:spcPts val="0"/>
              </a:spcBef>
              <a:spcAft>
                <a:spcPts val="0"/>
              </a:spcAft>
              <a:buSzPts val="1400"/>
              <a:buChar char="■"/>
            </a:pPr>
            <a:r>
              <a:rPr lang="en" sz="1400" dirty="0"/>
              <a:t>IDs</a:t>
            </a:r>
            <a:endParaRPr sz="1400" dirty="0"/>
          </a:p>
          <a:p>
            <a:pPr marL="1371600" marR="0" lvl="2" indent="-317500" algn="l" rtl="0">
              <a:lnSpc>
                <a:spcPct val="115000"/>
              </a:lnSpc>
              <a:spcBef>
                <a:spcPts val="0"/>
              </a:spcBef>
              <a:spcAft>
                <a:spcPts val="0"/>
              </a:spcAft>
              <a:buSzPts val="1400"/>
              <a:buChar char="■"/>
            </a:pPr>
            <a:r>
              <a:rPr lang="en" sz="1400" dirty="0"/>
              <a:t>Notice about Classes and IDs</a:t>
            </a:r>
            <a:endParaRPr sz="1800" dirty="0"/>
          </a:p>
        </p:txBody>
      </p:sp>
      <p:sp>
        <p:nvSpPr>
          <p:cNvPr id="65" name="Google Shape;65;p14"/>
          <p:cNvSpPr txBox="1">
            <a:spLocks noGrp="1"/>
          </p:cNvSpPr>
          <p:nvPr>
            <p:ph type="body" idx="1"/>
          </p:nvPr>
        </p:nvSpPr>
        <p:spPr>
          <a:xfrm>
            <a:off x="4832400" y="1152475"/>
            <a:ext cx="3999900" cy="3416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 sz="1800" dirty="0"/>
              <a:t>Properties</a:t>
            </a:r>
            <a:endParaRPr sz="1800" dirty="0"/>
          </a:p>
          <a:p>
            <a:pPr marL="914400" marR="0" lvl="1" indent="-317500" algn="l" rtl="0">
              <a:lnSpc>
                <a:spcPct val="115000"/>
              </a:lnSpc>
              <a:spcBef>
                <a:spcPts val="0"/>
              </a:spcBef>
              <a:spcAft>
                <a:spcPts val="0"/>
              </a:spcAft>
              <a:buSzPts val="1400"/>
              <a:buChar char="○"/>
            </a:pPr>
            <a:r>
              <a:rPr lang="en" sz="1400" dirty="0"/>
              <a:t>Properties</a:t>
            </a:r>
            <a:endParaRPr sz="1400" dirty="0"/>
          </a:p>
          <a:p>
            <a:pPr marL="914400" marR="0" lvl="1" indent="-317500" algn="l" rtl="0">
              <a:lnSpc>
                <a:spcPct val="115000"/>
              </a:lnSpc>
              <a:spcBef>
                <a:spcPts val="0"/>
              </a:spcBef>
              <a:spcAft>
                <a:spcPts val="0"/>
              </a:spcAft>
              <a:buSzPts val="1400"/>
              <a:buChar char="○"/>
            </a:pPr>
            <a:r>
              <a:rPr lang="en" sz="1400" dirty="0"/>
              <a:t>Common properties</a:t>
            </a:r>
            <a:endParaRPr sz="1400" dirty="0"/>
          </a:p>
          <a:p>
            <a:pPr marL="1371600" marR="0" lvl="2" indent="-317500" algn="l" rtl="0">
              <a:lnSpc>
                <a:spcPct val="115000"/>
              </a:lnSpc>
              <a:spcBef>
                <a:spcPts val="0"/>
              </a:spcBef>
              <a:spcAft>
                <a:spcPts val="0"/>
              </a:spcAft>
              <a:buSzPts val="1400"/>
              <a:buChar char="■"/>
            </a:pPr>
            <a:r>
              <a:rPr lang="en" sz="1400" dirty="0"/>
              <a:t>Fonts</a:t>
            </a:r>
            <a:endParaRPr sz="1400" dirty="0"/>
          </a:p>
          <a:p>
            <a:pPr marL="1371600" marR="0" lvl="2" indent="-317500" algn="l" rtl="0">
              <a:lnSpc>
                <a:spcPct val="115000"/>
              </a:lnSpc>
              <a:spcBef>
                <a:spcPts val="0"/>
              </a:spcBef>
              <a:spcAft>
                <a:spcPts val="0"/>
              </a:spcAft>
              <a:buSzPts val="1400"/>
              <a:buChar char="■"/>
            </a:pPr>
            <a:r>
              <a:rPr lang="en" sz="1400" dirty="0"/>
              <a:t>Color</a:t>
            </a:r>
            <a:endParaRPr sz="1400" dirty="0"/>
          </a:p>
          <a:p>
            <a:pPr marL="457200" marR="0" lvl="0" indent="-342900" algn="l" rtl="0">
              <a:lnSpc>
                <a:spcPct val="115000"/>
              </a:lnSpc>
              <a:spcBef>
                <a:spcPts val="0"/>
              </a:spcBef>
              <a:spcAft>
                <a:spcPts val="0"/>
              </a:spcAft>
              <a:buSzPts val="1800"/>
              <a:buChar char="●"/>
            </a:pPr>
            <a:r>
              <a:rPr lang="en" sz="1800" dirty="0"/>
              <a:t>Comments</a:t>
            </a:r>
            <a:endParaRPr sz="1800" dirty="0"/>
          </a:p>
          <a:p>
            <a:pPr marL="457200" marR="0" lvl="0" indent="-342900" algn="l" rtl="0">
              <a:lnSpc>
                <a:spcPct val="115000"/>
              </a:lnSpc>
              <a:spcBef>
                <a:spcPts val="0"/>
              </a:spcBef>
              <a:spcAft>
                <a:spcPts val="0"/>
              </a:spcAft>
              <a:buSzPts val="1800"/>
              <a:buChar char="●"/>
            </a:pPr>
            <a:r>
              <a:rPr lang="en" sz="1800" dirty="0"/>
              <a:t>Browser Compatibility</a:t>
            </a: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1400"/>
              <a:t>You can access any device font from CSS but beware that if a user does not have a certain device font, you will need to supply a common fallback.</a:t>
            </a:r>
            <a:endParaRPr sz="1400"/>
          </a:p>
          <a:p>
            <a:pPr marL="0" marR="0" lvl="0" indent="0" algn="l" rtl="0">
              <a:lnSpc>
                <a:spcPct val="115000"/>
              </a:lnSpc>
              <a:spcBef>
                <a:spcPts val="1600"/>
              </a:spcBef>
              <a:spcAft>
                <a:spcPts val="0"/>
              </a:spcAft>
              <a:buNone/>
            </a:pPr>
            <a:endParaRPr sz="1400"/>
          </a:p>
          <a:p>
            <a:pPr marL="0" marR="0" lvl="0" indent="0" algn="l" rtl="0">
              <a:lnSpc>
                <a:spcPct val="115000"/>
              </a:lnSpc>
              <a:spcBef>
                <a:spcPts val="1600"/>
              </a:spcBef>
              <a:spcAft>
                <a:spcPts val="0"/>
              </a:spcAft>
              <a:buNone/>
            </a:pPr>
            <a:endParaRPr sz="1400"/>
          </a:p>
          <a:p>
            <a:pPr marL="0" marR="0" lvl="0" indent="0" algn="l" rtl="0">
              <a:lnSpc>
                <a:spcPct val="115000"/>
              </a:lnSpc>
              <a:spcBef>
                <a:spcPts val="1600"/>
              </a:spcBef>
              <a:spcAft>
                <a:spcPts val="0"/>
              </a:spcAft>
              <a:buNone/>
            </a:pPr>
            <a:r>
              <a:rPr lang="en" sz="1400"/>
              <a:t>In this case, if a user does not have Calibri on their device, the browser will instead try to load sans-serif. The value of the </a:t>
            </a:r>
            <a:r>
              <a:rPr lang="en" sz="1400">
                <a:latin typeface="Courier New"/>
                <a:ea typeface="Courier New"/>
                <a:cs typeface="Courier New"/>
                <a:sym typeface="Courier New"/>
              </a:rPr>
              <a:t>font-family</a:t>
            </a:r>
            <a:r>
              <a:rPr lang="en" sz="1400"/>
              <a:t> property is one of very few that is comma delimited.</a:t>
            </a:r>
            <a:endParaRPr sz="1400"/>
          </a:p>
          <a:p>
            <a:pPr marL="0" marR="0" lvl="0" indent="0" algn="l" rtl="0">
              <a:lnSpc>
                <a:spcPct val="115000"/>
              </a:lnSpc>
              <a:spcBef>
                <a:spcPts val="1600"/>
              </a:spcBef>
              <a:spcAft>
                <a:spcPts val="0"/>
              </a:spcAft>
              <a:buNone/>
            </a:pPr>
            <a:r>
              <a:rPr lang="en" sz="1400"/>
              <a:t>You can change the font size on an element and its children with the </a:t>
            </a:r>
            <a:r>
              <a:rPr lang="en" sz="1400">
                <a:latin typeface="Courier New"/>
                <a:ea typeface="Courier New"/>
                <a:cs typeface="Courier New"/>
                <a:sym typeface="Courier New"/>
              </a:rPr>
              <a:t>font-family</a:t>
            </a:r>
            <a:r>
              <a:rPr lang="en" sz="1400"/>
              <a:t> property. Common units are pt (point), px (pixels) and em (relative size - 2em means 2 times the size of the current font).</a:t>
            </a:r>
            <a:endParaRPr sz="1400"/>
          </a:p>
          <a:p>
            <a:pPr marL="0" marR="0" lvl="0" indent="0" algn="l" rtl="0">
              <a:lnSpc>
                <a:spcPct val="115000"/>
              </a:lnSpc>
              <a:spcBef>
                <a:spcPts val="1600"/>
              </a:spcBef>
              <a:spcAft>
                <a:spcPts val="1600"/>
              </a:spcAft>
              <a:buNone/>
            </a:pPr>
            <a:r>
              <a:rPr lang="en" sz="1400"/>
              <a:t>Because it’s difficult to find a device font everyone will have, it’s now possible to load </a:t>
            </a:r>
            <a:r>
              <a:rPr lang="en" sz="1400" b="1"/>
              <a:t>web fonts</a:t>
            </a:r>
            <a:r>
              <a:rPr lang="en" sz="1400"/>
              <a:t>. For more information and instructions on how to import web fonts, check out </a:t>
            </a:r>
            <a:r>
              <a:rPr lang="en" sz="1400" b="1">
                <a:solidFill>
                  <a:srgbClr val="CC0000"/>
                </a:solidFill>
              </a:rPr>
              <a:t>fonts.google.com</a:t>
            </a:r>
            <a:r>
              <a:rPr lang="en" sz="1400"/>
              <a:t>.</a:t>
            </a:r>
            <a:endParaRPr sz="1400"/>
          </a:p>
        </p:txBody>
      </p:sp>
      <p:sp>
        <p:nvSpPr>
          <p:cNvPr id="201" name="Google Shape;201;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Fonts</a:t>
            </a:r>
            <a:endParaRPr/>
          </a:p>
        </p:txBody>
      </p:sp>
      <p:sp>
        <p:nvSpPr>
          <p:cNvPr id="202" name="Google Shape;202;p33"/>
          <p:cNvSpPr txBox="1"/>
          <p:nvPr/>
        </p:nvSpPr>
        <p:spPr>
          <a:xfrm>
            <a:off x="311700" y="1842600"/>
            <a:ext cx="8520600" cy="842400"/>
          </a:xfrm>
          <a:prstGeom prst="rect">
            <a:avLst/>
          </a:prstGeom>
          <a:solidFill>
            <a:srgbClr val="134F5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B4A7D6"/>
                </a:solidFill>
                <a:latin typeface="Courier New"/>
                <a:ea typeface="Courier New"/>
                <a:cs typeface="Courier New"/>
                <a:sym typeface="Courier New"/>
              </a:rPr>
              <a:t>body</a:t>
            </a:r>
            <a:r>
              <a:rPr lang="en" b="1">
                <a:solidFill>
                  <a:srgbClr val="A4C2F4"/>
                </a:solidFill>
                <a:latin typeface="Courier New"/>
                <a:ea typeface="Courier New"/>
                <a:cs typeface="Courier New"/>
                <a:sym typeface="Courier New"/>
              </a:rPr>
              <a:t> {</a:t>
            </a: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a:solidFill>
                  <a:srgbClr val="A4C2F4"/>
                </a:solidFill>
                <a:latin typeface="Courier New"/>
                <a:ea typeface="Courier New"/>
                <a:cs typeface="Courier New"/>
                <a:sym typeface="Courier New"/>
              </a:rPr>
              <a:t>  </a:t>
            </a:r>
            <a:r>
              <a:rPr lang="en" b="1">
                <a:solidFill>
                  <a:srgbClr val="D9EAD3"/>
                </a:solidFill>
                <a:latin typeface="Courier New"/>
                <a:ea typeface="Courier New"/>
                <a:cs typeface="Courier New"/>
                <a:sym typeface="Courier New"/>
              </a:rPr>
              <a:t>font-family</a:t>
            </a:r>
            <a:r>
              <a:rPr lang="en" b="1">
                <a:solidFill>
                  <a:srgbClr val="A4C2F4"/>
                </a:solidFill>
                <a:latin typeface="Courier New"/>
                <a:ea typeface="Courier New"/>
                <a:cs typeface="Courier New"/>
                <a:sym typeface="Courier New"/>
              </a:rPr>
              <a:t>: </a:t>
            </a:r>
            <a:r>
              <a:rPr lang="en" b="1">
                <a:solidFill>
                  <a:srgbClr val="F4CCCC"/>
                </a:solidFill>
                <a:latin typeface="Courier New"/>
                <a:ea typeface="Courier New"/>
                <a:cs typeface="Courier New"/>
                <a:sym typeface="Courier New"/>
              </a:rPr>
              <a:t>Calibri, sans-serif</a:t>
            </a:r>
            <a:r>
              <a:rPr lang="en" b="1">
                <a:solidFill>
                  <a:srgbClr val="A4C2F4"/>
                </a:solidFill>
                <a:latin typeface="Courier New"/>
                <a:ea typeface="Courier New"/>
                <a:cs typeface="Courier New"/>
                <a:sym typeface="Courier New"/>
              </a:rPr>
              <a:t>;</a:t>
            </a: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a:solidFill>
                  <a:srgbClr val="A4C2F4"/>
                </a:solidFill>
                <a:latin typeface="Courier New"/>
                <a:ea typeface="Courier New"/>
                <a:cs typeface="Courier New"/>
                <a:sym typeface="Courier New"/>
              </a:rPr>
              <a:t>}</a:t>
            </a:r>
            <a:endParaRPr b="1">
              <a:solidFill>
                <a:schemeClr val="dk2"/>
              </a:solidFill>
              <a:latin typeface="Courier New"/>
              <a:ea typeface="Courier New"/>
              <a:cs typeface="Courier New"/>
              <a:sym typeface="Courier New"/>
            </a:endParaRPr>
          </a:p>
          <a:p>
            <a:pPr marL="0" lvl="0" indent="0" algn="ctr" rtl="0">
              <a:spcBef>
                <a:spcPts val="0"/>
              </a:spcBef>
              <a:spcAft>
                <a:spcPts val="0"/>
              </a:spcAft>
              <a:buNone/>
            </a:pP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endParaRPr b="1">
              <a:solidFill>
                <a:srgbClr val="A4C2F4"/>
              </a:solidFill>
              <a:latin typeface="Courier New"/>
              <a:ea typeface="Courier New"/>
              <a:cs typeface="Courier New"/>
              <a:sym typeface="Courier New"/>
            </a:endParaRPr>
          </a:p>
        </p:txBody>
      </p:sp>
      <p:sp>
        <p:nvSpPr>
          <p:cNvPr id="203" name="Google Shape;203;p33"/>
          <p:cNvSpPr txBox="1"/>
          <p:nvPr/>
        </p:nvSpPr>
        <p:spPr>
          <a:xfrm>
            <a:off x="8255700" y="1842588"/>
            <a:ext cx="576600" cy="26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D85C6"/>
                </a:solidFill>
                <a:latin typeface="Roboto Black"/>
                <a:ea typeface="Roboto Black"/>
                <a:cs typeface="Roboto Black"/>
                <a:sym typeface="Roboto Black"/>
              </a:rPr>
              <a:t>CSS</a:t>
            </a:r>
            <a:endParaRPr>
              <a:solidFill>
                <a:srgbClr val="3D85C6"/>
              </a:solidFill>
              <a:latin typeface="Roboto Black"/>
              <a:ea typeface="Roboto Black"/>
              <a:cs typeface="Roboto Black"/>
              <a:sym typeface="Roboto Black"/>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1400" dirty="0"/>
              <a:t>First off, notice the name, it’s the american spelling. CSS colours can be specified in the following formats:</a:t>
            </a:r>
            <a:endParaRPr sz="1400" dirty="0"/>
          </a:p>
          <a:p>
            <a:pPr marL="457200" marR="0" lvl="0" indent="-317500" algn="l" rtl="0">
              <a:lnSpc>
                <a:spcPct val="115000"/>
              </a:lnSpc>
              <a:spcBef>
                <a:spcPts val="1600"/>
              </a:spcBef>
              <a:spcAft>
                <a:spcPts val="0"/>
              </a:spcAft>
              <a:buSzPts val="1400"/>
              <a:buChar char="●"/>
            </a:pPr>
            <a:r>
              <a:rPr lang="en" sz="1400" dirty="0"/>
              <a:t>140 standardised colour names eg. Gainsboro, </a:t>
            </a:r>
            <a:r>
              <a:rPr lang="en-GB" sz="1400" dirty="0"/>
              <a:t>blue</a:t>
            </a:r>
            <a:endParaRPr sz="1400" dirty="0"/>
          </a:p>
          <a:p>
            <a:pPr marL="457200" marR="0" lvl="0" indent="-317500" algn="l" rtl="0">
              <a:lnSpc>
                <a:spcPct val="115000"/>
              </a:lnSpc>
              <a:spcBef>
                <a:spcPts val="0"/>
              </a:spcBef>
              <a:spcAft>
                <a:spcPts val="0"/>
              </a:spcAft>
              <a:buSzPts val="1400"/>
              <a:buChar char="●"/>
            </a:pPr>
            <a:r>
              <a:rPr lang="en" sz="1400" dirty="0"/>
              <a:t>Hexadecimal values eg. #DCDCDC</a:t>
            </a:r>
            <a:endParaRPr sz="1400" dirty="0"/>
          </a:p>
          <a:p>
            <a:pPr marL="457200" marR="0" lvl="0" indent="-317500" algn="l" rtl="0">
              <a:lnSpc>
                <a:spcPct val="115000"/>
              </a:lnSpc>
              <a:spcBef>
                <a:spcPts val="0"/>
              </a:spcBef>
              <a:spcAft>
                <a:spcPts val="0"/>
              </a:spcAft>
              <a:buSzPts val="1400"/>
              <a:buChar char="●"/>
            </a:pPr>
            <a:r>
              <a:rPr lang="en" sz="1400" dirty="0"/>
              <a:t>RGB / RGBA values eg. rgb</a:t>
            </a:r>
            <a:r>
              <a:rPr lang="en" sz="1200" dirty="0">
                <a:solidFill>
                  <a:srgbClr val="222222"/>
                </a:solidFill>
                <a:highlight>
                  <a:srgbClr val="FFFFFF"/>
                </a:highlight>
                <a:latin typeface="Arial"/>
                <a:ea typeface="Arial"/>
                <a:cs typeface="Arial"/>
                <a:sym typeface="Arial"/>
              </a:rPr>
              <a:t>(220,220,220) or rgba(220,220,220,1)</a:t>
            </a:r>
            <a:endParaRPr sz="1400" dirty="0"/>
          </a:p>
          <a:p>
            <a:pPr marL="457200" lvl="0" indent="-317500" algn="l" rtl="0">
              <a:spcBef>
                <a:spcPts val="0"/>
              </a:spcBef>
              <a:spcAft>
                <a:spcPts val="0"/>
              </a:spcAft>
              <a:buSzPts val="1400"/>
              <a:buChar char="●"/>
            </a:pPr>
            <a:r>
              <a:rPr lang="en" sz="1400" dirty="0"/>
              <a:t>HSL / HSLA values eg. hsl</a:t>
            </a:r>
            <a:r>
              <a:rPr lang="en" sz="1200" dirty="0">
                <a:solidFill>
                  <a:srgbClr val="222222"/>
                </a:solidFill>
                <a:highlight>
                  <a:srgbClr val="FFFFFF"/>
                </a:highlight>
                <a:latin typeface="Arial"/>
                <a:ea typeface="Arial"/>
                <a:cs typeface="Arial"/>
                <a:sym typeface="Arial"/>
              </a:rPr>
              <a:t>(0,0,86) or hsla(0,0,86,1)</a:t>
            </a:r>
            <a:endParaRPr sz="1400" dirty="0"/>
          </a:p>
          <a:p>
            <a:pPr marL="0" marR="0" lvl="0" indent="0" algn="l" rtl="0">
              <a:lnSpc>
                <a:spcPct val="115000"/>
              </a:lnSpc>
              <a:spcBef>
                <a:spcPts val="1600"/>
              </a:spcBef>
              <a:spcAft>
                <a:spcPts val="1600"/>
              </a:spcAft>
              <a:buNone/>
            </a:pPr>
            <a:endParaRPr sz="1400" dirty="0"/>
          </a:p>
        </p:txBody>
      </p:sp>
      <p:sp>
        <p:nvSpPr>
          <p:cNvPr id="209" name="Google Shape;209;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Color</a:t>
            </a:r>
            <a:endParaRPr/>
          </a:p>
        </p:txBody>
      </p:sp>
      <p:sp>
        <p:nvSpPr>
          <p:cNvPr id="210" name="Google Shape;210;p34"/>
          <p:cNvSpPr txBox="1"/>
          <p:nvPr/>
        </p:nvSpPr>
        <p:spPr>
          <a:xfrm>
            <a:off x="311700" y="3097375"/>
            <a:ext cx="7522200" cy="1819800"/>
          </a:xfrm>
          <a:prstGeom prst="rect">
            <a:avLst/>
          </a:prstGeom>
          <a:solidFill>
            <a:srgbClr val="134F5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B4A7D6"/>
                </a:solidFill>
                <a:latin typeface="Courier New"/>
                <a:ea typeface="Courier New"/>
                <a:cs typeface="Courier New"/>
                <a:sym typeface="Courier New"/>
              </a:rPr>
              <a:t>.color-picker-gainsboro</a:t>
            </a:r>
            <a:r>
              <a:rPr lang="en" b="1">
                <a:solidFill>
                  <a:srgbClr val="A4C2F4"/>
                </a:solidFill>
                <a:latin typeface="Courier New"/>
                <a:ea typeface="Courier New"/>
                <a:cs typeface="Courier New"/>
                <a:sym typeface="Courier New"/>
              </a:rPr>
              <a:t> {</a:t>
            </a: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a:solidFill>
                  <a:srgbClr val="A4C2F4"/>
                </a:solidFill>
                <a:latin typeface="Courier New"/>
                <a:ea typeface="Courier New"/>
                <a:cs typeface="Courier New"/>
                <a:sym typeface="Courier New"/>
              </a:rPr>
              <a:t>  </a:t>
            </a:r>
            <a:r>
              <a:rPr lang="en" b="1">
                <a:solidFill>
                  <a:srgbClr val="D9EAD3"/>
                </a:solidFill>
                <a:latin typeface="Courier New"/>
                <a:ea typeface="Courier New"/>
                <a:cs typeface="Courier New"/>
                <a:sym typeface="Courier New"/>
              </a:rPr>
              <a:t>color</a:t>
            </a:r>
            <a:r>
              <a:rPr lang="en" b="1">
                <a:solidFill>
                  <a:srgbClr val="A4C2F4"/>
                </a:solidFill>
                <a:latin typeface="Courier New"/>
                <a:ea typeface="Courier New"/>
                <a:cs typeface="Courier New"/>
                <a:sym typeface="Courier New"/>
              </a:rPr>
              <a:t>: </a:t>
            </a:r>
            <a:r>
              <a:rPr lang="en" b="1">
                <a:solidFill>
                  <a:srgbClr val="F4CCCC"/>
                </a:solidFill>
                <a:latin typeface="Courier New"/>
                <a:ea typeface="Courier New"/>
                <a:cs typeface="Courier New"/>
                <a:sym typeface="Courier New"/>
              </a:rPr>
              <a:t>Gainsboro</a:t>
            </a:r>
            <a:r>
              <a:rPr lang="en" b="1">
                <a:solidFill>
                  <a:srgbClr val="A4C2F4"/>
                </a:solidFill>
                <a:latin typeface="Courier New"/>
                <a:ea typeface="Courier New"/>
                <a:cs typeface="Courier New"/>
                <a:sym typeface="Courier New"/>
              </a:rPr>
              <a:t>;</a:t>
            </a: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a:solidFill>
                  <a:srgbClr val="D9EAD3"/>
                </a:solidFill>
                <a:latin typeface="Courier New"/>
                <a:ea typeface="Courier New"/>
                <a:cs typeface="Courier New"/>
                <a:sym typeface="Courier New"/>
              </a:rPr>
              <a:t>  color</a:t>
            </a:r>
            <a:r>
              <a:rPr lang="en" b="1">
                <a:solidFill>
                  <a:srgbClr val="A4C2F4"/>
                </a:solidFill>
                <a:latin typeface="Courier New"/>
                <a:ea typeface="Courier New"/>
                <a:cs typeface="Courier New"/>
                <a:sym typeface="Courier New"/>
              </a:rPr>
              <a:t>: </a:t>
            </a:r>
            <a:r>
              <a:rPr lang="en" b="1">
                <a:solidFill>
                  <a:srgbClr val="F4CCCC"/>
                </a:solidFill>
                <a:latin typeface="Courier New"/>
                <a:ea typeface="Courier New"/>
                <a:cs typeface="Courier New"/>
                <a:sym typeface="Courier New"/>
              </a:rPr>
              <a:t>#DCDCDC</a:t>
            </a:r>
            <a:r>
              <a:rPr lang="en" b="1">
                <a:solidFill>
                  <a:srgbClr val="A4C2F4"/>
                </a:solidFill>
                <a:latin typeface="Courier New"/>
                <a:ea typeface="Courier New"/>
                <a:cs typeface="Courier New"/>
                <a:sym typeface="Courier New"/>
              </a:rPr>
              <a:t>;</a:t>
            </a: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a:solidFill>
                  <a:srgbClr val="D9EAD3"/>
                </a:solidFill>
                <a:latin typeface="Courier New"/>
                <a:ea typeface="Courier New"/>
                <a:cs typeface="Courier New"/>
                <a:sym typeface="Courier New"/>
              </a:rPr>
              <a:t>  color</a:t>
            </a:r>
            <a:r>
              <a:rPr lang="en" b="1">
                <a:solidFill>
                  <a:srgbClr val="A4C2F4"/>
                </a:solidFill>
                <a:latin typeface="Courier New"/>
                <a:ea typeface="Courier New"/>
                <a:cs typeface="Courier New"/>
                <a:sym typeface="Courier New"/>
              </a:rPr>
              <a:t>: </a:t>
            </a:r>
            <a:r>
              <a:rPr lang="en" b="1">
                <a:solidFill>
                  <a:srgbClr val="F4CCCC"/>
                </a:solidFill>
                <a:latin typeface="Courier New"/>
                <a:ea typeface="Courier New"/>
                <a:cs typeface="Courier New"/>
                <a:sym typeface="Courier New"/>
              </a:rPr>
              <a:t>rgb(220,220,220)</a:t>
            </a:r>
            <a:r>
              <a:rPr lang="en" b="1">
                <a:solidFill>
                  <a:srgbClr val="A4C2F4"/>
                </a:solidFill>
                <a:latin typeface="Courier New"/>
                <a:ea typeface="Courier New"/>
                <a:cs typeface="Courier New"/>
                <a:sym typeface="Courier New"/>
              </a:rPr>
              <a:t>;</a:t>
            </a: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a:solidFill>
                  <a:srgbClr val="D9EAD3"/>
                </a:solidFill>
                <a:latin typeface="Courier New"/>
                <a:ea typeface="Courier New"/>
                <a:cs typeface="Courier New"/>
                <a:sym typeface="Courier New"/>
              </a:rPr>
              <a:t>  color</a:t>
            </a:r>
            <a:r>
              <a:rPr lang="en" b="1">
                <a:solidFill>
                  <a:srgbClr val="A4C2F4"/>
                </a:solidFill>
                <a:latin typeface="Courier New"/>
                <a:ea typeface="Courier New"/>
                <a:cs typeface="Courier New"/>
                <a:sym typeface="Courier New"/>
              </a:rPr>
              <a:t>: </a:t>
            </a:r>
            <a:r>
              <a:rPr lang="en" b="1">
                <a:solidFill>
                  <a:srgbClr val="F4CCCC"/>
                </a:solidFill>
                <a:latin typeface="Courier New"/>
                <a:ea typeface="Courier New"/>
                <a:cs typeface="Courier New"/>
                <a:sym typeface="Courier New"/>
              </a:rPr>
              <a:t>rgba(220,220,220,1)</a:t>
            </a:r>
            <a:r>
              <a:rPr lang="en" b="1">
                <a:solidFill>
                  <a:srgbClr val="A4C2F4"/>
                </a:solidFill>
                <a:latin typeface="Courier New"/>
                <a:ea typeface="Courier New"/>
                <a:cs typeface="Courier New"/>
                <a:sym typeface="Courier New"/>
              </a:rPr>
              <a:t>;</a:t>
            </a: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a:solidFill>
                  <a:srgbClr val="D9EAD3"/>
                </a:solidFill>
                <a:latin typeface="Courier New"/>
                <a:ea typeface="Courier New"/>
                <a:cs typeface="Courier New"/>
                <a:sym typeface="Courier New"/>
              </a:rPr>
              <a:t>  color</a:t>
            </a:r>
            <a:r>
              <a:rPr lang="en" b="1">
                <a:solidFill>
                  <a:srgbClr val="A4C2F4"/>
                </a:solidFill>
                <a:latin typeface="Courier New"/>
                <a:ea typeface="Courier New"/>
                <a:cs typeface="Courier New"/>
                <a:sym typeface="Courier New"/>
              </a:rPr>
              <a:t>: </a:t>
            </a:r>
            <a:r>
              <a:rPr lang="en" b="1">
                <a:solidFill>
                  <a:srgbClr val="F4CCCC"/>
                </a:solidFill>
                <a:latin typeface="Courier New"/>
                <a:ea typeface="Courier New"/>
                <a:cs typeface="Courier New"/>
                <a:sym typeface="Courier New"/>
              </a:rPr>
              <a:t>hsl(0,0,86)</a:t>
            </a:r>
            <a:r>
              <a:rPr lang="en" b="1">
                <a:solidFill>
                  <a:srgbClr val="A4C2F4"/>
                </a:solidFill>
                <a:latin typeface="Courier New"/>
                <a:ea typeface="Courier New"/>
                <a:cs typeface="Courier New"/>
                <a:sym typeface="Courier New"/>
              </a:rPr>
              <a:t>;</a:t>
            </a: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a:solidFill>
                  <a:srgbClr val="A4C2F4"/>
                </a:solidFill>
                <a:latin typeface="Courier New"/>
                <a:ea typeface="Courier New"/>
                <a:cs typeface="Courier New"/>
                <a:sym typeface="Courier New"/>
              </a:rPr>
              <a:t>  </a:t>
            </a:r>
            <a:r>
              <a:rPr lang="en" b="1">
                <a:solidFill>
                  <a:srgbClr val="D9EAD3"/>
                </a:solidFill>
                <a:latin typeface="Courier New"/>
                <a:ea typeface="Courier New"/>
                <a:cs typeface="Courier New"/>
                <a:sym typeface="Courier New"/>
              </a:rPr>
              <a:t>color</a:t>
            </a:r>
            <a:r>
              <a:rPr lang="en" b="1">
                <a:solidFill>
                  <a:srgbClr val="A4C2F4"/>
                </a:solidFill>
                <a:latin typeface="Courier New"/>
                <a:ea typeface="Courier New"/>
                <a:cs typeface="Courier New"/>
                <a:sym typeface="Courier New"/>
              </a:rPr>
              <a:t>: </a:t>
            </a:r>
            <a:r>
              <a:rPr lang="en" b="1">
                <a:solidFill>
                  <a:srgbClr val="F4CCCC"/>
                </a:solidFill>
                <a:latin typeface="Courier New"/>
                <a:ea typeface="Courier New"/>
                <a:cs typeface="Courier New"/>
                <a:sym typeface="Courier New"/>
              </a:rPr>
              <a:t>hsla(0,0,86,1)</a:t>
            </a:r>
            <a:r>
              <a:rPr lang="en" b="1">
                <a:solidFill>
                  <a:srgbClr val="A4C2F4"/>
                </a:solidFill>
                <a:latin typeface="Courier New"/>
                <a:ea typeface="Courier New"/>
                <a:cs typeface="Courier New"/>
                <a:sym typeface="Courier New"/>
              </a:rPr>
              <a:t>;</a:t>
            </a: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a:solidFill>
                  <a:srgbClr val="A4C2F4"/>
                </a:solidFill>
                <a:latin typeface="Courier New"/>
                <a:ea typeface="Courier New"/>
                <a:cs typeface="Courier New"/>
                <a:sym typeface="Courier New"/>
              </a:rPr>
              <a:t>}</a:t>
            </a:r>
            <a:endParaRPr b="1">
              <a:solidFill>
                <a:schemeClr val="dk2"/>
              </a:solidFill>
              <a:latin typeface="Courier New"/>
              <a:ea typeface="Courier New"/>
              <a:cs typeface="Courier New"/>
              <a:sym typeface="Courier New"/>
            </a:endParaRPr>
          </a:p>
          <a:p>
            <a:pPr marL="0" lvl="0" indent="0" algn="ctr" rtl="0">
              <a:spcBef>
                <a:spcPts val="0"/>
              </a:spcBef>
              <a:spcAft>
                <a:spcPts val="0"/>
              </a:spcAft>
              <a:buNone/>
            </a:pP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endParaRPr b="1">
              <a:solidFill>
                <a:srgbClr val="A4C2F4"/>
              </a:solidFill>
              <a:latin typeface="Courier New"/>
              <a:ea typeface="Courier New"/>
              <a:cs typeface="Courier New"/>
              <a:sym typeface="Courier New"/>
            </a:endParaRPr>
          </a:p>
        </p:txBody>
      </p:sp>
      <p:sp>
        <p:nvSpPr>
          <p:cNvPr id="211" name="Google Shape;211;p34"/>
          <p:cNvSpPr/>
          <p:nvPr/>
        </p:nvSpPr>
        <p:spPr>
          <a:xfrm>
            <a:off x="7989900" y="3097450"/>
            <a:ext cx="842400" cy="1819800"/>
          </a:xfrm>
          <a:prstGeom prst="rect">
            <a:avLst/>
          </a:pr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4"/>
          <p:cNvSpPr txBox="1"/>
          <p:nvPr/>
        </p:nvSpPr>
        <p:spPr>
          <a:xfrm>
            <a:off x="7257300" y="3097363"/>
            <a:ext cx="576600" cy="26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D85C6"/>
                </a:solidFill>
                <a:latin typeface="Roboto Black"/>
                <a:ea typeface="Roboto Black"/>
                <a:cs typeface="Roboto Black"/>
                <a:sym typeface="Roboto Black"/>
              </a:rPr>
              <a:t>CSS</a:t>
            </a:r>
            <a:endParaRPr>
              <a:solidFill>
                <a:srgbClr val="3D85C6"/>
              </a:solidFill>
              <a:latin typeface="Roboto Black"/>
              <a:ea typeface="Roboto Black"/>
              <a:cs typeface="Roboto Black"/>
              <a:sym typeface="Roboto Black"/>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5"/>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Comments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Comments</a:t>
            </a:r>
            <a:endParaRPr/>
          </a:p>
        </p:txBody>
      </p:sp>
      <p:sp>
        <p:nvSpPr>
          <p:cNvPr id="223" name="Google Shape;223;p3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a:t>CSS comments look slightly different to HTML comments.</a:t>
            </a:r>
            <a:endParaRPr/>
          </a:p>
          <a:p>
            <a:pPr marL="0" marR="0" lvl="0" indent="0" algn="l" rtl="0">
              <a:lnSpc>
                <a:spcPct val="115000"/>
              </a:lnSpc>
              <a:spcBef>
                <a:spcPts val="1600"/>
              </a:spcBef>
              <a:spcAft>
                <a:spcPts val="0"/>
              </a:spcAft>
              <a:buNone/>
            </a:pPr>
            <a:r>
              <a:rPr lang="en"/>
              <a:t>Comments in HTML are generally not needed but in CSS they can be a great tool not only for learning but also for laying out your code if your stylesheet is getting large.</a:t>
            </a:r>
            <a:endParaRPr/>
          </a:p>
          <a:p>
            <a:pPr marL="0" marR="0" lvl="0" indent="0" algn="l" rtl="0">
              <a:lnSpc>
                <a:spcPct val="115000"/>
              </a:lnSpc>
              <a:spcBef>
                <a:spcPts val="1600"/>
              </a:spcBef>
              <a:spcAft>
                <a:spcPts val="1600"/>
              </a:spcAft>
              <a:buNone/>
            </a:pPr>
            <a:r>
              <a:rPr lang="en"/>
              <a:t>They open with </a:t>
            </a:r>
            <a:r>
              <a:rPr lang="en">
                <a:latin typeface="Courier New"/>
                <a:ea typeface="Courier New"/>
                <a:cs typeface="Courier New"/>
                <a:sym typeface="Courier New"/>
              </a:rPr>
              <a:t>/*</a:t>
            </a:r>
            <a:r>
              <a:rPr lang="en"/>
              <a:t> and close with </a:t>
            </a:r>
            <a:r>
              <a:rPr lang="en">
                <a:latin typeface="Courier New"/>
                <a:ea typeface="Courier New"/>
                <a:cs typeface="Courier New"/>
                <a:sym typeface="Courier New"/>
              </a:rPr>
              <a:t>*/</a:t>
            </a:r>
            <a:endParaRPr sz="800"/>
          </a:p>
        </p:txBody>
      </p:sp>
      <p:sp>
        <p:nvSpPr>
          <p:cNvPr id="224" name="Google Shape;224;p36"/>
          <p:cNvSpPr txBox="1">
            <a:spLocks noGrp="1"/>
          </p:cNvSpPr>
          <p:nvPr>
            <p:ph type="body" idx="4294967295"/>
          </p:nvPr>
        </p:nvSpPr>
        <p:spPr>
          <a:xfrm>
            <a:off x="4832400" y="1152475"/>
            <a:ext cx="3999900" cy="3416400"/>
          </a:xfrm>
          <a:prstGeom prst="rect">
            <a:avLst/>
          </a:prstGeom>
          <a:solidFill>
            <a:srgbClr val="134F5C"/>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b="1">
                <a:solidFill>
                  <a:srgbClr val="999999"/>
                </a:solidFill>
                <a:latin typeface="Courier New"/>
                <a:ea typeface="Courier New"/>
                <a:cs typeface="Courier New"/>
                <a:sym typeface="Courier New"/>
              </a:rPr>
              <a:t>/* This is a single line CSS comment */</a:t>
            </a:r>
            <a:endParaRPr sz="1200" b="1">
              <a:solidFill>
                <a:srgbClr val="999999"/>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1200" b="1">
              <a:solidFill>
                <a:srgbClr val="999999"/>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solidFill>
                  <a:srgbClr val="999999"/>
                </a:solidFill>
                <a:latin typeface="Courier New"/>
                <a:ea typeface="Courier New"/>
                <a:cs typeface="Courier New"/>
                <a:sym typeface="Courier New"/>
              </a:rPr>
              <a:t>/* </a:t>
            </a:r>
            <a:endParaRPr sz="1200" b="1">
              <a:solidFill>
                <a:srgbClr val="999999"/>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solidFill>
                  <a:srgbClr val="999999"/>
                </a:solidFill>
                <a:latin typeface="Courier New"/>
                <a:ea typeface="Courier New"/>
                <a:cs typeface="Courier New"/>
                <a:sym typeface="Courier New"/>
              </a:rPr>
              <a:t>  This is a multi-line </a:t>
            </a:r>
            <a:endParaRPr sz="1200" b="1">
              <a:solidFill>
                <a:srgbClr val="999999"/>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solidFill>
                  <a:srgbClr val="999999"/>
                </a:solidFill>
                <a:latin typeface="Courier New"/>
                <a:ea typeface="Courier New"/>
                <a:cs typeface="Courier New"/>
                <a:sym typeface="Courier New"/>
              </a:rPr>
              <a:t>  CSS comment</a:t>
            </a:r>
            <a:endParaRPr sz="1200" b="1">
              <a:solidFill>
                <a:srgbClr val="999999"/>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solidFill>
                  <a:srgbClr val="999999"/>
                </a:solidFill>
                <a:latin typeface="Courier New"/>
                <a:ea typeface="Courier New"/>
                <a:cs typeface="Courier New"/>
                <a:sym typeface="Courier New"/>
              </a:rPr>
              <a:t>*/</a:t>
            </a:r>
            <a:endParaRPr sz="1200" b="1">
              <a:solidFill>
                <a:srgbClr val="999999"/>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1200" b="1">
              <a:solidFill>
                <a:srgbClr val="999999"/>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solidFill>
                  <a:srgbClr val="999999"/>
                </a:solidFill>
                <a:latin typeface="Courier New"/>
                <a:ea typeface="Courier New"/>
                <a:cs typeface="Courier New"/>
                <a:sym typeface="Courier New"/>
              </a:rPr>
              <a:t>/* ----- (╯°□°）╯︵ ┻━┻ ------ *\</a:t>
            </a:r>
            <a:endParaRPr sz="1200" b="1">
              <a:solidFill>
                <a:srgbClr val="999999"/>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solidFill>
                  <a:srgbClr val="999999"/>
                </a:solidFill>
                <a:latin typeface="Courier New"/>
                <a:ea typeface="Courier New"/>
                <a:cs typeface="Courier New"/>
                <a:sym typeface="Courier New"/>
              </a:rPr>
              <a:t>|*                                *|</a:t>
            </a:r>
            <a:endParaRPr sz="1200" b="1">
              <a:solidFill>
                <a:srgbClr val="999999"/>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solidFill>
                  <a:srgbClr val="999999"/>
                </a:solidFill>
                <a:latin typeface="Courier New"/>
                <a:ea typeface="Courier New"/>
                <a:cs typeface="Courier New"/>
                <a:sym typeface="Courier New"/>
              </a:rPr>
              <a:t>|* This is a still valid comment! *|</a:t>
            </a:r>
            <a:endParaRPr sz="1200" b="1">
              <a:solidFill>
                <a:srgbClr val="999999"/>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solidFill>
                  <a:srgbClr val="999999"/>
                </a:solidFill>
                <a:latin typeface="Courier New"/>
                <a:ea typeface="Courier New"/>
                <a:cs typeface="Courier New"/>
                <a:sym typeface="Courier New"/>
              </a:rPr>
              <a:t>|*       Emoji comments ftw!      *|</a:t>
            </a:r>
            <a:endParaRPr sz="1200" b="1">
              <a:solidFill>
                <a:srgbClr val="999999"/>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solidFill>
                  <a:srgbClr val="999999"/>
                </a:solidFill>
                <a:latin typeface="Courier New"/>
                <a:ea typeface="Courier New"/>
                <a:cs typeface="Courier New"/>
                <a:sym typeface="Courier New"/>
              </a:rPr>
              <a:t>|*                                */</a:t>
            </a:r>
            <a:endParaRPr sz="1200" b="1">
              <a:solidFill>
                <a:srgbClr val="999999"/>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solidFill>
                  <a:srgbClr val="999999"/>
                </a:solidFill>
                <a:latin typeface="Courier New"/>
                <a:ea typeface="Courier New"/>
                <a:cs typeface="Courier New"/>
                <a:sym typeface="Courier New"/>
              </a:rPr>
              <a:t>\* ------ ┬──┬ ノ( ゜-゜ノ) ------ */</a:t>
            </a:r>
            <a:endParaRPr sz="1200" b="1">
              <a:solidFill>
                <a:srgbClr val="999999"/>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1200" b="1">
              <a:solidFill>
                <a:srgbClr val="999999"/>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solidFill>
                  <a:srgbClr val="999999"/>
                </a:solidFill>
                <a:latin typeface="Courier New"/>
                <a:ea typeface="Courier New"/>
                <a:cs typeface="Courier New"/>
                <a:sym typeface="Courier New"/>
              </a:rPr>
              <a:t>/* </a:t>
            </a:r>
            <a:endParaRPr sz="1200" b="1">
              <a:solidFill>
                <a:srgbClr val="999999"/>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solidFill>
                  <a:srgbClr val="999999"/>
                </a:solidFill>
                <a:latin typeface="Courier New"/>
                <a:ea typeface="Courier New"/>
                <a:cs typeface="Courier New"/>
                <a:sym typeface="Courier New"/>
              </a:rPr>
              <a:t>  ¯\_(ツ)_/¯</a:t>
            </a:r>
            <a:endParaRPr sz="1200" b="1">
              <a:solidFill>
                <a:srgbClr val="999999"/>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solidFill>
                  <a:srgbClr val="999999"/>
                </a:solidFill>
                <a:latin typeface="Courier New"/>
                <a:ea typeface="Courier New"/>
                <a:cs typeface="Courier New"/>
                <a:sym typeface="Courier New"/>
              </a:rPr>
              <a:t>  This code broke something. Fix.</a:t>
            </a:r>
            <a:endParaRPr sz="1200" b="1">
              <a:solidFill>
                <a:srgbClr val="999999"/>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solidFill>
                  <a:srgbClr val="999999"/>
                </a:solidFill>
                <a:latin typeface="Courier New"/>
                <a:ea typeface="Courier New"/>
                <a:cs typeface="Courier New"/>
                <a:sym typeface="Courier New"/>
              </a:rPr>
              <a:t>*/</a:t>
            </a:r>
            <a:endParaRPr sz="1200" b="1">
              <a:solidFill>
                <a:srgbClr val="999999"/>
              </a:solidFill>
              <a:latin typeface="Courier New"/>
              <a:ea typeface="Courier New"/>
              <a:cs typeface="Courier New"/>
              <a:sym typeface="Courier New"/>
            </a:endParaRPr>
          </a:p>
        </p:txBody>
      </p:sp>
      <p:sp>
        <p:nvSpPr>
          <p:cNvPr id="225" name="Google Shape;225;p36"/>
          <p:cNvSpPr txBox="1"/>
          <p:nvPr/>
        </p:nvSpPr>
        <p:spPr>
          <a:xfrm>
            <a:off x="8255700" y="4161808"/>
            <a:ext cx="576600" cy="40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D85C6"/>
                </a:solidFill>
                <a:latin typeface="Roboto Black"/>
                <a:ea typeface="Roboto Black"/>
                <a:cs typeface="Roboto Black"/>
                <a:sym typeface="Roboto Black"/>
              </a:rPr>
              <a:t>CSS</a:t>
            </a:r>
            <a:endParaRPr>
              <a:solidFill>
                <a:srgbClr val="3D85C6"/>
              </a:solidFill>
              <a:latin typeface="Roboto Black"/>
              <a:ea typeface="Roboto Black"/>
              <a:cs typeface="Roboto Black"/>
              <a:sym typeface="Roboto Black"/>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7"/>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Browser Compatability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Browser Compatibility</a:t>
            </a:r>
            <a:endParaRPr/>
          </a:p>
        </p:txBody>
      </p:sp>
      <p:sp>
        <p:nvSpPr>
          <p:cNvPr id="236" name="Google Shape;236;p3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dirty="0"/>
              <a:t>Although CSS is a standard, different browser vendors handle various CSS rules and properties differently.</a:t>
            </a:r>
            <a:endParaRPr dirty="0"/>
          </a:p>
          <a:p>
            <a:pPr marL="0" marR="0" lvl="0" indent="0" algn="l" rtl="0">
              <a:lnSpc>
                <a:spcPct val="115000"/>
              </a:lnSpc>
              <a:spcBef>
                <a:spcPts val="1600"/>
              </a:spcBef>
              <a:spcAft>
                <a:spcPts val="1600"/>
              </a:spcAft>
              <a:buNone/>
            </a:pPr>
            <a:r>
              <a:rPr lang="en" dirty="0"/>
              <a:t>Therefore, if you notice any inconsistencies, or you want to use a bleeding-edge feature, make sure you check </a:t>
            </a:r>
            <a:r>
              <a:rPr lang="en" b="1" dirty="0">
                <a:solidFill>
                  <a:srgbClr val="CC0000"/>
                </a:solidFill>
              </a:rPr>
              <a:t>caniuse.com</a:t>
            </a:r>
            <a:r>
              <a:rPr lang="en" dirty="0"/>
              <a:t> which will show you which browsers support that feature and any extra code you need to implement it on older browsers.</a:t>
            </a:r>
            <a:endParaRPr dirty="0"/>
          </a:p>
        </p:txBody>
      </p:sp>
      <p:pic>
        <p:nvPicPr>
          <p:cNvPr id="237" name="Google Shape;237;p38" descr="Screen Shot 2017-10-24 at 02.13.57.png"/>
          <p:cNvPicPr preferRelativeResize="0"/>
          <p:nvPr/>
        </p:nvPicPr>
        <p:blipFill>
          <a:blip r:embed="rId3">
            <a:alphaModFix/>
          </a:blip>
          <a:stretch>
            <a:fillRect/>
          </a:stretch>
        </p:blipFill>
        <p:spPr>
          <a:xfrm>
            <a:off x="4797750" y="1152475"/>
            <a:ext cx="4069199" cy="2153375"/>
          </a:xfrm>
          <a:prstGeom prst="rect">
            <a:avLst/>
          </a:prstGeom>
          <a:noFill/>
          <a:ln>
            <a:noFill/>
          </a:ln>
        </p:spPr>
      </p:pic>
      <p:sp>
        <p:nvSpPr>
          <p:cNvPr id="238" name="Google Shape;238;p38"/>
          <p:cNvSpPr txBox="1">
            <a:spLocks noGrp="1"/>
          </p:cNvSpPr>
          <p:nvPr>
            <p:ph type="body" idx="1"/>
          </p:nvPr>
        </p:nvSpPr>
        <p:spPr>
          <a:xfrm>
            <a:off x="4797750" y="3440600"/>
            <a:ext cx="3999900" cy="11283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a:t>Screenshot from ‘Can I Use’ showing the compatibility table for the bleeding-edge CSS Grid Layout module.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 brief history of CSS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brief history of CSS</a:t>
            </a:r>
            <a:endParaRPr/>
          </a:p>
        </p:txBody>
      </p:sp>
      <p:pic>
        <p:nvPicPr>
          <p:cNvPr id="91" name="Google Shape;91;p18"/>
          <p:cNvPicPr preferRelativeResize="0"/>
          <p:nvPr/>
        </p:nvPicPr>
        <p:blipFill>
          <a:blip r:embed="rId3">
            <a:alphaModFix/>
          </a:blip>
          <a:stretch>
            <a:fillRect/>
          </a:stretch>
        </p:blipFill>
        <p:spPr>
          <a:xfrm>
            <a:off x="7403200" y="1152475"/>
            <a:ext cx="1183468" cy="1674725"/>
          </a:xfrm>
          <a:prstGeom prst="rect">
            <a:avLst/>
          </a:prstGeom>
          <a:noFill/>
          <a:ln>
            <a:noFill/>
          </a:ln>
        </p:spPr>
      </p:pic>
      <p:sp>
        <p:nvSpPr>
          <p:cNvPr id="92" name="Google Shape;92;p18"/>
          <p:cNvSpPr txBo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666666"/>
              </a:buClr>
              <a:buSzPts val="1800"/>
              <a:buFont typeface="Roboto"/>
              <a:buChar char="●"/>
            </a:pPr>
            <a:r>
              <a:rPr lang="en" sz="1800">
                <a:solidFill>
                  <a:srgbClr val="666666"/>
                </a:solidFill>
                <a:latin typeface="Roboto"/>
                <a:ea typeface="Roboto"/>
                <a:cs typeface="Roboto"/>
                <a:sym typeface="Roboto"/>
              </a:rPr>
              <a:t>CSS stands for </a:t>
            </a:r>
            <a:r>
              <a:rPr lang="en" sz="1800" b="1">
                <a:solidFill>
                  <a:srgbClr val="666666"/>
                </a:solidFill>
                <a:latin typeface="Roboto"/>
                <a:ea typeface="Roboto"/>
                <a:cs typeface="Roboto"/>
                <a:sym typeface="Roboto"/>
              </a:rPr>
              <a:t>Cascading Style Sheets</a:t>
            </a:r>
            <a:endParaRPr sz="1800" b="1">
              <a:solidFill>
                <a:srgbClr val="666666"/>
              </a:solidFill>
              <a:latin typeface="Roboto"/>
              <a:ea typeface="Roboto"/>
              <a:cs typeface="Roboto"/>
              <a:sym typeface="Roboto"/>
            </a:endParaRPr>
          </a:p>
          <a:p>
            <a:pPr marL="457200" lvl="0" indent="-342900" algn="l" rtl="0">
              <a:lnSpc>
                <a:spcPct val="115000"/>
              </a:lnSpc>
              <a:spcBef>
                <a:spcPts val="0"/>
              </a:spcBef>
              <a:spcAft>
                <a:spcPts val="0"/>
              </a:spcAft>
              <a:buClr>
                <a:srgbClr val="666666"/>
              </a:buClr>
              <a:buSzPts val="1800"/>
              <a:buFont typeface="Roboto"/>
              <a:buChar char="●"/>
            </a:pPr>
            <a:r>
              <a:rPr lang="en" sz="1800">
                <a:solidFill>
                  <a:srgbClr val="666666"/>
                </a:solidFill>
                <a:latin typeface="Roboto"/>
                <a:ea typeface="Roboto"/>
                <a:cs typeface="Roboto"/>
                <a:sym typeface="Roboto"/>
              </a:rPr>
              <a:t>Style Sheet Language</a:t>
            </a:r>
            <a:endParaRPr sz="1800">
              <a:solidFill>
                <a:srgbClr val="666666"/>
              </a:solidFill>
              <a:latin typeface="Roboto"/>
              <a:ea typeface="Roboto"/>
              <a:cs typeface="Roboto"/>
              <a:sym typeface="Roboto"/>
            </a:endParaRPr>
          </a:p>
          <a:p>
            <a:pPr marL="457200" lvl="0" indent="-342900" algn="l" rtl="0">
              <a:lnSpc>
                <a:spcPct val="115000"/>
              </a:lnSpc>
              <a:spcBef>
                <a:spcPts val="0"/>
              </a:spcBef>
              <a:spcAft>
                <a:spcPts val="0"/>
              </a:spcAft>
              <a:buClr>
                <a:srgbClr val="666666"/>
              </a:buClr>
              <a:buSzPts val="1800"/>
              <a:buFont typeface="Roboto"/>
              <a:buChar char="●"/>
            </a:pPr>
            <a:r>
              <a:rPr lang="en" sz="1800" b="1">
                <a:solidFill>
                  <a:srgbClr val="666666"/>
                </a:solidFill>
                <a:latin typeface="Roboto"/>
                <a:ea typeface="Roboto"/>
                <a:cs typeface="Roboto"/>
                <a:sym typeface="Roboto"/>
              </a:rPr>
              <a:t>Describes the presentation of markup (eg. HTML)</a:t>
            </a:r>
            <a:endParaRPr sz="1800" b="1">
              <a:solidFill>
                <a:srgbClr val="666666"/>
              </a:solidFill>
              <a:latin typeface="Roboto"/>
              <a:ea typeface="Roboto"/>
              <a:cs typeface="Roboto"/>
              <a:sym typeface="Roboto"/>
            </a:endParaRPr>
          </a:p>
          <a:p>
            <a:pPr marL="457200" lvl="0" indent="-342900" algn="l" rtl="0">
              <a:lnSpc>
                <a:spcPct val="115000"/>
              </a:lnSpc>
              <a:spcBef>
                <a:spcPts val="0"/>
              </a:spcBef>
              <a:spcAft>
                <a:spcPts val="0"/>
              </a:spcAft>
              <a:buClr>
                <a:srgbClr val="666666"/>
              </a:buClr>
              <a:buSzPts val="1800"/>
              <a:buFont typeface="Roboto"/>
              <a:buChar char="●"/>
            </a:pPr>
            <a:r>
              <a:rPr lang="en" sz="1800">
                <a:solidFill>
                  <a:srgbClr val="666666"/>
                </a:solidFill>
                <a:latin typeface="Roboto"/>
                <a:ea typeface="Roboto"/>
                <a:cs typeface="Roboto"/>
                <a:sym typeface="Roboto"/>
              </a:rPr>
              <a:t>Invented by </a:t>
            </a:r>
            <a:r>
              <a:rPr lang="en" sz="1800">
                <a:solidFill>
                  <a:srgbClr val="666666"/>
                </a:solidFill>
                <a:uFill>
                  <a:noFill/>
                </a:uFill>
                <a:latin typeface="Roboto"/>
                <a:ea typeface="Roboto"/>
                <a:cs typeface="Roboto"/>
                <a:sym typeface="Roboto"/>
                <a:hlinkClick r:id="rId4"/>
              </a:rPr>
              <a:t>Håkon Wium Lie</a:t>
            </a:r>
            <a:r>
              <a:rPr lang="en" sz="1800">
                <a:solidFill>
                  <a:srgbClr val="666666"/>
                </a:solidFill>
                <a:latin typeface="Roboto"/>
                <a:ea typeface="Roboto"/>
                <a:cs typeface="Roboto"/>
                <a:sym typeface="Roboto"/>
              </a:rPr>
              <a:t> and Bert Bos</a:t>
            </a:r>
            <a:endParaRPr sz="1800">
              <a:solidFill>
                <a:srgbClr val="666666"/>
              </a:solidFill>
              <a:latin typeface="Roboto"/>
              <a:ea typeface="Roboto"/>
              <a:cs typeface="Roboto"/>
              <a:sym typeface="Roboto"/>
            </a:endParaRPr>
          </a:p>
          <a:p>
            <a:pPr marL="457200" lvl="0" indent="-342900" algn="l" rtl="0">
              <a:lnSpc>
                <a:spcPct val="115000"/>
              </a:lnSpc>
              <a:spcBef>
                <a:spcPts val="0"/>
              </a:spcBef>
              <a:spcAft>
                <a:spcPts val="0"/>
              </a:spcAft>
              <a:buClr>
                <a:srgbClr val="666666"/>
              </a:buClr>
              <a:buSzPts val="1800"/>
              <a:buFont typeface="Roboto"/>
              <a:buChar char="●"/>
            </a:pPr>
            <a:r>
              <a:rPr lang="en" sz="1800">
                <a:solidFill>
                  <a:srgbClr val="666666"/>
                </a:solidFill>
                <a:latin typeface="Roboto"/>
                <a:ea typeface="Roboto"/>
                <a:cs typeface="Roboto"/>
                <a:sym typeface="Roboto"/>
              </a:rPr>
              <a:t>Initially released in December 1996 (20 years ago)</a:t>
            </a:r>
            <a:endParaRPr sz="1800">
              <a:solidFill>
                <a:srgbClr val="666666"/>
              </a:solidFill>
              <a:latin typeface="Roboto"/>
              <a:ea typeface="Roboto"/>
              <a:cs typeface="Roboto"/>
              <a:sym typeface="Roboto"/>
            </a:endParaRPr>
          </a:p>
          <a:p>
            <a:pPr marL="457200" lvl="0" indent="-342900" algn="l" rtl="0">
              <a:lnSpc>
                <a:spcPct val="115000"/>
              </a:lnSpc>
              <a:spcBef>
                <a:spcPts val="0"/>
              </a:spcBef>
              <a:spcAft>
                <a:spcPts val="0"/>
              </a:spcAft>
              <a:buClr>
                <a:srgbClr val="666666"/>
              </a:buClr>
              <a:buSzPts val="1800"/>
              <a:buFont typeface="Roboto"/>
              <a:buChar char="●"/>
            </a:pPr>
            <a:r>
              <a:rPr lang="en" sz="1800">
                <a:solidFill>
                  <a:srgbClr val="666666"/>
                </a:solidFill>
                <a:latin typeface="Roboto"/>
                <a:ea typeface="Roboto"/>
                <a:cs typeface="Roboto"/>
                <a:sym typeface="Roboto"/>
              </a:rPr>
              <a:t>First draft of CSS 3 submitted in 1999</a:t>
            </a:r>
            <a:endParaRPr sz="1800">
              <a:solidFill>
                <a:srgbClr val="666666"/>
              </a:solidFill>
              <a:latin typeface="Roboto"/>
              <a:ea typeface="Roboto"/>
              <a:cs typeface="Roboto"/>
              <a:sym typeface="Roboto"/>
            </a:endParaRPr>
          </a:p>
          <a:p>
            <a:pPr marL="457200" lvl="0" indent="-342900" algn="l" rtl="0">
              <a:lnSpc>
                <a:spcPct val="115000"/>
              </a:lnSpc>
              <a:spcBef>
                <a:spcPts val="0"/>
              </a:spcBef>
              <a:spcAft>
                <a:spcPts val="0"/>
              </a:spcAft>
              <a:buClr>
                <a:srgbClr val="666666"/>
              </a:buClr>
              <a:buSzPts val="1800"/>
              <a:buFont typeface="Roboto"/>
              <a:buChar char="●"/>
            </a:pPr>
            <a:r>
              <a:rPr lang="en" sz="1800">
                <a:solidFill>
                  <a:srgbClr val="666666"/>
                </a:solidFill>
                <a:latin typeface="Roboto"/>
                <a:ea typeface="Roboto"/>
                <a:cs typeface="Roboto"/>
                <a:sym typeface="Roboto"/>
              </a:rPr>
              <a:t>Current version: 3 (</a:t>
            </a:r>
            <a:r>
              <a:rPr lang="en" sz="1800" b="1">
                <a:solidFill>
                  <a:srgbClr val="666666"/>
                </a:solidFill>
                <a:latin typeface="Roboto"/>
                <a:ea typeface="Roboto"/>
                <a:cs typeface="Roboto"/>
                <a:sym typeface="Roboto"/>
              </a:rPr>
              <a:t>CSS3</a:t>
            </a:r>
            <a:r>
              <a:rPr lang="en" sz="1800">
                <a:solidFill>
                  <a:srgbClr val="666666"/>
                </a:solidFill>
                <a:latin typeface="Roboto"/>
                <a:ea typeface="Roboto"/>
                <a:cs typeface="Roboto"/>
                <a:sym typeface="Roboto"/>
              </a:rPr>
              <a:t>)</a:t>
            </a:r>
            <a:endParaRPr sz="1800">
              <a:solidFill>
                <a:srgbClr val="666666"/>
              </a:solidFill>
              <a:latin typeface="Roboto"/>
              <a:ea typeface="Roboto"/>
              <a:cs typeface="Roboto"/>
              <a:sym typeface="Roboto"/>
            </a:endParaRPr>
          </a:p>
          <a:p>
            <a:pPr marL="457200" lvl="0" indent="-342900" algn="l" rtl="0">
              <a:lnSpc>
                <a:spcPct val="115000"/>
              </a:lnSpc>
              <a:spcBef>
                <a:spcPts val="0"/>
              </a:spcBef>
              <a:spcAft>
                <a:spcPts val="0"/>
              </a:spcAft>
              <a:buClr>
                <a:srgbClr val="666666"/>
              </a:buClr>
              <a:buSzPts val="1800"/>
              <a:buFont typeface="Roboto"/>
              <a:buChar char="●"/>
            </a:pPr>
            <a:r>
              <a:rPr lang="en" sz="1800">
                <a:solidFill>
                  <a:srgbClr val="666666"/>
                </a:solidFill>
                <a:latin typeface="Roboto"/>
                <a:ea typeface="Roboto"/>
                <a:cs typeface="Roboto"/>
                <a:sym typeface="Roboto"/>
              </a:rPr>
              <a:t>CSS is a living standard</a:t>
            </a:r>
            <a:endParaRPr sz="1800">
              <a:solidFill>
                <a:srgbClr val="666666"/>
              </a:solidFill>
              <a:latin typeface="Roboto"/>
              <a:ea typeface="Roboto"/>
              <a:cs typeface="Roboto"/>
              <a:sym typeface="Roboto"/>
            </a:endParaRPr>
          </a:p>
          <a:p>
            <a:pPr marL="457200" lvl="0" indent="-342900" algn="l" rtl="0">
              <a:lnSpc>
                <a:spcPct val="115000"/>
              </a:lnSpc>
              <a:spcBef>
                <a:spcPts val="0"/>
              </a:spcBef>
              <a:spcAft>
                <a:spcPts val="0"/>
              </a:spcAft>
              <a:buClr>
                <a:srgbClr val="666666"/>
              </a:buClr>
              <a:buSzPts val="1800"/>
              <a:buFont typeface="Roboto"/>
              <a:buChar char="●"/>
            </a:pPr>
            <a:r>
              <a:rPr lang="en" sz="1800">
                <a:solidFill>
                  <a:srgbClr val="666666"/>
                </a:solidFill>
                <a:latin typeface="Roboto"/>
                <a:ea typeface="Roboto"/>
                <a:cs typeface="Roboto"/>
                <a:sym typeface="Roboto"/>
              </a:rPr>
              <a:t>CSS 3 is still a working draft, after 17 years of development</a:t>
            </a:r>
            <a:endParaRPr sz="1800">
              <a:solidFill>
                <a:srgbClr val="666666"/>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Getting started with CSS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Hooking CSS up to our HTML</a:t>
            </a:r>
            <a:endParaRPr/>
          </a:p>
        </p:txBody>
      </p:sp>
      <p:sp>
        <p:nvSpPr>
          <p:cNvPr id="103" name="Google Shape;103;p2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dirty="0"/>
              <a:t>CSS comes in 3 forms:</a:t>
            </a:r>
            <a:endParaRPr dirty="0"/>
          </a:p>
          <a:p>
            <a:pPr marL="457200" marR="0" lvl="0" indent="-342900" algn="l" rtl="0">
              <a:lnSpc>
                <a:spcPct val="115000"/>
              </a:lnSpc>
              <a:spcBef>
                <a:spcPts val="1600"/>
              </a:spcBef>
              <a:spcAft>
                <a:spcPts val="0"/>
              </a:spcAft>
              <a:buSzPts val="1800"/>
              <a:buChar char="●"/>
            </a:pPr>
            <a:r>
              <a:rPr lang="en" dirty="0"/>
              <a:t>External</a:t>
            </a:r>
            <a:endParaRPr dirty="0"/>
          </a:p>
          <a:p>
            <a:pPr marL="457200" marR="0" lvl="0" indent="-342900" algn="l" rtl="0">
              <a:lnSpc>
                <a:spcPct val="115000"/>
              </a:lnSpc>
              <a:spcBef>
                <a:spcPts val="0"/>
              </a:spcBef>
              <a:spcAft>
                <a:spcPts val="0"/>
              </a:spcAft>
              <a:buSzPts val="1800"/>
              <a:buChar char="●"/>
            </a:pPr>
            <a:r>
              <a:rPr lang="en" dirty="0"/>
              <a:t>Embedded</a:t>
            </a:r>
            <a:endParaRPr dirty="0"/>
          </a:p>
          <a:p>
            <a:pPr marL="457200" marR="0" lvl="0" indent="-342900" algn="l" rtl="0">
              <a:lnSpc>
                <a:spcPct val="115000"/>
              </a:lnSpc>
              <a:spcBef>
                <a:spcPts val="0"/>
              </a:spcBef>
              <a:spcAft>
                <a:spcPts val="0"/>
              </a:spcAft>
              <a:buSzPts val="1800"/>
              <a:buChar char="●"/>
            </a:pPr>
            <a:r>
              <a:rPr lang="en" dirty="0"/>
              <a:t>Inline</a:t>
            </a:r>
            <a:endParaRPr dirty="0"/>
          </a:p>
          <a:p>
            <a:pPr marL="0" marR="0" lvl="0" indent="0" algn="l" rtl="0">
              <a:lnSpc>
                <a:spcPct val="115000"/>
              </a:lnSpc>
              <a:spcBef>
                <a:spcPts val="1600"/>
              </a:spcBef>
              <a:spcAft>
                <a:spcPts val="0"/>
              </a:spcAft>
              <a:buNone/>
            </a:pPr>
            <a:r>
              <a:rPr lang="en" dirty="0"/>
              <a:t>Always use </a:t>
            </a:r>
            <a:r>
              <a:rPr lang="en" b="1" dirty="0"/>
              <a:t>external </a:t>
            </a:r>
            <a:r>
              <a:rPr lang="en" dirty="0"/>
              <a:t>CSS. Always.</a:t>
            </a:r>
            <a:endParaRPr dirty="0"/>
          </a:p>
          <a:p>
            <a:pPr marL="0" marR="0" lvl="0" indent="0" algn="l" rtl="0">
              <a:lnSpc>
                <a:spcPct val="115000"/>
              </a:lnSpc>
              <a:spcBef>
                <a:spcPts val="1600"/>
              </a:spcBef>
              <a:spcAft>
                <a:spcPts val="1600"/>
              </a:spcAft>
              <a:buNone/>
            </a:pPr>
            <a:r>
              <a:rPr lang="en" dirty="0"/>
              <a:t>External CSS is so called because it lives in an external file or files.</a:t>
            </a:r>
            <a:endParaRPr dirty="0"/>
          </a:p>
        </p:txBody>
      </p:sp>
      <p:sp>
        <p:nvSpPr>
          <p:cNvPr id="104" name="Google Shape;104;p20"/>
          <p:cNvSpPr txBox="1"/>
          <p:nvPr/>
        </p:nvSpPr>
        <p:spPr>
          <a:xfrm>
            <a:off x="311700" y="4329575"/>
            <a:ext cx="8520600" cy="395700"/>
          </a:xfrm>
          <a:prstGeom prst="rect">
            <a:avLst/>
          </a:prstGeom>
          <a:solidFill>
            <a:srgbClr val="134F5C"/>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A4C2F4"/>
                </a:solidFill>
                <a:latin typeface="Courier New"/>
                <a:ea typeface="Courier New"/>
                <a:cs typeface="Courier New"/>
                <a:sym typeface="Courier New"/>
              </a:rPr>
              <a:t>&lt;link </a:t>
            </a:r>
            <a:r>
              <a:rPr lang="en" b="1">
                <a:solidFill>
                  <a:srgbClr val="D9EAD3"/>
                </a:solidFill>
                <a:latin typeface="Courier New"/>
                <a:ea typeface="Courier New"/>
                <a:cs typeface="Courier New"/>
                <a:sym typeface="Courier New"/>
              </a:rPr>
              <a:t>rel</a:t>
            </a:r>
            <a:r>
              <a:rPr lang="en" b="1">
                <a:solidFill>
                  <a:srgbClr val="A4C2F4"/>
                </a:solidFill>
                <a:latin typeface="Courier New"/>
                <a:ea typeface="Courier New"/>
                <a:cs typeface="Courier New"/>
                <a:sym typeface="Courier New"/>
              </a:rPr>
              <a:t>=</a:t>
            </a:r>
            <a:r>
              <a:rPr lang="en" b="1">
                <a:solidFill>
                  <a:srgbClr val="F4CCCC"/>
                </a:solidFill>
                <a:latin typeface="Courier New"/>
                <a:ea typeface="Courier New"/>
                <a:cs typeface="Courier New"/>
                <a:sym typeface="Courier New"/>
              </a:rPr>
              <a:t>"stylesheet" </a:t>
            </a:r>
            <a:r>
              <a:rPr lang="en" b="1">
                <a:solidFill>
                  <a:srgbClr val="D9EAD3"/>
                </a:solidFill>
                <a:latin typeface="Courier New"/>
                <a:ea typeface="Courier New"/>
                <a:cs typeface="Courier New"/>
                <a:sym typeface="Courier New"/>
              </a:rPr>
              <a:t>type</a:t>
            </a:r>
            <a:r>
              <a:rPr lang="en" b="1">
                <a:solidFill>
                  <a:srgbClr val="A4C2F4"/>
                </a:solidFill>
                <a:latin typeface="Courier New"/>
                <a:ea typeface="Courier New"/>
                <a:cs typeface="Courier New"/>
                <a:sym typeface="Courier New"/>
              </a:rPr>
              <a:t>=</a:t>
            </a:r>
            <a:r>
              <a:rPr lang="en" b="1">
                <a:solidFill>
                  <a:srgbClr val="F4CCCC"/>
                </a:solidFill>
                <a:latin typeface="Courier New"/>
                <a:ea typeface="Courier New"/>
                <a:cs typeface="Courier New"/>
                <a:sym typeface="Courier New"/>
              </a:rPr>
              <a:t>"text/css" </a:t>
            </a:r>
            <a:r>
              <a:rPr lang="en" b="1">
                <a:solidFill>
                  <a:srgbClr val="D9EAD3"/>
                </a:solidFill>
                <a:latin typeface="Courier New"/>
                <a:ea typeface="Courier New"/>
                <a:cs typeface="Courier New"/>
                <a:sym typeface="Courier New"/>
              </a:rPr>
              <a:t>href</a:t>
            </a:r>
            <a:r>
              <a:rPr lang="en" b="1">
                <a:solidFill>
                  <a:srgbClr val="A4C2F4"/>
                </a:solidFill>
                <a:latin typeface="Courier New"/>
                <a:ea typeface="Courier New"/>
                <a:cs typeface="Courier New"/>
                <a:sym typeface="Courier New"/>
              </a:rPr>
              <a:t>=</a:t>
            </a:r>
            <a:r>
              <a:rPr lang="en" b="1">
                <a:solidFill>
                  <a:srgbClr val="F4CCCC"/>
                </a:solidFill>
                <a:latin typeface="Courier New"/>
                <a:ea typeface="Courier New"/>
                <a:cs typeface="Courier New"/>
                <a:sym typeface="Courier New"/>
              </a:rPr>
              <a:t>"css/style.css"</a:t>
            </a:r>
            <a:r>
              <a:rPr lang="en" b="1">
                <a:solidFill>
                  <a:srgbClr val="A4C2F4"/>
                </a:solidFill>
                <a:latin typeface="Courier New"/>
                <a:ea typeface="Courier New"/>
                <a:cs typeface="Courier New"/>
                <a:sym typeface="Courier New"/>
              </a:rPr>
              <a:t>&gt;</a:t>
            </a:r>
            <a:endParaRPr b="1">
              <a:solidFill>
                <a:schemeClr val="dk2"/>
              </a:solidFill>
              <a:latin typeface="Courier New"/>
              <a:ea typeface="Courier New"/>
              <a:cs typeface="Courier New"/>
              <a:sym typeface="Courier New"/>
            </a:endParaRPr>
          </a:p>
          <a:p>
            <a:pPr marL="0" lvl="0" indent="0" algn="ctr" rtl="0">
              <a:spcBef>
                <a:spcPts val="0"/>
              </a:spcBef>
              <a:spcAft>
                <a:spcPts val="0"/>
              </a:spcAft>
              <a:buNone/>
            </a:pPr>
            <a:endParaRPr b="1">
              <a:solidFill>
                <a:srgbClr val="A4C2F4"/>
              </a:solidFill>
              <a:latin typeface="Courier New"/>
              <a:ea typeface="Courier New"/>
              <a:cs typeface="Courier New"/>
              <a:sym typeface="Courier New"/>
            </a:endParaRPr>
          </a:p>
        </p:txBody>
      </p:sp>
      <p:sp>
        <p:nvSpPr>
          <p:cNvPr id="105" name="Google Shape;105;p20"/>
          <p:cNvSpPr txBox="1">
            <a:spLocks noGrp="1"/>
          </p:cNvSpPr>
          <p:nvPr>
            <p:ph type="body" idx="1"/>
          </p:nvPr>
        </p:nvSpPr>
        <p:spPr>
          <a:xfrm>
            <a:off x="4832400" y="1152475"/>
            <a:ext cx="39999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a:t>A HTML document can contain one or more CSS files.</a:t>
            </a:r>
            <a:endParaRPr/>
          </a:p>
          <a:p>
            <a:pPr marL="0" marR="0" lvl="0" indent="0" algn="l" rtl="0">
              <a:lnSpc>
                <a:spcPct val="115000"/>
              </a:lnSpc>
              <a:spcBef>
                <a:spcPts val="1600"/>
              </a:spcBef>
              <a:spcAft>
                <a:spcPts val="0"/>
              </a:spcAft>
              <a:buNone/>
            </a:pPr>
            <a:r>
              <a:rPr lang="en"/>
              <a:t>The order that they are loaded in is important! (More on that later)</a:t>
            </a:r>
            <a:endParaRPr/>
          </a:p>
          <a:p>
            <a:pPr marL="0" marR="0" lvl="0" indent="0" algn="l" rtl="0">
              <a:lnSpc>
                <a:spcPct val="115000"/>
              </a:lnSpc>
              <a:spcBef>
                <a:spcPts val="1600"/>
              </a:spcBef>
              <a:spcAft>
                <a:spcPts val="0"/>
              </a:spcAft>
              <a:buNone/>
            </a:pPr>
            <a:r>
              <a:rPr lang="en"/>
              <a:t>CSS is imported with the </a:t>
            </a:r>
            <a:r>
              <a:rPr lang="en">
                <a:latin typeface="Courier New"/>
                <a:ea typeface="Courier New"/>
                <a:cs typeface="Courier New"/>
                <a:sym typeface="Courier New"/>
              </a:rPr>
              <a:t>&lt;link&gt;</a:t>
            </a:r>
            <a:r>
              <a:rPr lang="en"/>
              <a:t> tag and should only exist inside </a:t>
            </a:r>
            <a:r>
              <a:rPr lang="en">
                <a:latin typeface="Courier New"/>
                <a:ea typeface="Courier New"/>
                <a:cs typeface="Courier New"/>
                <a:sym typeface="Courier New"/>
              </a:rPr>
              <a:t>&lt;head&gt;</a:t>
            </a:r>
            <a:r>
              <a:rPr lang="en"/>
              <a:t>.</a:t>
            </a:r>
            <a:endParaRPr/>
          </a:p>
          <a:p>
            <a:pPr marL="0" marR="0" lvl="0" indent="0" algn="l" rtl="0">
              <a:lnSpc>
                <a:spcPct val="115000"/>
              </a:lnSpc>
              <a:spcBef>
                <a:spcPts val="1600"/>
              </a:spcBef>
              <a:spcAft>
                <a:spcPts val="1600"/>
              </a:spcAft>
              <a:buNone/>
            </a:pPr>
            <a:r>
              <a:rPr lang="en"/>
              <a:t>Here’s a common example:</a:t>
            </a:r>
            <a:endParaRPr/>
          </a:p>
        </p:txBody>
      </p:sp>
      <p:sp>
        <p:nvSpPr>
          <p:cNvPr id="106" name="Google Shape;106;p20"/>
          <p:cNvSpPr txBox="1"/>
          <p:nvPr/>
        </p:nvSpPr>
        <p:spPr>
          <a:xfrm>
            <a:off x="8255700" y="4329563"/>
            <a:ext cx="576600" cy="26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D85C6"/>
                </a:solidFill>
                <a:latin typeface="Roboto Black"/>
                <a:ea typeface="Roboto Black"/>
                <a:cs typeface="Roboto Black"/>
                <a:sym typeface="Roboto Black"/>
              </a:rPr>
              <a:t>CSS</a:t>
            </a:r>
            <a:endParaRPr>
              <a:solidFill>
                <a:srgbClr val="3D85C6"/>
              </a:solidFill>
              <a:latin typeface="Roboto Black"/>
              <a:ea typeface="Roboto Black"/>
              <a:cs typeface="Roboto Black"/>
              <a:sym typeface="Roboto Blac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‘cascading’?</a:t>
            </a:r>
            <a:endParaRPr/>
          </a:p>
        </p:txBody>
      </p:sp>
      <p:sp>
        <p:nvSpPr>
          <p:cNvPr id="112" name="Google Shape;112;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1600"/>
              </a:spcBef>
              <a:spcAft>
                <a:spcPts val="0"/>
              </a:spcAft>
              <a:buNone/>
            </a:pPr>
            <a:r>
              <a:rPr lang="en" dirty="0"/>
              <a:t>When you write CSS to update the appearance of a </a:t>
            </a:r>
            <a:r>
              <a:rPr lang="en" dirty="0">
                <a:latin typeface="Courier New"/>
                <a:ea typeface="Courier New"/>
                <a:cs typeface="Courier New"/>
                <a:sym typeface="Courier New"/>
              </a:rPr>
              <a:t>&lt;h1&gt;</a:t>
            </a:r>
            <a:r>
              <a:rPr lang="en" dirty="0"/>
              <a:t> you might have several rules that try to change its colour. But which wins? To the untrained eye, it must look like a big argument.</a:t>
            </a:r>
            <a:endParaRPr dirty="0"/>
          </a:p>
          <a:p>
            <a:pPr marL="0" marR="0" lvl="0" indent="0" algn="l" rtl="0">
              <a:lnSpc>
                <a:spcPct val="115000"/>
              </a:lnSpc>
              <a:spcBef>
                <a:spcPts val="1600"/>
              </a:spcBef>
              <a:spcAft>
                <a:spcPts val="1600"/>
              </a:spcAft>
              <a:buNone/>
            </a:pPr>
            <a:r>
              <a:rPr lang="en" dirty="0"/>
              <a:t>It all comes down to the </a:t>
            </a:r>
            <a:r>
              <a:rPr lang="en" b="1" dirty="0"/>
              <a:t>specificity</a:t>
            </a:r>
            <a:r>
              <a:rPr lang="en" dirty="0"/>
              <a:t> of your CSS rules.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Specificity</a:t>
            </a:r>
            <a:endParaRPr/>
          </a:p>
        </p:txBody>
      </p:sp>
      <p:sp>
        <p:nvSpPr>
          <p:cNvPr id="118" name="Google Shape;118;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dirty="0"/>
              <a:t>Some CSS rules are more specific than others, by </a:t>
            </a:r>
            <a:r>
              <a:rPr lang="en" b="1" dirty="0"/>
              <a:t>cascading</a:t>
            </a:r>
            <a:r>
              <a:rPr lang="en" dirty="0"/>
              <a:t> down from more general rules to those with higher </a:t>
            </a:r>
            <a:r>
              <a:rPr lang="en" b="1" dirty="0"/>
              <a:t>specificity</a:t>
            </a:r>
            <a:r>
              <a:rPr lang="en" dirty="0"/>
              <a:t>, the browser can compute which styles to use.</a:t>
            </a:r>
            <a:endParaRPr dirty="0"/>
          </a:p>
          <a:p>
            <a:pPr marL="0" marR="0" lvl="0" indent="0" algn="l" rtl="0">
              <a:lnSpc>
                <a:spcPct val="115000"/>
              </a:lnSpc>
              <a:spcBef>
                <a:spcPts val="1600"/>
              </a:spcBef>
              <a:spcAft>
                <a:spcPts val="0"/>
              </a:spcAft>
              <a:buNone/>
            </a:pPr>
            <a:r>
              <a:rPr lang="en" dirty="0"/>
              <a:t>The browser will always choose the most specific rule it can find.</a:t>
            </a:r>
            <a:endParaRPr dirty="0"/>
          </a:p>
          <a:p>
            <a:pPr marL="0" marR="0" lvl="0" indent="0" algn="l" rtl="0">
              <a:lnSpc>
                <a:spcPct val="115000"/>
              </a:lnSpc>
              <a:spcBef>
                <a:spcPts val="1600"/>
              </a:spcBef>
              <a:spcAft>
                <a:spcPts val="0"/>
              </a:spcAft>
              <a:buNone/>
            </a:pPr>
            <a:r>
              <a:rPr lang="en" dirty="0"/>
              <a:t>If it finds that there are multiple rules with the same specificity, it will choose the rule that was defined last (ie. later in the file). This is why the order that you include your CSS files is important!</a:t>
            </a:r>
            <a:endParaRPr dirty="0"/>
          </a:p>
          <a:p>
            <a:pPr marL="0" marR="0" lvl="0" indent="0" algn="l" rtl="0">
              <a:lnSpc>
                <a:spcPct val="115000"/>
              </a:lnSpc>
              <a:spcBef>
                <a:spcPts val="1600"/>
              </a:spcBef>
              <a:spcAft>
                <a:spcPts val="160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CSS Rule structure</a:t>
            </a:r>
            <a:endParaRPr/>
          </a:p>
        </p:txBody>
      </p:sp>
      <p:sp>
        <p:nvSpPr>
          <p:cNvPr id="124" name="Google Shape;124;p23"/>
          <p:cNvSpPr txBox="1"/>
          <p:nvPr/>
        </p:nvSpPr>
        <p:spPr>
          <a:xfrm>
            <a:off x="311700" y="1650425"/>
            <a:ext cx="8520600" cy="842400"/>
          </a:xfrm>
          <a:prstGeom prst="rect">
            <a:avLst/>
          </a:prstGeom>
          <a:solidFill>
            <a:srgbClr val="134F5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B4A7D6"/>
                </a:solidFill>
                <a:latin typeface="Courier New"/>
                <a:ea typeface="Courier New"/>
                <a:cs typeface="Courier New"/>
                <a:sym typeface="Courier New"/>
              </a:rPr>
              <a:t>selector</a:t>
            </a:r>
            <a:r>
              <a:rPr lang="en" b="1">
                <a:solidFill>
                  <a:srgbClr val="A4C2F4"/>
                </a:solidFill>
                <a:latin typeface="Courier New"/>
                <a:ea typeface="Courier New"/>
                <a:cs typeface="Courier New"/>
                <a:sym typeface="Courier New"/>
              </a:rPr>
              <a:t> {</a:t>
            </a: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a:solidFill>
                  <a:srgbClr val="A4C2F4"/>
                </a:solidFill>
                <a:latin typeface="Courier New"/>
                <a:ea typeface="Courier New"/>
                <a:cs typeface="Courier New"/>
                <a:sym typeface="Courier New"/>
              </a:rPr>
              <a:t>  </a:t>
            </a:r>
            <a:r>
              <a:rPr lang="en" b="1">
                <a:solidFill>
                  <a:srgbClr val="D9EAD3"/>
                </a:solidFill>
                <a:latin typeface="Courier New"/>
                <a:ea typeface="Courier New"/>
                <a:cs typeface="Courier New"/>
                <a:sym typeface="Courier New"/>
              </a:rPr>
              <a:t>property</a:t>
            </a:r>
            <a:r>
              <a:rPr lang="en" b="1">
                <a:solidFill>
                  <a:srgbClr val="A4C2F4"/>
                </a:solidFill>
                <a:latin typeface="Courier New"/>
                <a:ea typeface="Courier New"/>
                <a:cs typeface="Courier New"/>
                <a:sym typeface="Courier New"/>
              </a:rPr>
              <a:t>: </a:t>
            </a:r>
            <a:r>
              <a:rPr lang="en" b="1">
                <a:solidFill>
                  <a:srgbClr val="F4CCCC"/>
                </a:solidFill>
                <a:latin typeface="Courier New"/>
                <a:ea typeface="Courier New"/>
                <a:cs typeface="Courier New"/>
                <a:sym typeface="Courier New"/>
              </a:rPr>
              <a:t>value</a:t>
            </a:r>
            <a:r>
              <a:rPr lang="en" b="1">
                <a:solidFill>
                  <a:srgbClr val="A4C2F4"/>
                </a:solidFill>
                <a:latin typeface="Courier New"/>
                <a:ea typeface="Courier New"/>
                <a:cs typeface="Courier New"/>
                <a:sym typeface="Courier New"/>
              </a:rPr>
              <a:t>;</a:t>
            </a: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a:solidFill>
                  <a:srgbClr val="A4C2F4"/>
                </a:solidFill>
                <a:latin typeface="Courier New"/>
                <a:ea typeface="Courier New"/>
                <a:cs typeface="Courier New"/>
                <a:sym typeface="Courier New"/>
              </a:rPr>
              <a:t>}</a:t>
            </a:r>
            <a:endParaRPr b="1">
              <a:solidFill>
                <a:schemeClr val="dk2"/>
              </a:solidFill>
              <a:latin typeface="Courier New"/>
              <a:ea typeface="Courier New"/>
              <a:cs typeface="Courier New"/>
              <a:sym typeface="Courier New"/>
            </a:endParaRPr>
          </a:p>
          <a:p>
            <a:pPr marL="0" lvl="0" indent="0" algn="ctr" rtl="0">
              <a:spcBef>
                <a:spcPts val="0"/>
              </a:spcBef>
              <a:spcAft>
                <a:spcPts val="0"/>
              </a:spcAft>
              <a:buNone/>
            </a:pP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endParaRPr b="1">
              <a:solidFill>
                <a:srgbClr val="A4C2F4"/>
              </a:solidFill>
              <a:latin typeface="Courier New"/>
              <a:ea typeface="Courier New"/>
              <a:cs typeface="Courier New"/>
              <a:sym typeface="Courier New"/>
            </a:endParaRPr>
          </a:p>
        </p:txBody>
      </p:sp>
      <p:sp>
        <p:nvSpPr>
          <p:cNvPr id="125" name="Google Shape;125;p23"/>
          <p:cNvSpPr txBox="1">
            <a:spLocks noGrp="1"/>
          </p:cNvSpPr>
          <p:nvPr>
            <p:ph type="body" idx="1"/>
          </p:nvPr>
        </p:nvSpPr>
        <p:spPr>
          <a:xfrm>
            <a:off x="311700" y="1152475"/>
            <a:ext cx="8520600" cy="4980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a:t>Every CSS </a:t>
            </a:r>
            <a:r>
              <a:rPr lang="en" b="1"/>
              <a:t>rule</a:t>
            </a:r>
            <a:r>
              <a:rPr lang="en"/>
              <a:t> will follow this basic structure:</a:t>
            </a:r>
            <a:endParaRPr/>
          </a:p>
        </p:txBody>
      </p:sp>
      <p:sp>
        <p:nvSpPr>
          <p:cNvPr id="126" name="Google Shape;126;p23"/>
          <p:cNvSpPr txBox="1">
            <a:spLocks noGrp="1"/>
          </p:cNvSpPr>
          <p:nvPr>
            <p:ph type="body" idx="1"/>
          </p:nvPr>
        </p:nvSpPr>
        <p:spPr>
          <a:xfrm>
            <a:off x="311700" y="2543350"/>
            <a:ext cx="8520600" cy="7602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a:t>For example, to target every </a:t>
            </a:r>
            <a:r>
              <a:rPr lang="en">
                <a:latin typeface="Courier New"/>
                <a:ea typeface="Courier New"/>
                <a:cs typeface="Courier New"/>
                <a:sym typeface="Courier New"/>
              </a:rPr>
              <a:t>&lt;p&gt;</a:t>
            </a:r>
            <a:r>
              <a:rPr lang="en"/>
              <a:t> on a page and change their text colour to red, you could use:</a:t>
            </a:r>
            <a:endParaRPr/>
          </a:p>
        </p:txBody>
      </p:sp>
      <p:sp>
        <p:nvSpPr>
          <p:cNvPr id="127" name="Google Shape;127;p23"/>
          <p:cNvSpPr txBox="1"/>
          <p:nvPr/>
        </p:nvSpPr>
        <p:spPr>
          <a:xfrm>
            <a:off x="311700" y="3354075"/>
            <a:ext cx="8520600" cy="842400"/>
          </a:xfrm>
          <a:prstGeom prst="rect">
            <a:avLst/>
          </a:prstGeom>
          <a:solidFill>
            <a:srgbClr val="134F5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B4A7D6"/>
                </a:solidFill>
                <a:latin typeface="Courier New"/>
                <a:ea typeface="Courier New"/>
                <a:cs typeface="Courier New"/>
                <a:sym typeface="Courier New"/>
              </a:rPr>
              <a:t>p</a:t>
            </a:r>
            <a:r>
              <a:rPr lang="en" b="1" dirty="0">
                <a:solidFill>
                  <a:srgbClr val="A4C2F4"/>
                </a:solidFill>
                <a:latin typeface="Courier New"/>
                <a:ea typeface="Courier New"/>
                <a:cs typeface="Courier New"/>
                <a:sym typeface="Courier New"/>
              </a:rPr>
              <a:t> {</a:t>
            </a:r>
            <a:endParaRPr b="1" dirty="0">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dirty="0">
                <a:solidFill>
                  <a:srgbClr val="A4C2F4"/>
                </a:solidFill>
                <a:latin typeface="Courier New"/>
                <a:ea typeface="Courier New"/>
                <a:cs typeface="Courier New"/>
                <a:sym typeface="Courier New"/>
              </a:rPr>
              <a:t>  </a:t>
            </a:r>
            <a:r>
              <a:rPr lang="en" b="1" dirty="0">
                <a:solidFill>
                  <a:srgbClr val="D9EAD3"/>
                </a:solidFill>
                <a:latin typeface="Courier New"/>
                <a:ea typeface="Courier New"/>
                <a:cs typeface="Courier New"/>
                <a:sym typeface="Courier New"/>
              </a:rPr>
              <a:t>color</a:t>
            </a:r>
            <a:r>
              <a:rPr lang="en" b="1" dirty="0">
                <a:solidFill>
                  <a:srgbClr val="A4C2F4"/>
                </a:solidFill>
                <a:latin typeface="Courier New"/>
                <a:ea typeface="Courier New"/>
                <a:cs typeface="Courier New"/>
                <a:sym typeface="Courier New"/>
              </a:rPr>
              <a:t>: </a:t>
            </a:r>
            <a:r>
              <a:rPr lang="en" b="1" dirty="0">
                <a:solidFill>
                  <a:srgbClr val="F4CCCC"/>
                </a:solidFill>
                <a:latin typeface="Courier New"/>
                <a:ea typeface="Courier New"/>
                <a:cs typeface="Courier New"/>
                <a:sym typeface="Courier New"/>
              </a:rPr>
              <a:t>red</a:t>
            </a:r>
            <a:r>
              <a:rPr lang="en" b="1" dirty="0">
                <a:solidFill>
                  <a:srgbClr val="A4C2F4"/>
                </a:solidFill>
                <a:latin typeface="Courier New"/>
                <a:ea typeface="Courier New"/>
                <a:cs typeface="Courier New"/>
                <a:sym typeface="Courier New"/>
              </a:rPr>
              <a:t>;</a:t>
            </a:r>
            <a:endParaRPr b="1" dirty="0">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dirty="0">
                <a:solidFill>
                  <a:srgbClr val="A4C2F4"/>
                </a:solidFill>
                <a:latin typeface="Courier New"/>
                <a:ea typeface="Courier New"/>
                <a:cs typeface="Courier New"/>
                <a:sym typeface="Courier New"/>
              </a:rPr>
              <a:t>}</a:t>
            </a:r>
            <a:endParaRPr b="1" dirty="0">
              <a:solidFill>
                <a:srgbClr val="A4C2F4"/>
              </a:solidFill>
              <a:latin typeface="Courier New"/>
              <a:ea typeface="Courier New"/>
              <a:cs typeface="Courier New"/>
              <a:sym typeface="Courier New"/>
            </a:endParaRPr>
          </a:p>
          <a:p>
            <a:pPr marL="0" lvl="0" indent="0" algn="l" rtl="0">
              <a:spcBef>
                <a:spcPts val="0"/>
              </a:spcBef>
              <a:spcAft>
                <a:spcPts val="0"/>
              </a:spcAft>
              <a:buNone/>
            </a:pPr>
            <a:endParaRPr b="1" dirty="0">
              <a:solidFill>
                <a:srgbClr val="A4C2F4"/>
              </a:solidFill>
              <a:latin typeface="Courier New"/>
              <a:ea typeface="Courier New"/>
              <a:cs typeface="Courier New"/>
              <a:sym typeface="Courier New"/>
            </a:endParaRPr>
          </a:p>
          <a:p>
            <a:pPr marL="0" lvl="0" indent="0" algn="l" rtl="0">
              <a:spcBef>
                <a:spcPts val="0"/>
              </a:spcBef>
              <a:spcAft>
                <a:spcPts val="0"/>
              </a:spcAft>
              <a:buNone/>
            </a:pPr>
            <a:endParaRPr b="1" dirty="0">
              <a:solidFill>
                <a:srgbClr val="A4C2F4"/>
              </a:solidFill>
              <a:latin typeface="Courier New"/>
              <a:ea typeface="Courier New"/>
              <a:cs typeface="Courier New"/>
              <a:sym typeface="Courier New"/>
            </a:endParaRPr>
          </a:p>
          <a:p>
            <a:pPr marL="0" lvl="0" indent="0" algn="ctr" rtl="0">
              <a:spcBef>
                <a:spcPts val="0"/>
              </a:spcBef>
              <a:spcAft>
                <a:spcPts val="0"/>
              </a:spcAft>
              <a:buNone/>
            </a:pPr>
            <a:endParaRPr b="1" dirty="0">
              <a:solidFill>
                <a:srgbClr val="A4C2F4"/>
              </a:solidFill>
              <a:latin typeface="Courier New"/>
              <a:ea typeface="Courier New"/>
              <a:cs typeface="Courier New"/>
              <a:sym typeface="Courier New"/>
            </a:endParaRPr>
          </a:p>
          <a:p>
            <a:pPr marL="0" lvl="0" indent="0" algn="l" rtl="0">
              <a:spcBef>
                <a:spcPts val="0"/>
              </a:spcBef>
              <a:spcAft>
                <a:spcPts val="0"/>
              </a:spcAft>
              <a:buNone/>
            </a:pPr>
            <a:endParaRPr b="1" dirty="0">
              <a:solidFill>
                <a:srgbClr val="A4C2F4"/>
              </a:solidFill>
              <a:latin typeface="Courier New"/>
              <a:ea typeface="Courier New"/>
              <a:cs typeface="Courier New"/>
              <a:sym typeface="Courier New"/>
            </a:endParaRPr>
          </a:p>
        </p:txBody>
      </p:sp>
      <p:sp>
        <p:nvSpPr>
          <p:cNvPr id="128" name="Google Shape;128;p23"/>
          <p:cNvSpPr txBox="1">
            <a:spLocks noGrp="1"/>
          </p:cNvSpPr>
          <p:nvPr>
            <p:ph type="body" idx="1"/>
          </p:nvPr>
        </p:nvSpPr>
        <p:spPr>
          <a:xfrm>
            <a:off x="311700" y="4247000"/>
            <a:ext cx="8520600" cy="7602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b="1"/>
              <a:t>Rules</a:t>
            </a:r>
            <a:r>
              <a:rPr lang="en"/>
              <a:t> are surrounded by matching curly braces </a:t>
            </a:r>
            <a:r>
              <a:rPr lang="en">
                <a:latin typeface="Courier New"/>
                <a:ea typeface="Courier New"/>
                <a:cs typeface="Courier New"/>
                <a:sym typeface="Courier New"/>
              </a:rPr>
              <a:t>{}</a:t>
            </a:r>
            <a:r>
              <a:rPr lang="en"/>
              <a:t>, known as a </a:t>
            </a:r>
            <a:r>
              <a:rPr lang="en" b="1"/>
              <a:t>declaration block</a:t>
            </a:r>
            <a:r>
              <a:rPr lang="en"/>
              <a:t>.</a:t>
            </a:r>
            <a:br>
              <a:rPr lang="en"/>
            </a:br>
            <a:r>
              <a:rPr lang="en"/>
              <a:t>Every </a:t>
            </a:r>
            <a:r>
              <a:rPr lang="en" b="1"/>
              <a:t>property</a:t>
            </a:r>
            <a:r>
              <a:rPr lang="en"/>
              <a:t> is delimited by a colon </a:t>
            </a:r>
            <a:r>
              <a:rPr lang="en">
                <a:latin typeface="Courier New"/>
                <a:ea typeface="Courier New"/>
                <a:cs typeface="Courier New"/>
                <a:sym typeface="Courier New"/>
              </a:rPr>
              <a:t>:</a:t>
            </a:r>
            <a:r>
              <a:rPr lang="en"/>
              <a:t> and ends with a semicolon </a:t>
            </a:r>
            <a:r>
              <a:rPr lang="en">
                <a:latin typeface="Courier New"/>
                <a:ea typeface="Courier New"/>
                <a:cs typeface="Courier New"/>
                <a:sym typeface="Courier New"/>
              </a:rPr>
              <a:t>;</a:t>
            </a:r>
            <a:r>
              <a:rPr lang="en"/>
              <a:t>.</a:t>
            </a:r>
            <a:endParaRPr/>
          </a:p>
        </p:txBody>
      </p:sp>
      <p:sp>
        <p:nvSpPr>
          <p:cNvPr id="129" name="Google Shape;129;p23"/>
          <p:cNvSpPr txBox="1"/>
          <p:nvPr/>
        </p:nvSpPr>
        <p:spPr>
          <a:xfrm>
            <a:off x="8255700" y="1650488"/>
            <a:ext cx="576600" cy="26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D85C6"/>
                </a:solidFill>
                <a:latin typeface="Roboto Black"/>
                <a:ea typeface="Roboto Black"/>
                <a:cs typeface="Roboto Black"/>
                <a:sym typeface="Roboto Black"/>
              </a:rPr>
              <a:t>CSS</a:t>
            </a:r>
            <a:endParaRPr>
              <a:solidFill>
                <a:srgbClr val="3D85C6"/>
              </a:solidFill>
              <a:latin typeface="Roboto Black"/>
              <a:ea typeface="Roboto Black"/>
              <a:cs typeface="Roboto Black"/>
              <a:sym typeface="Roboto Black"/>
            </a:endParaRPr>
          </a:p>
        </p:txBody>
      </p:sp>
      <p:sp>
        <p:nvSpPr>
          <p:cNvPr id="130" name="Google Shape;130;p23"/>
          <p:cNvSpPr txBox="1"/>
          <p:nvPr/>
        </p:nvSpPr>
        <p:spPr>
          <a:xfrm>
            <a:off x="8255700" y="3354063"/>
            <a:ext cx="576600" cy="26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D85C6"/>
                </a:solidFill>
                <a:latin typeface="Roboto Black"/>
                <a:ea typeface="Roboto Black"/>
                <a:cs typeface="Roboto Black"/>
                <a:sym typeface="Roboto Black"/>
              </a:rPr>
              <a:t>CSS</a:t>
            </a:r>
            <a:endParaRPr>
              <a:solidFill>
                <a:srgbClr val="3D85C6"/>
              </a:solidFill>
              <a:latin typeface="Roboto Black"/>
              <a:ea typeface="Roboto Black"/>
              <a:cs typeface="Roboto Black"/>
              <a:sym typeface="Roboto Black"/>
            </a:endParaRPr>
          </a:p>
        </p:txBody>
      </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2531783B8C44A47AB9DD215A1335CE2" ma:contentTypeVersion="11" ma:contentTypeDescription="Create a new document." ma:contentTypeScope="" ma:versionID="1ee39dd3a0a911856685ba535ec9f293">
  <xsd:schema xmlns:xsd="http://www.w3.org/2001/XMLSchema" xmlns:xs="http://www.w3.org/2001/XMLSchema" xmlns:p="http://schemas.microsoft.com/office/2006/metadata/properties" xmlns:ns3="30b5c63a-3104-4a27-976a-87af7eeba0db" xmlns:ns4="61ebb317-6210-45ab-85cb-09bdea245790" targetNamespace="http://schemas.microsoft.com/office/2006/metadata/properties" ma:root="true" ma:fieldsID="a11e7cdae3a9c9308394804d67073843" ns3:_="" ns4:_="">
    <xsd:import namespace="30b5c63a-3104-4a27-976a-87af7eeba0db"/>
    <xsd:import namespace="61ebb317-6210-45ab-85cb-09bdea245790"/>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DateTaken" minOccurs="0"/>
                <xsd:element ref="ns3:MediaServiceLocation"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b5c63a-3104-4a27-976a-87af7eeba0d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description="" ma:internalName="MediaServiceAutoTags" ma:readOnly="true">
      <xsd:simpleType>
        <xsd:restriction base="dms:Text"/>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Location" ma:index="15" nillable="true" ma:displayName="MediaServiceLocation" ma:descrip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1ebb317-6210-45ab-85cb-09bdea245790"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SharingHintHash" ma:index="12"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2212FB3-A1B7-4BF8-AC39-7092F9ABB281}">
  <ds:schemaRefs>
    <ds:schemaRef ds:uri="30b5c63a-3104-4a27-976a-87af7eeba0db"/>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61ebb317-6210-45ab-85cb-09bdea245790"/>
    <ds:schemaRef ds:uri="http://www.w3.org/XML/1998/namespace"/>
    <ds:schemaRef ds:uri="http://purl.org/dc/dcmitype/"/>
  </ds:schemaRefs>
</ds:datastoreItem>
</file>

<file path=customXml/itemProps2.xml><?xml version="1.0" encoding="utf-8"?>
<ds:datastoreItem xmlns:ds="http://schemas.openxmlformats.org/officeDocument/2006/customXml" ds:itemID="{DEF4BB46-007C-4091-8CEA-E8F812A419AF}">
  <ds:schemaRefs>
    <ds:schemaRef ds:uri="http://schemas.microsoft.com/sharepoint/v3/contenttype/forms"/>
  </ds:schemaRefs>
</ds:datastoreItem>
</file>

<file path=customXml/itemProps3.xml><?xml version="1.0" encoding="utf-8"?>
<ds:datastoreItem xmlns:ds="http://schemas.openxmlformats.org/officeDocument/2006/customXml" ds:itemID="{66404617-BE89-43E9-8E74-76409993EE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b5c63a-3104-4a27-976a-87af7eeba0db"/>
    <ds:schemaRef ds:uri="61ebb317-6210-45ab-85cb-09bdea2457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138</TotalTime>
  <Words>1667</Words>
  <Application>Microsoft Macintosh PowerPoint</Application>
  <PresentationFormat>On-screen Show (16:9)</PresentationFormat>
  <Paragraphs>215</Paragraphs>
  <Slides>25</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Proxima Nova</vt:lpstr>
      <vt:lpstr>Roboto</vt:lpstr>
      <vt:lpstr>Roboto Black</vt:lpstr>
      <vt:lpstr>Alfa Slab One</vt:lpstr>
      <vt:lpstr>Arial</vt:lpstr>
      <vt:lpstr>Courier New</vt:lpstr>
      <vt:lpstr>Gameday</vt:lpstr>
      <vt:lpstr>CO4127</vt:lpstr>
      <vt:lpstr>Today </vt:lpstr>
      <vt:lpstr>A brief history of CSS</vt:lpstr>
      <vt:lpstr>A brief history of CSS</vt:lpstr>
      <vt:lpstr>Getting started with CSS</vt:lpstr>
      <vt:lpstr>Hooking CSS up to our HTML</vt:lpstr>
      <vt:lpstr>What is ‘cascading’?</vt:lpstr>
      <vt:lpstr>Specificity</vt:lpstr>
      <vt:lpstr>CSS Rule structure</vt:lpstr>
      <vt:lpstr>Selectors</vt:lpstr>
      <vt:lpstr>Basic selectors</vt:lpstr>
      <vt:lpstr>Classes and IDs</vt:lpstr>
      <vt:lpstr>Classes</vt:lpstr>
      <vt:lpstr>Output</vt:lpstr>
      <vt:lpstr>IDs</vt:lpstr>
      <vt:lpstr>Notice about Classes and IDs</vt:lpstr>
      <vt:lpstr>Properties</vt:lpstr>
      <vt:lpstr>Properties</vt:lpstr>
      <vt:lpstr>Some common properties</vt:lpstr>
      <vt:lpstr>Fonts</vt:lpstr>
      <vt:lpstr>Color</vt:lpstr>
      <vt:lpstr>Comments</vt:lpstr>
      <vt:lpstr>Comments</vt:lpstr>
      <vt:lpstr>Browser Compatability</vt:lpstr>
      <vt:lpstr>Browser Compatibility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CO4127</dc:title>
  <dc:creator>Paul Underhill</dc:creator>
  <cp:lastModifiedBy>CHRISTOPHER EDWARD DIGNALL</cp:lastModifiedBy>
  <cp:revision>6</cp:revision>
  <dcterms:modified xsi:type="dcterms:W3CDTF">2020-06-29T12:22:44Z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0x01010042531783B8C44A47AB9DD215A1335CE2</vt:lpwstr>
  </property>
</Properties>
</file>